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48" r:id="rId2"/>
    <p:sldId id="262" r:id="rId3"/>
    <p:sldId id="361" r:id="rId4"/>
    <p:sldId id="370" r:id="rId5"/>
    <p:sldId id="391" r:id="rId6"/>
    <p:sldId id="395" r:id="rId7"/>
    <p:sldId id="335" r:id="rId8"/>
    <p:sldId id="334" r:id="rId9"/>
    <p:sldId id="397" r:id="rId10"/>
    <p:sldId id="309" r:id="rId11"/>
    <p:sldId id="317" r:id="rId12"/>
    <p:sldId id="318" r:id="rId13"/>
    <p:sldId id="396" r:id="rId14"/>
    <p:sldId id="386" r:id="rId15"/>
    <p:sldId id="392" r:id="rId16"/>
    <p:sldId id="346" r:id="rId17"/>
    <p:sldId id="350" r:id="rId18"/>
    <p:sldId id="293" r:id="rId19"/>
    <p:sldId id="294" r:id="rId20"/>
    <p:sldId id="295" r:id="rId21"/>
    <p:sldId id="296" r:id="rId22"/>
    <p:sldId id="354" r:id="rId23"/>
    <p:sldId id="275" r:id="rId24"/>
    <p:sldId id="379" r:id="rId25"/>
    <p:sldId id="375" r:id="rId26"/>
    <p:sldId id="376" r:id="rId27"/>
    <p:sldId id="378" r:id="rId28"/>
    <p:sldId id="394" r:id="rId29"/>
    <p:sldId id="393" r:id="rId30"/>
    <p:sldId id="367" r:id="rId31"/>
    <p:sldId id="316" r:id="rId32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09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52645" autoAdjust="0"/>
  </p:normalViewPr>
  <p:slideViewPr>
    <p:cSldViewPr>
      <p:cViewPr varScale="1">
        <p:scale>
          <a:sx n="53" d="100"/>
          <a:sy n="53" d="100"/>
        </p:scale>
        <p:origin x="154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1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J:\Mallikarjuna\ExperimentalActivity\EffectOfBoudaryConditionOnFreqOfSteelRule\Analysis_FreqMeasurements_CurveFitUpdated-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100" b="0" i="0" u="none" strike="noStrike" baseline="0" dirty="0">
                <a:effectLst/>
              </a:rPr>
              <a:t>MEASURED Natural Frequency of Our Cantilever (Steel Ruler) as the parameter “n” is varied</a:t>
            </a:r>
            <a:endParaRPr lang="en-IN" sz="1100" dirty="0"/>
          </a:p>
        </c:rich>
      </c:tx>
      <c:layout>
        <c:manualLayout>
          <c:xMode val="edge"/>
          <c:yMode val="edge"/>
          <c:x val="0.11975887710007529"/>
          <c:y val="4.32432285190113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718270783174047"/>
          <c:y val="0.26235679928193884"/>
          <c:w val="0.83716149282099195"/>
          <c:h val="0.53655654238938222"/>
        </c:manualLayout>
      </c:layout>
      <c:scatterChart>
        <c:scatterStyle val="lineMarker"/>
        <c:varyColors val="0"/>
        <c:ser>
          <c:idx val="1"/>
          <c:order val="0"/>
          <c:tx>
            <c:v>Curve Fit results</c:v>
          </c:tx>
          <c:spPr>
            <a:ln w="9525" cap="rnd">
              <a:solidFill>
                <a:schemeClr val="accent1">
                  <a:lumMod val="50000"/>
                </a:schemeClr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5000"/>
                </a:schemeClr>
              </a:solidFill>
              <a:ln w="9525">
                <a:solidFill>
                  <a:schemeClr val="accent1">
                    <a:lumMod val="50000"/>
                  </a:schemeClr>
                </a:solidFill>
                <a:prstDash val="dash"/>
              </a:ln>
              <a:effectLst/>
            </c:spPr>
          </c:marker>
          <c:xVal>
            <c:numRef>
              <c:f>Info.!$B$31:$B$37</c:f>
              <c:numCache>
                <c:formatCode>General</c:formatCode>
                <c:ptCount val="7"/>
                <c:pt idx="0">
                  <c:v>0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  <c:pt idx="5">
                  <c:v>125</c:v>
                </c:pt>
                <c:pt idx="6">
                  <c:v>150</c:v>
                </c:pt>
              </c:numCache>
            </c:numRef>
          </c:xVal>
          <c:yVal>
            <c:numRef>
              <c:f>Info.!$D$31:$D$37</c:f>
              <c:numCache>
                <c:formatCode>General</c:formatCode>
                <c:ptCount val="7"/>
                <c:pt idx="0">
                  <c:v>6.8150000000000004</c:v>
                </c:pt>
                <c:pt idx="1">
                  <c:v>7.23</c:v>
                </c:pt>
                <c:pt idx="2">
                  <c:v>7.81</c:v>
                </c:pt>
                <c:pt idx="3">
                  <c:v>8.875</c:v>
                </c:pt>
                <c:pt idx="4">
                  <c:v>9.86</c:v>
                </c:pt>
                <c:pt idx="5">
                  <c:v>11.3</c:v>
                </c:pt>
                <c:pt idx="6">
                  <c:v>13.03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8833936"/>
        <c:axId val="68834496"/>
      </c:scatterChart>
      <c:valAx>
        <c:axId val="68833936"/>
        <c:scaling>
          <c:orientation val="minMax"/>
          <c:max val="15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N" sz="1050" dirty="0"/>
                  <a:t>"n" in mm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834496"/>
        <c:crosses val="autoZero"/>
        <c:crossBetween val="midCat"/>
        <c:majorUnit val="25"/>
      </c:valAx>
      <c:valAx>
        <c:axId val="68834496"/>
        <c:scaling>
          <c:orientation val="minMax"/>
          <c:min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N" sz="1050"/>
                  <a:t>Freq in Hz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833936"/>
        <c:crosses val="autoZero"/>
        <c:crossBetween val="midCat"/>
        <c:majorUnit val="1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7259829876893297"/>
          <c:y val="0.17357903666698085"/>
          <c:w val="0.25480320095177372"/>
          <c:h val="7.53774252500341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83CE91C3-2C75-46F0-A841-9538566EA7E0}" type="datetimeFigureOut">
              <a:rPr lang="en-US"/>
              <a:pPr>
                <a:defRPr/>
              </a:pPr>
              <a:t>5/8/2018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fld id="{B215CF02-C186-4D49-AFE8-DA78E3EB88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072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15CF02-C186-4D49-AFE8-DA78E3EB88E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2526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dirty="0" smtClean="0"/>
          </a:p>
          <a:p>
            <a:pPr eaLnBrk="1" hangingPunct="1">
              <a:spcBef>
                <a:spcPct val="0"/>
              </a:spcBef>
            </a:pPr>
            <a:endParaRPr lang="en-IN" dirty="0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E5AAA7F-9D2D-4D22-90BA-F7547D245F1F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8317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dirty="0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13A7C72-6C5A-4782-9A12-1560BDAF9A20}" type="slidenum">
              <a:rPr lang="en-US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8194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15CF02-C186-4D49-AFE8-DA78E3EB88E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4343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15CF02-C186-4D49-AFE8-DA78E3EB88E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3682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dirty="0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C5BB610-0F2B-4BE0-8527-473527114D97}" type="slidenum">
              <a:rPr lang="en-US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366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15CF02-C186-4D49-AFE8-DA78E3EB88E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8004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15CF02-C186-4D49-AFE8-DA78E3EB88E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4148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15CF02-C186-4D49-AFE8-DA78E3EB88E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999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15CF02-C186-4D49-AFE8-DA78E3EB88E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5131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15CF02-C186-4D49-AFE8-DA78E3EB88E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368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F516017-3B01-4CD3-AD37-C39300DF34FC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45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dirty="0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5792862-1097-4C63-B3A3-0894FD0E7A20}" type="slidenum">
              <a:rPr lang="en-US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397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dirty="0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671162C-AD0E-4631-8CA0-C4B40E7134C3}" type="slidenum">
              <a:rPr lang="en-US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4864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15CF02-C186-4D49-AFE8-DA78E3EB88E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2571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15CF02-C186-4D49-AFE8-DA78E3EB88E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0140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15CF02-C186-4D49-AFE8-DA78E3EB88E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2446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15CF02-C186-4D49-AFE8-DA78E3EB88E2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3620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dirty="0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122CD31-11AB-4B04-9C8C-4879E8422FB4}" type="slidenum">
              <a:rPr lang="en-US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497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15CF02-C186-4D49-AFE8-DA78E3EB88E2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520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5D87420-FCDA-4EED-8278-577EA3569B3A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916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15CF02-C186-4D49-AFE8-DA78E3EB88E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677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dirty="0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C5BB610-0F2B-4BE0-8527-473527114D97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966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dirty="0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C8A03C4-9BC5-4B04-ADF9-E67E4C978EA3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723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A3DBD02-3B1C-4BD3-9B22-EE93F8131AC1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047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1265B0F-58C3-44AF-989D-27D47540EDC0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189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dirty="0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1042956-4AB9-4AC4-B6B7-96D3A2150907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763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82F2A-DE9C-4881-B724-76BFC75CDA2A}" type="datetimeFigureOut">
              <a:rPr lang="en-US"/>
              <a:pPr>
                <a:defRPr/>
              </a:pPr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361DFC-43C3-4781-A166-51DBD75980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2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4C5BB-7163-4DA7-8BFC-6A05163F2E47}" type="datetimeFigureOut">
              <a:rPr lang="en-US"/>
              <a:pPr>
                <a:defRPr/>
              </a:pPr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BEF65C-BC30-4B1A-BDEE-D4C3017F6C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082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2533A-99D9-4DFC-877F-3FDD008E673F}" type="datetimeFigureOut">
              <a:rPr lang="en-US"/>
              <a:pPr>
                <a:defRPr/>
              </a:pPr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6F75C-2ACC-4AD4-B015-8585F4C46B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38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9F2A7-531C-42EF-965A-23C4BAC27F06}" type="datetimeFigureOut">
              <a:rPr lang="en-US"/>
              <a:pPr>
                <a:defRPr/>
              </a:pPr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EA9DD7-5951-4100-A0A1-DE25FC554E2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239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C4DC7-2989-43D0-9C20-30608C4B70A0}" type="datetimeFigureOut">
              <a:rPr lang="en-US"/>
              <a:pPr>
                <a:defRPr/>
              </a:pPr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57CEEF-407A-4F6F-9BB5-547231512B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690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2FD41-A326-403D-AF13-48B0DB13A159}" type="datetimeFigureOut">
              <a:rPr lang="en-US"/>
              <a:pPr>
                <a:defRPr/>
              </a:pPr>
              <a:t>5/8/2018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163B38-9DF1-4DEB-A3D6-48468403FF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540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AF238-E432-42AE-ACA1-B4B12D60A652}" type="datetimeFigureOut">
              <a:rPr lang="en-US"/>
              <a:pPr>
                <a:defRPr/>
              </a:pPr>
              <a:t>5/8/2018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7B81AC-81FD-4F9B-ABF8-154ACECB21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272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A954E-FB09-4784-89E1-B432443718BC}" type="datetimeFigureOut">
              <a:rPr lang="en-US"/>
              <a:pPr>
                <a:defRPr/>
              </a:pPr>
              <a:t>5/8/2018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64DA77-F891-4651-A9DC-CCCB085525B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60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4AE4D-6568-4155-9E36-A859EAA9533D}" type="datetimeFigureOut">
              <a:rPr lang="en-US"/>
              <a:pPr>
                <a:defRPr/>
              </a:pPr>
              <a:t>5/8/2018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1A3E98-31AF-4C73-9F76-BC84300AB1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964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3B426-36E3-42B1-94C9-CBBBA1E16F14}" type="datetimeFigureOut">
              <a:rPr lang="en-US"/>
              <a:pPr>
                <a:defRPr/>
              </a:pPr>
              <a:t>5/8/2018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498DA1-2ACD-40EE-92AB-36772AE284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78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B7E14-6F8D-45BF-946E-E18FABE4655C}" type="datetimeFigureOut">
              <a:rPr lang="en-US"/>
              <a:pPr>
                <a:defRPr/>
              </a:pPr>
              <a:t>5/8/2018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7ADBF9-5E7E-47EA-BE9E-B9E1DE2B9A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16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91BCFF-9003-4B23-959D-0290FAECEC46}" type="datetimeFigureOut">
              <a:rPr lang="en-US"/>
              <a:pPr>
                <a:defRPr/>
              </a:pPr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C91DA365-AA93-47DB-AF8F-799865F79AB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0" y="542111"/>
            <a:ext cx="9036496" cy="156865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n-US" sz="3600" dirty="0">
                <a:solidFill>
                  <a:srgbClr val="1009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FEM Study of Normal Modes of </a:t>
            </a:r>
            <a:r>
              <a:rPr lang="en-US" sz="3600" dirty="0" smtClean="0">
                <a:solidFill>
                  <a:srgbClr val="1009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Gauribidanur Equivalence Principle Apparatus</a:t>
            </a:r>
            <a:endParaRPr lang="en-US" sz="4000" dirty="0" smtClean="0">
              <a:solidFill>
                <a:srgbClr val="10096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50226" y="5373216"/>
            <a:ext cx="4057290" cy="125884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 S Mallikarjuna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Gravitation Laboratory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Gauribidanur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07392" y="4437112"/>
            <a:ext cx="3542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Annual Meeting - 2018</a:t>
            </a:r>
            <a:endParaRPr lang="en-IN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6524" y="2132856"/>
            <a:ext cx="397358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Survey of Older Results</a:t>
            </a:r>
            <a:endParaRPr lang="en-IN" sz="28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IN" sz="28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Newer 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</a:t>
            </a:r>
            <a:endParaRPr lang="en-IN" sz="28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998884" y="2389230"/>
            <a:ext cx="572443" cy="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96900"/>
            <a:ext cx="4089400" cy="560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2279650"/>
            <a:ext cx="3124200" cy="392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7"/>
          <p:cNvSpPr txBox="1">
            <a:spLocks noChangeArrowheads="1"/>
          </p:cNvSpPr>
          <p:nvPr/>
        </p:nvSpPr>
        <p:spPr bwMode="auto">
          <a:xfrm>
            <a:off x="5651500" y="6165850"/>
            <a:ext cx="3340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1009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Zoomed view of Base Connection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01961" y="149225"/>
            <a:ext cx="676864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“EFFECT OF BOUNDARY CONDITIONS ON OUTPUT RESULTS”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4" name="TextBox 2"/>
          <p:cNvSpPr txBox="1">
            <a:spLocks noChangeArrowheads="1"/>
          </p:cNvSpPr>
          <p:nvPr/>
        </p:nvSpPr>
        <p:spPr bwMode="auto">
          <a:xfrm>
            <a:off x="5003800" y="636588"/>
            <a:ext cx="1682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“Table Mount”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140200" y="1006475"/>
            <a:ext cx="863600" cy="693738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2205038"/>
            <a:ext cx="4319588" cy="3124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63" y="858838"/>
            <a:ext cx="4506912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551363" y="5395913"/>
            <a:ext cx="41227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10096B"/>
                </a:solidFill>
              </a:rPr>
              <a:t>Freq. of Lowest Mode :  11.1 Hz</a:t>
            </a:r>
          </a:p>
          <a:p>
            <a:pPr eaLnBrk="1" hangingPunct="1"/>
            <a:r>
              <a:rPr lang="en-US" sz="2400" i="1" dirty="0">
                <a:solidFill>
                  <a:srgbClr val="10096B"/>
                </a:solidFill>
              </a:rPr>
              <a:t>Note the Mode Shape!</a:t>
            </a:r>
          </a:p>
        </p:txBody>
      </p:sp>
      <p:sp>
        <p:nvSpPr>
          <p:cNvPr id="8" name="Title 7"/>
          <p:cNvSpPr txBox="1">
            <a:spLocks/>
          </p:cNvSpPr>
          <p:nvPr/>
        </p:nvSpPr>
        <p:spPr>
          <a:xfrm>
            <a:off x="1409700" y="115888"/>
            <a:ext cx="5164138" cy="585787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BOUNDARY CONDITION 1</a:t>
            </a:r>
            <a:endParaRPr lang="en-US" sz="32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363" y="1720850"/>
            <a:ext cx="4486275" cy="3687763"/>
          </a:xfrm>
        </p:spPr>
      </p:pic>
      <p:pic>
        <p:nvPicPr>
          <p:cNvPr id="5" name="Content Placeholder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3" y="981075"/>
            <a:ext cx="4313237" cy="442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859338" y="5408613"/>
            <a:ext cx="39846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10096B"/>
                </a:solidFill>
              </a:rPr>
              <a:t>Freq. of Lowest Mode: 26.1 Hz</a:t>
            </a:r>
          </a:p>
          <a:p>
            <a:pPr eaLnBrk="1" hangingPunct="1"/>
            <a:r>
              <a:rPr lang="en-US" sz="2400" i="1" dirty="0">
                <a:solidFill>
                  <a:srgbClr val="10096B"/>
                </a:solidFill>
              </a:rPr>
              <a:t>Note the Mode Shape!</a:t>
            </a:r>
          </a:p>
        </p:txBody>
      </p:sp>
      <p:sp>
        <p:nvSpPr>
          <p:cNvPr id="8" name="Title 7"/>
          <p:cNvSpPr txBox="1">
            <a:spLocks noGrp="1"/>
          </p:cNvSpPr>
          <p:nvPr>
            <p:ph type="title"/>
          </p:nvPr>
        </p:nvSpPr>
        <p:spPr>
          <a:xfrm>
            <a:off x="1835150" y="188913"/>
            <a:ext cx="5164138" cy="584200"/>
          </a:xfrm>
        </p:spPr>
        <p:txBody>
          <a:bodyPr wrap="none" rtlCol="0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BOUNDARY CONDITION 2</a:t>
            </a:r>
            <a:endParaRPr lang="en-US" sz="32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5576" y="2132856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So: by way of exploring this question about “Boundary Conditions”, a small experiment that we did in the recent past. </a:t>
            </a: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endParaRPr lang="en-US" sz="32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42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2157" y="125554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FREQUENCY MEASUREMENTS ON A CANTILEVER BEAM WITH DIFFERENT BOUNDARY CONDITIONS</a:t>
            </a:r>
            <a:endParaRPr lang="en-IN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71800" y="6115807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National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Instruments cDAQ Unit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16-bit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ADCs</a:t>
            </a:r>
            <a:endParaRPr lang="en-IN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3"/>
          <a:srcRect r="2941" b="15379"/>
          <a:stretch/>
        </p:blipFill>
        <p:spPr>
          <a:xfrm>
            <a:off x="6105956" y="1662269"/>
            <a:ext cx="2972788" cy="2162027"/>
          </a:xfrm>
          <a:prstGeom prst="rect">
            <a:avLst/>
          </a:prstGeom>
        </p:spPr>
      </p:pic>
      <p:pic>
        <p:nvPicPr>
          <p:cNvPr id="9" name="Content Placeholder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105956" y="4244591"/>
            <a:ext cx="2972788" cy="2568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V="1">
            <a:off x="5086950" y="5733256"/>
            <a:ext cx="1573282" cy="382551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996574" y="1124744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Coil</a:t>
            </a:r>
            <a:endParaRPr lang="en-IN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09055" y="1124744"/>
            <a:ext cx="914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</a:t>
            </a:r>
            <a:endParaRPr lang="en-IN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7303947" y="1530072"/>
            <a:ext cx="0" cy="264393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8532440" y="1494076"/>
            <a:ext cx="0" cy="1498759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562" y="1311185"/>
            <a:ext cx="5765029" cy="3846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7504" y="1299203"/>
            <a:ext cx="2915816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 and Coil-Pickup Scheme</a:t>
            </a:r>
            <a:endParaRPr lang="en-IN" sz="16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54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54840" y="1268760"/>
            <a:ext cx="3666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Cantilever Beam: 34.75x1.5x400mm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23886" y="3343139"/>
            <a:ext cx="914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Magnet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38261" y="3834200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Coil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63652" y="6471001"/>
            <a:ext cx="3256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Zoomed view of the Actual setup</a:t>
            </a:r>
            <a:endParaRPr lang="en-IN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4840" y="105278"/>
            <a:ext cx="8485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FREQUENCY MEASUREMENTS ON A CANTILEVER BEAM WITH DIFFERENT BOUNDARY CONDITIONS (Cont….)</a:t>
            </a:r>
            <a:endParaRPr lang="en-IN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b="4990"/>
          <a:stretch/>
        </p:blipFill>
        <p:spPr>
          <a:xfrm>
            <a:off x="5873895" y="3743990"/>
            <a:ext cx="2235598" cy="2727011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>
            <a:off x="6081095" y="3698619"/>
            <a:ext cx="720438" cy="1263554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7372663" y="4136101"/>
            <a:ext cx="1156704" cy="699623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4249374"/>
              </p:ext>
            </p:extLst>
          </p:nvPr>
        </p:nvGraphicFramePr>
        <p:xfrm>
          <a:off x="145375" y="3320454"/>
          <a:ext cx="5184576" cy="2936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275657" y="2926261"/>
            <a:ext cx="2824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 diagram of the setup</a:t>
            </a:r>
            <a:endParaRPr lang="en-IN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840" y="1970577"/>
            <a:ext cx="2808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Note: “L” = 400 mm always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3700" y="909853"/>
            <a:ext cx="4935228" cy="207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52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350" y="981075"/>
            <a:ext cx="6264275" cy="37846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Results 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the Detailed Study of Actual Systems in use in the Gauribidanur Experiment 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endParaRPr lang="en-US" sz="48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9835" y="429359"/>
            <a:ext cx="5633593" cy="1631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Numerical Study 1 -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“Autocollimator Frame”</a:t>
            </a:r>
            <a:endParaRPr lang="en-US" sz="4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+mn-lt"/>
            </a:endParaRPr>
          </a:p>
        </p:txBody>
      </p:sp>
      <p:sp>
        <p:nvSpPr>
          <p:cNvPr id="35843" name="TextBox 4"/>
          <p:cNvSpPr txBox="1">
            <a:spLocks noChangeArrowheads="1"/>
          </p:cNvSpPr>
          <p:nvPr/>
        </p:nvSpPr>
        <p:spPr bwMode="auto">
          <a:xfrm>
            <a:off x="2771775" y="501332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5844" name="TextBox 6"/>
          <p:cNvSpPr txBox="1">
            <a:spLocks noChangeArrowheads="1"/>
          </p:cNvSpPr>
          <p:nvPr/>
        </p:nvSpPr>
        <p:spPr bwMode="auto">
          <a:xfrm>
            <a:off x="649288" y="2060575"/>
            <a:ext cx="7777162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1009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(This is the Frame on which the Autocollimator is mounted.</a:t>
            </a:r>
          </a:p>
          <a:p>
            <a:pPr eaLnBrk="1" hangingPunct="1"/>
            <a:endParaRPr lang="en-US" sz="2400" dirty="0">
              <a:solidFill>
                <a:srgbClr val="1009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2400" dirty="0" smtClean="0">
                <a:solidFill>
                  <a:srgbClr val="1009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has to be very rigid because a </a:t>
            </a:r>
            <a:r>
              <a:rPr lang="en-US" sz="2400" dirty="0">
                <a:solidFill>
                  <a:srgbClr val="1009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very high </a:t>
            </a:r>
            <a:r>
              <a:rPr lang="en-US" sz="2400" dirty="0" smtClean="0">
                <a:solidFill>
                  <a:srgbClr val="1009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precision instrument is mounted on it </a:t>
            </a:r>
            <a:r>
              <a:rPr lang="en-US" sz="2400" dirty="0">
                <a:solidFill>
                  <a:srgbClr val="1009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 Angular Sensitivity 3 x 10</a:t>
            </a:r>
            <a:r>
              <a:rPr lang="en-US" sz="2400" baseline="30000" dirty="0">
                <a:solidFill>
                  <a:srgbClr val="1009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-10</a:t>
            </a:r>
            <a:r>
              <a:rPr lang="en-US" sz="2400" dirty="0">
                <a:solidFill>
                  <a:srgbClr val="1009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1009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radian.)</a:t>
            </a:r>
            <a:endParaRPr lang="en-US" sz="2400" dirty="0">
              <a:solidFill>
                <a:srgbClr val="1009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525463"/>
            <a:ext cx="4144963" cy="5335587"/>
          </a:xfrm>
        </p:spPr>
      </p:pic>
      <p:sp>
        <p:nvSpPr>
          <p:cNvPr id="36867" name="Rectangle 4"/>
          <p:cNvSpPr>
            <a:spLocks noChangeArrowheads="1"/>
          </p:cNvSpPr>
          <p:nvPr/>
        </p:nvSpPr>
        <p:spPr bwMode="auto">
          <a:xfrm>
            <a:off x="1895475" y="5861050"/>
            <a:ext cx="2244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1009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Autocollimator Frame 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64163" y="4927600"/>
          <a:ext cx="2111375" cy="913259"/>
        </p:xfrm>
        <a:graphic>
          <a:graphicData uri="http://schemas.openxmlformats.org/drawingml/2006/table">
            <a:tbl>
              <a:tblPr firstRow="1" firstCol="1" bandRow="1"/>
              <a:tblGrid>
                <a:gridCol w="796925"/>
                <a:gridCol w="1314450"/>
              </a:tblGrid>
              <a:tr h="1956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No.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Frequency in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Hz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12.66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22.32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23.68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24.82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6888" name="TextBox 6"/>
          <p:cNvSpPr txBox="1">
            <a:spLocks noChangeArrowheads="1"/>
          </p:cNvSpPr>
          <p:nvPr/>
        </p:nvSpPr>
        <p:spPr bwMode="auto">
          <a:xfrm>
            <a:off x="5292725" y="4587875"/>
            <a:ext cx="8334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1600" dirty="0"/>
              <a:t>Results: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5650" y="161925"/>
            <a:ext cx="200567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Numerical Study -1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8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476250"/>
            <a:ext cx="2016125" cy="3049588"/>
          </a:xfrm>
        </p:spPr>
      </p:pic>
      <p:pic>
        <p:nvPicPr>
          <p:cNvPr id="3789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63" y="504825"/>
            <a:ext cx="2030412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3779838"/>
            <a:ext cx="2105025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779838"/>
            <a:ext cx="1978025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Rectangle 7"/>
          <p:cNvSpPr>
            <a:spLocks noChangeArrowheads="1"/>
          </p:cNvSpPr>
          <p:nvPr/>
        </p:nvSpPr>
        <p:spPr bwMode="auto">
          <a:xfrm>
            <a:off x="1146175" y="3427413"/>
            <a:ext cx="9271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sz="1400" dirty="0">
                <a:cs typeface="Calibri" panose="020F0502020204030204" pitchFamily="34" charset="0"/>
              </a:rPr>
              <a:t>    Mode-1@ 12.66 Hz			       Mode-2@ 22.32 Hz</a:t>
            </a:r>
            <a:endParaRPr lang="en-US" sz="1400" dirty="0">
              <a:cs typeface="Calibri" panose="020F0502020204030204" pitchFamily="34" charset="0"/>
            </a:endParaRPr>
          </a:p>
        </p:txBody>
      </p:sp>
      <p:sp>
        <p:nvSpPr>
          <p:cNvPr id="37895" name="Rectangle 8"/>
          <p:cNvSpPr>
            <a:spLocks noChangeArrowheads="1"/>
          </p:cNvSpPr>
          <p:nvPr/>
        </p:nvSpPr>
        <p:spPr bwMode="auto">
          <a:xfrm>
            <a:off x="1187450" y="6550025"/>
            <a:ext cx="8550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1400" dirty="0"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1400" dirty="0" smtClean="0">
                <a:ea typeface="Calibri" panose="020F0502020204030204" pitchFamily="34" charset="0"/>
                <a:cs typeface="Calibri" panose="020F0502020204030204" pitchFamily="34" charset="0"/>
              </a:rPr>
              <a:t>Mode-3@ 23.68 </a:t>
            </a:r>
            <a:r>
              <a:rPr lang="en-US" sz="1400" dirty="0">
                <a:ea typeface="Calibri" panose="020F0502020204030204" pitchFamily="34" charset="0"/>
                <a:cs typeface="Calibri" panose="020F0502020204030204" pitchFamily="34" charset="0"/>
              </a:rPr>
              <a:t>Hz	  	   	       </a:t>
            </a:r>
            <a:r>
              <a:rPr lang="en-US" sz="1400" dirty="0" smtClean="0">
                <a:ea typeface="Calibri" panose="020F0502020204030204" pitchFamily="34" charset="0"/>
                <a:cs typeface="Calibri" panose="020F0502020204030204" pitchFamily="34" charset="0"/>
              </a:rPr>
              <a:t>Mode-4@ 24.82 </a:t>
            </a:r>
            <a:r>
              <a:rPr lang="en-US" sz="1400" dirty="0">
                <a:ea typeface="Calibri" panose="020F0502020204030204" pitchFamily="34" charset="0"/>
                <a:cs typeface="Calibri" panose="020F0502020204030204" pitchFamily="34" charset="0"/>
              </a:rPr>
              <a:t>Hz</a:t>
            </a:r>
          </a:p>
        </p:txBody>
      </p:sp>
      <p:sp>
        <p:nvSpPr>
          <p:cNvPr id="2" name="Rectangle 1"/>
          <p:cNvSpPr/>
          <p:nvPr/>
        </p:nvSpPr>
        <p:spPr>
          <a:xfrm>
            <a:off x="2268538" y="77788"/>
            <a:ext cx="4202112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 Shapes are an Important Diagnostic!</a:t>
            </a:r>
          </a:p>
        </p:txBody>
      </p:sp>
      <p:sp>
        <p:nvSpPr>
          <p:cNvPr id="15" name="Down Arrow 14"/>
          <p:cNvSpPr>
            <a:spLocks/>
          </p:cNvSpPr>
          <p:nvPr/>
        </p:nvSpPr>
        <p:spPr>
          <a:xfrm rot="6144465">
            <a:off x="2621757" y="2170906"/>
            <a:ext cx="153988" cy="847725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Down Arrow 15"/>
          <p:cNvSpPr>
            <a:spLocks/>
          </p:cNvSpPr>
          <p:nvPr/>
        </p:nvSpPr>
        <p:spPr>
          <a:xfrm rot="14726891">
            <a:off x="1008856" y="4007644"/>
            <a:ext cx="161925" cy="661988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Down Arrow 17"/>
          <p:cNvSpPr>
            <a:spLocks/>
          </p:cNvSpPr>
          <p:nvPr/>
        </p:nvSpPr>
        <p:spPr>
          <a:xfrm rot="15204101">
            <a:off x="5132387" y="2255838"/>
            <a:ext cx="155575" cy="730250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Down Arrow 18"/>
          <p:cNvSpPr>
            <a:spLocks/>
          </p:cNvSpPr>
          <p:nvPr/>
        </p:nvSpPr>
        <p:spPr>
          <a:xfrm rot="3767779">
            <a:off x="2593975" y="5037138"/>
            <a:ext cx="160338" cy="646112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Down Arrow 19"/>
          <p:cNvSpPr>
            <a:spLocks/>
          </p:cNvSpPr>
          <p:nvPr/>
        </p:nvSpPr>
        <p:spPr>
          <a:xfrm rot="14891799">
            <a:off x="5029201" y="5375275"/>
            <a:ext cx="171450" cy="682625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19250" y="2447925"/>
            <a:ext cx="4649788" cy="22764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few FEM Application areas: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rgbClr val="1009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Elasticity problems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rgbClr val="1009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 of heat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rgbClr val="1009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Fluid flows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rgbClr val="1009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Magnetic flux problems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dirty="0">
              <a:latin typeface="+mn-lt"/>
            </a:endParaRPr>
          </a:p>
        </p:txBody>
      </p:sp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1042988" y="912813"/>
            <a:ext cx="7510462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1009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FEM is a numerical technique for obtaining approximate solutions to a wide variety of engineering problems. </a:t>
            </a:r>
          </a:p>
          <a:p>
            <a:pPr eaLnBrk="1" hangingPunct="1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1009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also an efficient design tool.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236538"/>
            <a:ext cx="727692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FINITE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ELEMENT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METHOD?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619250" y="4581128"/>
            <a:ext cx="4248150" cy="1944688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Phases of FEM 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dirty="0" smtClean="0">
                <a:solidFill>
                  <a:srgbClr val="1009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Pre-Processing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dirty="0" smtClean="0">
                <a:solidFill>
                  <a:srgbClr val="1009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Solution</a:t>
            </a:r>
            <a:endParaRPr lang="en-US" sz="2400" dirty="0">
              <a:solidFill>
                <a:srgbClr val="1009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dirty="0" smtClean="0">
                <a:solidFill>
                  <a:srgbClr val="1009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 Processing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482600"/>
            <a:ext cx="3624262" cy="5451475"/>
          </a:xfrm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787900" y="5013325"/>
          <a:ext cx="2111375" cy="913259"/>
        </p:xfrm>
        <a:graphic>
          <a:graphicData uri="http://schemas.openxmlformats.org/drawingml/2006/table">
            <a:tbl>
              <a:tblPr firstRow="1" firstCol="1" bandRow="1"/>
              <a:tblGrid>
                <a:gridCol w="796925"/>
                <a:gridCol w="1314450"/>
              </a:tblGrid>
              <a:tr h="1956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No.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Frequency in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Hz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33.93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34.96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48.48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54.54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716463" y="4675188"/>
            <a:ext cx="8477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Results:</a:t>
            </a:r>
          </a:p>
        </p:txBody>
      </p:sp>
      <p:sp>
        <p:nvSpPr>
          <p:cNvPr id="38936" name="Rectangle 2"/>
          <p:cNvSpPr>
            <a:spLocks noChangeArrowheads="1"/>
          </p:cNvSpPr>
          <p:nvPr/>
        </p:nvSpPr>
        <p:spPr bwMode="auto">
          <a:xfrm>
            <a:off x="904875" y="6015038"/>
            <a:ext cx="3873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1009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Autocollimator Frame (after stiffening) 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710113" y="2295525"/>
          <a:ext cx="2111375" cy="913259"/>
        </p:xfrm>
        <a:graphic>
          <a:graphicData uri="http://schemas.openxmlformats.org/drawingml/2006/table">
            <a:tbl>
              <a:tblPr firstRow="1" firstCol="1" bandRow="1"/>
              <a:tblGrid>
                <a:gridCol w="796925"/>
                <a:gridCol w="1314450"/>
              </a:tblGrid>
              <a:tr h="1956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No.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Frequency in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Hz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12.66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22.32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23.68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24.82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637088" y="1957388"/>
            <a:ext cx="8493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Results: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6899275" y="3997325"/>
          <a:ext cx="2111375" cy="913259"/>
        </p:xfrm>
        <a:graphic>
          <a:graphicData uri="http://schemas.openxmlformats.org/drawingml/2006/table">
            <a:tbl>
              <a:tblPr firstRow="1" firstCol="1" bandRow="1"/>
              <a:tblGrid>
                <a:gridCol w="796925"/>
                <a:gridCol w="1314450"/>
              </a:tblGrid>
              <a:tr h="1956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No.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Frequency in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Hz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33.93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34.96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48.48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54.54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827838" y="3657600"/>
            <a:ext cx="8477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Results:</a:t>
            </a:r>
          </a:p>
        </p:txBody>
      </p:sp>
      <p:sp>
        <p:nvSpPr>
          <p:cNvPr id="2" name="Right Arrow 1"/>
          <p:cNvSpPr/>
          <p:nvPr/>
        </p:nvSpPr>
        <p:spPr>
          <a:xfrm rot="12543757">
            <a:off x="6918325" y="2816225"/>
            <a:ext cx="474663" cy="144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353300" y="2819400"/>
            <a:ext cx="17907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Before Stiffening</a:t>
            </a:r>
          </a:p>
        </p:txBody>
      </p:sp>
      <p:sp>
        <p:nvSpPr>
          <p:cNvPr id="12" name="Right Arrow 11"/>
          <p:cNvSpPr/>
          <p:nvPr/>
        </p:nvSpPr>
        <p:spPr>
          <a:xfrm rot="1852283">
            <a:off x="6318250" y="4197350"/>
            <a:ext cx="474663" cy="144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749800" y="3900488"/>
            <a:ext cx="164782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 Stiffening</a:t>
            </a:r>
          </a:p>
        </p:txBody>
      </p:sp>
      <p:sp>
        <p:nvSpPr>
          <p:cNvPr id="16" name="Down Arrow 15"/>
          <p:cNvSpPr>
            <a:spLocks/>
          </p:cNvSpPr>
          <p:nvPr/>
        </p:nvSpPr>
        <p:spPr>
          <a:xfrm rot="7326065">
            <a:off x="2228851" y="5056187"/>
            <a:ext cx="150812" cy="519113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Down Arrow 18"/>
          <p:cNvSpPr>
            <a:spLocks/>
          </p:cNvSpPr>
          <p:nvPr/>
        </p:nvSpPr>
        <p:spPr>
          <a:xfrm rot="3767779">
            <a:off x="2655888" y="852487"/>
            <a:ext cx="160338" cy="646113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Down Arrow 19"/>
          <p:cNvSpPr>
            <a:spLocks/>
          </p:cNvSpPr>
          <p:nvPr/>
        </p:nvSpPr>
        <p:spPr>
          <a:xfrm rot="3767779">
            <a:off x="3517106" y="3658394"/>
            <a:ext cx="155575" cy="592138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Down Arrow 20"/>
          <p:cNvSpPr>
            <a:spLocks/>
          </p:cNvSpPr>
          <p:nvPr/>
        </p:nvSpPr>
        <p:spPr>
          <a:xfrm rot="16200000">
            <a:off x="1419225" y="3854450"/>
            <a:ext cx="184150" cy="647700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30"/>
                            </p:stCondLst>
                            <p:childTnLst>
                              <p:par>
                                <p:cTn id="4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40"/>
                            </p:stCondLst>
                            <p:childTnLst>
                              <p:par>
                                <p:cTn id="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60"/>
                            </p:stCondLst>
                            <p:childTnLst>
                              <p:par>
                                <p:cTn id="6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7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11" grpId="0"/>
      <p:bldP spid="2" grpId="0" animBg="1"/>
      <p:bldP spid="5" grpId="0"/>
      <p:bldP spid="12" grpId="0" animBg="1"/>
      <p:bldP spid="13" grpId="0"/>
      <p:bldP spid="16" grpId="0" animBg="1"/>
      <p:bldP spid="19" grpId="0" animBg="1"/>
      <p:bldP spid="20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84150"/>
            <a:ext cx="2089150" cy="3108325"/>
          </a:xfrm>
        </p:spPr>
      </p:pic>
      <p:pic>
        <p:nvPicPr>
          <p:cNvPr id="3993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88913"/>
            <a:ext cx="2157412" cy="310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644900"/>
            <a:ext cx="20891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665538"/>
            <a:ext cx="2016125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Rectangle 7"/>
          <p:cNvSpPr>
            <a:spLocks noChangeArrowheads="1"/>
          </p:cNvSpPr>
          <p:nvPr/>
        </p:nvSpPr>
        <p:spPr bwMode="auto">
          <a:xfrm>
            <a:off x="1187450" y="3292475"/>
            <a:ext cx="8191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sz="1400"/>
              <a:t>Mode-1 @33.93 Hz	  		        Mode-2 @34.96 Hz</a:t>
            </a:r>
            <a:endParaRPr lang="en-US" sz="1400"/>
          </a:p>
        </p:txBody>
      </p:sp>
      <p:sp>
        <p:nvSpPr>
          <p:cNvPr id="39943" name="Rectangle 8"/>
          <p:cNvSpPr>
            <a:spLocks noChangeArrowheads="1"/>
          </p:cNvSpPr>
          <p:nvPr/>
        </p:nvSpPr>
        <p:spPr bwMode="auto">
          <a:xfrm>
            <a:off x="1187450" y="6548438"/>
            <a:ext cx="8694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sz="1400"/>
              <a:t>Mode-3 @48.48 Hz	  	      	       Mode-4 @54.54 Hz</a:t>
            </a:r>
            <a:endParaRPr lang="en-US" sz="1400"/>
          </a:p>
        </p:txBody>
      </p:sp>
      <p:sp>
        <p:nvSpPr>
          <p:cNvPr id="2" name="TextBox 1"/>
          <p:cNvSpPr txBox="1"/>
          <p:nvPr/>
        </p:nvSpPr>
        <p:spPr>
          <a:xfrm>
            <a:off x="2555875" y="-33338"/>
            <a:ext cx="28924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u="sng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 Shapes after Stiffening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388" y="260350"/>
            <a:ext cx="6480175" cy="39087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Numerical Study 2 -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“Table Mount”</a:t>
            </a:r>
            <a:endParaRPr lang="en-US" sz="40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1009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(This is a Structure that Elevates the Base Height of the UHV Chamber.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1009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1009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it lacks Rigidity, the entire UHV Chamber with its internal contents is sitting on a “weak” or “floppy” base.)</a:t>
            </a:r>
          </a:p>
        </p:txBody>
      </p:sp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4666738" y="5604196"/>
            <a:ext cx="17605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1009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Table Mount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643" y="44624"/>
            <a:ext cx="1497013" cy="675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wn Arrow 7"/>
          <p:cNvSpPr>
            <a:spLocks/>
          </p:cNvSpPr>
          <p:nvPr/>
        </p:nvSpPr>
        <p:spPr>
          <a:xfrm rot="17172789">
            <a:off x="6803934" y="5586046"/>
            <a:ext cx="160338" cy="904875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611560" y="4632645"/>
            <a:ext cx="1800200" cy="330200"/>
          </a:xfrm>
        </p:spPr>
        <p:txBody>
          <a:bodyPr/>
          <a:lstStyle/>
          <a:p>
            <a:pPr eaLnBrk="1" hangingPunct="1"/>
            <a:r>
              <a:rPr lang="en-US" sz="2000" dirty="0" smtClean="0">
                <a:solidFill>
                  <a:srgbClr val="1009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Table Mount</a:t>
            </a:r>
          </a:p>
        </p:txBody>
      </p:sp>
      <p:pic>
        <p:nvPicPr>
          <p:cNvPr id="29699" name="Content Placeholder 3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415801"/>
            <a:ext cx="2905224" cy="4165327"/>
          </a:xfr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6815037"/>
              </p:ext>
            </p:extLst>
          </p:nvPr>
        </p:nvGraphicFramePr>
        <p:xfrm>
          <a:off x="3492600" y="813222"/>
          <a:ext cx="2095045" cy="1212160"/>
        </p:xfrm>
        <a:graphic>
          <a:graphicData uri="http://schemas.openxmlformats.org/drawingml/2006/table">
            <a:tbl>
              <a:tblPr firstRow="1" firstCol="1" bandRow="1"/>
              <a:tblGrid>
                <a:gridCol w="772355"/>
                <a:gridCol w="1322690"/>
              </a:tblGrid>
              <a:tr h="2597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No.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Frequency in </a:t>
                      </a:r>
                      <a:r>
                        <a:rPr lang="en-US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Hz 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0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26.13</a:t>
                      </a:r>
                    </a:p>
                  </a:txBody>
                  <a:tcPr marL="9526" marR="9526" marT="95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26.13</a:t>
                      </a:r>
                    </a:p>
                  </a:txBody>
                  <a:tcPr marL="9526" marR="9526" marT="95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42.50</a:t>
                      </a:r>
                    </a:p>
                  </a:txBody>
                  <a:tcPr marL="9526" marR="9526" marT="95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81.70</a:t>
                      </a:r>
                    </a:p>
                  </a:txBody>
                  <a:tcPr marL="9526" marR="9526" marT="95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9720" name="TextBox 2"/>
          <p:cNvSpPr txBox="1">
            <a:spLocks noChangeArrowheads="1"/>
          </p:cNvSpPr>
          <p:nvPr/>
        </p:nvSpPr>
        <p:spPr bwMode="auto">
          <a:xfrm>
            <a:off x="3419872" y="476672"/>
            <a:ext cx="9284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dirty="0">
                <a:latin typeface="Times New Roman" pitchFamily="18" charset="0"/>
                <a:cs typeface="Times New Roman" pitchFamily="18" charset="0"/>
              </a:rPr>
              <a:t>Results: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9557" y="-35826"/>
            <a:ext cx="220445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Numerical Study -2</a:t>
            </a:r>
            <a:endParaRPr lang="en-US" sz="20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3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179" y="2389552"/>
            <a:ext cx="3079294" cy="399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2899001"/>
              </p:ext>
            </p:extLst>
          </p:nvPr>
        </p:nvGraphicFramePr>
        <p:xfrm>
          <a:off x="3396729" y="5108302"/>
          <a:ext cx="2111375" cy="1168398"/>
        </p:xfrm>
        <a:graphic>
          <a:graphicData uri="http://schemas.openxmlformats.org/drawingml/2006/table">
            <a:tbl>
              <a:tblPr firstRow="1" firstCol="1" bandRow="1"/>
              <a:tblGrid>
                <a:gridCol w="796925"/>
                <a:gridCol w="1314450"/>
              </a:tblGrid>
              <a:tr h="2503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No.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Frequency in </a:t>
                      </a:r>
                      <a:r>
                        <a:rPr lang="en-US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Hz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5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42.48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5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43.18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5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60.66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5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63.23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304654" y="4797152"/>
            <a:ext cx="8477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Results:</a:t>
            </a:r>
          </a:p>
        </p:txBody>
      </p:sp>
      <p:sp>
        <p:nvSpPr>
          <p:cNvPr id="16" name="Right Arrow 15"/>
          <p:cNvSpPr/>
          <p:nvPr/>
        </p:nvSpPr>
        <p:spPr>
          <a:xfrm rot="19039530">
            <a:off x="2825281" y="2109809"/>
            <a:ext cx="568622" cy="100308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5480916" y="6429142"/>
            <a:ext cx="3888432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1009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Table Mount AFTER Stiffening</a:t>
            </a:r>
          </a:p>
        </p:txBody>
      </p:sp>
      <p:sp>
        <p:nvSpPr>
          <p:cNvPr id="13" name="Right Arrow 12"/>
          <p:cNvSpPr/>
          <p:nvPr/>
        </p:nvSpPr>
        <p:spPr>
          <a:xfrm rot="8242869">
            <a:off x="5610986" y="4948406"/>
            <a:ext cx="568622" cy="100308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  <p:bldP spid="29720" grpId="0"/>
      <p:bldP spid="9" grpId="0"/>
      <p:bldP spid="16" grpId="0" animBg="1"/>
      <p:bldP spid="18" grpId="0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5534" y="1196752"/>
            <a:ext cx="81214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Numerical Study 3 – “UHV Chamber”</a:t>
            </a:r>
            <a:endParaRPr lang="en-IN" sz="40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07799" y="2420888"/>
            <a:ext cx="69366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009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the chamber where “Torsion Balance” sits inside.</a:t>
            </a:r>
          </a:p>
          <a:p>
            <a:endParaRPr lang="en-US" sz="2400" dirty="0">
              <a:solidFill>
                <a:srgbClr val="1009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rgbClr val="1009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UHV Chamber has to be rigid because it is holding a Torsion Balance which has period of about 30min (This shows the delicacy of the system).</a:t>
            </a:r>
            <a:endParaRPr lang="en-IN" sz="2400" dirty="0">
              <a:solidFill>
                <a:srgbClr val="1009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71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267744" y="188640"/>
            <a:ext cx="1800200" cy="62114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08662" y="6400069"/>
            <a:ext cx="1584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UHV Chamber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3433521"/>
              </p:ext>
            </p:extLst>
          </p:nvPr>
        </p:nvGraphicFramePr>
        <p:xfrm>
          <a:off x="4788024" y="5229200"/>
          <a:ext cx="2111375" cy="1092207"/>
        </p:xfrm>
        <a:graphic>
          <a:graphicData uri="http://schemas.openxmlformats.org/drawingml/2006/table">
            <a:tbl>
              <a:tblPr firstRow="1" firstCol="1" bandRow="1"/>
              <a:tblGrid>
                <a:gridCol w="796925"/>
                <a:gridCol w="1314450"/>
              </a:tblGrid>
              <a:tr h="1956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No.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Frequency in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Hz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0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 dirty="0">
                          <a:effectLst/>
                        </a:rPr>
                        <a:t>1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 dirty="0">
                          <a:effectLst/>
                        </a:rPr>
                        <a:t>4.39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0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 dirty="0">
                          <a:effectLst/>
                        </a:rPr>
                        <a:t>2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 dirty="0">
                          <a:effectLst/>
                        </a:rPr>
                        <a:t>4.45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0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 dirty="0">
                          <a:effectLst/>
                        </a:rPr>
                        <a:t>3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 dirty="0">
                          <a:effectLst/>
                        </a:rPr>
                        <a:t>10.25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0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 dirty="0">
                          <a:effectLst/>
                        </a:rPr>
                        <a:t>4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 dirty="0">
                          <a:effectLst/>
                        </a:rPr>
                        <a:t>10.39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0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 dirty="0">
                          <a:effectLst/>
                        </a:rPr>
                        <a:t>5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 dirty="0">
                          <a:effectLst/>
                        </a:rPr>
                        <a:t>11.14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283968" y="173251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FEM packages demand a LOT of Computational Resource!!</a:t>
            </a:r>
            <a:endParaRPr lang="en-IN" sz="2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6512" y="188640"/>
            <a:ext cx="220445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Numerical Study -3</a:t>
            </a:r>
            <a:endParaRPr lang="en-US" sz="20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40444" y="4725144"/>
            <a:ext cx="3907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009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from </a:t>
            </a:r>
            <a:r>
              <a:rPr lang="en-US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ANSYS Workbench</a:t>
            </a:r>
            <a:endParaRPr lang="en-IN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249275" y="1615393"/>
            <a:ext cx="4715213" cy="2219945"/>
            <a:chOff x="4283968" y="1484784"/>
            <a:chExt cx="4715213" cy="2219945"/>
          </a:xfrm>
        </p:grpSpPr>
        <p:sp>
          <p:nvSpPr>
            <p:cNvPr id="10" name="TextBox 9"/>
            <p:cNvSpPr txBox="1"/>
            <p:nvPr/>
          </p:nvSpPr>
          <p:spPr>
            <a:xfrm>
              <a:off x="4740444" y="2564904"/>
              <a:ext cx="3671887" cy="11398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rgbClr val="1009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Computation time taken by 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i7 processor</a:t>
              </a:r>
              <a:r>
                <a:rPr lang="en-US" sz="2000" i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>
                  <a:solidFill>
                    <a:srgbClr val="1009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machine with </a:t>
              </a:r>
              <a:r>
                <a:rPr lang="en-US" sz="20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 core </a:t>
              </a:r>
              <a:r>
                <a:rPr lang="en-US" sz="2000" dirty="0">
                  <a:solidFill>
                    <a:srgbClr val="1009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 GB RAM - </a:t>
              </a:r>
              <a:r>
                <a:rPr lang="en-US" sz="2800" b="1" i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 1/2 hrs</a:t>
              </a:r>
              <a:endParaRPr lang="en-US" sz="2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4427984" y="1645398"/>
                  <a:ext cx="4536504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Aft>
                      <a:spcPts val="600"/>
                    </a:spcAft>
                  </a:pPr>
                  <a:r>
                    <a:rPr lang="en-US" sz="2000" dirty="0" smtClean="0">
                      <a:solidFill>
                        <a:srgbClr val="10096B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e.g. </a:t>
                  </a:r>
                  <a:r>
                    <a:rPr lang="en-US" sz="2000" b="1" dirty="0">
                      <a:solidFill>
                        <a:schemeClr val="accent3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Autocollimator </a:t>
                  </a:r>
                  <a:r>
                    <a:rPr lang="en-US" sz="2000" b="1" dirty="0" smtClean="0">
                      <a:solidFill>
                        <a:schemeClr val="accent3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Frame </a:t>
                  </a:r>
                  <a:r>
                    <a:rPr lang="en-US" sz="2000" dirty="0" smtClean="0">
                      <a:solidFill>
                        <a:schemeClr val="accent3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under</a:t>
                  </a:r>
                  <a:r>
                    <a:rPr lang="en-US" sz="2000" b="1" dirty="0" smtClean="0">
                      <a:solidFill>
                        <a:schemeClr val="accent3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  <a:p>
                  <a:pPr>
                    <a:spcAft>
                      <a:spcPts val="600"/>
                    </a:spcAft>
                  </a:pPr>
                  <a:r>
                    <a:rPr lang="en-US" sz="2400" b="1" i="1" dirty="0" smtClean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SolidWorks</a:t>
                  </a:r>
                  <a:r>
                    <a:rPr lang="en-US" sz="2000" b="1" dirty="0" smtClean="0">
                      <a:solidFill>
                        <a:schemeClr val="accent3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– </a:t>
                  </a:r>
                  <a:r>
                    <a:rPr lang="en-US" sz="2000" dirty="0">
                      <a:solidFill>
                        <a:srgbClr val="10096B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1.6 x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000" i="1">
                              <a:solidFill>
                                <a:srgbClr val="10096B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10096B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10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10096B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000" b="1" i="0" smtClean="0">
                          <a:solidFill>
                            <a:srgbClr val="10096B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10096B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e</m:t>
                      </m:r>
                    </m:oMath>
                  </a14:m>
                  <a:r>
                    <a:rPr lang="en-US" sz="2000" dirty="0" smtClean="0">
                      <a:solidFill>
                        <a:srgbClr val="10096B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lements</a:t>
                  </a:r>
                  <a:endParaRPr lang="en-US" sz="2000" dirty="0">
                    <a:solidFill>
                      <a:srgbClr val="1009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27984" y="1645398"/>
                  <a:ext cx="4536504" cy="846386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2151" t="-3597" b="-1582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ectangle 7"/>
            <p:cNvSpPr/>
            <p:nvPr/>
          </p:nvSpPr>
          <p:spPr>
            <a:xfrm>
              <a:off x="4283968" y="1484784"/>
              <a:ext cx="4715213" cy="2219945"/>
            </a:xfrm>
            <a:prstGeom prst="rect">
              <a:avLst/>
            </a:prstGeom>
            <a:noFill/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182102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HVChamber-v1_Mode1_20frames10se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404664"/>
            <a:ext cx="8686800" cy="6231030"/>
          </a:xfrm>
        </p:spPr>
      </p:pic>
      <p:sp>
        <p:nvSpPr>
          <p:cNvPr id="5" name="TextBox 4"/>
          <p:cNvSpPr txBox="1"/>
          <p:nvPr/>
        </p:nvSpPr>
        <p:spPr>
          <a:xfrm>
            <a:off x="179512" y="21629"/>
            <a:ext cx="340990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Dynamic view of the M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ode Shape: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75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55576" y="188640"/>
            <a:ext cx="1800200" cy="62114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6494" y="6400069"/>
            <a:ext cx="1584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UHV Chamber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397942"/>
              </p:ext>
            </p:extLst>
          </p:nvPr>
        </p:nvGraphicFramePr>
        <p:xfrm>
          <a:off x="3779912" y="5307862"/>
          <a:ext cx="2111375" cy="1092207"/>
        </p:xfrm>
        <a:graphic>
          <a:graphicData uri="http://schemas.openxmlformats.org/drawingml/2006/table">
            <a:tbl>
              <a:tblPr firstRow="1" firstCol="1" bandRow="1"/>
              <a:tblGrid>
                <a:gridCol w="796925"/>
                <a:gridCol w="1314450"/>
              </a:tblGrid>
              <a:tr h="1956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No.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Frequency in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Hz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0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 dirty="0">
                          <a:effectLst/>
                        </a:rPr>
                        <a:t>1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0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 dirty="0">
                          <a:effectLst/>
                        </a:rPr>
                        <a:t>2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0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 dirty="0">
                          <a:effectLst/>
                        </a:rPr>
                        <a:t>3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0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 dirty="0">
                          <a:effectLst/>
                        </a:rPr>
                        <a:t>4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0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 dirty="0">
                          <a:effectLst/>
                        </a:rPr>
                        <a:t>5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14.09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707904" y="4947822"/>
            <a:ext cx="790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I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53152" y="44538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1009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UHV Chamber after addition of </a:t>
            </a:r>
            <a:r>
              <a:rPr lang="en-US" sz="2000" b="1" i="1" dirty="0" smtClean="0">
                <a:solidFill>
                  <a:srgbClr val="1009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  <a:r>
              <a:rPr lang="en-US" sz="2000" dirty="0" smtClean="0">
                <a:solidFill>
                  <a:srgbClr val="1009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more Boundary Condition </a:t>
            </a:r>
            <a:endParaRPr lang="en-IN" sz="2000" dirty="0">
              <a:solidFill>
                <a:srgbClr val="1009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1763688" y="404664"/>
            <a:ext cx="1008112" cy="288032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841495"/>
              </p:ext>
            </p:extLst>
          </p:nvPr>
        </p:nvGraphicFramePr>
        <p:xfrm>
          <a:off x="4542407" y="2295525"/>
          <a:ext cx="2111375" cy="1092647"/>
        </p:xfrm>
        <a:graphic>
          <a:graphicData uri="http://schemas.openxmlformats.org/drawingml/2006/table">
            <a:tbl>
              <a:tblPr firstRow="1" firstCol="1" bandRow="1"/>
              <a:tblGrid>
                <a:gridCol w="796925"/>
                <a:gridCol w="1314450"/>
              </a:tblGrid>
              <a:tr h="1956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No.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Frequency in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Hz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 dirty="0">
                          <a:effectLst/>
                        </a:rPr>
                        <a:t>4.39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 dirty="0">
                          <a:effectLst/>
                        </a:rPr>
                        <a:t>4.45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 dirty="0">
                          <a:effectLst/>
                        </a:rPr>
                        <a:t>10.25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 dirty="0">
                          <a:effectLst/>
                        </a:rPr>
                        <a:t>10.39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u="none" strike="noStrike" dirty="0">
                          <a:effectLst/>
                        </a:rPr>
                        <a:t>11.14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469382" y="1957388"/>
            <a:ext cx="8493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Results:</a:t>
            </a: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2190174"/>
              </p:ext>
            </p:extLst>
          </p:nvPr>
        </p:nvGraphicFramePr>
        <p:xfrm>
          <a:off x="6731569" y="3997325"/>
          <a:ext cx="2111375" cy="1092647"/>
        </p:xfrm>
        <a:graphic>
          <a:graphicData uri="http://schemas.openxmlformats.org/drawingml/2006/table">
            <a:tbl>
              <a:tblPr firstRow="1" firstCol="1" bandRow="1"/>
              <a:tblGrid>
                <a:gridCol w="796925"/>
                <a:gridCol w="1314450"/>
              </a:tblGrid>
              <a:tr h="1956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No.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Frequency in 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Hz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14.09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660132" y="3657600"/>
            <a:ext cx="8477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Results:</a:t>
            </a:r>
          </a:p>
        </p:txBody>
      </p:sp>
      <p:sp>
        <p:nvSpPr>
          <p:cNvPr id="24" name="Right Arrow 23"/>
          <p:cNvSpPr/>
          <p:nvPr/>
        </p:nvSpPr>
        <p:spPr>
          <a:xfrm rot="12543757">
            <a:off x="6750619" y="2816225"/>
            <a:ext cx="474663" cy="144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745414" y="3022069"/>
            <a:ext cx="207620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Before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Modification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ight Arrow 25"/>
          <p:cNvSpPr/>
          <p:nvPr/>
        </p:nvSpPr>
        <p:spPr>
          <a:xfrm rot="1852283">
            <a:off x="6150544" y="4197350"/>
            <a:ext cx="474663" cy="144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211960" y="3901139"/>
            <a:ext cx="193514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Modification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19190" y="724287"/>
            <a:ext cx="34515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Additional Constraint: All Degrees of Freedom here are “frozen”</a:t>
            </a:r>
            <a:endParaRPr lang="en-IN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56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21" grpId="0"/>
      <p:bldP spid="23" grpId="0"/>
      <p:bldP spid="24" grpId="0" animBg="1"/>
      <p:bldP spid="25" grpId="0"/>
      <p:bldP spid="26" grpId="0" animBg="1"/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ode-1_20Frames4se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455186"/>
            <a:ext cx="8784976" cy="6214174"/>
          </a:xfrm>
        </p:spPr>
      </p:pic>
      <p:sp>
        <p:nvSpPr>
          <p:cNvPr id="7" name="TextBox 6"/>
          <p:cNvSpPr txBox="1"/>
          <p:nvPr/>
        </p:nvSpPr>
        <p:spPr>
          <a:xfrm>
            <a:off x="179512" y="35332"/>
            <a:ext cx="728308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Dynamic View of the Mode Shape AFTER Freezing All DOF at the Top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End: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51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Immediate Future Plans: </a:t>
            </a:r>
            <a:endParaRPr lang="en-IN" sz="36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1417638"/>
            <a:ext cx="8686800" cy="1043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romanLcParenR"/>
            </a:pPr>
            <a:r>
              <a:rPr lang="en-US" sz="2800" dirty="0">
                <a:solidFill>
                  <a:srgbClr val="10096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Putting together a more sophisticated computing </a:t>
            </a:r>
            <a:r>
              <a:rPr lang="en-US" sz="2800" dirty="0" smtClean="0">
                <a:solidFill>
                  <a:srgbClr val="10096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platform: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N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47664" y="2420888"/>
            <a:ext cx="6782626" cy="3853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Intel Xeon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Processor E5-2650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v4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 Intel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Server Board S2600CW2R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187624" y="2613569"/>
            <a:ext cx="36004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547664" y="2822086"/>
            <a:ext cx="3262496" cy="410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NVIDIA  QUADRO P1000 GPU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47664" y="3229164"/>
            <a:ext cx="3154325" cy="410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Seagate SATA Solid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State Drive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47664" y="3587280"/>
            <a:ext cx="4179349" cy="410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DDR4 2400 MHz ECC RAM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Modules etc.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187624" y="3031186"/>
            <a:ext cx="36004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187624" y="3421845"/>
            <a:ext cx="36004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187624" y="3779961"/>
            <a:ext cx="36004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57200" y="4261401"/>
            <a:ext cx="653897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800" dirty="0" smtClean="0">
                <a:solidFill>
                  <a:srgbClr val="10096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ii) Refining </a:t>
            </a:r>
            <a:r>
              <a:rPr lang="en-US" sz="2800" dirty="0">
                <a:solidFill>
                  <a:srgbClr val="10096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Magnet-Coil pickup system</a:t>
            </a:r>
            <a:endParaRPr lang="en-IN" sz="2800" dirty="0">
              <a:solidFill>
                <a:srgbClr val="10096B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38968" y="5124183"/>
            <a:ext cx="8003232" cy="108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en-US" sz="2800" dirty="0" smtClean="0">
                <a:solidFill>
                  <a:srgbClr val="10096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iii) Working </a:t>
            </a:r>
            <a:r>
              <a:rPr lang="en-US" sz="2800" dirty="0">
                <a:solidFill>
                  <a:srgbClr val="10096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 a Strain-gauge Amplifier System – scalable, compact, </a:t>
            </a:r>
            <a:r>
              <a:rPr lang="en-US" sz="2800" dirty="0" smtClean="0">
                <a:solidFill>
                  <a:srgbClr val="10096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easily </a:t>
            </a:r>
            <a:r>
              <a:rPr lang="en-US" sz="2800" dirty="0">
                <a:solidFill>
                  <a:srgbClr val="10096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deployable</a:t>
            </a:r>
            <a:endParaRPr lang="en-IN" sz="2800" dirty="0">
              <a:solidFill>
                <a:srgbClr val="10096B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45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2" grpId="0"/>
      <p:bldP spid="13" grpId="0"/>
      <p:bldP spid="14" grpId="0"/>
      <p:bldP spid="3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12878" y="476672"/>
            <a:ext cx="7561262" cy="236988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Underlying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Mathematical Concept in FEM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10096B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200" dirty="0" smtClean="0">
                <a:solidFill>
                  <a:srgbClr val="10096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 </a:t>
            </a:r>
            <a:r>
              <a:rPr lang="en-US" sz="2200" dirty="0">
                <a:solidFill>
                  <a:srgbClr val="10096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Physical System being modelled has a Governing Partial Differential Equation (PDE), and this has to be solved subject to specific Boundary Conditions and/or Initial Conditions.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200" dirty="0">
                <a:solidFill>
                  <a:srgbClr val="10096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 FEM converts the governing PDE into a set of Algebraic Equations, which are then solved numerically.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10505" y="3717032"/>
            <a:ext cx="883017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 few FEM Advantages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200" dirty="0">
                <a:solidFill>
                  <a:srgbClr val="10096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Accurate representation of complex Geometry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solidFill>
                  <a:srgbClr val="10096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	AND complex Boundary Conditions</a:t>
            </a:r>
            <a:endParaRPr lang="en-IN" sz="2200" dirty="0">
              <a:solidFill>
                <a:srgbClr val="10096B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200" dirty="0">
                <a:solidFill>
                  <a:srgbClr val="10096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Ability to include dis-similar material properties</a:t>
            </a:r>
            <a:endParaRPr lang="en-IN" sz="2200" dirty="0">
              <a:solidFill>
                <a:srgbClr val="10096B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200" dirty="0">
                <a:solidFill>
                  <a:srgbClr val="10096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Capture of local </a:t>
            </a:r>
            <a:r>
              <a:rPr lang="en-US" sz="2200" dirty="0" smtClean="0">
                <a:solidFill>
                  <a:srgbClr val="10096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effects</a:t>
            </a:r>
          </a:p>
          <a:p>
            <a:pPr marL="285750" lvl="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200" dirty="0">
                <a:solidFill>
                  <a:srgbClr val="1009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Visually powerful tool that helps zero-in on “problem areas”</a:t>
            </a:r>
            <a:endParaRPr lang="en-IN" sz="2200" dirty="0">
              <a:solidFill>
                <a:srgbClr val="1009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1009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sz="2000" dirty="0">
                <a:solidFill>
                  <a:srgbClr val="1009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e.g., Dynamically Visualize “Mode Shapes” in Studies of Elastic Systems)</a:t>
            </a:r>
            <a:endParaRPr lang="en-IN" sz="2000" dirty="0">
              <a:solidFill>
                <a:srgbClr val="10096B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ChangeArrowheads="1"/>
          </p:cNvSpPr>
          <p:nvPr/>
        </p:nvSpPr>
        <p:spPr bwMode="auto">
          <a:xfrm>
            <a:off x="92075" y="629905"/>
            <a:ext cx="81375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en-US" dirty="0" smtClean="0">
                <a:solidFill>
                  <a:srgbClr val="1009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work so far </a:t>
            </a:r>
            <a:r>
              <a:rPr lang="en-US" dirty="0" smtClean="0">
                <a:solidFill>
                  <a:srgbClr val="10096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dirty="0" smtClean="0">
                <a:solidFill>
                  <a:srgbClr val="1009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1009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specific area of application of the </a:t>
            </a:r>
            <a:r>
              <a:rPr lang="en-US" dirty="0" smtClean="0">
                <a:solidFill>
                  <a:srgbClr val="1009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FEM</a:t>
            </a:r>
            <a:r>
              <a:rPr lang="en-US" dirty="0">
                <a:solidFill>
                  <a:srgbClr val="1009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dirty="0" smtClean="0">
                <a:solidFill>
                  <a:srgbClr val="1009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“Elastic </a:t>
            </a:r>
            <a:r>
              <a:rPr lang="en-US" dirty="0">
                <a:solidFill>
                  <a:srgbClr val="1009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Studies of Mechanical </a:t>
            </a:r>
            <a:r>
              <a:rPr lang="en-US" dirty="0" smtClean="0">
                <a:solidFill>
                  <a:srgbClr val="1009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Structures”. </a:t>
            </a:r>
            <a:endParaRPr lang="en-US" dirty="0">
              <a:solidFill>
                <a:srgbClr val="1009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59" name="TextBox 4"/>
          <p:cNvSpPr txBox="1">
            <a:spLocks noChangeArrowheads="1"/>
          </p:cNvSpPr>
          <p:nvPr/>
        </p:nvSpPr>
        <p:spPr bwMode="auto">
          <a:xfrm>
            <a:off x="2286000" y="44117"/>
            <a:ext cx="442753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Closing Remarks</a:t>
            </a:r>
          </a:p>
        </p:txBody>
      </p:sp>
      <p:sp>
        <p:nvSpPr>
          <p:cNvPr id="45060" name="TextBox 6"/>
          <p:cNvSpPr txBox="1">
            <a:spLocks noChangeArrowheads="1"/>
          </p:cNvSpPr>
          <p:nvPr/>
        </p:nvSpPr>
        <p:spPr bwMode="auto">
          <a:xfrm>
            <a:off x="971600" y="1302963"/>
            <a:ext cx="7848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However, </a:t>
            </a:r>
            <a:r>
              <a:rPr lang="en-US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remember 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the </a:t>
            </a:r>
            <a:r>
              <a:rPr lang="en-US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Finite Element Method 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generally applicable wherever there are Differential Equations to be solved with </a:t>
            </a:r>
            <a:r>
              <a:rPr lang="en-US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Complex 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Boundary or Initial Conditions.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5688" y="2246922"/>
            <a:ext cx="820896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ome other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areas where the FEM can be 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applied: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Astronomy (design of Telescope Structures)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of MEMs and NEMs structures (heat design; mechanical properties)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Temperature Physics (heat design; vibration isolation..)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Electromagnetic Design (e.g., within INO, for the ICAL..)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Cavity Design for 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Accelerators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62" name="TextBox 8"/>
          <p:cNvSpPr txBox="1">
            <a:spLocks noChangeArrowheads="1"/>
          </p:cNvSpPr>
          <p:nvPr/>
        </p:nvSpPr>
        <p:spPr bwMode="auto">
          <a:xfrm>
            <a:off x="611238" y="4850551"/>
            <a:ext cx="8208962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now in an era where the FEM will find even wider 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applicability.</a:t>
            </a:r>
          </a:p>
          <a:p>
            <a:pPr eaLnBrk="1" hangingPunct="1">
              <a:spcAft>
                <a:spcPts val="1200"/>
              </a:spcAft>
            </a:pP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almost an inevitable tool for the design and optimization of future experiments! </a:t>
            </a:r>
          </a:p>
          <a:p>
            <a:pPr eaLnBrk="1" hangingPunct="1">
              <a:spcAft>
                <a:spcPts val="1200"/>
              </a:spcAft>
            </a:pP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Differential Equation to be solved 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 but the general principles 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solving them with the FEM will remain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same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075" y="4391209"/>
            <a:ext cx="607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FEM is already in use in some of these areas within TIFR!!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/>
      <p:bldP spid="45060" grpId="0"/>
      <p:bldP spid="8" grpId="0"/>
      <p:bldP spid="45062" grpId="0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7675" y="2924175"/>
            <a:ext cx="2808288" cy="865188"/>
          </a:xfrm>
        </p:spPr>
        <p:txBody>
          <a:bodyPr rtlCol="0">
            <a:normAutofit fontScale="925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4800" dirty="0" smtClean="0">
                <a:solidFill>
                  <a:srgbClr val="10096B"/>
                </a:solidFill>
                <a:latin typeface="Comic Sans MS" panose="030F0702030302020204" pitchFamily="66" charset="0"/>
              </a:rPr>
              <a:t>Thank you</a:t>
            </a:r>
            <a:endParaRPr lang="en-US" sz="4800" dirty="0">
              <a:solidFill>
                <a:srgbClr val="10096B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00608" y="-128906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are 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interested in FEM?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79512" y="908720"/>
                <a:ext cx="8964488" cy="5832648"/>
              </a:xfrm>
            </p:spPr>
            <p:txBody>
              <a:bodyPr>
                <a:normAutofit/>
              </a:bodyPr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sz="2400" dirty="0" smtClean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have two main sub systems in the UGL:</a:t>
                </a:r>
              </a:p>
              <a:p>
                <a:pPr marL="0" indent="0">
                  <a:buNone/>
                </a:pPr>
                <a:r>
                  <a:rPr lang="en-US" sz="2400" dirty="0" smtClean="0">
                    <a:solidFill>
                      <a:srgbClr val="1009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i) UHV chamber (with Torsion Balance inside it)</a:t>
                </a:r>
              </a:p>
              <a:p>
                <a:pPr marL="0" indent="0">
                  <a:buNone/>
                </a:pPr>
                <a:r>
                  <a:rPr lang="en-US" sz="2400" dirty="0" smtClean="0">
                    <a:solidFill>
                      <a:srgbClr val="1009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ii) Optical lever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rgbClr val="10096B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10096B"/>
                            </a:solidFill>
                            <a:latin typeface="Cambria Math" panose="02040503050406030204" pitchFamily="18" charset="0"/>
                          </a:rPr>
                          <m:t>3×10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10096B"/>
                            </a:solidFill>
                            <a:latin typeface="Cambria Math" panose="02040503050406030204" pitchFamily="18" charset="0"/>
                          </a:rPr>
                          <m:t>−10</m:t>
                        </m:r>
                      </m:sup>
                    </m:sSup>
                  </m:oMath>
                </a14:m>
                <a:r>
                  <a:rPr lang="en-US" sz="2400" dirty="0" smtClean="0">
                    <a:solidFill>
                      <a:srgbClr val="1009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rad/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10096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√</m:t>
                    </m:r>
                  </m:oMath>
                </a14:m>
                <a:r>
                  <a:rPr lang="en-US" sz="2400" dirty="0" smtClean="0">
                    <a:solidFill>
                      <a:srgbClr val="1009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Hz sensitivity)</a:t>
                </a:r>
              </a:p>
              <a:p>
                <a:pPr marL="0" indent="0">
                  <a:buNone/>
                </a:pPr>
                <a:endPara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sz="2400" dirty="0" smtClean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Concern: </a:t>
                </a:r>
                <a:r>
                  <a:rPr lang="en-US" sz="2400" dirty="0" smtClean="0">
                    <a:solidFill>
                      <a:srgbClr val="1009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Utmost Importance to minimize noise disturbances.</a:t>
                </a:r>
              </a:p>
              <a:p>
                <a:pPr marL="0" indent="0">
                  <a:buNone/>
                </a:pPr>
                <a:endPara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sz="2400" dirty="0" smtClean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Approach: </a:t>
                </a:r>
                <a:r>
                  <a:rPr lang="en-US" sz="2400" dirty="0" smtClean="0">
                    <a:solidFill>
                      <a:srgbClr val="1009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EITHER</a:t>
                </a:r>
                <a:r>
                  <a:rPr lang="en-US" sz="2400" dirty="0" smtClean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smtClean="0">
                    <a:solidFill>
                      <a:srgbClr val="1009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ISOLATE Our System from the ambient</a:t>
                </a:r>
              </a:p>
              <a:p>
                <a:pPr marL="0" indent="0">
                  <a:buNone/>
                </a:pPr>
                <a:r>
                  <a:rPr lang="en-US" sz="2400" dirty="0" smtClean="0">
                    <a:solidFill>
                      <a:srgbClr val="1009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       OR b) REDUCE THE RESPONSE of </a:t>
                </a:r>
                <a:r>
                  <a:rPr lang="en-US" sz="2400" dirty="0">
                    <a:solidFill>
                      <a:srgbClr val="1009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our </a:t>
                </a:r>
                <a:r>
                  <a:rPr lang="en-US" sz="2400" dirty="0" smtClean="0">
                    <a:solidFill>
                      <a:srgbClr val="1009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system to the 		noise impacting it from the ambient</a:t>
                </a:r>
              </a:p>
              <a:p>
                <a:pPr marL="0" indent="0">
                  <a:buNone/>
                </a:pPr>
                <a:endParaRPr lang="en-US" sz="1200" dirty="0" smtClean="0">
                  <a:solidFill>
                    <a:srgbClr val="1009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sz="2400" dirty="0" smtClean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ISOLATE? </a:t>
                </a:r>
                <a:r>
                  <a:rPr lang="en-US" sz="2400" dirty="0" smtClean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  e.g. Use A Vibration Isolation Platform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sz="2400" dirty="0" smtClean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REDUCE THE RESPONSE?  e.g. Stiffen The Apparatus 					</a:t>
                </a:r>
                <a:r>
                  <a:rPr lang="en-US" sz="2000" dirty="0" smtClean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(displacement </a:t>
                </a:r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response ~</a:t>
                </a:r>
                <a:r>
                  <a:rPr lang="en-US" sz="2000" dirty="0" smtClean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 </a:t>
                </a:r>
                <a:r>
                  <a:rPr lang="en-US" sz="2000" i="1" dirty="0" smtClean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1/ k </a:t>
                </a:r>
                <a:r>
                  <a:rPr lang="en-US" sz="2000" dirty="0" smtClean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~</a:t>
                </a:r>
                <a:r>
                  <a:rPr lang="en-US" sz="2000" i="1" dirty="0" smtClean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1/ f</a:t>
                </a:r>
                <a:r>
                  <a:rPr lang="en-US" sz="2000" i="1" baseline="30000" dirty="0" smtClean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2</a:t>
                </a:r>
                <a:r>
                  <a:rPr lang="en-US" sz="2000" i="1" dirty="0" smtClean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 </a:t>
                </a:r>
                <a:r>
                  <a:rPr lang="en-US" sz="2000" dirty="0" smtClean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)</a:t>
                </a:r>
                <a:endParaRPr lang="en-US" sz="2000" dirty="0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2400" i="1" dirty="0">
                    <a:solidFill>
                      <a:srgbClr val="1009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2400" i="1" dirty="0" smtClean="0">
                    <a:solidFill>
                      <a:srgbClr val="1009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endParaRPr lang="en-US" sz="2400" dirty="0" smtClean="0">
                  <a:solidFill>
                    <a:srgbClr val="1009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908720"/>
                <a:ext cx="8964488" cy="5832648"/>
              </a:xfrm>
              <a:blipFill rotWithShape="0">
                <a:blip r:embed="rId3"/>
                <a:stretch>
                  <a:fillRect l="-884" t="-836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/>
          <p:cNvCxnSpPr/>
          <p:nvPr/>
        </p:nvCxnSpPr>
        <p:spPr>
          <a:xfrm>
            <a:off x="611560" y="6381328"/>
            <a:ext cx="78488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115616" y="6381707"/>
            <a:ext cx="6716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UGL means Underground laboratory; UHV means Ultra High Vacuum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20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060848"/>
            <a:ext cx="828092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BUILDING A SOLID </a:t>
            </a:r>
            <a:r>
              <a:rPr lang="en-US" sz="48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-- This 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the very FIRST stage of the Pre-Processing</a:t>
            </a:r>
            <a:endParaRPr lang="en-US" sz="28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58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63" y="44450"/>
            <a:ext cx="1862137" cy="612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6"/>
          <p:cNvSpPr txBox="1">
            <a:spLocks noChangeArrowheads="1"/>
          </p:cNvSpPr>
          <p:nvPr/>
        </p:nvSpPr>
        <p:spPr bwMode="auto">
          <a:xfrm>
            <a:off x="911225" y="6346825"/>
            <a:ext cx="3281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1009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Photograph of the UHV Chamber</a:t>
            </a:r>
          </a:p>
        </p:txBody>
      </p:sp>
      <p:sp>
        <p:nvSpPr>
          <p:cNvPr id="15364" name="TextBox 7"/>
          <p:cNvSpPr txBox="1">
            <a:spLocks noChangeArrowheads="1"/>
          </p:cNvSpPr>
          <p:nvPr/>
        </p:nvSpPr>
        <p:spPr bwMode="auto">
          <a:xfrm>
            <a:off x="4725988" y="6346825"/>
            <a:ext cx="35417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1009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“Solid model” of the UHV Chamber</a:t>
            </a:r>
          </a:p>
        </p:txBody>
      </p:sp>
      <p:pic>
        <p:nvPicPr>
          <p:cNvPr id="1536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238" y="44450"/>
            <a:ext cx="2154237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78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3375"/>
            <a:ext cx="1800225" cy="549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557338"/>
            <a:ext cx="3240087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333375"/>
            <a:ext cx="1823823" cy="552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804863" y="5732463"/>
            <a:ext cx="1192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1009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Front view</a:t>
            </a:r>
          </a:p>
        </p:txBody>
      </p:sp>
      <p:sp>
        <p:nvSpPr>
          <p:cNvPr id="16390" name="TextBox 5"/>
          <p:cNvSpPr txBox="1">
            <a:spLocks noChangeArrowheads="1"/>
          </p:cNvSpPr>
          <p:nvPr/>
        </p:nvSpPr>
        <p:spPr bwMode="auto">
          <a:xfrm>
            <a:off x="4040188" y="5732463"/>
            <a:ext cx="1079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1009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 View</a:t>
            </a:r>
          </a:p>
        </p:txBody>
      </p:sp>
      <p:sp>
        <p:nvSpPr>
          <p:cNvPr id="16391" name="TextBox 6"/>
          <p:cNvSpPr txBox="1">
            <a:spLocks noChangeArrowheads="1"/>
          </p:cNvSpPr>
          <p:nvPr/>
        </p:nvSpPr>
        <p:spPr bwMode="auto">
          <a:xfrm>
            <a:off x="7219950" y="5732463"/>
            <a:ext cx="1133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1009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Side View</a:t>
            </a:r>
          </a:p>
        </p:txBody>
      </p:sp>
      <p:sp>
        <p:nvSpPr>
          <p:cNvPr id="16392" name="TextBox 7"/>
          <p:cNvSpPr txBox="1">
            <a:spLocks noChangeArrowheads="1"/>
          </p:cNvSpPr>
          <p:nvPr/>
        </p:nvSpPr>
        <p:spPr bwMode="auto">
          <a:xfrm>
            <a:off x="2084388" y="6154738"/>
            <a:ext cx="5213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1009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Autocollimator Support Structure with UHV Chamber</a:t>
            </a:r>
          </a:p>
        </p:txBody>
      </p:sp>
      <p:sp>
        <p:nvSpPr>
          <p:cNvPr id="16393" name="TextBox 8"/>
          <p:cNvSpPr txBox="1">
            <a:spLocks noChangeArrowheads="1"/>
          </p:cNvSpPr>
          <p:nvPr/>
        </p:nvSpPr>
        <p:spPr bwMode="auto">
          <a:xfrm>
            <a:off x="5981700" y="6524625"/>
            <a:ext cx="3162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Note: Different scales for different Views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889000"/>
            <a:ext cx="3024188" cy="458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50" y="1700213"/>
            <a:ext cx="2881313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00" y="889000"/>
            <a:ext cx="2914650" cy="438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Box 5"/>
          <p:cNvSpPr txBox="1">
            <a:spLocks noChangeArrowheads="1"/>
          </p:cNvSpPr>
          <p:nvPr/>
        </p:nvSpPr>
        <p:spPr bwMode="auto">
          <a:xfrm>
            <a:off x="984250" y="5478463"/>
            <a:ext cx="1225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1009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Front View</a:t>
            </a:r>
          </a:p>
        </p:txBody>
      </p:sp>
      <p:sp>
        <p:nvSpPr>
          <p:cNvPr id="17414" name="TextBox 6"/>
          <p:cNvSpPr txBox="1">
            <a:spLocks noChangeArrowheads="1"/>
          </p:cNvSpPr>
          <p:nvPr/>
        </p:nvSpPr>
        <p:spPr bwMode="auto">
          <a:xfrm>
            <a:off x="4067175" y="5478463"/>
            <a:ext cx="10810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1009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 View</a:t>
            </a:r>
          </a:p>
        </p:txBody>
      </p:sp>
      <p:sp>
        <p:nvSpPr>
          <p:cNvPr id="17415" name="TextBox 7"/>
          <p:cNvSpPr txBox="1">
            <a:spLocks noChangeArrowheads="1"/>
          </p:cNvSpPr>
          <p:nvPr/>
        </p:nvSpPr>
        <p:spPr bwMode="auto">
          <a:xfrm>
            <a:off x="7092950" y="5478463"/>
            <a:ext cx="1133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1009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Side View</a:t>
            </a:r>
          </a:p>
        </p:txBody>
      </p:sp>
      <p:sp>
        <p:nvSpPr>
          <p:cNvPr id="17416" name="TextBox 8"/>
          <p:cNvSpPr txBox="1">
            <a:spLocks noChangeArrowheads="1"/>
          </p:cNvSpPr>
          <p:nvPr/>
        </p:nvSpPr>
        <p:spPr bwMode="auto">
          <a:xfrm>
            <a:off x="2941454" y="6107113"/>
            <a:ext cx="32880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rgbClr val="1009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Autocollimator </a:t>
            </a:r>
            <a:r>
              <a:rPr lang="en-US" dirty="0">
                <a:solidFill>
                  <a:srgbClr val="1009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Support </a:t>
            </a:r>
            <a:r>
              <a:rPr lang="en-US" dirty="0" smtClean="0">
                <a:solidFill>
                  <a:srgbClr val="1009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  <a:endParaRPr lang="en-US" dirty="0">
              <a:solidFill>
                <a:srgbClr val="1009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7" name="TextBox 9"/>
          <p:cNvSpPr txBox="1">
            <a:spLocks noChangeArrowheads="1"/>
          </p:cNvSpPr>
          <p:nvPr/>
        </p:nvSpPr>
        <p:spPr bwMode="auto">
          <a:xfrm>
            <a:off x="5983288" y="6475413"/>
            <a:ext cx="3190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Note: Different Scales for different Views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692696"/>
            <a:ext cx="7697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my seminar last year, I had brought out many matters of principle that one has to be careful with in the use of the FEM.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5576" y="2420888"/>
            <a:ext cx="7802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009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shortage of time, I will not enter into all of these at this time. However, I have a detailed poster on display, and would be happy to discuss these aspects with anybody who is interested..</a:t>
            </a:r>
            <a:endParaRPr lang="en-US" sz="2400" dirty="0">
              <a:solidFill>
                <a:srgbClr val="1009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2978" y="4509120"/>
            <a:ext cx="78027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this talk, I will restrict myself to one issue of principle, which is</a:t>
            </a:r>
          </a:p>
          <a:p>
            <a:endParaRPr lang="en-US" sz="2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CRITICAL IMPORTANCE of imposing the “Correct” Boundary Conditions while solving such problems.</a:t>
            </a:r>
          </a:p>
        </p:txBody>
      </p:sp>
    </p:spTree>
    <p:extLst>
      <p:ext uri="{BB962C8B-B14F-4D97-AF65-F5344CB8AC3E}">
        <p14:creationId xmlns:p14="http://schemas.microsoft.com/office/powerpoint/2010/main" val="90515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20582</TotalTime>
  <Words>1238</Words>
  <Application>Microsoft Office PowerPoint</Application>
  <PresentationFormat>On-screen Show (4:3)</PresentationFormat>
  <Paragraphs>302</Paragraphs>
  <Slides>31</Slides>
  <Notes>27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Calibri</vt:lpstr>
      <vt:lpstr>Cambria Math</vt:lpstr>
      <vt:lpstr>Comic Sans MS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Why are WE interested in FEM?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BOUNDARY CONDITION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Table Mount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Immediate Future Plans: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TIFR Gravitation Laboratory</dc:title>
  <dc:creator>RMC</dc:creator>
  <cp:lastModifiedBy>SW2015</cp:lastModifiedBy>
  <cp:revision>829</cp:revision>
  <cp:lastPrinted>2016-12-26T08:13:02Z</cp:lastPrinted>
  <dcterms:created xsi:type="dcterms:W3CDTF">2016-01-24T12:09:52Z</dcterms:created>
  <dcterms:modified xsi:type="dcterms:W3CDTF">2018-05-08T13:53:10Z</dcterms:modified>
</cp:coreProperties>
</file>