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305" r:id="rId3"/>
    <p:sldId id="267" r:id="rId4"/>
    <p:sldId id="269" r:id="rId5"/>
    <p:sldId id="272" r:id="rId6"/>
    <p:sldId id="273" r:id="rId7"/>
    <p:sldId id="274" r:id="rId8"/>
    <p:sldId id="275" r:id="rId9"/>
    <p:sldId id="271" r:id="rId10"/>
    <p:sldId id="276" r:id="rId11"/>
    <p:sldId id="277" r:id="rId12"/>
    <p:sldId id="279" r:id="rId13"/>
    <p:sldId id="280" r:id="rId14"/>
    <p:sldId id="288" r:id="rId15"/>
    <p:sldId id="289" r:id="rId16"/>
    <p:sldId id="290" r:id="rId17"/>
    <p:sldId id="292" r:id="rId18"/>
    <p:sldId id="313" r:id="rId19"/>
    <p:sldId id="291" r:id="rId20"/>
    <p:sldId id="294" r:id="rId21"/>
    <p:sldId id="296" r:id="rId22"/>
    <p:sldId id="306" r:id="rId23"/>
    <p:sldId id="298" r:id="rId24"/>
    <p:sldId id="314" r:id="rId25"/>
    <p:sldId id="302" r:id="rId26"/>
    <p:sldId id="270" r:id="rId27"/>
    <p:sldId id="307" r:id="rId28"/>
    <p:sldId id="308" r:id="rId29"/>
    <p:sldId id="309" r:id="rId30"/>
    <p:sldId id="283" r:id="rId31"/>
    <p:sldId id="284" r:id="rId32"/>
    <p:sldId id="285" r:id="rId33"/>
    <p:sldId id="310" r:id="rId34"/>
    <p:sldId id="315" r:id="rId35"/>
    <p:sldId id="311" r:id="rId36"/>
    <p:sldId id="262" r:id="rId37"/>
    <p:sldId id="263" r:id="rId38"/>
    <p:sldId id="265" r:id="rId39"/>
    <p:sldId id="26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8EB4E3"/>
    <a:srgbClr val="FFFFFF"/>
    <a:srgbClr val="00B050"/>
    <a:srgbClr val="CC00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DEFCB-90AF-4C49-B282-E9B5CDCF8316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0EA33-2623-43E6-9F35-578904474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56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E2F6-96ED-405F-BE1D-5AE80F209B8B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FF2D-4C8E-4F20-BA6C-B43957417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89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E2F6-96ED-405F-BE1D-5AE80F209B8B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FF2D-4C8E-4F20-BA6C-B43957417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4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E2F6-96ED-405F-BE1D-5AE80F209B8B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FF2D-4C8E-4F20-BA6C-B43957417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03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E2F6-96ED-405F-BE1D-5AE80F209B8B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FF2D-4C8E-4F20-BA6C-B43957417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11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E2F6-96ED-405F-BE1D-5AE80F209B8B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FF2D-4C8E-4F20-BA6C-B43957417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6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E2F6-96ED-405F-BE1D-5AE80F209B8B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FF2D-4C8E-4F20-BA6C-B43957417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27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E2F6-96ED-405F-BE1D-5AE80F209B8B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FF2D-4C8E-4F20-BA6C-B43957417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80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E2F6-96ED-405F-BE1D-5AE80F209B8B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FF2D-4C8E-4F20-BA6C-B43957417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76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E2F6-96ED-405F-BE1D-5AE80F209B8B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FF2D-4C8E-4F20-BA6C-B43957417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1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E2F6-96ED-405F-BE1D-5AE80F209B8B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FF2D-4C8E-4F20-BA6C-B43957417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46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E2F6-96ED-405F-BE1D-5AE80F209B8B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FF2D-4C8E-4F20-BA6C-B43957417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44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BE2F6-96ED-405F-BE1D-5AE80F209B8B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AFF2D-4C8E-4F20-BA6C-B43957417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2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36.PNG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685800"/>
            <a:ext cx="8915400" cy="147002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Garamond" panose="02020404030301010803" pitchFamily="18" charset="0"/>
              </a:rPr>
              <a:t>Evidence </a:t>
            </a:r>
            <a:r>
              <a:rPr lang="en-US" sz="3600" b="1" dirty="0">
                <a:latin typeface="Garamond" panose="02020404030301010803" pitchFamily="18" charset="0"/>
              </a:rPr>
              <a:t>for an extremely energetic jet-base during the June </a:t>
            </a:r>
            <a:r>
              <a:rPr lang="en-US" sz="3600" b="1" dirty="0" smtClean="0">
                <a:latin typeface="Garamond" panose="02020404030301010803" pitchFamily="18" charset="0"/>
              </a:rPr>
              <a:t>2015 outburst </a:t>
            </a:r>
            <a:r>
              <a:rPr lang="en-US" sz="3600" b="1" dirty="0">
                <a:latin typeface="Garamond" panose="02020404030301010803" pitchFamily="18" charset="0"/>
              </a:rPr>
              <a:t>of V404 </a:t>
            </a:r>
            <a:r>
              <a:rPr lang="en-US" sz="3600" b="1" dirty="0" err="1">
                <a:latin typeface="Garamond" panose="02020404030301010803" pitchFamily="18" charset="0"/>
              </a:rPr>
              <a:t>Cygni</a:t>
            </a:r>
            <a:endParaRPr lang="en-US" sz="3600" b="1" dirty="0">
              <a:latin typeface="Garamond" panose="020204040303010108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667000"/>
            <a:ext cx="7010400" cy="3581400"/>
          </a:xfrm>
        </p:spPr>
        <p:txBody>
          <a:bodyPr>
            <a:noAutofit/>
          </a:bodyPr>
          <a:lstStyle/>
          <a:p>
            <a:pPr algn="l"/>
            <a:r>
              <a:rPr lang="en-US" sz="2400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Dipankar</a:t>
            </a:r>
            <a:r>
              <a:rPr lang="en-US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Maitra (Wheaton College)</a:t>
            </a:r>
          </a:p>
          <a:p>
            <a:pPr algn="l"/>
            <a:endParaRPr lang="en-US" sz="240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  + John </a:t>
            </a:r>
            <a:r>
              <a:rPr lang="en-US" sz="2400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Scarpaci</a:t>
            </a:r>
            <a:r>
              <a:rPr lang="en-US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(Wheaton)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  + Victoria </a:t>
            </a:r>
            <a:r>
              <a:rPr lang="en-US" sz="2400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Grinberg</a:t>
            </a:r>
            <a:r>
              <a:rPr lang="en-US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(MIT      ESTEC)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  </a:t>
            </a: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+ Rob Hynes </a:t>
            </a:r>
            <a:r>
              <a:rPr lang="en-US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(Louisiana State Univ.)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  + Tom </a:t>
            </a:r>
            <a:r>
              <a:rPr lang="en-US" sz="2400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Maccarone</a:t>
            </a:r>
            <a:r>
              <a:rPr lang="en-US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(Texas Tech. Univ.)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  + Sera </a:t>
            </a:r>
            <a:r>
              <a:rPr lang="en-US" sz="2400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Markoff</a:t>
            </a:r>
            <a:r>
              <a:rPr lang="en-US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(Univ. of Amsterdam)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  + Mark Reynolds (Univ. of Michigan)</a:t>
            </a:r>
            <a:endParaRPr lang="en-US" sz="24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6400800"/>
            <a:ext cx="8763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" y="64008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Wide Band Spectral and Timing Studies </a:t>
            </a:r>
            <a:r>
              <a:rPr lang="en-US" b="1" i="1" dirty="0" smtClean="0"/>
              <a:t>of Cosmic </a:t>
            </a:r>
            <a:r>
              <a:rPr lang="en-US" b="1" i="1" dirty="0"/>
              <a:t>X-ray </a:t>
            </a:r>
            <a:r>
              <a:rPr lang="en-US" b="1" i="1" dirty="0" smtClean="0"/>
              <a:t>Sources             </a:t>
            </a:r>
            <a:r>
              <a:rPr lang="en-US" dirty="0" smtClean="0">
                <a:latin typeface="Garamond" panose="02020404030301010803" pitchFamily="18" charset="0"/>
              </a:rPr>
              <a:t>TIFR 2017 January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038600" y="4191000"/>
            <a:ext cx="228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2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990601"/>
            <a:ext cx="9067800" cy="685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latin typeface="Comic Sans MS" panose="030F0702030302020204" pitchFamily="66" charset="0"/>
              </a:rPr>
              <a:t>… or even in </a:t>
            </a:r>
            <a:r>
              <a:rPr lang="en-US" sz="2400" dirty="0" smtClean="0">
                <a:latin typeface="Symbol" panose="05050102010706020507" pitchFamily="18" charset="2"/>
              </a:rPr>
              <a:t>g</a:t>
            </a:r>
            <a:r>
              <a:rPr lang="en-US" sz="2400" dirty="0" smtClean="0">
                <a:latin typeface="Comic Sans MS" panose="030F0702030302020204" pitchFamily="66" charset="0"/>
              </a:rPr>
              <a:t>-rays, where an excess at ~500 </a:t>
            </a:r>
            <a:r>
              <a:rPr lang="en-US" sz="2400" dirty="0" err="1" smtClean="0">
                <a:latin typeface="Comic Sans MS" panose="030F0702030302020204" pitchFamily="66" charset="0"/>
              </a:rPr>
              <a:t>keV</a:t>
            </a:r>
            <a:r>
              <a:rPr lang="en-US" sz="2400" dirty="0" smtClean="0">
                <a:latin typeface="Comic Sans MS" panose="030F0702030302020204" pitchFamily="66" charset="0"/>
              </a:rPr>
              <a:t> was detected,</a:t>
            </a:r>
          </a:p>
          <a:p>
            <a:pPr algn="l"/>
            <a:r>
              <a:rPr lang="en-US" sz="2400" dirty="0" smtClean="0">
                <a:latin typeface="Comic Sans MS" panose="030F0702030302020204" pitchFamily="66" charset="0"/>
              </a:rPr>
              <a:t>                             interpreted as </a:t>
            </a:r>
            <a:r>
              <a:rPr lang="en-US" sz="2400" b="1" dirty="0" smtClean="0">
                <a:latin typeface="Comic Sans MS" panose="030F0702030302020204" pitchFamily="66" charset="0"/>
              </a:rPr>
              <a:t>e</a:t>
            </a:r>
            <a:r>
              <a:rPr lang="en-US" sz="2400" b="1" baseline="30000" dirty="0" smtClean="0">
                <a:latin typeface="Comic Sans MS" panose="030F0702030302020204" pitchFamily="66" charset="0"/>
              </a:rPr>
              <a:t>-</a:t>
            </a:r>
            <a:r>
              <a:rPr lang="en-US" sz="2400" b="1" dirty="0" smtClean="0">
                <a:latin typeface="Comic Sans MS" panose="030F0702030302020204" pitchFamily="66" charset="0"/>
              </a:rPr>
              <a:t>e</a:t>
            </a:r>
            <a:r>
              <a:rPr lang="en-US" sz="2400" b="1" baseline="30000" dirty="0" smtClean="0">
                <a:latin typeface="Comic Sans MS" panose="030F0702030302020204" pitchFamily="66" charset="0"/>
              </a:rPr>
              <a:t>+</a:t>
            </a:r>
            <a:r>
              <a:rPr lang="en-US" sz="2400" dirty="0" smtClean="0">
                <a:latin typeface="Comic Sans MS" panose="030F0702030302020204" pitchFamily="66" charset="0"/>
              </a:rPr>
              <a:t> annihilation line. Cool!!! 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75566" y="5442007"/>
            <a:ext cx="1421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Siegert+2016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066800" y="1905000"/>
            <a:ext cx="6959659" cy="3537007"/>
            <a:chOff x="-1196396" y="754200"/>
            <a:chExt cx="8940859" cy="445140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96396" y="754200"/>
              <a:ext cx="8940859" cy="44514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1066800" y="2057400"/>
              <a:ext cx="558205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152400" y="152400"/>
            <a:ext cx="8915400" cy="685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smtClean="0">
                <a:latin typeface="Comic Sans MS" panose="030F0702030302020204" pitchFamily="66" charset="0"/>
              </a:rPr>
              <a:t>But nothing about the 2015 outburst was “</a:t>
            </a:r>
            <a:r>
              <a:rPr lang="en-US" sz="2800" i="1" smtClean="0">
                <a:latin typeface="Comic Sans MS" panose="030F0702030302020204" pitchFamily="66" charset="0"/>
              </a:rPr>
              <a:t>usual</a:t>
            </a:r>
            <a:r>
              <a:rPr lang="en-US" sz="2800" smtClean="0">
                <a:latin typeface="Comic Sans MS" panose="030F0702030302020204" pitchFamily="66" charset="0"/>
              </a:rPr>
              <a:t> “… 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58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52400" y="762000"/>
            <a:ext cx="7315200" cy="990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latin typeface="Comic Sans MS" panose="030F0702030302020204" pitchFamily="66" charset="0"/>
              </a:rPr>
              <a:t>Similarly weird light curves seen in optical</a:t>
            </a:r>
          </a:p>
          <a:p>
            <a:pPr algn="l"/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81015" y="1524000"/>
            <a:ext cx="8554519" cy="5257800"/>
            <a:chOff x="490382" y="1600200"/>
            <a:chExt cx="8729818" cy="52578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382" y="1600200"/>
              <a:ext cx="8373937" cy="52048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6629400" y="6550223"/>
              <a:ext cx="220605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MJD </a:t>
              </a:r>
              <a:r>
                <a:rPr lang="en-US" sz="1400" dirty="0" smtClean="0"/>
                <a:t>57189 </a:t>
              </a:r>
              <a:r>
                <a:rPr lang="en-US" sz="1400" dirty="0"/>
                <a:t>is 2015 June </a:t>
              </a:r>
              <a:r>
                <a:rPr lang="en-US" sz="1400" dirty="0" smtClean="0"/>
                <a:t>16.</a:t>
              </a:r>
              <a:endParaRPr lang="en-US" sz="1400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8318799" y="5575599"/>
              <a:ext cx="14334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Kimura+2016</a:t>
              </a:r>
              <a:endParaRPr lang="en-US" dirty="0"/>
            </a:p>
          </p:txBody>
        </p:sp>
      </p:grp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915400" cy="685799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Comic Sans MS" panose="030F0702030302020204" pitchFamily="66" charset="0"/>
              </a:rPr>
              <a:t>But nothing about the 2015 outburst was “</a:t>
            </a:r>
            <a:r>
              <a:rPr lang="en-US" sz="2800" i="1" dirty="0" smtClean="0">
                <a:latin typeface="Comic Sans MS" panose="030F0702030302020204" pitchFamily="66" charset="0"/>
              </a:rPr>
              <a:t>usual</a:t>
            </a:r>
            <a:r>
              <a:rPr lang="en-US" sz="2800" dirty="0" smtClean="0">
                <a:latin typeface="Comic Sans MS" panose="030F0702030302020204" pitchFamily="66" charset="0"/>
              </a:rPr>
              <a:t> “… 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05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52576"/>
            <a:ext cx="4549676" cy="4448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52400" y="762000"/>
            <a:ext cx="7315200" cy="990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latin typeface="Comic Sans MS" panose="030F0702030302020204" pitchFamily="66" charset="0"/>
              </a:rPr>
              <a:t>Similarly weird light curves seen in optical</a:t>
            </a:r>
          </a:p>
          <a:p>
            <a:pPr algn="l"/>
            <a:r>
              <a:rPr lang="en-US" sz="2400" dirty="0" smtClean="0">
                <a:latin typeface="Comic Sans MS" panose="030F0702030302020204" pitchFamily="66" charset="0"/>
              </a:rPr>
              <a:t>     …  made us get our powerful scopes out!!! 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2478881"/>
            <a:ext cx="419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Equipment:</a:t>
            </a:r>
            <a:r>
              <a:rPr lang="en-US" dirty="0" smtClean="0"/>
              <a:t>  12” SCT + SBIG STT-8300M @ -20C, with Johnson-Cousins filters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Observers: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John </a:t>
            </a:r>
            <a:r>
              <a:rPr lang="en-US" i="1" dirty="0" err="1" smtClean="0"/>
              <a:t>Scarpaci</a:t>
            </a:r>
            <a:r>
              <a:rPr lang="en-US" dirty="0" smtClean="0"/>
              <a:t> (class of 2017)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DM</a:t>
            </a:r>
            <a:r>
              <a:rPr lang="en-US" dirty="0" smtClean="0"/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Nightlong </a:t>
            </a:r>
            <a:r>
              <a:rPr lang="en-US" dirty="0"/>
              <a:t>i</a:t>
            </a:r>
            <a:r>
              <a:rPr lang="en-US" dirty="0" smtClean="0"/>
              <a:t>maging + often using a hair-dryer to get rid of condensation on the scope from time to time.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915400" cy="685799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Comic Sans MS" panose="030F0702030302020204" pitchFamily="66" charset="0"/>
              </a:rPr>
              <a:t>But nothing about the 2015 outburst was “</a:t>
            </a:r>
            <a:r>
              <a:rPr lang="en-US" sz="2800" i="1" dirty="0" smtClean="0">
                <a:latin typeface="Comic Sans MS" panose="030F0702030302020204" pitchFamily="66" charset="0"/>
              </a:rPr>
              <a:t>usual</a:t>
            </a:r>
            <a:r>
              <a:rPr lang="en-US" sz="2800" dirty="0" smtClean="0">
                <a:latin typeface="Comic Sans MS" panose="030F0702030302020204" pitchFamily="66" charset="0"/>
              </a:rPr>
              <a:t> “… 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62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1"/>
            <a:ext cx="9144000" cy="685799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latin typeface="Comic Sans MS" panose="030F0702030302020204" pitchFamily="66" charset="0"/>
              </a:rPr>
              <a:t>Observations using Wheaton College Observatory’s 12” scope: June 24-25</a:t>
            </a:r>
            <a:r>
              <a:rPr lang="en-US" sz="2800" dirty="0" smtClean="0">
                <a:latin typeface="Comic Sans MS" panose="030F0702030302020204" pitchFamily="66" charset="0"/>
              </a:rPr>
              <a:t>  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" b="48360"/>
          <a:stretch/>
        </p:blipFill>
        <p:spPr>
          <a:xfrm>
            <a:off x="769257" y="786604"/>
            <a:ext cx="7631209" cy="5707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5867400" y="6519446"/>
            <a:ext cx="24913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MJD </a:t>
            </a:r>
            <a:r>
              <a:rPr lang="en-US" sz="1600" dirty="0" smtClean="0"/>
              <a:t>57198 </a:t>
            </a:r>
            <a:r>
              <a:rPr lang="en-US" sz="1600" dirty="0"/>
              <a:t>is 2015 June </a:t>
            </a:r>
            <a:r>
              <a:rPr lang="en-US" sz="1600" dirty="0" smtClean="0"/>
              <a:t>25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609600" y="6400800"/>
            <a:ext cx="3226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Scarpaci</a:t>
            </a:r>
            <a:r>
              <a:rPr lang="en-US" dirty="0" smtClean="0"/>
              <a:t> &amp; DM, </a:t>
            </a:r>
            <a:r>
              <a:rPr lang="en-US" dirty="0" err="1" smtClean="0"/>
              <a:t>ATel</a:t>
            </a:r>
            <a:r>
              <a:rPr lang="en-US" dirty="0" smtClean="0"/>
              <a:t> 7721 (2015)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895945" y="3230522"/>
            <a:ext cx="2770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V-band flux-density 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mJy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Up-Down Arrow 6"/>
          <p:cNvSpPr/>
          <p:nvPr/>
        </p:nvSpPr>
        <p:spPr>
          <a:xfrm>
            <a:off x="4953000" y="1371600"/>
            <a:ext cx="228600" cy="42672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52600" y="4796135"/>
            <a:ext cx="1898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~</a:t>
            </a:r>
            <a:r>
              <a:rPr lang="en-US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9x variation</a:t>
            </a:r>
            <a:endParaRPr lang="en-US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68970" y="5177135"/>
            <a:ext cx="2198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in ~15 minutes!</a:t>
            </a:r>
            <a:endParaRPr lang="en-US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16" name="Left-Right Arrow 15"/>
          <p:cNvSpPr/>
          <p:nvPr/>
        </p:nvSpPr>
        <p:spPr>
          <a:xfrm>
            <a:off x="5486400" y="5486400"/>
            <a:ext cx="457200" cy="1905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3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5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9600" y="6400800"/>
            <a:ext cx="3226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Scarpaci</a:t>
            </a:r>
            <a:r>
              <a:rPr lang="en-US" dirty="0" smtClean="0"/>
              <a:t> &amp; DM, </a:t>
            </a:r>
            <a:r>
              <a:rPr lang="en-US" dirty="0" err="1" smtClean="0"/>
              <a:t>ATel</a:t>
            </a:r>
            <a:r>
              <a:rPr lang="en-US" dirty="0" smtClean="0"/>
              <a:t> 7721 (2015)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895945" y="3230522"/>
            <a:ext cx="2770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V-band flux-density 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mJy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69257" y="786604"/>
            <a:ext cx="7631209" cy="5707604"/>
            <a:chOff x="769257" y="786604"/>
            <a:chExt cx="7631209" cy="57076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8" b="48360"/>
            <a:stretch/>
          </p:blipFill>
          <p:spPr>
            <a:xfrm>
              <a:off x="769257" y="786604"/>
              <a:ext cx="7631209" cy="57076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1600200" y="1600200"/>
              <a:ext cx="31068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Garamond" panose="02020404030301010803" pitchFamily="18" charset="0"/>
                </a:rPr>
                <a:t>Repeats every ~4000s?</a:t>
              </a:r>
              <a:endParaRPr lang="en-US" sz="2400" b="1" dirty="0">
                <a:solidFill>
                  <a:srgbClr val="FF000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6" name="Left-Right Arrow 15"/>
            <p:cNvSpPr/>
            <p:nvPr/>
          </p:nvSpPr>
          <p:spPr>
            <a:xfrm>
              <a:off x="3657600" y="1447800"/>
              <a:ext cx="1676400" cy="1905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eft-Right Arrow 11"/>
            <p:cNvSpPr/>
            <p:nvPr/>
          </p:nvSpPr>
          <p:spPr>
            <a:xfrm>
              <a:off x="5334000" y="1447800"/>
              <a:ext cx="1676400" cy="1905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0" y="76201"/>
            <a:ext cx="9144000" cy="685799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latin typeface="Comic Sans MS" panose="030F0702030302020204" pitchFamily="66" charset="0"/>
              </a:rPr>
              <a:t>Observations using Wheaton College Observatory’s 12” scope: June 24-25</a:t>
            </a:r>
            <a:r>
              <a:rPr lang="en-US" sz="2800" dirty="0" smtClean="0">
                <a:latin typeface="Comic Sans MS" panose="030F0702030302020204" pitchFamily="66" charset="0"/>
              </a:rPr>
              <a:t>  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67400" y="6519446"/>
            <a:ext cx="24913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MJD </a:t>
            </a:r>
            <a:r>
              <a:rPr lang="en-US" sz="1600" dirty="0" smtClean="0"/>
              <a:t>57198 </a:t>
            </a:r>
            <a:r>
              <a:rPr lang="en-US" sz="1600" dirty="0"/>
              <a:t>is 2015 June </a:t>
            </a:r>
            <a:r>
              <a:rPr lang="en-US" sz="1600" dirty="0" smtClean="0"/>
              <a:t>25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5812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9600" y="6400800"/>
            <a:ext cx="3226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Scarpaci</a:t>
            </a:r>
            <a:r>
              <a:rPr lang="en-US" dirty="0" smtClean="0"/>
              <a:t> &amp; DM, </a:t>
            </a:r>
            <a:r>
              <a:rPr lang="en-US" dirty="0" err="1" smtClean="0"/>
              <a:t>ATel</a:t>
            </a:r>
            <a:r>
              <a:rPr lang="en-US" dirty="0" smtClean="0"/>
              <a:t> 7721 (2015)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867400" y="6519446"/>
            <a:ext cx="24913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MJD </a:t>
            </a:r>
            <a:r>
              <a:rPr lang="en-US" sz="1600" dirty="0" smtClean="0"/>
              <a:t>57198 </a:t>
            </a:r>
            <a:r>
              <a:rPr lang="en-US" sz="1600" dirty="0"/>
              <a:t>is 2015 June </a:t>
            </a:r>
            <a:r>
              <a:rPr lang="en-US" sz="1600" dirty="0" smtClean="0"/>
              <a:t>25.</a:t>
            </a:r>
            <a:endParaRPr lang="en-US" sz="1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769257" y="786604"/>
            <a:ext cx="7631209" cy="5707604"/>
            <a:chOff x="769257" y="786604"/>
            <a:chExt cx="7631209" cy="570760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8" b="48360"/>
            <a:stretch/>
          </p:blipFill>
          <p:spPr>
            <a:xfrm>
              <a:off x="769257" y="786604"/>
              <a:ext cx="7631209" cy="57076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1600200" y="1600200"/>
              <a:ext cx="31068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Garamond" panose="02020404030301010803" pitchFamily="18" charset="0"/>
                </a:rPr>
                <a:t>Repeats every ~4000s?</a:t>
              </a:r>
              <a:endParaRPr lang="en-US" sz="2400" b="1" dirty="0">
                <a:solidFill>
                  <a:srgbClr val="FF000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9" name="Left-Right Arrow 18"/>
            <p:cNvSpPr/>
            <p:nvPr/>
          </p:nvSpPr>
          <p:spPr>
            <a:xfrm>
              <a:off x="3657600" y="1447800"/>
              <a:ext cx="1676400" cy="1905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Left-Right Arrow 19"/>
            <p:cNvSpPr/>
            <p:nvPr/>
          </p:nvSpPr>
          <p:spPr>
            <a:xfrm>
              <a:off x="5334000" y="1447800"/>
              <a:ext cx="1676400" cy="1905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07307" y="3962400"/>
            <a:ext cx="8081036" cy="2743200"/>
            <a:chOff x="807307" y="3962400"/>
            <a:chExt cx="8081036" cy="27432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307" y="3962400"/>
              <a:ext cx="8031894" cy="2743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1" name="Rectangle 20"/>
            <p:cNvSpPr/>
            <p:nvPr/>
          </p:nvSpPr>
          <p:spPr>
            <a:xfrm rot="5400000">
              <a:off x="8071805" y="4509858"/>
              <a:ext cx="129452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Kimura+2016</a:t>
              </a:r>
              <a:endParaRPr lang="en-US" sz="1600" dirty="0"/>
            </a:p>
          </p:txBody>
        </p:sp>
      </p:grp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0" y="76201"/>
            <a:ext cx="9144000" cy="685799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latin typeface="Comic Sans MS" panose="030F0702030302020204" pitchFamily="66" charset="0"/>
              </a:rPr>
              <a:t>Observations using Wheaton College Observatory’s 12” scope: June 24-25</a:t>
            </a:r>
            <a:r>
              <a:rPr lang="en-US" sz="2800" dirty="0" smtClean="0">
                <a:latin typeface="Comic Sans MS" panose="030F0702030302020204" pitchFamily="66" charset="0"/>
              </a:rPr>
              <a:t>  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895945" y="3230522"/>
            <a:ext cx="2770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V-band flux-density 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mJy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5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6434"/>
            <a:ext cx="9144000" cy="44851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867400" y="6519446"/>
            <a:ext cx="24400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MJD </a:t>
            </a:r>
            <a:r>
              <a:rPr lang="en-US" sz="1600" dirty="0" smtClean="0"/>
              <a:t>57200 </a:t>
            </a:r>
            <a:r>
              <a:rPr lang="en-US" sz="1600" dirty="0"/>
              <a:t>is 2015 June </a:t>
            </a:r>
            <a:r>
              <a:rPr lang="en-US" sz="1600" dirty="0" smtClean="0"/>
              <a:t>27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609600" y="6400800"/>
            <a:ext cx="2114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DM+2015, </a:t>
            </a:r>
            <a:r>
              <a:rPr lang="en-US" dirty="0" err="1" smtClean="0"/>
              <a:t>ATel</a:t>
            </a:r>
            <a:r>
              <a:rPr lang="en-US" dirty="0" smtClean="0"/>
              <a:t> 7737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76201"/>
            <a:ext cx="9144000" cy="685799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latin typeface="Comic Sans MS" panose="030F0702030302020204" pitchFamily="66" charset="0"/>
              </a:rPr>
              <a:t>Observations using Wheaton College Observatory’s 12” scope: June 26-27</a:t>
            </a:r>
            <a:r>
              <a:rPr lang="en-US" sz="2800" dirty="0" smtClean="0">
                <a:latin typeface="Comic Sans MS" panose="030F0702030302020204" pitchFamily="66" charset="0"/>
              </a:rPr>
              <a:t>  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62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6434"/>
            <a:ext cx="9144000" cy="4485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16" r="66667" b="33192"/>
          <a:stretch/>
        </p:blipFill>
        <p:spPr>
          <a:xfrm>
            <a:off x="3369457" y="838200"/>
            <a:ext cx="5138133" cy="3581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609600" y="6400800"/>
            <a:ext cx="2114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DM+2015, </a:t>
            </a:r>
            <a:r>
              <a:rPr lang="en-US" dirty="0" err="1" smtClean="0"/>
              <a:t>ATel</a:t>
            </a:r>
            <a:r>
              <a:rPr lang="en-US" dirty="0" smtClean="0"/>
              <a:t> 7737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6" t="33616" r="33419" b="33192"/>
          <a:stretch/>
        </p:blipFill>
        <p:spPr>
          <a:xfrm>
            <a:off x="3685915" y="1447800"/>
            <a:ext cx="5068341" cy="3657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01" t="33616" r="-141" b="33192"/>
          <a:stretch/>
        </p:blipFill>
        <p:spPr>
          <a:xfrm>
            <a:off x="3844422" y="2133600"/>
            <a:ext cx="5062234" cy="3581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0" y="76201"/>
            <a:ext cx="9144000" cy="685799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latin typeface="Comic Sans MS" panose="030F0702030302020204" pitchFamily="66" charset="0"/>
              </a:rPr>
              <a:t>Observations using Wheaton College Observatory’s 12” scope: June 26-27</a:t>
            </a:r>
            <a:r>
              <a:rPr lang="en-US" sz="2800" dirty="0" smtClean="0">
                <a:latin typeface="Comic Sans MS" panose="030F0702030302020204" pitchFamily="66" charset="0"/>
              </a:rPr>
              <a:t>  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67400" y="6519446"/>
            <a:ext cx="24400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MJD </a:t>
            </a:r>
            <a:r>
              <a:rPr lang="en-US" sz="1600" dirty="0" smtClean="0"/>
              <a:t>57200 </a:t>
            </a:r>
            <a:r>
              <a:rPr lang="en-US" sz="1600" dirty="0"/>
              <a:t>is 2015 June </a:t>
            </a:r>
            <a:r>
              <a:rPr lang="en-US" sz="1600" dirty="0" smtClean="0"/>
              <a:t>27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9818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6434"/>
            <a:ext cx="9144000" cy="44851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867400" y="6519446"/>
            <a:ext cx="24400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MJD </a:t>
            </a:r>
            <a:r>
              <a:rPr lang="en-US" sz="1600" dirty="0" smtClean="0"/>
              <a:t>57200 </a:t>
            </a:r>
            <a:r>
              <a:rPr lang="en-US" sz="1600" dirty="0"/>
              <a:t>is 2015 June </a:t>
            </a:r>
            <a:r>
              <a:rPr lang="en-US" sz="1600" dirty="0" smtClean="0"/>
              <a:t>27</a:t>
            </a:r>
            <a:endParaRPr lang="en-US" sz="1600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76201"/>
            <a:ext cx="9144000" cy="685799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latin typeface="Comic Sans MS" panose="030F0702030302020204" pitchFamily="66" charset="0"/>
              </a:rPr>
              <a:t>Observations using Wheaton College Observatory’s 12” scope: June 26-27</a:t>
            </a:r>
            <a:r>
              <a:rPr lang="en-US" sz="2800" dirty="0" smtClean="0">
                <a:latin typeface="Comic Sans MS" panose="030F0702030302020204" pitchFamily="66" charset="0"/>
              </a:rPr>
              <a:t>  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773668"/>
            <a:ext cx="5927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Garamond" panose="02020404030301010803" pitchFamily="18" charset="0"/>
              </a:rPr>
              <a:t>And simultaneous INTEGRAL 20-40 </a:t>
            </a:r>
            <a:r>
              <a:rPr lang="en-US" sz="2000" b="1" dirty="0" err="1" smtClean="0">
                <a:latin typeface="Garamond" panose="02020404030301010803" pitchFamily="18" charset="0"/>
              </a:rPr>
              <a:t>keV</a:t>
            </a:r>
            <a:r>
              <a:rPr lang="en-US" sz="2000" b="1" dirty="0" smtClean="0">
                <a:latin typeface="Garamond" panose="02020404030301010803" pitchFamily="18" charset="0"/>
              </a:rPr>
              <a:t> light curve</a:t>
            </a:r>
            <a:endParaRPr lang="en-US" sz="2000" b="1" dirty="0">
              <a:latin typeface="Garamond" panose="020204040303010108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6434"/>
            <a:ext cx="9144000" cy="4485132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1" b="1329"/>
          <a:stretch/>
        </p:blipFill>
        <p:spPr bwMode="auto">
          <a:xfrm>
            <a:off x="5257800" y="685800"/>
            <a:ext cx="3657600" cy="60903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4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6434"/>
            <a:ext cx="9144000" cy="44851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1"/>
            <a:ext cx="8915400" cy="990599"/>
          </a:xfrm>
        </p:spPr>
        <p:txBody>
          <a:bodyPr>
            <a:normAutofit/>
          </a:bodyPr>
          <a:lstStyle/>
          <a:p>
            <a:pPr algn="l"/>
            <a:r>
              <a:rPr lang="en-US" sz="2700" dirty="0" smtClean="0">
                <a:latin typeface="Comic Sans MS" panose="030F0702030302020204" pitchFamily="66" charset="0"/>
              </a:rPr>
              <a:t>What do the SEDs look like?</a:t>
            </a:r>
            <a:r>
              <a:rPr lang="en-US" sz="3200" dirty="0" smtClean="0">
                <a:latin typeface="Comic Sans MS" panose="030F0702030302020204" pitchFamily="66" charset="0"/>
              </a:rPr>
              <a:t>  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7400" y="6519446"/>
            <a:ext cx="24913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MJD </a:t>
            </a:r>
            <a:r>
              <a:rPr lang="en-US" sz="1600" dirty="0" smtClean="0"/>
              <a:t>57200 </a:t>
            </a:r>
            <a:r>
              <a:rPr lang="en-US" sz="1600" dirty="0"/>
              <a:t>is 2015 June </a:t>
            </a:r>
            <a:r>
              <a:rPr lang="en-US" sz="1600" dirty="0" smtClean="0"/>
              <a:t>27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4038600" y="1295400"/>
            <a:ext cx="76200" cy="3886200"/>
          </a:xfrm>
          <a:prstGeom prst="rect">
            <a:avLst/>
          </a:prstGeom>
          <a:solidFill>
            <a:srgbClr val="4F81BD">
              <a:alpha val="2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52160" y="1905000"/>
            <a:ext cx="3124200" cy="228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781800" y="2057400"/>
            <a:ext cx="0" cy="161761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781800" y="3657600"/>
            <a:ext cx="2057400" cy="1741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Arrow 6"/>
          <p:cNvSpPr/>
          <p:nvPr/>
        </p:nvSpPr>
        <p:spPr>
          <a:xfrm rot="20725214">
            <a:off x="4098231" y="3781243"/>
            <a:ext cx="2061326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239000" y="3657600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og (</a:t>
            </a:r>
            <a:r>
              <a:rPr lang="en-US" i="1" dirty="0" smtClean="0">
                <a:latin typeface="Symbol" panose="05050102010706020507" pitchFamily="18" charset="2"/>
              </a:rPr>
              <a:t>n 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867400" y="2438400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og ( </a:t>
            </a:r>
            <a:r>
              <a:rPr lang="en-US" i="1" dirty="0" err="1" smtClean="0"/>
              <a:t>f</a:t>
            </a:r>
            <a:r>
              <a:rPr lang="en-US" i="1" baseline="-25000" dirty="0" err="1" smtClean="0">
                <a:latin typeface="Symbol" panose="05050102010706020507" pitchFamily="18" charset="2"/>
              </a:rPr>
              <a:t>n</a:t>
            </a:r>
            <a:r>
              <a:rPr lang="en-US" i="1" dirty="0" smtClean="0">
                <a:latin typeface="Symbol" panose="05050102010706020507" pitchFamily="18" charset="2"/>
              </a:rPr>
              <a:t> 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7113094" y="2956560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604760" y="2590800"/>
            <a:ext cx="91440" cy="9144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077200" y="2819400"/>
            <a:ext cx="91440" cy="9144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7223760" y="2682240"/>
            <a:ext cx="365760" cy="292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725791" y="2682240"/>
            <a:ext cx="312568" cy="137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7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7" grpId="0" animBg="1"/>
      <p:bldP spid="16" grpId="0"/>
      <p:bldP spid="17" grpId="0"/>
      <p:bldP spid="24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0" b="28307"/>
          <a:stretch/>
        </p:blipFill>
        <p:spPr>
          <a:xfrm>
            <a:off x="64413" y="1182915"/>
            <a:ext cx="4981206" cy="1788885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152400" y="76201"/>
            <a:ext cx="89154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Garamond" panose="02020404030301010803" pitchFamily="18" charset="0"/>
              </a:rPr>
              <a:t>V404 </a:t>
            </a:r>
            <a:r>
              <a:rPr lang="en-US" sz="3200" dirty="0" err="1" smtClean="0">
                <a:latin typeface="Garamond" panose="02020404030301010803" pitchFamily="18" charset="0"/>
              </a:rPr>
              <a:t>Cygni</a:t>
            </a:r>
            <a:r>
              <a:rPr lang="en-US" sz="3200" dirty="0" smtClean="0">
                <a:latin typeface="Garamond" panose="02020404030301010803" pitchFamily="18" charset="0"/>
              </a:rPr>
              <a:t>: System properties</a:t>
            </a:r>
            <a:br>
              <a:rPr lang="en-US" sz="3200" dirty="0" smtClean="0">
                <a:latin typeface="Garamond" panose="02020404030301010803" pitchFamily="18" charset="0"/>
              </a:rPr>
            </a:br>
            <a:endParaRPr lang="en-US" sz="3200" dirty="0">
              <a:latin typeface="Garamond" panose="020204040303010108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3276600"/>
            <a:ext cx="417774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aramond" panose="02020404030301010803" pitchFamily="18" charset="0"/>
              </a:rPr>
              <a:t>Mass of black hole: 10 – 15 </a:t>
            </a:r>
            <a:r>
              <a:rPr lang="en-US" sz="2000" dirty="0" err="1" smtClean="0">
                <a:latin typeface="Garamond" panose="02020404030301010803" pitchFamily="18" charset="0"/>
              </a:rPr>
              <a:t>M</a:t>
            </a:r>
            <a:r>
              <a:rPr lang="en-US" sz="2000" baseline="-25000" dirty="0" err="1" smtClean="0">
                <a:latin typeface="Garamond" panose="02020404030301010803" pitchFamily="18" charset="0"/>
              </a:rPr>
              <a:t>Sun</a:t>
            </a:r>
            <a:endParaRPr lang="en-US" sz="2000" baseline="-25000" dirty="0" smtClean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aramond" panose="02020404030301010803" pitchFamily="18" charset="0"/>
              </a:rPr>
              <a:t>D</a:t>
            </a:r>
            <a:r>
              <a:rPr lang="en-US" sz="2000" dirty="0" smtClean="0">
                <a:latin typeface="Garamond" panose="02020404030301010803" pitchFamily="18" charset="0"/>
              </a:rPr>
              <a:t>onor star: K3 type, 0.5 – 1 </a:t>
            </a:r>
            <a:r>
              <a:rPr lang="en-US" sz="2000" dirty="0" err="1" smtClean="0">
                <a:latin typeface="Garamond" panose="02020404030301010803" pitchFamily="18" charset="0"/>
              </a:rPr>
              <a:t>M</a:t>
            </a:r>
            <a:r>
              <a:rPr lang="en-US" sz="2000" baseline="-25000" dirty="0" err="1" smtClean="0">
                <a:latin typeface="Garamond" panose="02020404030301010803" pitchFamily="18" charset="0"/>
              </a:rPr>
              <a:t>Sun</a:t>
            </a:r>
            <a:endParaRPr lang="en-US" sz="2000" dirty="0" smtClean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aramond" panose="02020404030301010803" pitchFamily="18" charset="0"/>
              </a:rPr>
              <a:t>Orbital period: 6.5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aramond" panose="02020404030301010803" pitchFamily="18" charset="0"/>
              </a:rPr>
              <a:t>Distance: 2.39 ± 0.14 </a:t>
            </a:r>
            <a:r>
              <a:rPr lang="en-US" sz="2000" dirty="0" err="1" smtClean="0">
                <a:latin typeface="Garamond" panose="02020404030301010803" pitchFamily="18" charset="0"/>
              </a:rPr>
              <a:t>kpc</a:t>
            </a:r>
            <a:endParaRPr lang="en-US" sz="2000" dirty="0" smtClean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aramond" panose="02020404030301010803" pitchFamily="18" charset="0"/>
              </a:rPr>
              <a:t>Last outburst (prior to 2015) in 1989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8528" y="685800"/>
            <a:ext cx="4854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Casares+1992, Shahbaz+1994, Miller-Jones+2009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5045618" y="685800"/>
            <a:ext cx="4022182" cy="2895600"/>
            <a:chOff x="5198018" y="685800"/>
            <a:chExt cx="4022182" cy="28956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26"/>
            <a:stretch/>
          </p:blipFill>
          <p:spPr bwMode="auto">
            <a:xfrm>
              <a:off x="5198018" y="685800"/>
              <a:ext cx="3945981" cy="2895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7784752" y="733240"/>
              <a:ext cx="1435448" cy="3783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Casares+1992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190999" y="3657600"/>
            <a:ext cx="4670022" cy="3048000"/>
            <a:chOff x="4166692" y="3657600"/>
            <a:chExt cx="4822422" cy="304800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692" y="3657600"/>
              <a:ext cx="4822422" cy="304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7088865" y="3810000"/>
              <a:ext cx="172034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Miller-Jones+2009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6025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1"/>
            <a:ext cx="8915400" cy="990599"/>
          </a:xfrm>
        </p:spPr>
        <p:txBody>
          <a:bodyPr>
            <a:normAutofit/>
          </a:bodyPr>
          <a:lstStyle/>
          <a:p>
            <a:pPr algn="l"/>
            <a:r>
              <a:rPr lang="en-US" sz="2700" dirty="0" smtClean="0">
                <a:latin typeface="Comic Sans MS" panose="030F0702030302020204" pitchFamily="66" charset="0"/>
              </a:rPr>
              <a:t>What do the SEDs look like?</a:t>
            </a:r>
            <a:r>
              <a:rPr lang="en-US" sz="3200" dirty="0" smtClean="0">
                <a:latin typeface="Comic Sans MS" panose="030F0702030302020204" pitchFamily="66" charset="0"/>
              </a:rPr>
              <a:t>  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400"/>
            <a:ext cx="7620000" cy="5334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600200" y="57150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I-band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6581" y="5726668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en-US" b="1" dirty="0" smtClean="0">
                <a:solidFill>
                  <a:srgbClr val="FF0000"/>
                </a:solidFill>
              </a:rPr>
              <a:t>-band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1251" y="5715000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V-band</a:t>
            </a:r>
            <a:endParaRPr lang="en-US" b="1" dirty="0">
              <a:solidFill>
                <a:srgbClr val="00B05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953000" y="304800"/>
            <a:ext cx="4038600" cy="2819400"/>
            <a:chOff x="60960" y="2557150"/>
            <a:chExt cx="4815840" cy="3354186"/>
          </a:xfrm>
        </p:grpSpPr>
        <p:sp>
          <p:nvSpPr>
            <p:cNvPr id="10" name="Rectangle 9"/>
            <p:cNvSpPr/>
            <p:nvPr/>
          </p:nvSpPr>
          <p:spPr>
            <a:xfrm>
              <a:off x="60960" y="2557150"/>
              <a:ext cx="4815840" cy="33541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29"/>
            <a:stretch/>
          </p:blipFill>
          <p:spPr>
            <a:xfrm>
              <a:off x="1584960" y="2971801"/>
              <a:ext cx="2667000" cy="256902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79" b="16062"/>
            <a:stretch/>
          </p:blipFill>
          <p:spPr>
            <a:xfrm>
              <a:off x="213361" y="2760077"/>
              <a:ext cx="4445712" cy="315125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059502" y="2853172"/>
              <a:ext cx="1300356" cy="338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Gandhi+2016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2617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1"/>
            <a:ext cx="8915400" cy="609599"/>
          </a:xfrm>
        </p:spPr>
        <p:txBody>
          <a:bodyPr>
            <a:normAutofit/>
          </a:bodyPr>
          <a:lstStyle/>
          <a:p>
            <a:pPr algn="l"/>
            <a:r>
              <a:rPr lang="en-US" sz="2700" dirty="0" smtClean="0">
                <a:latin typeface="Comic Sans MS" panose="030F0702030302020204" pitchFamily="66" charset="0"/>
              </a:rPr>
              <a:t>What do the </a:t>
            </a:r>
            <a:r>
              <a:rPr lang="en-US" sz="2700" strike="sngStrike" dirty="0" smtClean="0">
                <a:latin typeface="Comic Sans MS" panose="030F0702030302020204" pitchFamily="66" charset="0"/>
              </a:rPr>
              <a:t>SEDs</a:t>
            </a:r>
            <a:r>
              <a:rPr lang="en-US" sz="2700" dirty="0" smtClean="0">
                <a:latin typeface="Comic Sans MS" panose="030F0702030302020204" pitchFamily="66" charset="0"/>
              </a:rPr>
              <a:t> power law slopes look like?</a:t>
            </a:r>
            <a:r>
              <a:rPr lang="en-US" sz="3200" dirty="0" smtClean="0">
                <a:latin typeface="Comic Sans MS" panose="030F0702030302020204" pitchFamily="66" charset="0"/>
              </a:rPr>
              <a:t>  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67" r="8614" b="2155"/>
          <a:stretch/>
        </p:blipFill>
        <p:spPr>
          <a:xfrm>
            <a:off x="685800" y="4191001"/>
            <a:ext cx="7616371" cy="2514599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04800" y="3581400"/>
            <a:ext cx="609600" cy="207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600200" y="4997532"/>
            <a:ext cx="68326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3400" y="5950803"/>
            <a:ext cx="845515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Q. What process(</a:t>
            </a:r>
            <a:r>
              <a:rPr lang="en-US" sz="2400" b="1" dirty="0" err="1" smtClean="0"/>
              <a:t>es</a:t>
            </a:r>
            <a:r>
              <a:rPr lang="en-US" sz="2400" b="1" dirty="0" smtClean="0"/>
              <a:t>) in an XRB can produce (and maintain) this slope despite 25x optical flux change in &lt;1 hour?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4191000"/>
            <a:ext cx="3742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Power law slope between V and I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0" y="5421868"/>
            <a:ext cx="205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Mean </a:t>
            </a:r>
            <a:r>
              <a:rPr lang="en-US" b="1" dirty="0" err="1" smtClean="0">
                <a:latin typeface="Symbol" panose="05050102010706020507" pitchFamily="18" charset="2"/>
              </a:rPr>
              <a:t>a</a:t>
            </a:r>
            <a:r>
              <a:rPr lang="en-US" b="1" baseline="-25000" dirty="0" err="1" smtClean="0"/>
              <a:t>VI</a:t>
            </a:r>
            <a:r>
              <a:rPr lang="en-US" b="1" dirty="0" smtClean="0"/>
              <a:t> : 0.2 ± 0.1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64" b="11893"/>
          <a:stretch/>
        </p:blipFill>
        <p:spPr>
          <a:xfrm>
            <a:off x="609600" y="685800"/>
            <a:ext cx="7692571" cy="350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8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1"/>
            <a:ext cx="8915400" cy="1219199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latin typeface="Comic Sans MS" panose="030F0702030302020204" pitchFamily="66" charset="0"/>
              </a:rPr>
              <a:t>Let there be light</a:t>
            </a:r>
            <a:br>
              <a:rPr lang="en-US" sz="2000" dirty="0" smtClean="0">
                <a:latin typeface="Comic Sans MS" panose="030F0702030302020204" pitchFamily="66" charset="0"/>
              </a:rPr>
            </a:br>
            <a:r>
              <a:rPr lang="en-US" sz="2000" dirty="0" smtClean="0">
                <a:latin typeface="Comic Sans MS" panose="030F0702030302020204" pitchFamily="66" charset="0"/>
              </a:rPr>
              <a:t>(Optical spectral shapes due to different radiative processes in XRBs)</a:t>
            </a:r>
            <a:r>
              <a:rPr lang="en-US" sz="2800" dirty="0" smtClean="0">
                <a:latin typeface="Comic Sans MS" panose="030F0702030302020204" pitchFamily="66" charset="0"/>
              </a:rPr>
              <a:t>  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" y="1295400"/>
            <a:ext cx="651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(a) </a:t>
            </a:r>
            <a:r>
              <a:rPr lang="en-US" b="1" dirty="0" smtClean="0">
                <a:latin typeface="Garamond" panose="02020404030301010803" pitchFamily="18" charset="0"/>
              </a:rPr>
              <a:t>Canonical “</a:t>
            </a:r>
            <a:r>
              <a:rPr lang="en-US" b="1" dirty="0" err="1" smtClean="0">
                <a:latin typeface="Garamond" panose="02020404030301010803" pitchFamily="18" charset="0"/>
              </a:rPr>
              <a:t>Shakura-Sunyaev</a:t>
            </a:r>
            <a:r>
              <a:rPr lang="en-US" b="1" dirty="0">
                <a:latin typeface="Garamond" panose="02020404030301010803" pitchFamily="18" charset="0"/>
              </a:rPr>
              <a:t>” accretion disk with T(r) ~ r</a:t>
            </a:r>
            <a:r>
              <a:rPr lang="en-US" b="1" baseline="30000" dirty="0">
                <a:latin typeface="Garamond" panose="02020404030301010803" pitchFamily="18" charset="0"/>
              </a:rPr>
              <a:t>-3/4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676400"/>
            <a:ext cx="6493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aramond" panose="02020404030301010803" pitchFamily="18" charset="0"/>
              </a:rPr>
              <a:t>Leads to </a:t>
            </a:r>
            <a:r>
              <a:rPr lang="en-US" i="1" dirty="0" err="1" smtClean="0">
                <a:latin typeface="Garamond" panose="02020404030301010803" pitchFamily="18" charset="0"/>
              </a:rPr>
              <a:t>f</a:t>
            </a:r>
            <a:r>
              <a:rPr lang="en-US" i="1" baseline="-25000" dirty="0" err="1" smtClean="0">
                <a:latin typeface="Symbol" panose="05050102010706020507" pitchFamily="18" charset="2"/>
              </a:rPr>
              <a:t>n</a:t>
            </a:r>
            <a:r>
              <a:rPr lang="en-US" dirty="0" smtClean="0">
                <a:latin typeface="Garamond" panose="02020404030301010803" pitchFamily="18" charset="0"/>
              </a:rPr>
              <a:t> ~ </a:t>
            </a:r>
            <a:r>
              <a:rPr lang="en-US" dirty="0" smtClean="0">
                <a:latin typeface="Symbol" panose="05050102010706020507" pitchFamily="18" charset="2"/>
              </a:rPr>
              <a:t>n</a:t>
            </a:r>
            <a:r>
              <a:rPr lang="en-US" baseline="30000" dirty="0" smtClean="0">
                <a:latin typeface="Garamond" panose="02020404030301010803" pitchFamily="18" charset="0"/>
              </a:rPr>
              <a:t>1/3</a:t>
            </a:r>
            <a:r>
              <a:rPr lang="en-US" dirty="0" smtClean="0">
                <a:latin typeface="Garamond" panose="02020404030301010803" pitchFamily="18" charset="0"/>
              </a:rPr>
              <a:t> in the optical, but viscous timescales are much larger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2057400"/>
            <a:ext cx="524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Garamond" panose="02020404030301010803" pitchFamily="18" charset="0"/>
              </a:rPr>
              <a:t>(b) Irradiation of the outer disk by the inner X-rays</a:t>
            </a:r>
            <a:r>
              <a:rPr lang="en-US" b="1" baseline="30000" dirty="0" smtClean="0">
                <a:latin typeface="Garamond" panose="02020404030301010803" pitchFamily="18" charset="0"/>
              </a:rPr>
              <a:t> </a:t>
            </a:r>
            <a:endParaRPr lang="en-US" b="1" baseline="30000" dirty="0">
              <a:latin typeface="Garamond" panose="02020404030301010803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9600" y="2438400"/>
            <a:ext cx="6409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aramond" panose="02020404030301010803" pitchFamily="18" charset="0"/>
              </a:rPr>
              <a:t>Inconsistent with the value </a:t>
            </a:r>
            <a:r>
              <a:rPr lang="en-US" u="sng" dirty="0" smtClean="0">
                <a:latin typeface="Garamond" panose="02020404030301010803" pitchFamily="18" charset="0"/>
              </a:rPr>
              <a:t>and</a:t>
            </a:r>
            <a:r>
              <a:rPr lang="en-US" dirty="0" smtClean="0">
                <a:latin typeface="Garamond" panose="02020404030301010803" pitchFamily="18" charset="0"/>
              </a:rPr>
              <a:t> constancy of the V-I slope (0.2 ± 0.1)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59" y="5468616"/>
            <a:ext cx="4449041" cy="123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5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1"/>
            <a:ext cx="8915400" cy="1219199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latin typeface="Comic Sans MS" panose="030F0702030302020204" pitchFamily="66" charset="0"/>
              </a:rPr>
              <a:t>Let there be light</a:t>
            </a:r>
            <a:br>
              <a:rPr lang="en-US" sz="2000" dirty="0" smtClean="0">
                <a:latin typeface="Comic Sans MS" panose="030F0702030302020204" pitchFamily="66" charset="0"/>
              </a:rPr>
            </a:br>
            <a:r>
              <a:rPr lang="en-US" sz="2000" dirty="0" smtClean="0">
                <a:latin typeface="Comic Sans MS" panose="030F0702030302020204" pitchFamily="66" charset="0"/>
              </a:rPr>
              <a:t>(Optical spectral shapes due to different radiative processes in XRBs)</a:t>
            </a:r>
            <a:r>
              <a:rPr lang="en-US" sz="2800" dirty="0" smtClean="0">
                <a:latin typeface="Comic Sans MS" panose="030F0702030302020204" pitchFamily="66" charset="0"/>
              </a:rPr>
              <a:t>  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59" y="5468616"/>
            <a:ext cx="4449041" cy="12369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91" y="0"/>
            <a:ext cx="2518009" cy="6189616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4800600" y="3429000"/>
            <a:ext cx="4038600" cy="2438400"/>
            <a:chOff x="4800600" y="1676400"/>
            <a:chExt cx="4038600" cy="2438400"/>
          </a:xfrm>
        </p:grpSpPr>
        <p:sp>
          <p:nvSpPr>
            <p:cNvPr id="20" name="Rectangle 19"/>
            <p:cNvSpPr/>
            <p:nvPr/>
          </p:nvSpPr>
          <p:spPr>
            <a:xfrm>
              <a:off x="4800600" y="1676400"/>
              <a:ext cx="4038600" cy="2438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Garamond" panose="02020404030301010803" pitchFamily="18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5730240" y="1981200"/>
              <a:ext cx="0" cy="161761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5730240" y="3581400"/>
              <a:ext cx="2956560" cy="174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781800" y="3733800"/>
              <a:ext cx="846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og (</a:t>
              </a:r>
              <a:r>
                <a:rPr lang="en-US" i="1" dirty="0" smtClean="0">
                  <a:latin typeface="Symbol" panose="05050102010706020507" pitchFamily="18" charset="2"/>
                </a:rPr>
                <a:t>n 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15840" y="2362200"/>
              <a:ext cx="9236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og ( </a:t>
              </a:r>
              <a:r>
                <a:rPr lang="en-US" i="1" dirty="0" err="1" smtClean="0"/>
                <a:t>f</a:t>
              </a:r>
              <a:r>
                <a:rPr lang="en-US" i="1" baseline="-25000" dirty="0" err="1" smtClean="0">
                  <a:latin typeface="Symbol" panose="05050102010706020507" pitchFamily="18" charset="2"/>
                </a:rPr>
                <a:t>n</a:t>
              </a:r>
              <a:r>
                <a:rPr lang="en-US" i="1" dirty="0" smtClean="0">
                  <a:latin typeface="Symbol" panose="05050102010706020507" pitchFamily="18" charset="2"/>
                </a:rPr>
                <a:t> 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sp>
        <p:nvSpPr>
          <p:cNvPr id="6" name="Freeform 5"/>
          <p:cNvSpPr/>
          <p:nvPr/>
        </p:nvSpPr>
        <p:spPr>
          <a:xfrm>
            <a:off x="1981200" y="5442857"/>
            <a:ext cx="686374" cy="746074"/>
          </a:xfrm>
          <a:custGeom>
            <a:avLst/>
            <a:gdLst>
              <a:gd name="connsiteX0" fmla="*/ 116114 w 711200"/>
              <a:gd name="connsiteY0" fmla="*/ 595086 h 667657"/>
              <a:gd name="connsiteX1" fmla="*/ 116114 w 711200"/>
              <a:gd name="connsiteY1" fmla="*/ 595086 h 667657"/>
              <a:gd name="connsiteX2" fmla="*/ 638629 w 711200"/>
              <a:gd name="connsiteY2" fmla="*/ 580571 h 667657"/>
              <a:gd name="connsiteX3" fmla="*/ 711200 w 711200"/>
              <a:gd name="connsiteY3" fmla="*/ 0 h 667657"/>
              <a:gd name="connsiteX4" fmla="*/ 0 w 711200"/>
              <a:gd name="connsiteY4" fmla="*/ 14514 h 667657"/>
              <a:gd name="connsiteX5" fmla="*/ 130629 w 711200"/>
              <a:gd name="connsiteY5" fmla="*/ 667657 h 667657"/>
              <a:gd name="connsiteX0" fmla="*/ 116114 w 711200"/>
              <a:gd name="connsiteY0" fmla="*/ 595086 h 595086"/>
              <a:gd name="connsiteX1" fmla="*/ 116114 w 711200"/>
              <a:gd name="connsiteY1" fmla="*/ 595086 h 595086"/>
              <a:gd name="connsiteX2" fmla="*/ 638629 w 711200"/>
              <a:gd name="connsiteY2" fmla="*/ 580571 h 595086"/>
              <a:gd name="connsiteX3" fmla="*/ 711200 w 711200"/>
              <a:gd name="connsiteY3" fmla="*/ 0 h 595086"/>
              <a:gd name="connsiteX4" fmla="*/ 0 w 711200"/>
              <a:gd name="connsiteY4" fmla="*/ 14514 h 595086"/>
              <a:gd name="connsiteX5" fmla="*/ 114079 w 711200"/>
              <a:gd name="connsiteY5" fmla="*/ 593181 h 595086"/>
              <a:gd name="connsiteX0" fmla="*/ 116114 w 711200"/>
              <a:gd name="connsiteY0" fmla="*/ 595086 h 750408"/>
              <a:gd name="connsiteX1" fmla="*/ 116114 w 711200"/>
              <a:gd name="connsiteY1" fmla="*/ 595086 h 750408"/>
              <a:gd name="connsiteX2" fmla="*/ 638629 w 711200"/>
              <a:gd name="connsiteY2" fmla="*/ 580571 h 750408"/>
              <a:gd name="connsiteX3" fmla="*/ 711200 w 711200"/>
              <a:gd name="connsiteY3" fmla="*/ 0 h 750408"/>
              <a:gd name="connsiteX4" fmla="*/ 0 w 711200"/>
              <a:gd name="connsiteY4" fmla="*/ 14514 h 750408"/>
              <a:gd name="connsiteX5" fmla="*/ 80979 w 711200"/>
              <a:gd name="connsiteY5" fmla="*/ 750408 h 750408"/>
              <a:gd name="connsiteX0" fmla="*/ 116114 w 711200"/>
              <a:gd name="connsiteY0" fmla="*/ 595086 h 758486"/>
              <a:gd name="connsiteX1" fmla="*/ 116114 w 711200"/>
              <a:gd name="connsiteY1" fmla="*/ 595086 h 758486"/>
              <a:gd name="connsiteX2" fmla="*/ 609666 w 711200"/>
              <a:gd name="connsiteY2" fmla="*/ 758486 h 758486"/>
              <a:gd name="connsiteX3" fmla="*/ 711200 w 711200"/>
              <a:gd name="connsiteY3" fmla="*/ 0 h 758486"/>
              <a:gd name="connsiteX4" fmla="*/ 0 w 711200"/>
              <a:gd name="connsiteY4" fmla="*/ 14514 h 758486"/>
              <a:gd name="connsiteX5" fmla="*/ 80979 w 711200"/>
              <a:gd name="connsiteY5" fmla="*/ 750408 h 758486"/>
              <a:gd name="connsiteX0" fmla="*/ 116114 w 711200"/>
              <a:gd name="connsiteY0" fmla="*/ 595086 h 760588"/>
              <a:gd name="connsiteX1" fmla="*/ 70601 w 711200"/>
              <a:gd name="connsiteY1" fmla="*/ 760588 h 760588"/>
              <a:gd name="connsiteX2" fmla="*/ 609666 w 711200"/>
              <a:gd name="connsiteY2" fmla="*/ 758486 h 760588"/>
              <a:gd name="connsiteX3" fmla="*/ 711200 w 711200"/>
              <a:gd name="connsiteY3" fmla="*/ 0 h 760588"/>
              <a:gd name="connsiteX4" fmla="*/ 0 w 711200"/>
              <a:gd name="connsiteY4" fmla="*/ 14514 h 760588"/>
              <a:gd name="connsiteX5" fmla="*/ 80979 w 711200"/>
              <a:gd name="connsiteY5" fmla="*/ 750408 h 760588"/>
              <a:gd name="connsiteX0" fmla="*/ 58188 w 711200"/>
              <a:gd name="connsiteY0" fmla="*/ 607498 h 760588"/>
              <a:gd name="connsiteX1" fmla="*/ 70601 w 711200"/>
              <a:gd name="connsiteY1" fmla="*/ 760588 h 760588"/>
              <a:gd name="connsiteX2" fmla="*/ 609666 w 711200"/>
              <a:gd name="connsiteY2" fmla="*/ 758486 h 760588"/>
              <a:gd name="connsiteX3" fmla="*/ 711200 w 711200"/>
              <a:gd name="connsiteY3" fmla="*/ 0 h 760588"/>
              <a:gd name="connsiteX4" fmla="*/ 0 w 711200"/>
              <a:gd name="connsiteY4" fmla="*/ 14514 h 760588"/>
              <a:gd name="connsiteX5" fmla="*/ 80979 w 711200"/>
              <a:gd name="connsiteY5" fmla="*/ 750408 h 760588"/>
              <a:gd name="connsiteX0" fmla="*/ 58188 w 609666"/>
              <a:gd name="connsiteY0" fmla="*/ 592984 h 746074"/>
              <a:gd name="connsiteX1" fmla="*/ 70601 w 609666"/>
              <a:gd name="connsiteY1" fmla="*/ 746074 h 746074"/>
              <a:gd name="connsiteX2" fmla="*/ 609666 w 609666"/>
              <a:gd name="connsiteY2" fmla="*/ 743972 h 746074"/>
              <a:gd name="connsiteX3" fmla="*/ 570523 w 609666"/>
              <a:gd name="connsiteY3" fmla="*/ 6174 h 746074"/>
              <a:gd name="connsiteX4" fmla="*/ 0 w 609666"/>
              <a:gd name="connsiteY4" fmla="*/ 0 h 746074"/>
              <a:gd name="connsiteX5" fmla="*/ 80979 w 609666"/>
              <a:gd name="connsiteY5" fmla="*/ 735894 h 746074"/>
              <a:gd name="connsiteX0" fmla="*/ 58188 w 686374"/>
              <a:gd name="connsiteY0" fmla="*/ 592984 h 746074"/>
              <a:gd name="connsiteX1" fmla="*/ 70601 w 686374"/>
              <a:gd name="connsiteY1" fmla="*/ 746074 h 746074"/>
              <a:gd name="connsiteX2" fmla="*/ 609666 w 686374"/>
              <a:gd name="connsiteY2" fmla="*/ 743972 h 746074"/>
              <a:gd name="connsiteX3" fmla="*/ 686374 w 686374"/>
              <a:gd name="connsiteY3" fmla="*/ 2036 h 746074"/>
              <a:gd name="connsiteX4" fmla="*/ 0 w 686374"/>
              <a:gd name="connsiteY4" fmla="*/ 0 h 746074"/>
              <a:gd name="connsiteX5" fmla="*/ 80979 w 686374"/>
              <a:gd name="connsiteY5" fmla="*/ 735894 h 74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6374" h="746074">
                <a:moveTo>
                  <a:pt x="58188" y="592984"/>
                </a:moveTo>
                <a:lnTo>
                  <a:pt x="70601" y="746074"/>
                </a:lnTo>
                <a:cubicBezTo>
                  <a:pt x="476951" y="729142"/>
                  <a:pt x="319279" y="743972"/>
                  <a:pt x="609666" y="743972"/>
                </a:cubicBezTo>
                <a:lnTo>
                  <a:pt x="686374" y="2036"/>
                </a:lnTo>
                <a:lnTo>
                  <a:pt x="0" y="0"/>
                </a:lnTo>
                <a:cubicBezTo>
                  <a:pt x="43543" y="217714"/>
                  <a:pt x="37436" y="518180"/>
                  <a:pt x="80979" y="735894"/>
                </a:cubicBez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086600" y="4572000"/>
            <a:ext cx="1188526" cy="754743"/>
          </a:xfrm>
          <a:custGeom>
            <a:avLst/>
            <a:gdLst>
              <a:gd name="connsiteX0" fmla="*/ 0 w 1045028"/>
              <a:gd name="connsiteY0" fmla="*/ 754743 h 754743"/>
              <a:gd name="connsiteX1" fmla="*/ 348343 w 1045028"/>
              <a:gd name="connsiteY1" fmla="*/ 0 h 754743"/>
              <a:gd name="connsiteX2" fmla="*/ 1045028 w 1045028"/>
              <a:gd name="connsiteY2" fmla="*/ 725714 h 75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5028" h="754743">
                <a:moveTo>
                  <a:pt x="0" y="754743"/>
                </a:moveTo>
                <a:lnTo>
                  <a:pt x="348343" y="0"/>
                </a:lnTo>
                <a:lnTo>
                  <a:pt x="1045028" y="72571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911551" y="4891179"/>
            <a:ext cx="814397" cy="566258"/>
          </a:xfrm>
          <a:custGeom>
            <a:avLst/>
            <a:gdLst>
              <a:gd name="connsiteX0" fmla="*/ 77638 w 767751"/>
              <a:gd name="connsiteY0" fmla="*/ 543464 h 543464"/>
              <a:gd name="connsiteX1" fmla="*/ 707366 w 767751"/>
              <a:gd name="connsiteY1" fmla="*/ 543464 h 543464"/>
              <a:gd name="connsiteX2" fmla="*/ 767751 w 767751"/>
              <a:gd name="connsiteY2" fmla="*/ 0 h 543464"/>
              <a:gd name="connsiteX3" fmla="*/ 0 w 767751"/>
              <a:gd name="connsiteY3" fmla="*/ 0 h 543464"/>
              <a:gd name="connsiteX4" fmla="*/ 77638 w 767751"/>
              <a:gd name="connsiteY4" fmla="*/ 543464 h 543464"/>
              <a:gd name="connsiteX0" fmla="*/ 77638 w 793631"/>
              <a:gd name="connsiteY0" fmla="*/ 543464 h 543464"/>
              <a:gd name="connsiteX1" fmla="*/ 793631 w 793631"/>
              <a:gd name="connsiteY1" fmla="*/ 543464 h 543464"/>
              <a:gd name="connsiteX2" fmla="*/ 767751 w 793631"/>
              <a:gd name="connsiteY2" fmla="*/ 0 h 543464"/>
              <a:gd name="connsiteX3" fmla="*/ 0 w 793631"/>
              <a:gd name="connsiteY3" fmla="*/ 0 h 543464"/>
              <a:gd name="connsiteX4" fmla="*/ 77638 w 793631"/>
              <a:gd name="connsiteY4" fmla="*/ 543464 h 543464"/>
              <a:gd name="connsiteX0" fmla="*/ 17253 w 793631"/>
              <a:gd name="connsiteY0" fmla="*/ 560716 h 560716"/>
              <a:gd name="connsiteX1" fmla="*/ 793631 w 793631"/>
              <a:gd name="connsiteY1" fmla="*/ 543464 h 560716"/>
              <a:gd name="connsiteX2" fmla="*/ 767751 w 793631"/>
              <a:gd name="connsiteY2" fmla="*/ 0 h 560716"/>
              <a:gd name="connsiteX3" fmla="*/ 0 w 793631"/>
              <a:gd name="connsiteY3" fmla="*/ 0 h 560716"/>
              <a:gd name="connsiteX4" fmla="*/ 17253 w 793631"/>
              <a:gd name="connsiteY4" fmla="*/ 560716 h 560716"/>
              <a:gd name="connsiteX0" fmla="*/ 17253 w 836763"/>
              <a:gd name="connsiteY0" fmla="*/ 577968 h 577968"/>
              <a:gd name="connsiteX1" fmla="*/ 793631 w 836763"/>
              <a:gd name="connsiteY1" fmla="*/ 560716 h 577968"/>
              <a:gd name="connsiteX2" fmla="*/ 836763 w 836763"/>
              <a:gd name="connsiteY2" fmla="*/ 0 h 577968"/>
              <a:gd name="connsiteX3" fmla="*/ 0 w 836763"/>
              <a:gd name="connsiteY3" fmla="*/ 17252 h 577968"/>
              <a:gd name="connsiteX4" fmla="*/ 17253 w 836763"/>
              <a:gd name="connsiteY4" fmla="*/ 577968 h 577968"/>
              <a:gd name="connsiteX0" fmla="*/ 77638 w 897148"/>
              <a:gd name="connsiteY0" fmla="*/ 577968 h 577968"/>
              <a:gd name="connsiteX1" fmla="*/ 854016 w 897148"/>
              <a:gd name="connsiteY1" fmla="*/ 560716 h 577968"/>
              <a:gd name="connsiteX2" fmla="*/ 897148 w 897148"/>
              <a:gd name="connsiteY2" fmla="*/ 0 h 577968"/>
              <a:gd name="connsiteX3" fmla="*/ 0 w 897148"/>
              <a:gd name="connsiteY3" fmla="*/ 8626 h 577968"/>
              <a:gd name="connsiteX4" fmla="*/ 77638 w 897148"/>
              <a:gd name="connsiteY4" fmla="*/ 577968 h 577968"/>
              <a:gd name="connsiteX0" fmla="*/ 77638 w 897148"/>
              <a:gd name="connsiteY0" fmla="*/ 577968 h 577968"/>
              <a:gd name="connsiteX1" fmla="*/ 836764 w 897148"/>
              <a:gd name="connsiteY1" fmla="*/ 560716 h 577968"/>
              <a:gd name="connsiteX2" fmla="*/ 897148 w 897148"/>
              <a:gd name="connsiteY2" fmla="*/ 0 h 577968"/>
              <a:gd name="connsiteX3" fmla="*/ 0 w 897148"/>
              <a:gd name="connsiteY3" fmla="*/ 8626 h 577968"/>
              <a:gd name="connsiteX4" fmla="*/ 77638 w 897148"/>
              <a:gd name="connsiteY4" fmla="*/ 577968 h 577968"/>
              <a:gd name="connsiteX0" fmla="*/ 129397 w 897148"/>
              <a:gd name="connsiteY0" fmla="*/ 595221 h 595221"/>
              <a:gd name="connsiteX1" fmla="*/ 836764 w 897148"/>
              <a:gd name="connsiteY1" fmla="*/ 560716 h 595221"/>
              <a:gd name="connsiteX2" fmla="*/ 897148 w 897148"/>
              <a:gd name="connsiteY2" fmla="*/ 0 h 595221"/>
              <a:gd name="connsiteX3" fmla="*/ 0 w 897148"/>
              <a:gd name="connsiteY3" fmla="*/ 8626 h 595221"/>
              <a:gd name="connsiteX4" fmla="*/ 129397 w 897148"/>
              <a:gd name="connsiteY4" fmla="*/ 595221 h 595221"/>
              <a:gd name="connsiteX0" fmla="*/ 154222 w 897148"/>
              <a:gd name="connsiteY0" fmla="*/ 578671 h 578671"/>
              <a:gd name="connsiteX1" fmla="*/ 836764 w 897148"/>
              <a:gd name="connsiteY1" fmla="*/ 560716 h 578671"/>
              <a:gd name="connsiteX2" fmla="*/ 897148 w 897148"/>
              <a:gd name="connsiteY2" fmla="*/ 0 h 578671"/>
              <a:gd name="connsiteX3" fmla="*/ 0 w 897148"/>
              <a:gd name="connsiteY3" fmla="*/ 8626 h 578671"/>
              <a:gd name="connsiteX4" fmla="*/ 154222 w 897148"/>
              <a:gd name="connsiteY4" fmla="*/ 578671 h 578671"/>
              <a:gd name="connsiteX0" fmla="*/ 71471 w 814397"/>
              <a:gd name="connsiteY0" fmla="*/ 578671 h 578671"/>
              <a:gd name="connsiteX1" fmla="*/ 754013 w 814397"/>
              <a:gd name="connsiteY1" fmla="*/ 560716 h 578671"/>
              <a:gd name="connsiteX2" fmla="*/ 814397 w 814397"/>
              <a:gd name="connsiteY2" fmla="*/ 0 h 578671"/>
              <a:gd name="connsiteX3" fmla="*/ 0 w 814397"/>
              <a:gd name="connsiteY3" fmla="*/ 351 h 578671"/>
              <a:gd name="connsiteX4" fmla="*/ 71471 w 814397"/>
              <a:gd name="connsiteY4" fmla="*/ 578671 h 578671"/>
              <a:gd name="connsiteX0" fmla="*/ 63196 w 814397"/>
              <a:gd name="connsiteY0" fmla="*/ 566258 h 566258"/>
              <a:gd name="connsiteX1" fmla="*/ 754013 w 814397"/>
              <a:gd name="connsiteY1" fmla="*/ 560716 h 566258"/>
              <a:gd name="connsiteX2" fmla="*/ 814397 w 814397"/>
              <a:gd name="connsiteY2" fmla="*/ 0 h 566258"/>
              <a:gd name="connsiteX3" fmla="*/ 0 w 814397"/>
              <a:gd name="connsiteY3" fmla="*/ 351 h 566258"/>
              <a:gd name="connsiteX4" fmla="*/ 63196 w 814397"/>
              <a:gd name="connsiteY4" fmla="*/ 566258 h 56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4397" h="566258">
                <a:moveTo>
                  <a:pt x="63196" y="566258"/>
                </a:moveTo>
                <a:lnTo>
                  <a:pt x="754013" y="560716"/>
                </a:lnTo>
                <a:lnTo>
                  <a:pt x="814397" y="0"/>
                </a:lnTo>
                <a:lnTo>
                  <a:pt x="0" y="351"/>
                </a:lnTo>
                <a:lnTo>
                  <a:pt x="63196" y="56625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6781800" y="4572000"/>
            <a:ext cx="1188526" cy="754743"/>
          </a:xfrm>
          <a:custGeom>
            <a:avLst/>
            <a:gdLst>
              <a:gd name="connsiteX0" fmla="*/ 0 w 1045028"/>
              <a:gd name="connsiteY0" fmla="*/ 754743 h 754743"/>
              <a:gd name="connsiteX1" fmla="*/ 348343 w 1045028"/>
              <a:gd name="connsiteY1" fmla="*/ 0 h 754743"/>
              <a:gd name="connsiteX2" fmla="*/ 1045028 w 1045028"/>
              <a:gd name="connsiteY2" fmla="*/ 725714 h 75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5028" h="754743">
                <a:moveTo>
                  <a:pt x="0" y="754743"/>
                </a:moveTo>
                <a:lnTo>
                  <a:pt x="348343" y="0"/>
                </a:lnTo>
                <a:lnTo>
                  <a:pt x="1045028" y="72571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1845351" y="4327795"/>
            <a:ext cx="942739" cy="573128"/>
          </a:xfrm>
          <a:custGeom>
            <a:avLst/>
            <a:gdLst>
              <a:gd name="connsiteX0" fmla="*/ 77638 w 767751"/>
              <a:gd name="connsiteY0" fmla="*/ 543464 h 543464"/>
              <a:gd name="connsiteX1" fmla="*/ 707366 w 767751"/>
              <a:gd name="connsiteY1" fmla="*/ 543464 h 543464"/>
              <a:gd name="connsiteX2" fmla="*/ 767751 w 767751"/>
              <a:gd name="connsiteY2" fmla="*/ 0 h 543464"/>
              <a:gd name="connsiteX3" fmla="*/ 0 w 767751"/>
              <a:gd name="connsiteY3" fmla="*/ 0 h 543464"/>
              <a:gd name="connsiteX4" fmla="*/ 77638 w 767751"/>
              <a:gd name="connsiteY4" fmla="*/ 543464 h 543464"/>
              <a:gd name="connsiteX0" fmla="*/ 77638 w 793631"/>
              <a:gd name="connsiteY0" fmla="*/ 543464 h 543464"/>
              <a:gd name="connsiteX1" fmla="*/ 793631 w 793631"/>
              <a:gd name="connsiteY1" fmla="*/ 543464 h 543464"/>
              <a:gd name="connsiteX2" fmla="*/ 767751 w 793631"/>
              <a:gd name="connsiteY2" fmla="*/ 0 h 543464"/>
              <a:gd name="connsiteX3" fmla="*/ 0 w 793631"/>
              <a:gd name="connsiteY3" fmla="*/ 0 h 543464"/>
              <a:gd name="connsiteX4" fmla="*/ 77638 w 793631"/>
              <a:gd name="connsiteY4" fmla="*/ 543464 h 543464"/>
              <a:gd name="connsiteX0" fmla="*/ 17253 w 793631"/>
              <a:gd name="connsiteY0" fmla="*/ 560716 h 560716"/>
              <a:gd name="connsiteX1" fmla="*/ 793631 w 793631"/>
              <a:gd name="connsiteY1" fmla="*/ 543464 h 560716"/>
              <a:gd name="connsiteX2" fmla="*/ 767751 w 793631"/>
              <a:gd name="connsiteY2" fmla="*/ 0 h 560716"/>
              <a:gd name="connsiteX3" fmla="*/ 0 w 793631"/>
              <a:gd name="connsiteY3" fmla="*/ 0 h 560716"/>
              <a:gd name="connsiteX4" fmla="*/ 17253 w 793631"/>
              <a:gd name="connsiteY4" fmla="*/ 560716 h 560716"/>
              <a:gd name="connsiteX0" fmla="*/ 17253 w 836763"/>
              <a:gd name="connsiteY0" fmla="*/ 577968 h 577968"/>
              <a:gd name="connsiteX1" fmla="*/ 793631 w 836763"/>
              <a:gd name="connsiteY1" fmla="*/ 560716 h 577968"/>
              <a:gd name="connsiteX2" fmla="*/ 836763 w 836763"/>
              <a:gd name="connsiteY2" fmla="*/ 0 h 577968"/>
              <a:gd name="connsiteX3" fmla="*/ 0 w 836763"/>
              <a:gd name="connsiteY3" fmla="*/ 17252 h 577968"/>
              <a:gd name="connsiteX4" fmla="*/ 17253 w 836763"/>
              <a:gd name="connsiteY4" fmla="*/ 577968 h 577968"/>
              <a:gd name="connsiteX0" fmla="*/ 77638 w 897148"/>
              <a:gd name="connsiteY0" fmla="*/ 577968 h 577968"/>
              <a:gd name="connsiteX1" fmla="*/ 854016 w 897148"/>
              <a:gd name="connsiteY1" fmla="*/ 560716 h 577968"/>
              <a:gd name="connsiteX2" fmla="*/ 897148 w 897148"/>
              <a:gd name="connsiteY2" fmla="*/ 0 h 577968"/>
              <a:gd name="connsiteX3" fmla="*/ 0 w 897148"/>
              <a:gd name="connsiteY3" fmla="*/ 8626 h 577968"/>
              <a:gd name="connsiteX4" fmla="*/ 77638 w 897148"/>
              <a:gd name="connsiteY4" fmla="*/ 577968 h 577968"/>
              <a:gd name="connsiteX0" fmla="*/ 77638 w 914401"/>
              <a:gd name="connsiteY0" fmla="*/ 577968 h 577969"/>
              <a:gd name="connsiteX1" fmla="*/ 914401 w 914401"/>
              <a:gd name="connsiteY1" fmla="*/ 577969 h 577969"/>
              <a:gd name="connsiteX2" fmla="*/ 897148 w 914401"/>
              <a:gd name="connsiteY2" fmla="*/ 0 h 577969"/>
              <a:gd name="connsiteX3" fmla="*/ 0 w 914401"/>
              <a:gd name="connsiteY3" fmla="*/ 8626 h 577969"/>
              <a:gd name="connsiteX4" fmla="*/ 77638 w 914401"/>
              <a:gd name="connsiteY4" fmla="*/ 577968 h 577969"/>
              <a:gd name="connsiteX0" fmla="*/ 8627 w 914401"/>
              <a:gd name="connsiteY0" fmla="*/ 560715 h 577969"/>
              <a:gd name="connsiteX1" fmla="*/ 914401 w 914401"/>
              <a:gd name="connsiteY1" fmla="*/ 577969 h 577969"/>
              <a:gd name="connsiteX2" fmla="*/ 897148 w 914401"/>
              <a:gd name="connsiteY2" fmla="*/ 0 h 577969"/>
              <a:gd name="connsiteX3" fmla="*/ 0 w 914401"/>
              <a:gd name="connsiteY3" fmla="*/ 8626 h 577969"/>
              <a:gd name="connsiteX4" fmla="*/ 8627 w 914401"/>
              <a:gd name="connsiteY4" fmla="*/ 560715 h 577969"/>
              <a:gd name="connsiteX0" fmla="*/ 8627 w 974786"/>
              <a:gd name="connsiteY0" fmla="*/ 560715 h 577969"/>
              <a:gd name="connsiteX1" fmla="*/ 914401 w 974786"/>
              <a:gd name="connsiteY1" fmla="*/ 577969 h 577969"/>
              <a:gd name="connsiteX2" fmla="*/ 974786 w 974786"/>
              <a:gd name="connsiteY2" fmla="*/ 0 h 577969"/>
              <a:gd name="connsiteX3" fmla="*/ 0 w 974786"/>
              <a:gd name="connsiteY3" fmla="*/ 8626 h 577969"/>
              <a:gd name="connsiteX4" fmla="*/ 8627 w 974786"/>
              <a:gd name="connsiteY4" fmla="*/ 560715 h 577969"/>
              <a:gd name="connsiteX0" fmla="*/ 34506 w 1000665"/>
              <a:gd name="connsiteY0" fmla="*/ 560715 h 577969"/>
              <a:gd name="connsiteX1" fmla="*/ 940280 w 1000665"/>
              <a:gd name="connsiteY1" fmla="*/ 577969 h 577969"/>
              <a:gd name="connsiteX2" fmla="*/ 1000665 w 1000665"/>
              <a:gd name="connsiteY2" fmla="*/ 0 h 577969"/>
              <a:gd name="connsiteX3" fmla="*/ 0 w 1000665"/>
              <a:gd name="connsiteY3" fmla="*/ 8626 h 577969"/>
              <a:gd name="connsiteX4" fmla="*/ 34506 w 1000665"/>
              <a:gd name="connsiteY4" fmla="*/ 560715 h 577969"/>
              <a:gd name="connsiteX0" fmla="*/ 34506 w 1000665"/>
              <a:gd name="connsiteY0" fmla="*/ 560715 h 560715"/>
              <a:gd name="connsiteX1" fmla="*/ 849254 w 1000665"/>
              <a:gd name="connsiteY1" fmla="*/ 524181 h 560715"/>
              <a:gd name="connsiteX2" fmla="*/ 1000665 w 1000665"/>
              <a:gd name="connsiteY2" fmla="*/ 0 h 560715"/>
              <a:gd name="connsiteX3" fmla="*/ 0 w 1000665"/>
              <a:gd name="connsiteY3" fmla="*/ 8626 h 560715"/>
              <a:gd name="connsiteX4" fmla="*/ 34506 w 1000665"/>
              <a:gd name="connsiteY4" fmla="*/ 560715 h 560715"/>
              <a:gd name="connsiteX0" fmla="*/ 125533 w 1000665"/>
              <a:gd name="connsiteY0" fmla="*/ 535890 h 535890"/>
              <a:gd name="connsiteX1" fmla="*/ 849254 w 1000665"/>
              <a:gd name="connsiteY1" fmla="*/ 524181 h 535890"/>
              <a:gd name="connsiteX2" fmla="*/ 1000665 w 1000665"/>
              <a:gd name="connsiteY2" fmla="*/ 0 h 535890"/>
              <a:gd name="connsiteX3" fmla="*/ 0 w 1000665"/>
              <a:gd name="connsiteY3" fmla="*/ 8626 h 535890"/>
              <a:gd name="connsiteX4" fmla="*/ 125533 w 1000665"/>
              <a:gd name="connsiteY4" fmla="*/ 535890 h 535890"/>
              <a:gd name="connsiteX0" fmla="*/ 0 w 875132"/>
              <a:gd name="connsiteY0" fmla="*/ 535890 h 535890"/>
              <a:gd name="connsiteX1" fmla="*/ 723721 w 875132"/>
              <a:gd name="connsiteY1" fmla="*/ 524181 h 535890"/>
              <a:gd name="connsiteX2" fmla="*/ 875132 w 875132"/>
              <a:gd name="connsiteY2" fmla="*/ 0 h 535890"/>
              <a:gd name="connsiteX3" fmla="*/ 68933 w 875132"/>
              <a:gd name="connsiteY3" fmla="*/ 37589 h 535890"/>
              <a:gd name="connsiteX4" fmla="*/ 0 w 875132"/>
              <a:gd name="connsiteY4" fmla="*/ 535890 h 535890"/>
              <a:gd name="connsiteX0" fmla="*/ 0 w 759281"/>
              <a:gd name="connsiteY0" fmla="*/ 498301 h 498301"/>
              <a:gd name="connsiteX1" fmla="*/ 723721 w 759281"/>
              <a:gd name="connsiteY1" fmla="*/ 486592 h 498301"/>
              <a:gd name="connsiteX2" fmla="*/ 759281 w 759281"/>
              <a:gd name="connsiteY2" fmla="*/ 12062 h 498301"/>
              <a:gd name="connsiteX3" fmla="*/ 68933 w 759281"/>
              <a:gd name="connsiteY3" fmla="*/ 0 h 498301"/>
              <a:gd name="connsiteX4" fmla="*/ 0 w 759281"/>
              <a:gd name="connsiteY4" fmla="*/ 498301 h 498301"/>
              <a:gd name="connsiteX0" fmla="*/ 0 w 773372"/>
              <a:gd name="connsiteY0" fmla="*/ 498301 h 548655"/>
              <a:gd name="connsiteX1" fmla="*/ 773372 w 773372"/>
              <a:gd name="connsiteY1" fmla="*/ 548655 h 548655"/>
              <a:gd name="connsiteX2" fmla="*/ 759281 w 773372"/>
              <a:gd name="connsiteY2" fmla="*/ 12062 h 548655"/>
              <a:gd name="connsiteX3" fmla="*/ 68933 w 773372"/>
              <a:gd name="connsiteY3" fmla="*/ 0 h 548655"/>
              <a:gd name="connsiteX4" fmla="*/ 0 w 773372"/>
              <a:gd name="connsiteY4" fmla="*/ 498301 h 548655"/>
              <a:gd name="connsiteX0" fmla="*/ 0 w 818885"/>
              <a:gd name="connsiteY0" fmla="*/ 564502 h 564502"/>
              <a:gd name="connsiteX1" fmla="*/ 818885 w 818885"/>
              <a:gd name="connsiteY1" fmla="*/ 548655 h 564502"/>
              <a:gd name="connsiteX2" fmla="*/ 804794 w 818885"/>
              <a:gd name="connsiteY2" fmla="*/ 12062 h 564502"/>
              <a:gd name="connsiteX3" fmla="*/ 114446 w 818885"/>
              <a:gd name="connsiteY3" fmla="*/ 0 h 564502"/>
              <a:gd name="connsiteX4" fmla="*/ 0 w 818885"/>
              <a:gd name="connsiteY4" fmla="*/ 564502 h 564502"/>
              <a:gd name="connsiteX0" fmla="*/ 0 w 879270"/>
              <a:gd name="connsiteY0" fmla="*/ 573128 h 573128"/>
              <a:gd name="connsiteX1" fmla="*/ 818885 w 879270"/>
              <a:gd name="connsiteY1" fmla="*/ 557281 h 573128"/>
              <a:gd name="connsiteX2" fmla="*/ 879270 w 879270"/>
              <a:gd name="connsiteY2" fmla="*/ 0 h 573128"/>
              <a:gd name="connsiteX3" fmla="*/ 114446 w 879270"/>
              <a:gd name="connsiteY3" fmla="*/ 8626 h 573128"/>
              <a:gd name="connsiteX4" fmla="*/ 0 w 879270"/>
              <a:gd name="connsiteY4" fmla="*/ 573128 h 573128"/>
              <a:gd name="connsiteX0" fmla="*/ 63469 w 942739"/>
              <a:gd name="connsiteY0" fmla="*/ 573128 h 573128"/>
              <a:gd name="connsiteX1" fmla="*/ 882354 w 942739"/>
              <a:gd name="connsiteY1" fmla="*/ 557281 h 573128"/>
              <a:gd name="connsiteX2" fmla="*/ 942739 w 942739"/>
              <a:gd name="connsiteY2" fmla="*/ 0 h 573128"/>
              <a:gd name="connsiteX3" fmla="*/ 0 w 942739"/>
              <a:gd name="connsiteY3" fmla="*/ 8626 h 573128"/>
              <a:gd name="connsiteX4" fmla="*/ 63469 w 942739"/>
              <a:gd name="connsiteY4" fmla="*/ 573128 h 5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2739" h="573128">
                <a:moveTo>
                  <a:pt x="63469" y="573128"/>
                </a:moveTo>
                <a:lnTo>
                  <a:pt x="882354" y="557281"/>
                </a:lnTo>
                <a:lnTo>
                  <a:pt x="942739" y="0"/>
                </a:lnTo>
                <a:lnTo>
                  <a:pt x="0" y="8626"/>
                </a:lnTo>
                <a:lnTo>
                  <a:pt x="63469" y="57312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6431474" y="4572000"/>
            <a:ext cx="1188526" cy="754743"/>
          </a:xfrm>
          <a:custGeom>
            <a:avLst/>
            <a:gdLst>
              <a:gd name="connsiteX0" fmla="*/ 0 w 1045028"/>
              <a:gd name="connsiteY0" fmla="*/ 754743 h 754743"/>
              <a:gd name="connsiteX1" fmla="*/ 348343 w 1045028"/>
              <a:gd name="connsiteY1" fmla="*/ 0 h 754743"/>
              <a:gd name="connsiteX2" fmla="*/ 1045028 w 1045028"/>
              <a:gd name="connsiteY2" fmla="*/ 725714 h 75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5028" h="754743">
                <a:moveTo>
                  <a:pt x="0" y="754743"/>
                </a:moveTo>
                <a:lnTo>
                  <a:pt x="348343" y="0"/>
                </a:lnTo>
                <a:lnTo>
                  <a:pt x="1045028" y="72571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6126674" y="4572000"/>
            <a:ext cx="1188526" cy="754743"/>
          </a:xfrm>
          <a:custGeom>
            <a:avLst/>
            <a:gdLst>
              <a:gd name="connsiteX0" fmla="*/ 0 w 1045028"/>
              <a:gd name="connsiteY0" fmla="*/ 754743 h 754743"/>
              <a:gd name="connsiteX1" fmla="*/ 348343 w 1045028"/>
              <a:gd name="connsiteY1" fmla="*/ 0 h 754743"/>
              <a:gd name="connsiteX2" fmla="*/ 1045028 w 1045028"/>
              <a:gd name="connsiteY2" fmla="*/ 725714 h 75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5028" h="754743">
                <a:moveTo>
                  <a:pt x="0" y="754743"/>
                </a:moveTo>
                <a:lnTo>
                  <a:pt x="348343" y="0"/>
                </a:lnTo>
                <a:lnTo>
                  <a:pt x="1045028" y="72571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5821874" y="4572000"/>
            <a:ext cx="1188526" cy="754743"/>
          </a:xfrm>
          <a:custGeom>
            <a:avLst/>
            <a:gdLst>
              <a:gd name="connsiteX0" fmla="*/ 0 w 1045028"/>
              <a:gd name="connsiteY0" fmla="*/ 754743 h 754743"/>
              <a:gd name="connsiteX1" fmla="*/ 348343 w 1045028"/>
              <a:gd name="connsiteY1" fmla="*/ 0 h 754743"/>
              <a:gd name="connsiteX2" fmla="*/ 1045028 w 1045028"/>
              <a:gd name="connsiteY2" fmla="*/ 725714 h 75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5028" h="754743">
                <a:moveTo>
                  <a:pt x="0" y="754743"/>
                </a:moveTo>
                <a:lnTo>
                  <a:pt x="348343" y="0"/>
                </a:lnTo>
                <a:lnTo>
                  <a:pt x="1045028" y="72571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5715000" y="4572000"/>
            <a:ext cx="912481" cy="725714"/>
          </a:xfrm>
          <a:custGeom>
            <a:avLst/>
            <a:gdLst>
              <a:gd name="connsiteX0" fmla="*/ 0 w 1045028"/>
              <a:gd name="connsiteY0" fmla="*/ 754743 h 754743"/>
              <a:gd name="connsiteX1" fmla="*/ 348343 w 1045028"/>
              <a:gd name="connsiteY1" fmla="*/ 0 h 754743"/>
              <a:gd name="connsiteX2" fmla="*/ 1045028 w 1045028"/>
              <a:gd name="connsiteY2" fmla="*/ 725714 h 754743"/>
              <a:gd name="connsiteX0" fmla="*/ 0 w 802312"/>
              <a:gd name="connsiteY0" fmla="*/ 254411 h 725714"/>
              <a:gd name="connsiteX1" fmla="*/ 105627 w 802312"/>
              <a:gd name="connsiteY1" fmla="*/ 0 h 725714"/>
              <a:gd name="connsiteX2" fmla="*/ 802312 w 802312"/>
              <a:gd name="connsiteY2" fmla="*/ 725714 h 72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2312" h="725714">
                <a:moveTo>
                  <a:pt x="0" y="254411"/>
                </a:moveTo>
                <a:lnTo>
                  <a:pt x="105627" y="0"/>
                </a:lnTo>
                <a:lnTo>
                  <a:pt x="802312" y="72571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745193" y="4385094"/>
            <a:ext cx="2792258" cy="948906"/>
          </a:xfrm>
          <a:custGeom>
            <a:avLst/>
            <a:gdLst>
              <a:gd name="connsiteX0" fmla="*/ 0 w 2760453"/>
              <a:gd name="connsiteY0" fmla="*/ 51759 h 948906"/>
              <a:gd name="connsiteX1" fmla="*/ 1777042 w 2760453"/>
              <a:gd name="connsiteY1" fmla="*/ 0 h 948906"/>
              <a:gd name="connsiteX2" fmla="*/ 2760453 w 2760453"/>
              <a:gd name="connsiteY2" fmla="*/ 948906 h 948906"/>
              <a:gd name="connsiteX0" fmla="*/ 0 w 2792258"/>
              <a:gd name="connsiteY0" fmla="*/ 51759 h 948906"/>
              <a:gd name="connsiteX1" fmla="*/ 1777042 w 2792258"/>
              <a:gd name="connsiteY1" fmla="*/ 0 h 948906"/>
              <a:gd name="connsiteX2" fmla="*/ 2792258 w 2792258"/>
              <a:gd name="connsiteY2" fmla="*/ 948906 h 948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2258" h="948906">
                <a:moveTo>
                  <a:pt x="0" y="51759"/>
                </a:moveTo>
                <a:lnTo>
                  <a:pt x="1777042" y="0"/>
                </a:lnTo>
                <a:cubicBezTo>
                  <a:pt x="2104846" y="316302"/>
                  <a:pt x="2464454" y="632604"/>
                  <a:pt x="2792258" y="94890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322395" y="5029200"/>
            <a:ext cx="5647931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2316720" y="4949371"/>
            <a:ext cx="5255787" cy="3084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2316720" y="4690657"/>
            <a:ext cx="4824602" cy="1688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316720" y="4038600"/>
            <a:ext cx="4310761" cy="6520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2294626" y="3361510"/>
            <a:ext cx="3876614" cy="12104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21014465">
            <a:off x="3370900" y="5264635"/>
            <a:ext cx="1328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aramond" panose="02020404030301010803" pitchFamily="18" charset="0"/>
              </a:rPr>
              <a:t>Synchrotron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28600" y="2907268"/>
            <a:ext cx="2832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prstClr val="black"/>
                </a:solidFill>
                <a:latin typeface="Garamond" panose="02020404030301010803" pitchFamily="18" charset="0"/>
              </a:rPr>
              <a:t>(c) </a:t>
            </a:r>
            <a:r>
              <a:rPr lang="en-US" b="1" dirty="0">
                <a:solidFill>
                  <a:prstClr val="black"/>
                </a:solidFill>
                <a:latin typeface="Garamond" panose="02020404030301010803" pitchFamily="18" charset="0"/>
              </a:rPr>
              <a:t>A relativistic jet outflow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28600" y="1295400"/>
            <a:ext cx="651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(a) </a:t>
            </a:r>
            <a:r>
              <a:rPr lang="en-US" b="1" dirty="0" smtClean="0">
                <a:latin typeface="Garamond" panose="02020404030301010803" pitchFamily="18" charset="0"/>
              </a:rPr>
              <a:t>Canonical “</a:t>
            </a:r>
            <a:r>
              <a:rPr lang="en-US" b="1" dirty="0" err="1" smtClean="0">
                <a:latin typeface="Garamond" panose="02020404030301010803" pitchFamily="18" charset="0"/>
              </a:rPr>
              <a:t>Shakura-Sunyaev</a:t>
            </a:r>
            <a:r>
              <a:rPr lang="en-US" b="1" dirty="0">
                <a:latin typeface="Garamond" panose="02020404030301010803" pitchFamily="18" charset="0"/>
              </a:rPr>
              <a:t>” accretion disk with T(r) ~ r</a:t>
            </a:r>
            <a:r>
              <a:rPr lang="en-US" b="1" baseline="30000" dirty="0">
                <a:latin typeface="Garamond" panose="02020404030301010803" pitchFamily="18" charset="0"/>
              </a:rPr>
              <a:t>-3/4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09600" y="1676400"/>
            <a:ext cx="6493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aramond" panose="02020404030301010803" pitchFamily="18" charset="0"/>
              </a:rPr>
              <a:t>Leads to </a:t>
            </a:r>
            <a:r>
              <a:rPr lang="en-US" i="1" dirty="0" err="1" smtClean="0">
                <a:latin typeface="Garamond" panose="02020404030301010803" pitchFamily="18" charset="0"/>
              </a:rPr>
              <a:t>f</a:t>
            </a:r>
            <a:r>
              <a:rPr lang="en-US" i="1" baseline="-25000" dirty="0" err="1" smtClean="0">
                <a:latin typeface="Symbol" panose="05050102010706020507" pitchFamily="18" charset="2"/>
              </a:rPr>
              <a:t>n</a:t>
            </a:r>
            <a:r>
              <a:rPr lang="en-US" dirty="0" smtClean="0">
                <a:latin typeface="Garamond" panose="02020404030301010803" pitchFamily="18" charset="0"/>
              </a:rPr>
              <a:t> ~ </a:t>
            </a:r>
            <a:r>
              <a:rPr lang="en-US" dirty="0" smtClean="0">
                <a:latin typeface="Symbol" panose="05050102010706020507" pitchFamily="18" charset="2"/>
              </a:rPr>
              <a:t>n</a:t>
            </a:r>
            <a:r>
              <a:rPr lang="en-US" baseline="30000" dirty="0" smtClean="0">
                <a:latin typeface="Garamond" panose="02020404030301010803" pitchFamily="18" charset="0"/>
              </a:rPr>
              <a:t>1/3</a:t>
            </a:r>
            <a:r>
              <a:rPr lang="en-US" dirty="0" smtClean="0">
                <a:latin typeface="Garamond" panose="02020404030301010803" pitchFamily="18" charset="0"/>
              </a:rPr>
              <a:t> in the optical, but viscous timescales are much larger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28600" y="2057400"/>
            <a:ext cx="524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Garamond" panose="02020404030301010803" pitchFamily="18" charset="0"/>
              </a:rPr>
              <a:t>(b) Irradiation of the outer disk by the inner X-rays</a:t>
            </a:r>
            <a:r>
              <a:rPr lang="en-US" b="1" baseline="30000" dirty="0" smtClean="0">
                <a:latin typeface="Garamond" panose="02020404030301010803" pitchFamily="18" charset="0"/>
              </a:rPr>
              <a:t> </a:t>
            </a:r>
            <a:endParaRPr lang="en-US" b="1" baseline="30000" dirty="0">
              <a:latin typeface="Garamond" panose="02020404030301010803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09600" y="2438400"/>
            <a:ext cx="6409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aramond" panose="02020404030301010803" pitchFamily="18" charset="0"/>
              </a:rPr>
              <a:t>Inconsistent with the value </a:t>
            </a:r>
            <a:r>
              <a:rPr lang="en-US" u="sng" dirty="0" smtClean="0">
                <a:latin typeface="Garamond" panose="02020404030301010803" pitchFamily="18" charset="0"/>
              </a:rPr>
              <a:t>and</a:t>
            </a:r>
            <a:r>
              <a:rPr lang="en-US" dirty="0" smtClean="0">
                <a:latin typeface="Garamond" panose="02020404030301010803" pitchFamily="18" charset="0"/>
              </a:rPr>
              <a:t> constancy of the V-I slope </a:t>
            </a:r>
            <a:r>
              <a:rPr lang="en-US" dirty="0">
                <a:latin typeface="Garamond" panose="02020404030301010803" pitchFamily="18" charset="0"/>
              </a:rPr>
              <a:t>(0.2 ± 0.1)</a:t>
            </a:r>
          </a:p>
        </p:txBody>
      </p:sp>
    </p:spTree>
    <p:extLst>
      <p:ext uri="{BB962C8B-B14F-4D97-AF65-F5344CB8AC3E}">
        <p14:creationId xmlns:p14="http://schemas.microsoft.com/office/powerpoint/2010/main" val="100944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5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17" grpId="0" animBg="1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1"/>
            <a:ext cx="8915400" cy="1219199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latin typeface="Comic Sans MS" panose="030F0702030302020204" pitchFamily="66" charset="0"/>
              </a:rPr>
              <a:t>Let there be light</a:t>
            </a:r>
            <a:br>
              <a:rPr lang="en-US" sz="2000" dirty="0" smtClean="0">
                <a:latin typeface="Comic Sans MS" panose="030F0702030302020204" pitchFamily="66" charset="0"/>
              </a:rPr>
            </a:br>
            <a:r>
              <a:rPr lang="en-US" sz="2000" dirty="0" smtClean="0">
                <a:latin typeface="Comic Sans MS" panose="030F0702030302020204" pitchFamily="66" charset="0"/>
              </a:rPr>
              <a:t>(Optical spectral shapes due to different radiative processes in XRBs)</a:t>
            </a:r>
            <a:r>
              <a:rPr lang="en-US" sz="2800" dirty="0" smtClean="0">
                <a:latin typeface="Comic Sans MS" panose="030F0702030302020204" pitchFamily="66" charset="0"/>
              </a:rPr>
              <a:t>  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59" y="5468616"/>
            <a:ext cx="4449041" cy="12369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91" y="0"/>
            <a:ext cx="2518009" cy="6189616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4800600" y="3429000"/>
            <a:ext cx="4038600" cy="2438400"/>
            <a:chOff x="4800600" y="1676400"/>
            <a:chExt cx="4038600" cy="2438400"/>
          </a:xfrm>
        </p:grpSpPr>
        <p:sp>
          <p:nvSpPr>
            <p:cNvPr id="20" name="Rectangle 19"/>
            <p:cNvSpPr/>
            <p:nvPr/>
          </p:nvSpPr>
          <p:spPr>
            <a:xfrm>
              <a:off x="4800600" y="1676400"/>
              <a:ext cx="4038600" cy="2438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Garamond" panose="02020404030301010803" pitchFamily="18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5730240" y="1981200"/>
              <a:ext cx="0" cy="161761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5730240" y="3581400"/>
              <a:ext cx="2956560" cy="174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781800" y="3733800"/>
              <a:ext cx="846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og (</a:t>
              </a:r>
              <a:r>
                <a:rPr lang="en-US" i="1" dirty="0" smtClean="0">
                  <a:latin typeface="Symbol" panose="05050102010706020507" pitchFamily="18" charset="2"/>
                </a:rPr>
                <a:t>n 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15840" y="2362200"/>
              <a:ext cx="9236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og ( </a:t>
              </a:r>
              <a:r>
                <a:rPr lang="en-US" i="1" dirty="0" err="1" smtClean="0"/>
                <a:t>f</a:t>
              </a:r>
              <a:r>
                <a:rPr lang="en-US" i="1" baseline="-25000" dirty="0" err="1" smtClean="0">
                  <a:latin typeface="Symbol" panose="05050102010706020507" pitchFamily="18" charset="2"/>
                </a:rPr>
                <a:t>n</a:t>
              </a:r>
              <a:r>
                <a:rPr lang="en-US" i="1" dirty="0" smtClean="0">
                  <a:latin typeface="Symbol" panose="05050102010706020507" pitchFamily="18" charset="2"/>
                </a:rPr>
                <a:t> 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sp>
        <p:nvSpPr>
          <p:cNvPr id="8" name="Freeform 7"/>
          <p:cNvSpPr/>
          <p:nvPr/>
        </p:nvSpPr>
        <p:spPr>
          <a:xfrm>
            <a:off x="7086600" y="4572000"/>
            <a:ext cx="1188526" cy="754743"/>
          </a:xfrm>
          <a:custGeom>
            <a:avLst/>
            <a:gdLst>
              <a:gd name="connsiteX0" fmla="*/ 0 w 1045028"/>
              <a:gd name="connsiteY0" fmla="*/ 754743 h 754743"/>
              <a:gd name="connsiteX1" fmla="*/ 348343 w 1045028"/>
              <a:gd name="connsiteY1" fmla="*/ 0 h 754743"/>
              <a:gd name="connsiteX2" fmla="*/ 1045028 w 1045028"/>
              <a:gd name="connsiteY2" fmla="*/ 725714 h 75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5028" h="754743">
                <a:moveTo>
                  <a:pt x="0" y="754743"/>
                </a:moveTo>
                <a:lnTo>
                  <a:pt x="348343" y="0"/>
                </a:lnTo>
                <a:lnTo>
                  <a:pt x="1045028" y="72571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6781800" y="4572000"/>
            <a:ext cx="1188526" cy="754743"/>
          </a:xfrm>
          <a:custGeom>
            <a:avLst/>
            <a:gdLst>
              <a:gd name="connsiteX0" fmla="*/ 0 w 1045028"/>
              <a:gd name="connsiteY0" fmla="*/ 754743 h 754743"/>
              <a:gd name="connsiteX1" fmla="*/ 348343 w 1045028"/>
              <a:gd name="connsiteY1" fmla="*/ 0 h 754743"/>
              <a:gd name="connsiteX2" fmla="*/ 1045028 w 1045028"/>
              <a:gd name="connsiteY2" fmla="*/ 725714 h 75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5028" h="754743">
                <a:moveTo>
                  <a:pt x="0" y="754743"/>
                </a:moveTo>
                <a:lnTo>
                  <a:pt x="348343" y="0"/>
                </a:lnTo>
                <a:lnTo>
                  <a:pt x="1045028" y="72571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6431474" y="4572000"/>
            <a:ext cx="1188526" cy="754743"/>
          </a:xfrm>
          <a:custGeom>
            <a:avLst/>
            <a:gdLst>
              <a:gd name="connsiteX0" fmla="*/ 0 w 1045028"/>
              <a:gd name="connsiteY0" fmla="*/ 754743 h 754743"/>
              <a:gd name="connsiteX1" fmla="*/ 348343 w 1045028"/>
              <a:gd name="connsiteY1" fmla="*/ 0 h 754743"/>
              <a:gd name="connsiteX2" fmla="*/ 1045028 w 1045028"/>
              <a:gd name="connsiteY2" fmla="*/ 725714 h 75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5028" h="754743">
                <a:moveTo>
                  <a:pt x="0" y="754743"/>
                </a:moveTo>
                <a:lnTo>
                  <a:pt x="348343" y="0"/>
                </a:lnTo>
                <a:lnTo>
                  <a:pt x="1045028" y="72571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6126674" y="4572000"/>
            <a:ext cx="1188526" cy="754743"/>
          </a:xfrm>
          <a:custGeom>
            <a:avLst/>
            <a:gdLst>
              <a:gd name="connsiteX0" fmla="*/ 0 w 1045028"/>
              <a:gd name="connsiteY0" fmla="*/ 754743 h 754743"/>
              <a:gd name="connsiteX1" fmla="*/ 348343 w 1045028"/>
              <a:gd name="connsiteY1" fmla="*/ 0 h 754743"/>
              <a:gd name="connsiteX2" fmla="*/ 1045028 w 1045028"/>
              <a:gd name="connsiteY2" fmla="*/ 725714 h 75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5028" h="754743">
                <a:moveTo>
                  <a:pt x="0" y="754743"/>
                </a:moveTo>
                <a:lnTo>
                  <a:pt x="348343" y="0"/>
                </a:lnTo>
                <a:lnTo>
                  <a:pt x="1045028" y="72571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5821874" y="4572000"/>
            <a:ext cx="1188526" cy="754743"/>
          </a:xfrm>
          <a:custGeom>
            <a:avLst/>
            <a:gdLst>
              <a:gd name="connsiteX0" fmla="*/ 0 w 1045028"/>
              <a:gd name="connsiteY0" fmla="*/ 754743 h 754743"/>
              <a:gd name="connsiteX1" fmla="*/ 348343 w 1045028"/>
              <a:gd name="connsiteY1" fmla="*/ 0 h 754743"/>
              <a:gd name="connsiteX2" fmla="*/ 1045028 w 1045028"/>
              <a:gd name="connsiteY2" fmla="*/ 725714 h 75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5028" h="754743">
                <a:moveTo>
                  <a:pt x="0" y="754743"/>
                </a:moveTo>
                <a:lnTo>
                  <a:pt x="348343" y="0"/>
                </a:lnTo>
                <a:lnTo>
                  <a:pt x="1045028" y="72571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5715000" y="4572000"/>
            <a:ext cx="912481" cy="725714"/>
          </a:xfrm>
          <a:custGeom>
            <a:avLst/>
            <a:gdLst>
              <a:gd name="connsiteX0" fmla="*/ 0 w 1045028"/>
              <a:gd name="connsiteY0" fmla="*/ 754743 h 754743"/>
              <a:gd name="connsiteX1" fmla="*/ 348343 w 1045028"/>
              <a:gd name="connsiteY1" fmla="*/ 0 h 754743"/>
              <a:gd name="connsiteX2" fmla="*/ 1045028 w 1045028"/>
              <a:gd name="connsiteY2" fmla="*/ 725714 h 754743"/>
              <a:gd name="connsiteX0" fmla="*/ 0 w 802312"/>
              <a:gd name="connsiteY0" fmla="*/ 254411 h 725714"/>
              <a:gd name="connsiteX1" fmla="*/ 105627 w 802312"/>
              <a:gd name="connsiteY1" fmla="*/ 0 h 725714"/>
              <a:gd name="connsiteX2" fmla="*/ 802312 w 802312"/>
              <a:gd name="connsiteY2" fmla="*/ 725714 h 72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2312" h="725714">
                <a:moveTo>
                  <a:pt x="0" y="254411"/>
                </a:moveTo>
                <a:lnTo>
                  <a:pt x="105627" y="0"/>
                </a:lnTo>
                <a:lnTo>
                  <a:pt x="802312" y="72571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745193" y="4385094"/>
            <a:ext cx="2792258" cy="948906"/>
          </a:xfrm>
          <a:custGeom>
            <a:avLst/>
            <a:gdLst>
              <a:gd name="connsiteX0" fmla="*/ 0 w 2760453"/>
              <a:gd name="connsiteY0" fmla="*/ 51759 h 948906"/>
              <a:gd name="connsiteX1" fmla="*/ 1777042 w 2760453"/>
              <a:gd name="connsiteY1" fmla="*/ 0 h 948906"/>
              <a:gd name="connsiteX2" fmla="*/ 2760453 w 2760453"/>
              <a:gd name="connsiteY2" fmla="*/ 948906 h 948906"/>
              <a:gd name="connsiteX0" fmla="*/ 0 w 2792258"/>
              <a:gd name="connsiteY0" fmla="*/ 51759 h 948906"/>
              <a:gd name="connsiteX1" fmla="*/ 1777042 w 2792258"/>
              <a:gd name="connsiteY1" fmla="*/ 0 h 948906"/>
              <a:gd name="connsiteX2" fmla="*/ 2792258 w 2792258"/>
              <a:gd name="connsiteY2" fmla="*/ 948906 h 948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2258" h="948906">
                <a:moveTo>
                  <a:pt x="0" y="51759"/>
                </a:moveTo>
                <a:lnTo>
                  <a:pt x="1777042" y="0"/>
                </a:lnTo>
                <a:cubicBezTo>
                  <a:pt x="2104846" y="316302"/>
                  <a:pt x="2464454" y="632604"/>
                  <a:pt x="2792258" y="94890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228600" y="2907268"/>
            <a:ext cx="2832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prstClr val="black"/>
                </a:solidFill>
                <a:latin typeface="Garamond" panose="02020404030301010803" pitchFamily="18" charset="0"/>
              </a:rPr>
              <a:t>(c) </a:t>
            </a:r>
            <a:r>
              <a:rPr lang="en-US" b="1" dirty="0">
                <a:solidFill>
                  <a:prstClr val="black"/>
                </a:solidFill>
                <a:latin typeface="Garamond" panose="02020404030301010803" pitchFamily="18" charset="0"/>
              </a:rPr>
              <a:t>A relativistic jet outflow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28600" y="1295400"/>
            <a:ext cx="651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(a) </a:t>
            </a:r>
            <a:r>
              <a:rPr lang="en-US" b="1" dirty="0" smtClean="0">
                <a:latin typeface="Garamond" panose="02020404030301010803" pitchFamily="18" charset="0"/>
              </a:rPr>
              <a:t>Canonical “</a:t>
            </a:r>
            <a:r>
              <a:rPr lang="en-US" b="1" dirty="0" err="1" smtClean="0">
                <a:latin typeface="Garamond" panose="02020404030301010803" pitchFamily="18" charset="0"/>
              </a:rPr>
              <a:t>Shakura-Sunyaev</a:t>
            </a:r>
            <a:r>
              <a:rPr lang="en-US" b="1" dirty="0">
                <a:latin typeface="Garamond" panose="02020404030301010803" pitchFamily="18" charset="0"/>
              </a:rPr>
              <a:t>” accretion disk with T(r) ~ r</a:t>
            </a:r>
            <a:r>
              <a:rPr lang="en-US" b="1" baseline="30000" dirty="0">
                <a:latin typeface="Garamond" panose="02020404030301010803" pitchFamily="18" charset="0"/>
              </a:rPr>
              <a:t>-3/4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09600" y="1676400"/>
            <a:ext cx="6493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aramond" panose="02020404030301010803" pitchFamily="18" charset="0"/>
              </a:rPr>
              <a:t>Leads to </a:t>
            </a:r>
            <a:r>
              <a:rPr lang="en-US" i="1" dirty="0" err="1" smtClean="0">
                <a:latin typeface="Garamond" panose="02020404030301010803" pitchFamily="18" charset="0"/>
              </a:rPr>
              <a:t>f</a:t>
            </a:r>
            <a:r>
              <a:rPr lang="en-US" i="1" baseline="-25000" dirty="0" err="1" smtClean="0">
                <a:latin typeface="Symbol" panose="05050102010706020507" pitchFamily="18" charset="2"/>
              </a:rPr>
              <a:t>n</a:t>
            </a:r>
            <a:r>
              <a:rPr lang="en-US" dirty="0" smtClean="0">
                <a:latin typeface="Garamond" panose="02020404030301010803" pitchFamily="18" charset="0"/>
              </a:rPr>
              <a:t> ~ </a:t>
            </a:r>
            <a:r>
              <a:rPr lang="en-US" dirty="0" smtClean="0">
                <a:latin typeface="Symbol" panose="05050102010706020507" pitchFamily="18" charset="2"/>
              </a:rPr>
              <a:t>n</a:t>
            </a:r>
            <a:r>
              <a:rPr lang="en-US" baseline="30000" dirty="0" smtClean="0">
                <a:latin typeface="Garamond" panose="02020404030301010803" pitchFamily="18" charset="0"/>
              </a:rPr>
              <a:t>1/3</a:t>
            </a:r>
            <a:r>
              <a:rPr lang="en-US" dirty="0" smtClean="0">
                <a:latin typeface="Garamond" panose="02020404030301010803" pitchFamily="18" charset="0"/>
              </a:rPr>
              <a:t> in the optical, but viscous timescales are much larger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28600" y="2057400"/>
            <a:ext cx="524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Garamond" panose="02020404030301010803" pitchFamily="18" charset="0"/>
              </a:rPr>
              <a:t>(b) Irradiation of the outer disk by the inner X-rays</a:t>
            </a:r>
            <a:r>
              <a:rPr lang="en-US" b="1" baseline="30000" dirty="0" smtClean="0">
                <a:latin typeface="Garamond" panose="02020404030301010803" pitchFamily="18" charset="0"/>
              </a:rPr>
              <a:t> </a:t>
            </a:r>
            <a:endParaRPr lang="en-US" b="1" baseline="30000" dirty="0">
              <a:latin typeface="Garamond" panose="02020404030301010803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09600" y="2438400"/>
            <a:ext cx="6409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aramond" panose="02020404030301010803" pitchFamily="18" charset="0"/>
              </a:rPr>
              <a:t>Inconsistent with the value </a:t>
            </a:r>
            <a:r>
              <a:rPr lang="en-US" u="sng" dirty="0" smtClean="0">
                <a:latin typeface="Garamond" panose="02020404030301010803" pitchFamily="18" charset="0"/>
              </a:rPr>
              <a:t>and</a:t>
            </a:r>
            <a:r>
              <a:rPr lang="en-US" dirty="0" smtClean="0">
                <a:latin typeface="Garamond" panose="02020404030301010803" pitchFamily="18" charset="0"/>
              </a:rPr>
              <a:t> constancy of the V-I slope </a:t>
            </a:r>
            <a:r>
              <a:rPr lang="en-US" dirty="0">
                <a:latin typeface="Garamond" panose="02020404030301010803" pitchFamily="18" charset="0"/>
              </a:rPr>
              <a:t>(0.2 ± 0.1)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9600" y="3288268"/>
            <a:ext cx="3789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aramond" panose="02020404030301010803" pitchFamily="18" charset="0"/>
              </a:rPr>
              <a:t>A flat/slightly inverted slope is expected</a:t>
            </a:r>
          </a:p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dirty="0" smtClean="0">
                <a:latin typeface="Garamond" panose="02020404030301010803" pitchFamily="18" charset="0"/>
              </a:rPr>
              <a:t>n the optically thick regime.</a:t>
            </a:r>
            <a:endParaRPr lang="en-US" dirty="0">
              <a:latin typeface="Garamond" panose="02020404030301010803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943600" y="3471446"/>
            <a:ext cx="1340945" cy="819157"/>
            <a:chOff x="5943600" y="1795046"/>
            <a:chExt cx="1340945" cy="819157"/>
          </a:xfrm>
        </p:grpSpPr>
        <p:sp>
          <p:nvSpPr>
            <p:cNvPr id="34" name="TextBox 33"/>
            <p:cNvSpPr txBox="1"/>
            <p:nvPr/>
          </p:nvSpPr>
          <p:spPr>
            <a:xfrm>
              <a:off x="5943600" y="1795046"/>
              <a:ext cx="13409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Garamond" panose="02020404030301010803" pitchFamily="18" charset="0"/>
                </a:rPr>
                <a:t>Optically thick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6681854" y="2133600"/>
              <a:ext cx="287978" cy="48060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7572507" y="3810000"/>
            <a:ext cx="1266693" cy="685800"/>
            <a:chOff x="7572507" y="2133600"/>
            <a:chExt cx="1266693" cy="685800"/>
          </a:xfrm>
        </p:grpSpPr>
        <p:sp>
          <p:nvSpPr>
            <p:cNvPr id="37" name="TextBox 36"/>
            <p:cNvSpPr txBox="1"/>
            <p:nvPr/>
          </p:nvSpPr>
          <p:spPr>
            <a:xfrm>
              <a:off x="7572507" y="2133600"/>
              <a:ext cx="12666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Garamond" panose="02020404030301010803" pitchFamily="18" charset="0"/>
                </a:rPr>
                <a:t>Optically thin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H="1">
              <a:off x="7948546" y="2450101"/>
              <a:ext cx="326580" cy="3692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6248400" y="4114800"/>
            <a:ext cx="1147810" cy="1540263"/>
            <a:chOff x="6248400" y="2345937"/>
            <a:chExt cx="1147810" cy="1540263"/>
          </a:xfrm>
        </p:grpSpPr>
        <p:sp>
          <p:nvSpPr>
            <p:cNvPr id="46" name="Rectangle 45"/>
            <p:cNvSpPr/>
            <p:nvPr/>
          </p:nvSpPr>
          <p:spPr>
            <a:xfrm>
              <a:off x="7080459" y="2345937"/>
              <a:ext cx="234741" cy="1464062"/>
            </a:xfrm>
            <a:prstGeom prst="rect">
              <a:avLst/>
            </a:prstGeom>
            <a:solidFill>
              <a:srgbClr val="00B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248400" y="2345937"/>
              <a:ext cx="234741" cy="1464062"/>
            </a:xfrm>
            <a:prstGeom prst="rect">
              <a:avLst/>
            </a:prstGeom>
            <a:solidFill>
              <a:srgbClr val="C0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075288" y="3525090"/>
              <a:ext cx="320922" cy="208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V</a:t>
              </a:r>
              <a:endParaRPr lang="en-US" b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248400" y="3516868"/>
              <a:ext cx="245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I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457200" y="4419600"/>
            <a:ext cx="4419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aramond" panose="02020404030301010803" pitchFamily="18" charset="0"/>
              </a:rPr>
              <a:t>Observed  </a:t>
            </a:r>
            <a:r>
              <a:rPr lang="en-US" b="1" dirty="0" err="1" smtClean="0">
                <a:latin typeface="Symbol" panose="05050102010706020507" pitchFamily="18" charset="2"/>
              </a:rPr>
              <a:t>a</a:t>
            </a:r>
            <a:r>
              <a:rPr lang="en-US" b="1" baseline="-25000" dirty="0" err="1" smtClean="0">
                <a:latin typeface="Garamond" panose="02020404030301010803" pitchFamily="18" charset="0"/>
              </a:rPr>
              <a:t>VI</a:t>
            </a:r>
            <a:r>
              <a:rPr lang="en-US" b="1" dirty="0" smtClean="0">
                <a:latin typeface="Garamond" panose="02020404030301010803" pitchFamily="18" charset="0"/>
              </a:rPr>
              <a:t>  </a:t>
            </a:r>
            <a:r>
              <a:rPr lang="en-US" b="1" dirty="0">
                <a:latin typeface="Garamond" panose="02020404030301010803" pitchFamily="18" charset="0"/>
              </a:rPr>
              <a:t>is 0.2 ± </a:t>
            </a:r>
            <a:r>
              <a:rPr lang="en-US" b="1" dirty="0" smtClean="0">
                <a:latin typeface="Garamond" panose="02020404030301010803" pitchFamily="18" charset="0"/>
              </a:rPr>
              <a:t>0.1 =&gt; jet is such that V and I bands are in optically thick regime.</a:t>
            </a:r>
          </a:p>
        </p:txBody>
      </p:sp>
    </p:spTree>
    <p:extLst>
      <p:ext uri="{BB962C8B-B14F-4D97-AF65-F5344CB8AC3E}">
        <p14:creationId xmlns:p14="http://schemas.microsoft.com/office/powerpoint/2010/main" val="271896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59" y="5468616"/>
            <a:ext cx="4449041" cy="12369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91" y="0"/>
            <a:ext cx="2518009" cy="618961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800600" y="3352800"/>
            <a:ext cx="4038600" cy="243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730240" y="3657600"/>
            <a:ext cx="0" cy="161761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730240" y="5257800"/>
            <a:ext cx="2956560" cy="1741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781800" y="5574268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og (</a:t>
            </a:r>
            <a:r>
              <a:rPr lang="en-US" i="1" dirty="0" smtClean="0">
                <a:latin typeface="Symbol" panose="05050102010706020507" pitchFamily="18" charset="2"/>
              </a:rPr>
              <a:t>n 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15840" y="4038600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og ( </a:t>
            </a:r>
            <a:r>
              <a:rPr lang="en-US" i="1" dirty="0" err="1" smtClean="0"/>
              <a:t>f</a:t>
            </a:r>
            <a:r>
              <a:rPr lang="en-US" i="1" baseline="-25000" dirty="0" err="1" smtClean="0">
                <a:latin typeface="Symbol" panose="05050102010706020507" pitchFamily="18" charset="2"/>
              </a:rPr>
              <a:t>n</a:t>
            </a:r>
            <a:r>
              <a:rPr lang="en-US" i="1" dirty="0" smtClean="0">
                <a:latin typeface="Symbol" panose="05050102010706020507" pitchFamily="18" charset="2"/>
              </a:rPr>
              <a:t> 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7" name="Freeform 16"/>
          <p:cNvSpPr/>
          <p:nvPr/>
        </p:nvSpPr>
        <p:spPr>
          <a:xfrm>
            <a:off x="5745193" y="4308894"/>
            <a:ext cx="2792258" cy="948906"/>
          </a:xfrm>
          <a:custGeom>
            <a:avLst/>
            <a:gdLst>
              <a:gd name="connsiteX0" fmla="*/ 0 w 2760453"/>
              <a:gd name="connsiteY0" fmla="*/ 51759 h 948906"/>
              <a:gd name="connsiteX1" fmla="*/ 1777042 w 2760453"/>
              <a:gd name="connsiteY1" fmla="*/ 0 h 948906"/>
              <a:gd name="connsiteX2" fmla="*/ 2760453 w 2760453"/>
              <a:gd name="connsiteY2" fmla="*/ 948906 h 948906"/>
              <a:gd name="connsiteX0" fmla="*/ 0 w 2792258"/>
              <a:gd name="connsiteY0" fmla="*/ 51759 h 948906"/>
              <a:gd name="connsiteX1" fmla="*/ 1777042 w 2792258"/>
              <a:gd name="connsiteY1" fmla="*/ 0 h 948906"/>
              <a:gd name="connsiteX2" fmla="*/ 2792258 w 2792258"/>
              <a:gd name="connsiteY2" fmla="*/ 948906 h 948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2258" h="948906">
                <a:moveTo>
                  <a:pt x="0" y="51759"/>
                </a:moveTo>
                <a:lnTo>
                  <a:pt x="1777042" y="0"/>
                </a:lnTo>
                <a:cubicBezTo>
                  <a:pt x="2104846" y="316302"/>
                  <a:pt x="2464454" y="632604"/>
                  <a:pt x="2792258" y="94890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8" name="Group 2057"/>
          <p:cNvGrpSpPr/>
          <p:nvPr/>
        </p:nvGrpSpPr>
        <p:grpSpPr>
          <a:xfrm>
            <a:off x="7572507" y="3810000"/>
            <a:ext cx="1266693" cy="685800"/>
            <a:chOff x="7572507" y="2133600"/>
            <a:chExt cx="1266693" cy="685800"/>
          </a:xfrm>
        </p:grpSpPr>
        <p:sp>
          <p:nvSpPr>
            <p:cNvPr id="47" name="TextBox 46"/>
            <p:cNvSpPr txBox="1"/>
            <p:nvPr/>
          </p:nvSpPr>
          <p:spPr>
            <a:xfrm>
              <a:off x="7572507" y="2133600"/>
              <a:ext cx="12666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Garamond" panose="02020404030301010803" pitchFamily="18" charset="0"/>
                </a:rPr>
                <a:t>Optically thin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>
              <a:off x="7948546" y="2450101"/>
              <a:ext cx="326580" cy="3692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9" name="Group 2058"/>
          <p:cNvGrpSpPr/>
          <p:nvPr/>
        </p:nvGrpSpPr>
        <p:grpSpPr>
          <a:xfrm>
            <a:off x="5943600" y="3471446"/>
            <a:ext cx="1340945" cy="819157"/>
            <a:chOff x="5943600" y="1795046"/>
            <a:chExt cx="1340945" cy="819157"/>
          </a:xfrm>
        </p:grpSpPr>
        <p:sp>
          <p:nvSpPr>
            <p:cNvPr id="53" name="TextBox 52"/>
            <p:cNvSpPr txBox="1"/>
            <p:nvPr/>
          </p:nvSpPr>
          <p:spPr>
            <a:xfrm>
              <a:off x="5943600" y="1795046"/>
              <a:ext cx="13409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Garamond" panose="02020404030301010803" pitchFamily="18" charset="0"/>
                </a:rPr>
                <a:t>Optically thick</a:t>
              </a: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6681854" y="2133600"/>
              <a:ext cx="287978" cy="48060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7075288" y="5246132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V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248400" y="5236408"/>
            <a:ext cx="2327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I</a:t>
            </a:r>
          </a:p>
        </p:txBody>
      </p:sp>
      <p:sp>
        <p:nvSpPr>
          <p:cNvPr id="3" name="Freeform 2"/>
          <p:cNvSpPr/>
          <p:nvPr/>
        </p:nvSpPr>
        <p:spPr>
          <a:xfrm>
            <a:off x="6662057" y="4109516"/>
            <a:ext cx="84400" cy="1153255"/>
          </a:xfrm>
          <a:custGeom>
            <a:avLst/>
            <a:gdLst>
              <a:gd name="connsiteX0" fmla="*/ 0 w 116114"/>
              <a:gd name="connsiteY0" fmla="*/ 2061029 h 2061029"/>
              <a:gd name="connsiteX1" fmla="*/ 58057 w 116114"/>
              <a:gd name="connsiteY1" fmla="*/ 0 h 2061029"/>
              <a:gd name="connsiteX2" fmla="*/ 116114 w 116114"/>
              <a:gd name="connsiteY2" fmla="*/ 2046514 h 2061029"/>
              <a:gd name="connsiteX0" fmla="*/ 0 w 116114"/>
              <a:gd name="connsiteY0" fmla="*/ 2061029 h 2067656"/>
              <a:gd name="connsiteX1" fmla="*/ 58057 w 116114"/>
              <a:gd name="connsiteY1" fmla="*/ 0 h 2067656"/>
              <a:gd name="connsiteX2" fmla="*/ 116114 w 116114"/>
              <a:gd name="connsiteY2" fmla="*/ 2067656 h 2067656"/>
              <a:gd name="connsiteX0" fmla="*/ 0 w 84400"/>
              <a:gd name="connsiteY0" fmla="*/ 2061029 h 2062370"/>
              <a:gd name="connsiteX1" fmla="*/ 58057 w 84400"/>
              <a:gd name="connsiteY1" fmla="*/ 0 h 2062370"/>
              <a:gd name="connsiteX2" fmla="*/ 84400 w 84400"/>
              <a:gd name="connsiteY2" fmla="*/ 2062370 h 2062370"/>
              <a:gd name="connsiteX0" fmla="*/ 0 w 84400"/>
              <a:gd name="connsiteY0" fmla="*/ 1151914 h 1153255"/>
              <a:gd name="connsiteX1" fmla="*/ 58057 w 84400"/>
              <a:gd name="connsiteY1" fmla="*/ 0 h 1153255"/>
              <a:gd name="connsiteX2" fmla="*/ 84400 w 84400"/>
              <a:gd name="connsiteY2" fmla="*/ 1153255 h 115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400" h="1153255">
                <a:moveTo>
                  <a:pt x="0" y="1151914"/>
                </a:moveTo>
                <a:lnTo>
                  <a:pt x="58057" y="0"/>
                </a:lnTo>
                <a:lnTo>
                  <a:pt x="84400" y="1153255"/>
                </a:ln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2959" y="0"/>
            <a:ext cx="4449041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4953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The H</a:t>
            </a:r>
            <a:r>
              <a:rPr lang="en-US" dirty="0">
                <a:latin typeface="Symbol" panose="05050102010706020507" pitchFamily="18" charset="2"/>
              </a:rPr>
              <a:t>a</a:t>
            </a:r>
            <a:r>
              <a:rPr lang="en-US" dirty="0">
                <a:latin typeface="Garamond" panose="02020404030301010803" pitchFamily="18" charset="0"/>
              </a:rPr>
              <a:t> line, originating in a much larger outer accretion disk, does not change as </a:t>
            </a:r>
            <a:r>
              <a:rPr lang="en-US" dirty="0" smtClean="0">
                <a:latin typeface="Garamond" panose="02020404030301010803" pitchFamily="18" charset="0"/>
              </a:rPr>
              <a:t>rapidly.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 smtClean="0">
              <a:latin typeface="Garamond" panose="02020404030301010803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aramond" panose="02020404030301010803" pitchFamily="18" charset="0"/>
              </a:rPr>
              <a:t>As long as the optically thick-to-thin break is somewhere bluer than V, changes in most jet model parameters will change </a:t>
            </a:r>
            <a:r>
              <a:rPr lang="en-US" dirty="0">
                <a:latin typeface="Garamond" panose="02020404030301010803" pitchFamily="18" charset="0"/>
              </a:rPr>
              <a:t>the </a:t>
            </a:r>
            <a:r>
              <a:rPr lang="en-US" dirty="0" smtClean="0">
                <a:latin typeface="Garamond" panose="02020404030301010803" pitchFamily="18" charset="0"/>
              </a:rPr>
              <a:t>V/R/I fluxes, </a:t>
            </a:r>
            <a:r>
              <a:rPr lang="en-US" dirty="0">
                <a:latin typeface="Garamond" panose="02020404030301010803" pitchFamily="18" charset="0"/>
              </a:rPr>
              <a:t>but </a:t>
            </a:r>
            <a:r>
              <a:rPr lang="en-US" dirty="0" smtClean="0">
                <a:latin typeface="Garamond" panose="02020404030301010803" pitchFamily="18" charset="0"/>
              </a:rPr>
              <a:t>without affecting </a:t>
            </a:r>
            <a:r>
              <a:rPr lang="en-US" dirty="0">
                <a:latin typeface="Garamond" panose="02020404030301010803" pitchFamily="18" charset="0"/>
              </a:rPr>
              <a:t>the flux ratios</a:t>
            </a:r>
            <a:r>
              <a:rPr lang="en-US" dirty="0" smtClean="0">
                <a:latin typeface="Garamond" panose="02020404030301010803" pitchFamily="18" charset="0"/>
              </a:rPr>
              <a:t>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 smtClean="0">
              <a:latin typeface="Garamond" panose="02020404030301010803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Garamond" panose="02020404030301010803" pitchFamily="18" charset="0"/>
              </a:rPr>
              <a:t>If the </a:t>
            </a:r>
            <a:r>
              <a:rPr lang="en-US" dirty="0">
                <a:latin typeface="Garamond" panose="02020404030301010803" pitchFamily="18" charset="0"/>
              </a:rPr>
              <a:t>break </a:t>
            </a:r>
            <a:r>
              <a:rPr lang="en-US" dirty="0" smtClean="0">
                <a:latin typeface="Garamond" panose="02020404030301010803" pitchFamily="18" charset="0"/>
              </a:rPr>
              <a:t>is indeed </a:t>
            </a:r>
            <a:r>
              <a:rPr lang="en-US" dirty="0">
                <a:latin typeface="Garamond" panose="02020404030301010803" pitchFamily="18" charset="0"/>
              </a:rPr>
              <a:t>at </a:t>
            </a:r>
            <a:r>
              <a:rPr lang="en-US" dirty="0" smtClean="0">
                <a:latin typeface="Garamond" panose="02020404030301010803" pitchFamily="18" charset="0"/>
              </a:rPr>
              <a:t>a frequency </a:t>
            </a:r>
            <a:r>
              <a:rPr lang="en-US" dirty="0">
                <a:latin typeface="Garamond" panose="02020404030301010803" pitchFamily="18" charset="0"/>
              </a:rPr>
              <a:t>higher than that of </a:t>
            </a:r>
            <a:r>
              <a:rPr lang="en-US" dirty="0" smtClean="0">
                <a:latin typeface="Garamond" panose="02020404030301010803" pitchFamily="18" charset="0"/>
              </a:rPr>
              <a:t>V-band, this would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>
                <a:latin typeface="Garamond" panose="02020404030301010803" pitchFamily="18" charset="0"/>
              </a:rPr>
              <a:t>Imply an </a:t>
            </a:r>
            <a:r>
              <a:rPr lang="en-US" dirty="0">
                <a:latin typeface="Garamond" panose="02020404030301010803" pitchFamily="18" charset="0"/>
              </a:rPr>
              <a:t>extremely energetic jet-base</a:t>
            </a:r>
            <a:r>
              <a:rPr lang="en-US" dirty="0" smtClean="0">
                <a:latin typeface="Garamond" panose="02020404030301010803" pitchFamily="18" charset="0"/>
              </a:rPr>
              <a:t>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If so, this may tie </a:t>
            </a:r>
            <a:r>
              <a:rPr lang="en-US" dirty="0" smtClean="0">
                <a:latin typeface="Garamond" panose="02020404030301010803" pitchFamily="18" charset="0"/>
              </a:rPr>
              <a:t>in with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t</a:t>
            </a:r>
            <a:r>
              <a:rPr lang="en-US" dirty="0" smtClean="0">
                <a:latin typeface="Garamond" panose="02020404030301010803" pitchFamily="18" charset="0"/>
              </a:rPr>
              <a:t>he putative e</a:t>
            </a:r>
            <a:r>
              <a:rPr lang="en-US" baseline="30000" dirty="0" smtClean="0">
                <a:latin typeface="Garamond" panose="02020404030301010803" pitchFamily="18" charset="0"/>
              </a:rPr>
              <a:t>-</a:t>
            </a:r>
            <a:r>
              <a:rPr lang="en-US" dirty="0" smtClean="0">
                <a:latin typeface="Garamond" panose="02020404030301010803" pitchFamily="18" charset="0"/>
              </a:rPr>
              <a:t>e</a:t>
            </a:r>
            <a:r>
              <a:rPr lang="en-US" baseline="30000" dirty="0" smtClean="0">
                <a:latin typeface="Garamond" panose="02020404030301010803" pitchFamily="18" charset="0"/>
              </a:rPr>
              <a:t>+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>
                <a:latin typeface="Garamond" panose="02020404030301010803" pitchFamily="18" charset="0"/>
              </a:rPr>
              <a:t>annihilation line which would require the a highly </a:t>
            </a:r>
            <a:r>
              <a:rPr lang="en-US" dirty="0" smtClean="0">
                <a:latin typeface="Garamond" panose="02020404030301010803" pitchFamily="18" charset="0"/>
              </a:rPr>
              <a:t>compact and energetic base (Siegert+2016)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o</a:t>
            </a:r>
            <a:r>
              <a:rPr lang="en-US" dirty="0" smtClean="0">
                <a:latin typeface="Garamond" panose="02020404030301010803" pitchFamily="18" charset="0"/>
              </a:rPr>
              <a:t>bserved low optical polarization (Shahbaz+2016, Lipunov+2016) 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1"/>
            <a:ext cx="8915400" cy="761999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 smtClean="0">
                <a:latin typeface="Comic Sans MS" panose="030F0702030302020204" pitchFamily="66" charset="0"/>
              </a:rPr>
              <a:t>To conclude: A simplistic picture of what might have been going on</a:t>
            </a:r>
            <a:r>
              <a:rPr lang="en-US" sz="3200" dirty="0" smtClean="0">
                <a:latin typeface="Comic Sans MS" panose="030F0702030302020204" pitchFamily="66" charset="0"/>
              </a:rPr>
              <a:t>  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61151" y="5254823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8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7.40741E-7 L -0.02395 0.05579 L 7.22222E-6 7.40741E-7 Z " pathEditMode="relative" ptsTypes="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1"/>
            <a:ext cx="89154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Comic Sans MS" panose="030F0702030302020204" pitchFamily="66" charset="0"/>
              </a:rPr>
              <a:t>Btw., a cool spinoff science project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228600" y="5885570"/>
            <a:ext cx="457200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en-US" sz="1500" b="1" dirty="0" smtClean="0">
                <a:latin typeface="Arial" pitchFamily="34" charset="0"/>
              </a:rPr>
              <a:t>X-ray </a:t>
            </a:r>
            <a:r>
              <a:rPr lang="en-GB" altLang="en-US" sz="1500" b="1" dirty="0">
                <a:latin typeface="Arial" pitchFamily="34" charset="0"/>
              </a:rPr>
              <a:t>dust-scattered rings observed by </a:t>
            </a:r>
            <a:r>
              <a:rPr lang="en-GB" altLang="en-US" sz="1500" b="1" dirty="0" smtClean="0">
                <a:latin typeface="Arial" pitchFamily="34" charset="0"/>
              </a:rPr>
              <a:t>Swift/XRT</a:t>
            </a:r>
            <a:endParaRPr lang="en-GB" altLang="en-US" sz="1500" b="1" dirty="0">
              <a:latin typeface="Arial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79303"/>
            <a:ext cx="4835520" cy="48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499080" y="6567554"/>
            <a:ext cx="2568720" cy="290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en-US" sz="1100" b="1" dirty="0" err="1" smtClean="0">
                <a:latin typeface="Arial" pitchFamily="34" charset="0"/>
              </a:rPr>
              <a:t>Vasilopoulos</a:t>
            </a:r>
            <a:r>
              <a:rPr lang="en-GB" altLang="en-US" sz="1100" b="1" dirty="0" smtClean="0">
                <a:latin typeface="Arial" pitchFamily="34" charset="0"/>
              </a:rPr>
              <a:t> &amp; </a:t>
            </a:r>
            <a:r>
              <a:rPr lang="en-GB" altLang="en-US" sz="1100" b="1" dirty="0" err="1" smtClean="0">
                <a:latin typeface="Arial" pitchFamily="34" charset="0"/>
              </a:rPr>
              <a:t>Petropoulou</a:t>
            </a:r>
            <a:r>
              <a:rPr lang="en-GB" altLang="en-US" sz="1100" b="1" dirty="0" smtClean="0">
                <a:latin typeface="Arial" pitchFamily="34" charset="0"/>
              </a:rPr>
              <a:t>  (2016)</a:t>
            </a:r>
            <a:endParaRPr lang="en-GB" altLang="en-US" sz="1100" b="1" dirty="0">
              <a:latin typeface="Arial" pitchFamily="34" charset="0"/>
            </a:endParaRPr>
          </a:p>
        </p:txBody>
      </p:sp>
      <p:pic>
        <p:nvPicPr>
          <p:cNvPr id="2050" name="Picture 2" descr="Figure 1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518" y="1066800"/>
            <a:ext cx="3662482" cy="120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429000"/>
            <a:ext cx="1981200" cy="2414587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7467600" y="685800"/>
            <a:ext cx="381000" cy="2286000"/>
          </a:xfrm>
          <a:prstGeom prst="cloud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8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5867400" y="6519446"/>
            <a:ext cx="24913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MJD </a:t>
            </a:r>
            <a:r>
              <a:rPr lang="en-US" sz="1600" dirty="0" smtClean="0">
                <a:solidFill>
                  <a:prstClr val="black"/>
                </a:solidFill>
              </a:rPr>
              <a:t>57198 </a:t>
            </a:r>
            <a:r>
              <a:rPr lang="en-US" sz="1600" dirty="0">
                <a:solidFill>
                  <a:prstClr val="black"/>
                </a:solidFill>
              </a:rPr>
              <a:t>is 2015 June </a:t>
            </a:r>
            <a:r>
              <a:rPr lang="en-US" sz="1600" dirty="0" smtClean="0">
                <a:solidFill>
                  <a:prstClr val="black"/>
                </a:solidFill>
              </a:rPr>
              <a:t>25.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" b="48360"/>
          <a:stretch/>
        </p:blipFill>
        <p:spPr>
          <a:xfrm>
            <a:off x="769257" y="786604"/>
            <a:ext cx="7631209" cy="5707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609600" y="6400800"/>
            <a:ext cx="3226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Scarpaci</a:t>
            </a:r>
            <a:r>
              <a:rPr lang="en-US" dirty="0" smtClean="0">
                <a:solidFill>
                  <a:prstClr val="black"/>
                </a:solidFill>
              </a:rPr>
              <a:t> &amp; DM, </a:t>
            </a:r>
            <a:r>
              <a:rPr lang="en-US" dirty="0" err="1" smtClean="0">
                <a:solidFill>
                  <a:prstClr val="black"/>
                </a:solidFill>
              </a:rPr>
              <a:t>ATel</a:t>
            </a:r>
            <a:r>
              <a:rPr lang="en-US" dirty="0" smtClean="0">
                <a:solidFill>
                  <a:prstClr val="black"/>
                </a:solidFill>
              </a:rPr>
              <a:t> 7721 (2015)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895945" y="3230522"/>
            <a:ext cx="2770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V-band flux-density (</a:t>
            </a:r>
            <a:r>
              <a:rPr lang="en-US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mJy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762000"/>
            <a:ext cx="525637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Garamond" panose="02020404030301010803" pitchFamily="18" charset="0"/>
              </a:rPr>
              <a:t>Strictly simultaneous with 3 </a:t>
            </a:r>
            <a:r>
              <a:rPr lang="en-US" sz="2400" b="1" i="1" dirty="0" smtClean="0">
                <a:solidFill>
                  <a:prstClr val="black"/>
                </a:solidFill>
                <a:latin typeface="Garamond" panose="02020404030301010803" pitchFamily="18" charset="0"/>
              </a:rPr>
              <a:t>Swift</a:t>
            </a:r>
            <a:r>
              <a:rPr lang="en-US" sz="2400" b="1" dirty="0" smtClean="0">
                <a:solidFill>
                  <a:prstClr val="black"/>
                </a:solidFill>
                <a:latin typeface="Garamond" panose="02020404030301010803" pitchFamily="18" charset="0"/>
              </a:rPr>
              <a:t> visits</a:t>
            </a:r>
            <a:endParaRPr lang="en-US" sz="2400" b="1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30"/>
          <a:stretch/>
        </p:blipFill>
        <p:spPr>
          <a:xfrm>
            <a:off x="210134" y="4800600"/>
            <a:ext cx="8324266" cy="1985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Straight Connector 11"/>
          <p:cNvCxnSpPr/>
          <p:nvPr/>
        </p:nvCxnSpPr>
        <p:spPr>
          <a:xfrm>
            <a:off x="1676400" y="3429000"/>
            <a:ext cx="228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0" y="76201"/>
            <a:ext cx="9144000" cy="685799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latin typeface="Comic Sans MS" panose="030F0702030302020204" pitchFamily="66" charset="0"/>
              </a:rPr>
              <a:t>Observations using Wheaton College Observatory’s 12” scope: June 24-25</a:t>
            </a:r>
            <a:r>
              <a:rPr lang="en-US" sz="2800" dirty="0" smtClean="0">
                <a:latin typeface="Comic Sans MS" panose="030F0702030302020204" pitchFamily="66" charset="0"/>
              </a:rPr>
              <a:t>  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70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867400" y="6519446"/>
            <a:ext cx="24913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MJD </a:t>
            </a:r>
            <a:r>
              <a:rPr lang="en-US" sz="1600" dirty="0" smtClean="0">
                <a:solidFill>
                  <a:prstClr val="black"/>
                </a:solidFill>
              </a:rPr>
              <a:t>57198 </a:t>
            </a:r>
            <a:r>
              <a:rPr lang="en-US" sz="1600" dirty="0">
                <a:solidFill>
                  <a:prstClr val="black"/>
                </a:solidFill>
              </a:rPr>
              <a:t>is 2015 June </a:t>
            </a:r>
            <a:r>
              <a:rPr lang="en-US" sz="1600" dirty="0" smtClean="0">
                <a:solidFill>
                  <a:prstClr val="black"/>
                </a:solidFill>
              </a:rPr>
              <a:t>25.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" b="48360"/>
          <a:stretch/>
        </p:blipFill>
        <p:spPr>
          <a:xfrm>
            <a:off x="769257" y="786604"/>
            <a:ext cx="7631209" cy="5707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609600" y="6400800"/>
            <a:ext cx="3226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Scarpaci</a:t>
            </a:r>
            <a:r>
              <a:rPr lang="en-US" dirty="0" smtClean="0">
                <a:solidFill>
                  <a:prstClr val="black"/>
                </a:solidFill>
              </a:rPr>
              <a:t> &amp; DM, </a:t>
            </a:r>
            <a:r>
              <a:rPr lang="en-US" dirty="0" err="1" smtClean="0">
                <a:solidFill>
                  <a:prstClr val="black"/>
                </a:solidFill>
              </a:rPr>
              <a:t>ATel</a:t>
            </a:r>
            <a:r>
              <a:rPr lang="en-US" dirty="0" smtClean="0">
                <a:solidFill>
                  <a:prstClr val="black"/>
                </a:solidFill>
              </a:rPr>
              <a:t> 7721 (2015)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895945" y="3230522"/>
            <a:ext cx="2770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V-band flux-density (</a:t>
            </a:r>
            <a:r>
              <a:rPr lang="en-US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mJy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762000"/>
            <a:ext cx="525637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Garamond" panose="02020404030301010803" pitchFamily="18" charset="0"/>
              </a:rPr>
              <a:t>Strictly simultaneous with 3 </a:t>
            </a:r>
            <a:r>
              <a:rPr lang="en-US" sz="2400" b="1" i="1" dirty="0" smtClean="0">
                <a:solidFill>
                  <a:prstClr val="black"/>
                </a:solidFill>
                <a:latin typeface="Garamond" panose="02020404030301010803" pitchFamily="18" charset="0"/>
              </a:rPr>
              <a:t>Swift</a:t>
            </a:r>
            <a:r>
              <a:rPr lang="en-US" sz="2400" b="1" dirty="0" smtClean="0">
                <a:solidFill>
                  <a:prstClr val="black"/>
                </a:solidFill>
                <a:latin typeface="Garamond" panose="02020404030301010803" pitchFamily="18" charset="0"/>
              </a:rPr>
              <a:t> visits</a:t>
            </a:r>
            <a:endParaRPr lang="en-US" sz="2400" b="1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200400" y="1676400"/>
            <a:ext cx="533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76400" y="3429000"/>
            <a:ext cx="228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81"/>
          <a:stretch/>
        </p:blipFill>
        <p:spPr>
          <a:xfrm>
            <a:off x="228600" y="4800600"/>
            <a:ext cx="8610600" cy="203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0" y="76201"/>
            <a:ext cx="9144000" cy="685799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latin typeface="Comic Sans MS" panose="030F0702030302020204" pitchFamily="66" charset="0"/>
              </a:rPr>
              <a:t>Observations using Wheaton College Observatory’s 12” scope: June 24-25</a:t>
            </a:r>
            <a:r>
              <a:rPr lang="en-US" sz="2800" dirty="0" smtClean="0">
                <a:latin typeface="Comic Sans MS" panose="030F0702030302020204" pitchFamily="66" charset="0"/>
              </a:rPr>
              <a:t>  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79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867400" y="6519446"/>
            <a:ext cx="24913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MJD </a:t>
            </a:r>
            <a:r>
              <a:rPr lang="en-US" sz="1600" dirty="0" smtClean="0">
                <a:solidFill>
                  <a:prstClr val="black"/>
                </a:solidFill>
              </a:rPr>
              <a:t>57198 </a:t>
            </a:r>
            <a:r>
              <a:rPr lang="en-US" sz="1600" dirty="0">
                <a:solidFill>
                  <a:prstClr val="black"/>
                </a:solidFill>
              </a:rPr>
              <a:t>is 2015 June </a:t>
            </a:r>
            <a:r>
              <a:rPr lang="en-US" sz="1600" dirty="0" smtClean="0">
                <a:solidFill>
                  <a:prstClr val="black"/>
                </a:solidFill>
              </a:rPr>
              <a:t>25.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" b="48360"/>
          <a:stretch/>
        </p:blipFill>
        <p:spPr>
          <a:xfrm>
            <a:off x="769257" y="786604"/>
            <a:ext cx="7631209" cy="5707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609600" y="6400800"/>
            <a:ext cx="3226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Scarpaci</a:t>
            </a:r>
            <a:r>
              <a:rPr lang="en-US" dirty="0" smtClean="0">
                <a:solidFill>
                  <a:prstClr val="black"/>
                </a:solidFill>
              </a:rPr>
              <a:t> &amp; DM, </a:t>
            </a:r>
            <a:r>
              <a:rPr lang="en-US" dirty="0" err="1" smtClean="0">
                <a:solidFill>
                  <a:prstClr val="black"/>
                </a:solidFill>
              </a:rPr>
              <a:t>ATel</a:t>
            </a:r>
            <a:r>
              <a:rPr lang="en-US" dirty="0" smtClean="0">
                <a:solidFill>
                  <a:prstClr val="black"/>
                </a:solidFill>
              </a:rPr>
              <a:t> 7721 (2015)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895945" y="3230522"/>
            <a:ext cx="2770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V-band flux-density (</a:t>
            </a:r>
            <a:r>
              <a:rPr lang="en-US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mJy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762000"/>
            <a:ext cx="525637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Garamond" panose="02020404030301010803" pitchFamily="18" charset="0"/>
              </a:rPr>
              <a:t>Strictly simultaneous with 3 </a:t>
            </a:r>
            <a:r>
              <a:rPr lang="en-US" sz="2400" b="1" i="1" dirty="0" smtClean="0">
                <a:solidFill>
                  <a:prstClr val="black"/>
                </a:solidFill>
                <a:latin typeface="Garamond" panose="02020404030301010803" pitchFamily="18" charset="0"/>
              </a:rPr>
              <a:t>Swift</a:t>
            </a:r>
            <a:r>
              <a:rPr lang="en-US" sz="2400" b="1" dirty="0" smtClean="0">
                <a:solidFill>
                  <a:prstClr val="black"/>
                </a:solidFill>
                <a:latin typeface="Garamond" panose="02020404030301010803" pitchFamily="18" charset="0"/>
              </a:rPr>
              <a:t> visits</a:t>
            </a:r>
            <a:endParaRPr lang="en-US" sz="2400" b="1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57"/>
          <a:stretch/>
        </p:blipFill>
        <p:spPr>
          <a:xfrm>
            <a:off x="152400" y="4807857"/>
            <a:ext cx="8382000" cy="1973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5486400" y="1371600"/>
            <a:ext cx="457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00400" y="1676400"/>
            <a:ext cx="533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676400" y="3429000"/>
            <a:ext cx="228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0" y="76201"/>
            <a:ext cx="9144000" cy="685799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latin typeface="Comic Sans MS" panose="030F0702030302020204" pitchFamily="66" charset="0"/>
              </a:rPr>
              <a:t>Observations using Wheaton College Observatory’s 12” scope: June 24-25</a:t>
            </a:r>
            <a:r>
              <a:rPr lang="en-US" sz="2800" dirty="0" smtClean="0">
                <a:latin typeface="Comic Sans MS" panose="030F0702030302020204" pitchFamily="66" charset="0"/>
              </a:rPr>
              <a:t>  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95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81000" y="907704"/>
            <a:ext cx="79248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cs typeface="Arial" pitchFamily="34" charset="0"/>
              </a:rPr>
              <a:t>TITLE: GCN CIRCULAR #17929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Palatino Linotype" panose="02040502050505030304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cs typeface="Arial" pitchFamily="34" charset="0"/>
              </a:rPr>
              <a:t>SUBJECT: Swift trigger 643949 is V404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cs typeface="Arial" pitchFamily="34" charset="0"/>
              </a:rPr>
              <a:t>Cyg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Palatino Linotype" panose="02040502050505030304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cs typeface="Arial" pitchFamily="34" charset="0"/>
              </a:rPr>
              <a:t>DATE: 15/06/15 18:55:32 GMT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Palatino Linotype" panose="02040502050505030304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cs typeface="Arial" pitchFamily="34" charset="0"/>
              </a:rPr>
              <a:t>FROM: Scott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cs typeface="Arial" pitchFamily="34" charset="0"/>
              </a:rPr>
              <a:t>Barthelmy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cs typeface="Arial" pitchFamily="34" charset="0"/>
              </a:rPr>
              <a:t> at NASA/GSFC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cs typeface="Arial" pitchFamily="34" charset="0"/>
              </a:rPr>
              <a:t>&lt;scott@milkyway.gsfc.nasa.gov&gt;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000000"/>
              </a:solidFill>
              <a:latin typeface="Palatino Linotype" panose="02040502050505030304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cs typeface="Arial" pitchFamily="34" charset="0"/>
              </a:rPr>
              <a:t>At 18:31:38 UT, the Swift Burst Alert Telescope (BAT) triggered and located V404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cs typeface="Arial" pitchFamily="34" charset="0"/>
              </a:rPr>
              <a:t>Cyg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cs typeface="Arial" pitchFamily="34" charset="0"/>
              </a:rPr>
              <a:t>. Swift slewed immediately to the source.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cs typeface="Arial" pitchFamily="34" charset="0"/>
              </a:rPr>
              <a:t> 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anose="02040502050505030304" pitchFamily="18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917117">
            <a:off x="1447800" y="5105400"/>
            <a:ext cx="68611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Lucida Handwriting" panose="03010101010101010101" pitchFamily="66" charset="0"/>
              </a:rPr>
              <a:t>And  thus  it  started …</a:t>
            </a:r>
            <a:endParaRPr 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58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2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953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904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155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1"/>
            <a:ext cx="8915400" cy="685799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CCF-N1-Visit1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7400" y="6519446"/>
            <a:ext cx="25330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MJD </a:t>
            </a:r>
            <a:r>
              <a:rPr lang="en-US" sz="1600" dirty="0" smtClean="0"/>
              <a:t>57193 </a:t>
            </a:r>
            <a:r>
              <a:rPr lang="en-US" sz="1600" dirty="0"/>
              <a:t>is 2015 June 20.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23"/>
          <a:stretch/>
        </p:blipFill>
        <p:spPr>
          <a:xfrm>
            <a:off x="381000" y="812403"/>
            <a:ext cx="8546746" cy="5969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914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1"/>
            <a:ext cx="8915400" cy="685799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CCF-N1-Visit2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7400" y="6519446"/>
            <a:ext cx="25330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MJD </a:t>
            </a:r>
            <a:r>
              <a:rPr lang="en-US" sz="1600" dirty="0" smtClean="0"/>
              <a:t>57193 </a:t>
            </a:r>
            <a:r>
              <a:rPr lang="en-US" sz="1600" dirty="0"/>
              <a:t>is 2015 June 20.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54380"/>
            <a:ext cx="8610600" cy="6027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724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1"/>
            <a:ext cx="8915400" cy="685799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CCF-N1-Visit3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7400" y="6519446"/>
            <a:ext cx="25330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MJD </a:t>
            </a:r>
            <a:r>
              <a:rPr lang="en-US" sz="1600" dirty="0" smtClean="0"/>
              <a:t>57193 </a:t>
            </a:r>
            <a:r>
              <a:rPr lang="en-US" sz="1600" dirty="0"/>
              <a:t>is 2015 June 20.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8382000" cy="586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477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1000"/>
            <a:ext cx="9081859" cy="633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066800" y="76201"/>
            <a:ext cx="7291988" cy="685799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latin typeface="Comic Sans MS" panose="030F0702030302020204" pitchFamily="66" charset="0"/>
              </a:rPr>
              <a:t>Autocorrelation functions</a:t>
            </a:r>
            <a:r>
              <a:rPr lang="en-US" sz="2800" dirty="0" smtClean="0">
                <a:latin typeface="Comic Sans MS" panose="030F0702030302020204" pitchFamily="66" charset="0"/>
              </a:rPr>
              <a:t>  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35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066800" y="76201"/>
            <a:ext cx="7291988" cy="685799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latin typeface="Comic Sans MS" panose="030F0702030302020204" pitchFamily="66" charset="0"/>
              </a:rPr>
              <a:t>Optical CCFs</a:t>
            </a:r>
            <a:r>
              <a:rPr lang="en-US" sz="2800" dirty="0" smtClean="0">
                <a:latin typeface="Comic Sans MS" panose="030F0702030302020204" pitchFamily="66" charset="0"/>
              </a:rPr>
              <a:t>  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93"/>
          <a:stretch/>
        </p:blipFill>
        <p:spPr bwMode="auto">
          <a:xfrm>
            <a:off x="-3403" y="1143000"/>
            <a:ext cx="914759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3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1"/>
            <a:ext cx="8915400" cy="990599"/>
          </a:xfrm>
        </p:spPr>
        <p:txBody>
          <a:bodyPr>
            <a:normAutofit/>
          </a:bodyPr>
          <a:lstStyle/>
          <a:p>
            <a:pPr algn="l"/>
            <a:r>
              <a:rPr lang="en-US" sz="2700" dirty="0" smtClean="0">
                <a:latin typeface="Comic Sans MS" panose="030F0702030302020204" pitchFamily="66" charset="0"/>
              </a:rPr>
              <a:t>What do the </a:t>
            </a:r>
            <a:r>
              <a:rPr lang="en-US" sz="2700" strike="sngStrike" dirty="0" smtClean="0">
                <a:latin typeface="Comic Sans MS" panose="030F0702030302020204" pitchFamily="66" charset="0"/>
              </a:rPr>
              <a:t>colors</a:t>
            </a:r>
            <a:r>
              <a:rPr lang="en-US" sz="2700" dirty="0" smtClean="0">
                <a:latin typeface="Comic Sans MS" panose="030F0702030302020204" pitchFamily="66" charset="0"/>
              </a:rPr>
              <a:t> </a:t>
            </a:r>
            <a:r>
              <a:rPr lang="en-US" sz="2700" strike="sngStrike" dirty="0" smtClean="0">
                <a:latin typeface="Comic Sans MS" panose="030F0702030302020204" pitchFamily="66" charset="0"/>
              </a:rPr>
              <a:t>SEDs</a:t>
            </a:r>
            <a:r>
              <a:rPr lang="en-US" sz="2700" dirty="0" smtClean="0">
                <a:latin typeface="Comic Sans MS" panose="030F0702030302020204" pitchFamily="66" charset="0"/>
              </a:rPr>
              <a:t> power law slopes look like?</a:t>
            </a:r>
            <a:r>
              <a:rPr lang="en-US" sz="3200" dirty="0" smtClean="0">
                <a:latin typeface="Comic Sans MS" panose="030F0702030302020204" pitchFamily="66" charset="0"/>
              </a:rPr>
              <a:t>  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301752" y="3810000"/>
            <a:ext cx="8610600" cy="265902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93"/>
          <a:stretch/>
        </p:blipFill>
        <p:spPr>
          <a:xfrm>
            <a:off x="304800" y="1524000"/>
            <a:ext cx="8458200" cy="2493191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57200" y="3810000"/>
            <a:ext cx="609600" cy="207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66391" y="4038600"/>
            <a:ext cx="239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Slope between </a:t>
            </a:r>
            <a:r>
              <a:rPr lang="en-US" b="1" dirty="0" smtClean="0">
                <a:solidFill>
                  <a:srgbClr val="00B050"/>
                </a:solidFill>
              </a:rPr>
              <a:t>V</a:t>
            </a:r>
            <a:r>
              <a:rPr lang="en-US" b="1" dirty="0" smtClean="0">
                <a:solidFill>
                  <a:prstClr val="black"/>
                </a:solidFill>
              </a:rPr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67400" y="6519446"/>
            <a:ext cx="24400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MJD </a:t>
            </a:r>
            <a:r>
              <a:rPr lang="en-US" sz="1600" dirty="0" smtClean="0">
                <a:solidFill>
                  <a:prstClr val="black"/>
                </a:solidFill>
              </a:rPr>
              <a:t>57200 </a:t>
            </a:r>
            <a:r>
              <a:rPr lang="en-US" sz="1600" dirty="0">
                <a:solidFill>
                  <a:prstClr val="black"/>
                </a:solidFill>
              </a:rPr>
              <a:t>is 2015 June </a:t>
            </a:r>
            <a:r>
              <a:rPr lang="en-US" sz="1600" dirty="0" smtClean="0">
                <a:solidFill>
                  <a:prstClr val="black"/>
                </a:solidFill>
              </a:rPr>
              <a:t>27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34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915400" cy="14700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Roche lobe overflowing X-ray binaries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 rot="5400000">
            <a:off x="7454674" y="5656652"/>
            <a:ext cx="19425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www.phys.lsu.edu</a:t>
            </a:r>
            <a:r>
              <a:rPr lang="en-US" sz="1400" dirty="0"/>
              <a:t>/~rih/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95400"/>
            <a:ext cx="7315200" cy="54864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324600" y="4800600"/>
            <a:ext cx="1943161" cy="978932"/>
            <a:chOff x="6324600" y="4800600"/>
            <a:chExt cx="1943161" cy="97893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858000" y="4800600"/>
              <a:ext cx="228600" cy="68898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324600" y="5410200"/>
              <a:ext cx="19431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Companion/Donor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114800" y="4038600"/>
            <a:ext cx="1782667" cy="1131332"/>
            <a:chOff x="4114800" y="4038600"/>
            <a:chExt cx="1782667" cy="113133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800600" y="4038600"/>
              <a:ext cx="228600" cy="68898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114800" y="4800600"/>
              <a:ext cx="17826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Accretion stream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88884" y="4568814"/>
            <a:ext cx="1078116" cy="1298586"/>
            <a:chOff x="1588884" y="4568814"/>
            <a:chExt cx="1078116" cy="1298586"/>
          </a:xfrm>
        </p:grpSpPr>
        <p:cxnSp>
          <p:nvCxnSpPr>
            <p:cNvPr id="13" name="Straight Connector 12"/>
            <p:cNvCxnSpPr/>
            <p:nvPr/>
          </p:nvCxnSpPr>
          <p:spPr>
            <a:xfrm flipH="1">
              <a:off x="2209800" y="4568814"/>
              <a:ext cx="228600" cy="68898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588884" y="5221069"/>
              <a:ext cx="10781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Accretion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disk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371600" y="1905000"/>
            <a:ext cx="1066800" cy="369332"/>
            <a:chOff x="1436484" y="4873614"/>
            <a:chExt cx="1066800" cy="369332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1886032" y="5058280"/>
              <a:ext cx="617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436484" y="4873614"/>
              <a:ext cx="449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Jet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798684" y="5105400"/>
            <a:ext cx="1633476" cy="1371600"/>
            <a:chOff x="3798684" y="5105400"/>
            <a:chExt cx="1633476" cy="1371600"/>
          </a:xfrm>
        </p:grpSpPr>
        <p:cxnSp>
          <p:nvCxnSpPr>
            <p:cNvPr id="23" name="Straight Connector 22"/>
            <p:cNvCxnSpPr/>
            <p:nvPr/>
          </p:nvCxnSpPr>
          <p:spPr>
            <a:xfrm flipH="1" flipV="1">
              <a:off x="3798684" y="5105400"/>
              <a:ext cx="773316" cy="9551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343400" y="6107668"/>
              <a:ext cx="1088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Disk wind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029200" y="1371600"/>
            <a:ext cx="2895600" cy="1828800"/>
            <a:chOff x="5029200" y="1371600"/>
            <a:chExt cx="2895600" cy="1828800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5715000" y="2017931"/>
              <a:ext cx="182467" cy="11824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029200" y="1371600"/>
              <a:ext cx="2895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X-ray heated (irradiated) surface of companion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7" name="Straight Connector 26"/>
          <p:cNvCxnSpPr/>
          <p:nvPr/>
        </p:nvCxnSpPr>
        <p:spPr>
          <a:xfrm flipH="1">
            <a:off x="3200401" y="2819400"/>
            <a:ext cx="182466" cy="8776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314700" y="2209800"/>
            <a:ext cx="171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rradiated outer disk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25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1"/>
            <a:ext cx="89154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X-ray binaries with a black hole</a:t>
            </a:r>
            <a:br>
              <a:rPr lang="en-US" sz="3200" dirty="0" smtClean="0"/>
            </a:br>
            <a:r>
              <a:rPr lang="en-US" sz="3200" dirty="0" smtClean="0"/>
              <a:t>Size scales, and an incomplete census</a:t>
            </a:r>
            <a:endParaRPr lang="en-US" sz="3200" dirty="0"/>
          </a:p>
        </p:txBody>
      </p:sp>
      <p:pic>
        <p:nvPicPr>
          <p:cNvPr id="6146" name="Picture 2" descr="http://mintaka.sdsu.edu/faculty/orosz/web/sche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54668"/>
            <a:ext cx="523875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067" y="1600200"/>
            <a:ext cx="5697377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5825463" y="6488668"/>
            <a:ext cx="33185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mintaka.sdsu.edu/faculty/</a:t>
            </a:r>
            <a:r>
              <a:rPr lang="en-US" sz="1600" dirty="0" err="1" smtClean="0"/>
              <a:t>orosz</a:t>
            </a:r>
            <a:r>
              <a:rPr lang="en-US" sz="1600" dirty="0" smtClean="0"/>
              <a:t>/web</a:t>
            </a:r>
            <a:r>
              <a:rPr lang="en-US" sz="1600" dirty="0"/>
              <a:t>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3636" y="6321623"/>
            <a:ext cx="11496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V404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Cyg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5800" y="3429000"/>
            <a:ext cx="4343400" cy="182880"/>
          </a:xfrm>
          <a:prstGeom prst="rect">
            <a:avLst/>
          </a:prstGeom>
          <a:solidFill>
            <a:srgbClr val="4F81BD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52400" y="5650468"/>
            <a:ext cx="17526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9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44196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Transient X-ray binaries (like V404 </a:t>
            </a:r>
            <a:r>
              <a:rPr lang="en-US" sz="3200" dirty="0" err="1" smtClean="0"/>
              <a:t>Cyg</a:t>
            </a:r>
            <a:r>
              <a:rPr lang="en-US" sz="3200" dirty="0" smtClean="0"/>
              <a:t>) </a:t>
            </a:r>
            <a:endParaRPr lang="en-US" sz="3200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52400" y="1600200"/>
            <a:ext cx="426720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000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2000" kern="0" dirty="0" smtClean="0">
                <a:latin typeface="Times New Roman"/>
              </a:rPr>
              <a:t>Spend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</a:rPr>
              <a:t> most of the time in an inactive</a:t>
            </a:r>
            <a:r>
              <a:rPr lang="en-US" altLang="en-US" sz="2000" kern="0" dirty="0">
                <a:latin typeface="Times New Roman"/>
              </a:rPr>
              <a:t> </a:t>
            </a:r>
            <a:r>
              <a:rPr kumimoji="0" lang="en-US" altLang="en-US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/>
              </a:rPr>
              <a:t>‘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</a:rPr>
              <a:t>quiescent’ state</a:t>
            </a:r>
          </a:p>
          <a:p>
            <a:pPr marL="400050">
              <a:lnSpc>
                <a:spcPct val="90000"/>
              </a:lnSpc>
              <a:buFont typeface="Wingdings" panose="05000000000000000000" pitchFamily="2" charset="2"/>
              <a:buChar char="q"/>
            </a:pP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/>
            </a:endParaRPr>
          </a:p>
          <a:p>
            <a:pPr marL="4000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</a:rPr>
              <a:t>Occasional ‘outbursts’,</a:t>
            </a:r>
            <a:r>
              <a:rPr kumimoji="0" lang="en-US" altLang="en-US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/>
              </a:rPr>
              <a:t> when</a:t>
            </a:r>
            <a:r>
              <a:rPr lang="en-US" altLang="en-US" sz="2000" kern="0" dirty="0">
                <a:latin typeface="Times New Roman"/>
              </a:rPr>
              <a:t> </a:t>
            </a:r>
            <a:r>
              <a:rPr lang="en-US" altLang="en-US" sz="2000" kern="0" dirty="0" smtClean="0">
                <a:latin typeface="Times New Roman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</a:rPr>
              <a:t>L</a:t>
            </a:r>
            <a:r>
              <a:rPr lang="en-US" altLang="en-US" sz="2000" kern="0" baseline="-25000" noProof="0" dirty="0" err="1" smtClean="0">
                <a:latin typeface="Times New Roman"/>
              </a:rPr>
              <a:t>outburst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</a:rPr>
              <a:t>  ~ 10</a:t>
            </a:r>
            <a:r>
              <a:rPr lang="en-US" altLang="en-US" sz="2000" kern="0" baseline="30000" dirty="0" smtClean="0">
                <a:latin typeface="Times New Roman"/>
              </a:rPr>
              <a:t>4</a:t>
            </a:r>
            <a:r>
              <a:rPr kumimoji="0" lang="en-US" altLang="en-US" sz="2000" b="0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Times New Roman"/>
              </a:rPr>
              <a:t>-6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</a:rPr>
              <a:t> L</a:t>
            </a:r>
            <a:r>
              <a:rPr lang="en-US" altLang="en-US" sz="2000" kern="0" baseline="-25000" dirty="0" smtClean="0">
                <a:latin typeface="Times New Roman"/>
              </a:rPr>
              <a:t>quiescence</a:t>
            </a:r>
            <a:r>
              <a:rPr lang="en-US" altLang="en-US" sz="2000" kern="0" dirty="0" smtClean="0">
                <a:latin typeface="Times New Roman"/>
              </a:rPr>
              <a:t> </a:t>
            </a:r>
          </a:p>
          <a:p>
            <a:pPr marL="400050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n-US" altLang="en-US" sz="2000" kern="0" dirty="0" smtClean="0">
              <a:latin typeface="Times New Roman"/>
            </a:endParaRPr>
          </a:p>
          <a:p>
            <a:pPr marL="4000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2000" kern="0" dirty="0" smtClean="0">
                <a:latin typeface="Times New Roman"/>
              </a:rPr>
              <a:t>Outburst recurrence </a:t>
            </a:r>
            <a:r>
              <a:rPr lang="en-US" altLang="en-US" sz="2000" kern="0" dirty="0">
                <a:latin typeface="Times New Roman"/>
              </a:rPr>
              <a:t>timescales – months to tens of years or </a:t>
            </a:r>
            <a:r>
              <a:rPr lang="en-US" altLang="en-US" sz="2000" kern="0" dirty="0" smtClean="0">
                <a:latin typeface="Times New Roman"/>
              </a:rPr>
              <a:t>more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495800" y="228600"/>
            <a:ext cx="4446304" cy="3810000"/>
            <a:chOff x="4495800" y="228600"/>
            <a:chExt cx="4446304" cy="3810000"/>
          </a:xfrm>
        </p:grpSpPr>
        <p:pic>
          <p:nvPicPr>
            <p:cNvPr id="6" name="Picture 2" descr="C:\Users\w00322012\Desktop\BU_20160425\prior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0898" y="228600"/>
              <a:ext cx="4361206" cy="37645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495800" y="3730823"/>
              <a:ext cx="11572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Kimura+2016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94846" y="4191000"/>
            <a:ext cx="8568154" cy="2712422"/>
            <a:chOff x="194846" y="4191000"/>
            <a:chExt cx="8568154" cy="271242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5" b="6178"/>
            <a:stretch/>
          </p:blipFill>
          <p:spPr bwMode="auto">
            <a:xfrm>
              <a:off x="595086" y="4191000"/>
              <a:ext cx="8167914" cy="2369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371089" y="6564868"/>
              <a:ext cx="21025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Days since 1995 Oct 10</a:t>
              </a:r>
              <a:endParaRPr lang="en-US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-544331" y="5094469"/>
              <a:ext cx="18169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2-10 </a:t>
              </a:r>
              <a:r>
                <a:rPr lang="en-US" sz="1600" dirty="0" err="1" smtClean="0"/>
                <a:t>keV</a:t>
              </a:r>
              <a:r>
                <a:rPr lang="en-US" sz="1600" dirty="0" smtClean="0"/>
                <a:t> flux (Crab)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94958" y="4431268"/>
              <a:ext cx="12394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Garamond" panose="02020404030301010803" pitchFamily="18" charset="0"/>
                </a:rPr>
                <a:t>4U 1630-47</a:t>
              </a:r>
              <a:endParaRPr lang="en-US" sz="1600" b="1" dirty="0">
                <a:latin typeface="Garamond" panose="020204040303010108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80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1"/>
            <a:ext cx="89154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Different accretion states </a:t>
            </a:r>
            <a:endParaRPr lang="en-US" sz="3200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6200" y="1600200"/>
            <a:ext cx="5095384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400" kern="0" dirty="0" smtClean="0">
                <a:latin typeface="Times New Roman"/>
              </a:rPr>
              <a:t>Luminosity </a:t>
            </a:r>
            <a:r>
              <a:rPr lang="en-US" altLang="en-US" sz="2400" kern="0" dirty="0">
                <a:latin typeface="Times New Roman"/>
                <a:sym typeface="Symbol"/>
              </a:rPr>
              <a:t> </a:t>
            </a:r>
            <a:r>
              <a:rPr lang="en-US" altLang="en-US" sz="2400" kern="0" dirty="0">
                <a:latin typeface="Times New Roman"/>
              </a:rPr>
              <a:t>Mass accretion </a:t>
            </a:r>
            <a:r>
              <a:rPr lang="en-US" altLang="en-US" sz="2400" kern="0" dirty="0" smtClean="0">
                <a:latin typeface="Times New Roman"/>
              </a:rPr>
              <a:t>rate, </a:t>
            </a:r>
          </a:p>
          <a:p>
            <a:pPr mar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2400" kern="0" dirty="0" smtClean="0">
              <a:latin typeface="Times New Roman"/>
            </a:endParaRPr>
          </a:p>
          <a:p>
            <a:pPr lvl="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Þ"/>
            </a:pPr>
            <a:r>
              <a:rPr lang="en-US" altLang="en-US" sz="2000" kern="0" dirty="0" smtClean="0">
                <a:latin typeface="Times New Roman"/>
              </a:rPr>
              <a:t>wide </a:t>
            </a:r>
            <a:r>
              <a:rPr lang="en-US" altLang="en-US" sz="2000" kern="0" dirty="0">
                <a:latin typeface="Times New Roman"/>
              </a:rPr>
              <a:t>range of accretion states </a:t>
            </a:r>
            <a:r>
              <a:rPr lang="en-US" altLang="en-US" sz="2000" kern="0" dirty="0" smtClean="0">
                <a:latin typeface="Times New Roman"/>
              </a:rPr>
              <a:t>observed</a:t>
            </a:r>
          </a:p>
          <a:p>
            <a:pPr marL="171450" lvl="1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2000" kern="0" dirty="0" smtClean="0">
              <a:latin typeface="Times New Roman"/>
            </a:endParaRPr>
          </a:p>
          <a:p>
            <a:pPr marL="171450" lvl="1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2000" kern="0" dirty="0" smtClean="0">
              <a:latin typeface="Times New Roman"/>
            </a:endParaRPr>
          </a:p>
          <a:p>
            <a:pPr marL="171450" lvl="1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2000" kern="0" dirty="0" smtClean="0">
              <a:latin typeface="Times New Roman"/>
            </a:endParaRPr>
          </a:p>
          <a:p>
            <a:pPr marL="457200" lvl="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en-US" sz="2000" kern="0" dirty="0" smtClean="0">
                <a:latin typeface="Times New Roman"/>
              </a:rPr>
              <a:t>Soft state: High      ,  thermal spectra</a:t>
            </a:r>
          </a:p>
          <a:p>
            <a:pPr marL="457200" lvl="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altLang="en-US" sz="2000" kern="0" dirty="0" smtClean="0">
              <a:latin typeface="Times New Roman"/>
            </a:endParaRPr>
          </a:p>
          <a:p>
            <a:pPr marL="857250" lvl="2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en-US" sz="2000" kern="0" dirty="0" smtClean="0">
                <a:latin typeface="Times New Roman"/>
              </a:rPr>
              <a:t>Origin: Accretion disk</a:t>
            </a:r>
          </a:p>
          <a:p>
            <a:pPr marL="457200" lvl="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altLang="en-US" sz="2000" kern="0" dirty="0" smtClean="0">
              <a:latin typeface="Times New Roman"/>
            </a:endParaRPr>
          </a:p>
          <a:p>
            <a:pPr marL="457200" lvl="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altLang="en-US" sz="2000" kern="0" dirty="0">
              <a:latin typeface="Times New Roman"/>
            </a:endParaRPr>
          </a:p>
          <a:p>
            <a:pPr marL="457200" lvl="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en-US" sz="2000" kern="0" dirty="0" smtClean="0">
                <a:latin typeface="Times New Roman"/>
              </a:rPr>
              <a:t>Hard state: Low     ,  power law spectra</a:t>
            </a:r>
          </a:p>
          <a:p>
            <a:pPr marL="457200" lvl="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altLang="en-US" sz="2000" kern="0" dirty="0" smtClean="0">
              <a:latin typeface="Times New Roman"/>
            </a:endParaRPr>
          </a:p>
          <a:p>
            <a:pPr marL="857250" lvl="2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en-US" sz="2000" kern="0" dirty="0" smtClean="0">
                <a:latin typeface="Times New Roman"/>
              </a:rPr>
              <a:t>Origin: </a:t>
            </a:r>
            <a:r>
              <a:rPr lang="en-US" altLang="en-US" sz="2000" kern="0" dirty="0" err="1" smtClean="0">
                <a:latin typeface="Times New Roman"/>
              </a:rPr>
              <a:t>Comptonization</a:t>
            </a:r>
            <a:r>
              <a:rPr lang="en-US" altLang="en-US" sz="2000" kern="0" dirty="0" smtClean="0">
                <a:latin typeface="Times New Roman"/>
              </a:rPr>
              <a:t> in Corona </a:t>
            </a:r>
            <a:r>
              <a:rPr lang="en-US" altLang="en-US" sz="2000" kern="0" dirty="0">
                <a:latin typeface="Times New Roman"/>
              </a:rPr>
              <a:t>and/or </a:t>
            </a:r>
            <a:r>
              <a:rPr lang="en-US" altLang="en-US" sz="2000" kern="0" dirty="0" smtClean="0">
                <a:latin typeface="Times New Roman"/>
              </a:rPr>
              <a:t>synchrotron from Jets</a:t>
            </a:r>
            <a:endParaRPr lang="en-US" altLang="en-US" sz="2000" kern="0" dirty="0">
              <a:latin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584" y="457200"/>
            <a:ext cx="3743816" cy="5904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197092" y="6400800"/>
            <a:ext cx="2718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Remillard</a:t>
            </a:r>
            <a:r>
              <a:rPr lang="en-US" sz="1600" dirty="0" smtClean="0"/>
              <a:t> &amp; McClintock (2006)</a:t>
            </a:r>
            <a:endParaRPr lang="en-US" sz="16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154257"/>
              </p:ext>
            </p:extLst>
          </p:nvPr>
        </p:nvGraphicFramePr>
        <p:xfrm>
          <a:off x="2300514" y="4548187"/>
          <a:ext cx="366486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7" name="Equation" r:id="rId4" imgW="203040" imgH="266400" progId="Equation.3">
                  <p:embed/>
                </p:oleObj>
              </mc:Choice>
              <mc:Fallback>
                <p:oleObj name="Equation" r:id="rId4" imgW="203040" imgH="26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00514" y="4548187"/>
                        <a:ext cx="366486" cy="481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894598"/>
              </p:ext>
            </p:extLst>
          </p:nvPr>
        </p:nvGraphicFramePr>
        <p:xfrm>
          <a:off x="4419600" y="1381496"/>
          <a:ext cx="457200" cy="599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" name="Equation" r:id="rId6" imgW="203040" imgH="266400" progId="Equation.3">
                  <p:embed/>
                </p:oleObj>
              </mc:Choice>
              <mc:Fallback>
                <p:oleObj name="Equation" r:id="rId6" imgW="203040" imgH="266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381496"/>
                        <a:ext cx="457200" cy="599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873839"/>
              </p:ext>
            </p:extLst>
          </p:nvPr>
        </p:nvGraphicFramePr>
        <p:xfrm>
          <a:off x="2300288" y="3176588"/>
          <a:ext cx="366712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9" name="Equation" r:id="rId8" imgW="203040" imgH="266400" progId="Equation.3">
                  <p:embed/>
                </p:oleObj>
              </mc:Choice>
              <mc:Fallback>
                <p:oleObj name="Equation" r:id="rId8" imgW="203040" imgH="266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88" y="3176588"/>
                        <a:ext cx="366712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890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915400" cy="685799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Comic Sans MS" panose="030F0702030302020204" pitchFamily="66" charset="0"/>
              </a:rPr>
              <a:t>But nothing about the 2015 outburst was “</a:t>
            </a:r>
            <a:r>
              <a:rPr lang="en-US" sz="2800" i="1" dirty="0" smtClean="0">
                <a:latin typeface="Comic Sans MS" panose="030F0702030302020204" pitchFamily="66" charset="0"/>
              </a:rPr>
              <a:t>usual</a:t>
            </a:r>
            <a:r>
              <a:rPr lang="en-US" sz="2800" dirty="0" smtClean="0">
                <a:latin typeface="Comic Sans MS" panose="030F0702030302020204" pitchFamily="66" charset="0"/>
              </a:rPr>
              <a:t> “… 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35653" y="4267200"/>
            <a:ext cx="8808347" cy="2590800"/>
            <a:chOff x="335653" y="4267200"/>
            <a:chExt cx="8808347" cy="2590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635"/>
            <a:stretch/>
          </p:blipFill>
          <p:spPr>
            <a:xfrm>
              <a:off x="335653" y="4934856"/>
              <a:ext cx="8427347" cy="11224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5867400" y="6519446"/>
              <a:ext cx="24913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MJD </a:t>
              </a:r>
              <a:r>
                <a:rPr lang="en-US" sz="1600" dirty="0" smtClean="0"/>
                <a:t>57194 </a:t>
              </a:r>
              <a:r>
                <a:rPr lang="en-US" sz="1600" dirty="0"/>
                <a:t>is 2015 June </a:t>
              </a:r>
              <a:r>
                <a:rPr lang="en-US" sz="1600" dirty="0" smtClean="0"/>
                <a:t>21</a:t>
              </a:r>
              <a:endParaRPr lang="en-US" sz="1600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8109069" y="5389999"/>
              <a:ext cx="17005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Rodriguez+2015</a:t>
              </a:r>
              <a:endParaRPr lang="en-US" dirty="0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676400" y="4267200"/>
              <a:ext cx="3505200" cy="68579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400" dirty="0" smtClean="0">
                  <a:latin typeface="Comic Sans MS" panose="030F0702030302020204" pitchFamily="66" charset="0"/>
                </a:rPr>
                <a:t>… in soft X-rays … </a:t>
              </a:r>
              <a:endParaRPr lang="en-US" sz="24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905000" y="6172200"/>
            <a:ext cx="1600200" cy="521732"/>
            <a:chOff x="1905000" y="6172200"/>
            <a:chExt cx="1600200" cy="521732"/>
          </a:xfrm>
        </p:grpSpPr>
        <p:sp>
          <p:nvSpPr>
            <p:cNvPr id="6" name="Left-Right Arrow 5"/>
            <p:cNvSpPr/>
            <p:nvPr/>
          </p:nvSpPr>
          <p:spPr>
            <a:xfrm>
              <a:off x="1905000" y="6172200"/>
              <a:ext cx="1600200" cy="2286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62200" y="6324600"/>
              <a:ext cx="696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 day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5183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67" b="-1"/>
          <a:stretch/>
        </p:blipFill>
        <p:spPr>
          <a:xfrm>
            <a:off x="335653" y="4281714"/>
            <a:ext cx="8427347" cy="1775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867400" y="6519446"/>
            <a:ext cx="24913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MJD </a:t>
            </a:r>
            <a:r>
              <a:rPr lang="en-US" sz="1600" dirty="0" smtClean="0"/>
              <a:t>57194 </a:t>
            </a:r>
            <a:r>
              <a:rPr lang="en-US" sz="1600" dirty="0"/>
              <a:t>is 2015 June </a:t>
            </a:r>
            <a:r>
              <a:rPr lang="en-US" sz="1600" dirty="0" smtClean="0"/>
              <a:t>21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 rot="5400000">
            <a:off x="8109069" y="5389999"/>
            <a:ext cx="1700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Rodriguez+2015</a:t>
            </a:r>
            <a:endParaRPr lang="en-US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676400" y="3657600"/>
            <a:ext cx="6553200" cy="685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latin typeface="Comic Sans MS" panose="030F0702030302020204" pitchFamily="66" charset="0"/>
              </a:rPr>
              <a:t>… or in medium-energy X-rays … 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05000" y="6172200"/>
            <a:ext cx="1600200" cy="521732"/>
            <a:chOff x="1905000" y="6172200"/>
            <a:chExt cx="1600200" cy="521732"/>
          </a:xfrm>
        </p:grpSpPr>
        <p:sp>
          <p:nvSpPr>
            <p:cNvPr id="9" name="Left-Right Arrow 8"/>
            <p:cNvSpPr/>
            <p:nvPr/>
          </p:nvSpPr>
          <p:spPr>
            <a:xfrm>
              <a:off x="1905000" y="6172200"/>
              <a:ext cx="1600200" cy="2286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62200" y="6324600"/>
              <a:ext cx="696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 day</a:t>
              </a:r>
              <a:endParaRPr lang="en-US" b="1" dirty="0"/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152400" y="152400"/>
            <a:ext cx="8915400" cy="685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smtClean="0">
                <a:latin typeface="Comic Sans MS" panose="030F0702030302020204" pitchFamily="66" charset="0"/>
              </a:rPr>
              <a:t>But nothing about the 2015 outburst was “</a:t>
            </a:r>
            <a:r>
              <a:rPr lang="en-US" sz="2800" i="1" smtClean="0">
                <a:latin typeface="Comic Sans MS" panose="030F0702030302020204" pitchFamily="66" charset="0"/>
              </a:rPr>
              <a:t>usual</a:t>
            </a:r>
            <a:r>
              <a:rPr lang="en-US" sz="2800" smtClean="0">
                <a:latin typeface="Comic Sans MS" panose="030F0702030302020204" pitchFamily="66" charset="0"/>
              </a:rPr>
              <a:t> “… 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30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98" b="-1"/>
          <a:stretch/>
        </p:blipFill>
        <p:spPr>
          <a:xfrm>
            <a:off x="335653" y="3628572"/>
            <a:ext cx="8427347" cy="2428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867400" y="6519446"/>
            <a:ext cx="24400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MJD </a:t>
            </a:r>
            <a:r>
              <a:rPr lang="en-US" sz="1600" dirty="0" smtClean="0"/>
              <a:t>57194 </a:t>
            </a:r>
            <a:r>
              <a:rPr lang="en-US" sz="1600" dirty="0"/>
              <a:t>is 2015 June </a:t>
            </a:r>
            <a:r>
              <a:rPr lang="en-US" sz="1600" dirty="0" smtClean="0"/>
              <a:t>21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 rot="5400000">
            <a:off x="8109069" y="5389999"/>
            <a:ext cx="1700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Rodriguez+2015</a:t>
            </a:r>
            <a:endParaRPr lang="en-US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828800" y="3048001"/>
            <a:ext cx="6553200" cy="685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latin typeface="Comic Sans MS" panose="030F0702030302020204" pitchFamily="66" charset="0"/>
              </a:rPr>
              <a:t>… or in medium-high-energy X-rays … 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05000" y="6172200"/>
            <a:ext cx="1600200" cy="521732"/>
            <a:chOff x="1905000" y="6172200"/>
            <a:chExt cx="1600200" cy="521732"/>
          </a:xfrm>
        </p:grpSpPr>
        <p:sp>
          <p:nvSpPr>
            <p:cNvPr id="9" name="Left-Right Arrow 8"/>
            <p:cNvSpPr/>
            <p:nvPr/>
          </p:nvSpPr>
          <p:spPr>
            <a:xfrm>
              <a:off x="1905000" y="6172200"/>
              <a:ext cx="1600200" cy="2286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62200" y="6324600"/>
              <a:ext cx="696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 day</a:t>
              </a:r>
              <a:endParaRPr lang="en-US" b="1" dirty="0"/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152400" y="152400"/>
            <a:ext cx="8915400" cy="685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smtClean="0">
                <a:latin typeface="Comic Sans MS" panose="030F0702030302020204" pitchFamily="66" charset="0"/>
              </a:rPr>
              <a:t>But nothing about the 2015 outburst was “</a:t>
            </a:r>
            <a:r>
              <a:rPr lang="en-US" sz="2800" i="1" smtClean="0">
                <a:latin typeface="Comic Sans MS" panose="030F0702030302020204" pitchFamily="66" charset="0"/>
              </a:rPr>
              <a:t>usual</a:t>
            </a:r>
            <a:r>
              <a:rPr lang="en-US" sz="2800" smtClean="0">
                <a:latin typeface="Comic Sans MS" panose="030F0702030302020204" pitchFamily="66" charset="0"/>
              </a:rPr>
              <a:t> “… 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87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29" b="-1"/>
          <a:stretch/>
        </p:blipFill>
        <p:spPr>
          <a:xfrm>
            <a:off x="335653" y="2975429"/>
            <a:ext cx="8427347" cy="3081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867400" y="6519446"/>
            <a:ext cx="24400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MJD </a:t>
            </a:r>
            <a:r>
              <a:rPr lang="en-US" sz="1600" dirty="0" smtClean="0"/>
              <a:t>57194 </a:t>
            </a:r>
            <a:r>
              <a:rPr lang="en-US" sz="1600" dirty="0"/>
              <a:t>is 2015 June </a:t>
            </a:r>
            <a:r>
              <a:rPr lang="en-US" sz="1600" dirty="0" smtClean="0"/>
              <a:t>21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 rot="5400000">
            <a:off x="8109069" y="5389999"/>
            <a:ext cx="1700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Rodriguez+2015</a:t>
            </a:r>
            <a:endParaRPr lang="en-US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209800" y="2362201"/>
            <a:ext cx="6553200" cy="685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latin typeface="Comic Sans MS" panose="030F0702030302020204" pitchFamily="66" charset="0"/>
              </a:rPr>
              <a:t>… or in reasonably-high-energy X-rays … 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05000" y="6172200"/>
            <a:ext cx="1600200" cy="521732"/>
            <a:chOff x="1905000" y="6172200"/>
            <a:chExt cx="1600200" cy="521732"/>
          </a:xfrm>
        </p:grpSpPr>
        <p:sp>
          <p:nvSpPr>
            <p:cNvPr id="9" name="Left-Right Arrow 8"/>
            <p:cNvSpPr/>
            <p:nvPr/>
          </p:nvSpPr>
          <p:spPr>
            <a:xfrm>
              <a:off x="1905000" y="6172200"/>
              <a:ext cx="1600200" cy="2286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62200" y="6324600"/>
              <a:ext cx="696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 day</a:t>
              </a:r>
              <a:endParaRPr lang="en-US" b="1" dirty="0"/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152400" y="152400"/>
            <a:ext cx="8915400" cy="685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smtClean="0">
                <a:latin typeface="Comic Sans MS" panose="030F0702030302020204" pitchFamily="66" charset="0"/>
              </a:rPr>
              <a:t>But nothing about the 2015 outburst was “</a:t>
            </a:r>
            <a:r>
              <a:rPr lang="en-US" sz="2800" i="1" smtClean="0">
                <a:latin typeface="Comic Sans MS" panose="030F0702030302020204" pitchFamily="66" charset="0"/>
              </a:rPr>
              <a:t>usual</a:t>
            </a:r>
            <a:r>
              <a:rPr lang="en-US" sz="2800" smtClean="0">
                <a:latin typeface="Comic Sans MS" panose="030F0702030302020204" pitchFamily="66" charset="0"/>
              </a:rPr>
              <a:t> “… 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34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0"/>
          <a:stretch/>
        </p:blipFill>
        <p:spPr>
          <a:xfrm>
            <a:off x="335653" y="2336801"/>
            <a:ext cx="8427347" cy="37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867400" y="6519446"/>
            <a:ext cx="24400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MJD </a:t>
            </a:r>
            <a:r>
              <a:rPr lang="en-US" sz="1600" dirty="0" smtClean="0"/>
              <a:t>57194 </a:t>
            </a:r>
            <a:r>
              <a:rPr lang="en-US" sz="1600" dirty="0"/>
              <a:t>is 2015 June </a:t>
            </a:r>
            <a:r>
              <a:rPr lang="en-US" sz="1600" dirty="0" smtClean="0"/>
              <a:t>21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 rot="5400000">
            <a:off x="8109069" y="5389999"/>
            <a:ext cx="1700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Rodriguez+2015</a:t>
            </a:r>
            <a:endParaRPr lang="en-US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581400" y="1676401"/>
            <a:ext cx="4819066" cy="685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latin typeface="Comic Sans MS" panose="030F0702030302020204" pitchFamily="66" charset="0"/>
              </a:rPr>
              <a:t>… or in quite-high-energy X-rays … 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05000" y="6172200"/>
            <a:ext cx="1600200" cy="521732"/>
            <a:chOff x="1905000" y="6172200"/>
            <a:chExt cx="1600200" cy="521732"/>
          </a:xfrm>
        </p:grpSpPr>
        <p:sp>
          <p:nvSpPr>
            <p:cNvPr id="9" name="Left-Right Arrow 8"/>
            <p:cNvSpPr/>
            <p:nvPr/>
          </p:nvSpPr>
          <p:spPr>
            <a:xfrm>
              <a:off x="1905000" y="6172200"/>
              <a:ext cx="1600200" cy="2286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62200" y="6324600"/>
              <a:ext cx="696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 day</a:t>
              </a:r>
              <a:endParaRPr lang="en-US" b="1" dirty="0"/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152400" y="152400"/>
            <a:ext cx="8915400" cy="685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smtClean="0">
                <a:latin typeface="Comic Sans MS" panose="030F0702030302020204" pitchFamily="66" charset="0"/>
              </a:rPr>
              <a:t>But nothing about the 2015 outburst was “</a:t>
            </a:r>
            <a:r>
              <a:rPr lang="en-US" sz="2800" i="1" smtClean="0">
                <a:latin typeface="Comic Sans MS" panose="030F0702030302020204" pitchFamily="66" charset="0"/>
              </a:rPr>
              <a:t>usual</a:t>
            </a:r>
            <a:r>
              <a:rPr lang="en-US" sz="2800" smtClean="0">
                <a:latin typeface="Comic Sans MS" panose="030F0702030302020204" pitchFamily="66" charset="0"/>
              </a:rPr>
              <a:t> “… 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02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16"/>
          <a:stretch/>
        </p:blipFill>
        <p:spPr>
          <a:xfrm>
            <a:off x="335653" y="1676400"/>
            <a:ext cx="8427347" cy="4380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 rot="5400000">
            <a:off x="8109069" y="5389999"/>
            <a:ext cx="1700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Rodriguez+2015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798332" y="1066801"/>
            <a:ext cx="5117068" cy="685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latin typeface="Comic Sans MS" panose="030F0702030302020204" pitchFamily="66" charset="0"/>
              </a:rPr>
              <a:t>… or in darned-high-energy X-rays … 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7400" y="6519446"/>
            <a:ext cx="24400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MJD </a:t>
            </a:r>
            <a:r>
              <a:rPr lang="en-US" sz="1600" dirty="0" smtClean="0"/>
              <a:t>57194 </a:t>
            </a:r>
            <a:r>
              <a:rPr lang="en-US" sz="1600" dirty="0"/>
              <a:t>is 2015 June </a:t>
            </a:r>
            <a:r>
              <a:rPr lang="en-US" sz="1600" dirty="0" smtClean="0"/>
              <a:t>21</a:t>
            </a:r>
            <a:endParaRPr lang="en-US" sz="1600" dirty="0"/>
          </a:p>
        </p:txBody>
      </p:sp>
      <p:grpSp>
        <p:nvGrpSpPr>
          <p:cNvPr id="8" name="Group 7"/>
          <p:cNvGrpSpPr/>
          <p:nvPr/>
        </p:nvGrpSpPr>
        <p:grpSpPr>
          <a:xfrm>
            <a:off x="1905000" y="6172200"/>
            <a:ext cx="1600200" cy="521732"/>
            <a:chOff x="1905000" y="6172200"/>
            <a:chExt cx="1600200" cy="521732"/>
          </a:xfrm>
        </p:grpSpPr>
        <p:sp>
          <p:nvSpPr>
            <p:cNvPr id="9" name="Left-Right Arrow 8"/>
            <p:cNvSpPr/>
            <p:nvPr/>
          </p:nvSpPr>
          <p:spPr>
            <a:xfrm>
              <a:off x="1905000" y="6172200"/>
              <a:ext cx="1600200" cy="2286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62200" y="6324600"/>
              <a:ext cx="696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 day</a:t>
              </a:r>
              <a:endParaRPr lang="en-US" b="1" dirty="0"/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152400" y="152400"/>
            <a:ext cx="8915400" cy="685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smtClean="0">
                <a:latin typeface="Comic Sans MS" panose="030F0702030302020204" pitchFamily="66" charset="0"/>
              </a:rPr>
              <a:t>But nothing about the 2015 outburst was “</a:t>
            </a:r>
            <a:r>
              <a:rPr lang="en-US" sz="2800" i="1" smtClean="0">
                <a:latin typeface="Comic Sans MS" panose="030F0702030302020204" pitchFamily="66" charset="0"/>
              </a:rPr>
              <a:t>usual</a:t>
            </a:r>
            <a:r>
              <a:rPr lang="en-US" sz="2800" smtClean="0">
                <a:latin typeface="Comic Sans MS" panose="030F0702030302020204" pitchFamily="66" charset="0"/>
              </a:rPr>
              <a:t> “… 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86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7919</TotalTime>
  <Words>1452</Words>
  <Application>Microsoft Office PowerPoint</Application>
  <PresentationFormat>On-screen Show (4:3)</PresentationFormat>
  <Paragraphs>234</Paragraphs>
  <Slides>39</Slides>
  <Notes>0</Notes>
  <HiddenSlides>5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Equation</vt:lpstr>
      <vt:lpstr>Evidence for an extremely energetic jet-base during the June 2015 outburst of V404 Cygni</vt:lpstr>
      <vt:lpstr>V404 Cygni: System properties </vt:lpstr>
      <vt:lpstr>PowerPoint Presentation</vt:lpstr>
      <vt:lpstr>But nothing about the 2015 outburst was “usual “…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But nothing about the 2015 outburst was “usual “… </vt:lpstr>
      <vt:lpstr>But nothing about the 2015 outburst was “usual “… </vt:lpstr>
      <vt:lpstr>Observations using Wheaton College Observatory’s 12” scope: June 24-25  </vt:lpstr>
      <vt:lpstr>Observations using Wheaton College Observatory’s 12” scope: June 24-25  </vt:lpstr>
      <vt:lpstr>Observations using Wheaton College Observatory’s 12” scope: June 24-25  </vt:lpstr>
      <vt:lpstr>Observations using Wheaton College Observatory’s 12” scope: June 26-27  </vt:lpstr>
      <vt:lpstr>Observations using Wheaton College Observatory’s 12” scope: June 26-27  </vt:lpstr>
      <vt:lpstr>Observations using Wheaton College Observatory’s 12” scope: June 26-27  </vt:lpstr>
      <vt:lpstr>What do the SEDs look like?  </vt:lpstr>
      <vt:lpstr>What do the SEDs look like?  </vt:lpstr>
      <vt:lpstr>What do the SEDs power law slopes look like?  </vt:lpstr>
      <vt:lpstr>Let there be light (Optical spectral shapes due to different radiative processes in XRBs)  </vt:lpstr>
      <vt:lpstr>Let there be light (Optical spectral shapes due to different radiative processes in XRBs)  </vt:lpstr>
      <vt:lpstr>Let there be light (Optical spectral shapes due to different radiative processes in XRBs)  </vt:lpstr>
      <vt:lpstr>To conclude: A simplistic picture of what might have been going on  </vt:lpstr>
      <vt:lpstr>Btw., a cool spinoff science project</vt:lpstr>
      <vt:lpstr>Observations using Wheaton College Observatory’s 12” scope: June 24-25  </vt:lpstr>
      <vt:lpstr>Observations using Wheaton College Observatory’s 12” scope: June 24-25  </vt:lpstr>
      <vt:lpstr>Observations using Wheaton College Observatory’s 12” scope: June 24-25  </vt:lpstr>
      <vt:lpstr>CCF-N1-Visit1</vt:lpstr>
      <vt:lpstr>CCF-N1-Visit2</vt:lpstr>
      <vt:lpstr>CCF-N1-Visit3</vt:lpstr>
      <vt:lpstr>Autocorrelation functions  </vt:lpstr>
      <vt:lpstr>Optical CCFs  </vt:lpstr>
      <vt:lpstr>What do the colors SEDs power law slopes look like?  </vt:lpstr>
      <vt:lpstr>Roche lobe overflowing X-ray binaries</vt:lpstr>
      <vt:lpstr>X-ray binaries with a black hole Size scales, and an incomplete census</vt:lpstr>
      <vt:lpstr>Transient X-ray binaries (like V404 Cyg) </vt:lpstr>
      <vt:lpstr>Different accretion states </vt:lpstr>
    </vt:vector>
  </TitlesOfParts>
  <Company>Wheaton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 accretion physics near compact objects: The recent Outburst of V404 Cygni</dc:title>
  <dc:creator>Dipankar Maitra</dc:creator>
  <cp:lastModifiedBy>Dipankar Maitra</cp:lastModifiedBy>
  <cp:revision>413</cp:revision>
  <dcterms:created xsi:type="dcterms:W3CDTF">2016-04-11T10:42:07Z</dcterms:created>
  <dcterms:modified xsi:type="dcterms:W3CDTF">2017-01-10T03:55:23Z</dcterms:modified>
</cp:coreProperties>
</file>