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59" r:id="rId5"/>
    <p:sldId id="260" r:id="rId6"/>
    <p:sldId id="291" r:id="rId7"/>
    <p:sldId id="267" r:id="rId8"/>
    <p:sldId id="266" r:id="rId9"/>
    <p:sldId id="268" r:id="rId10"/>
    <p:sldId id="278" r:id="rId11"/>
    <p:sldId id="275" r:id="rId12"/>
    <p:sldId id="287" r:id="rId13"/>
    <p:sldId id="276" r:id="rId14"/>
    <p:sldId id="277" r:id="rId15"/>
    <p:sldId id="280" r:id="rId16"/>
    <p:sldId id="279" r:id="rId17"/>
    <p:sldId id="281" r:id="rId18"/>
    <p:sldId id="282" r:id="rId19"/>
    <p:sldId id="290" r:id="rId20"/>
    <p:sldId id="292" r:id="rId21"/>
    <p:sldId id="289" r:id="rId22"/>
    <p:sldId id="284" r:id="rId23"/>
    <p:sldId id="261" r:id="rId24"/>
    <p:sldId id="293" r:id="rId25"/>
    <p:sldId id="269" r:id="rId26"/>
    <p:sldId id="270" r:id="rId27"/>
    <p:sldId id="288" r:id="rId28"/>
    <p:sldId id="271" r:id="rId29"/>
    <p:sldId id="274" r:id="rId30"/>
    <p:sldId id="285" r:id="rId31"/>
    <p:sldId id="294" r:id="rId32"/>
    <p:sldId id="298" r:id="rId33"/>
    <p:sldId id="300" r:id="rId34"/>
    <p:sldId id="295" r:id="rId35"/>
    <p:sldId id="299" r:id="rId36"/>
    <p:sldId id="272" r:id="rId37"/>
    <p:sldId id="273" r:id="rId38"/>
    <p:sldId id="296" r:id="rId39"/>
    <p:sldId id="297"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86" autoAdjust="0"/>
  </p:normalViewPr>
  <p:slideViewPr>
    <p:cSldViewPr>
      <p:cViewPr varScale="1">
        <p:scale>
          <a:sx n="87" d="100"/>
          <a:sy n="87" d="100"/>
        </p:scale>
        <p:origin x="-106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6"/>
  <c:chart>
    <c:autoTitleDeleted val="1"/>
    <c:view3D>
      <c:hPercent val="59"/>
      <c:depthPercent val="100"/>
      <c:rAngAx val="1"/>
    </c:view3D>
    <c:plotArea>
      <c:layout>
        <c:manualLayout>
          <c:layoutTarget val="inner"/>
          <c:xMode val="edge"/>
          <c:yMode val="edge"/>
          <c:x val="8.6848635235732025E-2"/>
          <c:y val="5.4502369668246481E-2"/>
          <c:w val="0.76178660049627811"/>
          <c:h val="0.81042654028436001"/>
        </c:manualLayout>
      </c:layout>
      <c:bar3DChart>
        <c:barDir val="col"/>
        <c:grouping val="clustered"/>
        <c:ser>
          <c:idx val="0"/>
          <c:order val="0"/>
          <c:tx>
            <c:strRef>
              <c:f>Sheet1!$A$2</c:f>
              <c:strCache>
                <c:ptCount val="1"/>
                <c:pt idx="0">
                  <c:v>India</c:v>
                </c:pt>
              </c:strCache>
            </c:strRef>
          </c:tx>
          <c:dLbls>
            <c:dLbl>
              <c:idx val="0"/>
              <c:delete val="1"/>
            </c:dLbl>
            <c:dLbl>
              <c:idx val="1"/>
              <c:layout>
                <c:manualLayout>
                  <c:x val="1.7458839107693486E-2"/>
                  <c:y val="0.67696573700154461"/>
                </c:manualLayout>
              </c:layout>
              <c:showCatName val="1"/>
            </c:dLbl>
            <c:dLbl>
              <c:idx val="2"/>
              <c:delete val="1"/>
            </c:dLbl>
            <c:dLbl>
              <c:idx val="3"/>
              <c:layout>
                <c:manualLayout>
                  <c:x val="2.6373997503471358E-2"/>
                  <c:y val="0.46423325419480643"/>
                </c:manualLayout>
              </c:layout>
              <c:showCatName val="1"/>
            </c:dLbl>
            <c:dLbl>
              <c:idx val="4"/>
              <c:delete val="1"/>
            </c:dLbl>
            <c:showCatName val="1"/>
          </c:dLbls>
          <c:cat>
            <c:strRef>
              <c:f>Sheet1!$B$1:$F$1</c:f>
              <c:strCache>
                <c:ptCount val="5"/>
                <c:pt idx="0">
                  <c:v>External</c:v>
                </c:pt>
                <c:pt idx="1">
                  <c:v>U Series</c:v>
                </c:pt>
                <c:pt idx="2">
                  <c:v>Th series</c:v>
                </c:pt>
                <c:pt idx="3">
                  <c:v>K40</c:v>
                </c:pt>
                <c:pt idx="4">
                  <c:v>Cosmogenic</c:v>
                </c:pt>
              </c:strCache>
            </c:strRef>
          </c:cat>
          <c:val>
            <c:numRef>
              <c:f>Sheet1!$B$2:$F$2</c:f>
              <c:numCache>
                <c:formatCode>General</c:formatCode>
                <c:ptCount val="5"/>
                <c:pt idx="0">
                  <c:v>73.400000000000006</c:v>
                </c:pt>
                <c:pt idx="1">
                  <c:v>129.6</c:v>
                </c:pt>
                <c:pt idx="2">
                  <c:v>19.3</c:v>
                </c:pt>
                <c:pt idx="3">
                  <c:v>19.5</c:v>
                </c:pt>
                <c:pt idx="4">
                  <c:v>1.5</c:v>
                </c:pt>
              </c:numCache>
            </c:numRef>
          </c:val>
        </c:ser>
        <c:ser>
          <c:idx val="1"/>
          <c:order val="1"/>
          <c:tx>
            <c:strRef>
              <c:f>Sheet1!$A$3</c:f>
              <c:strCache>
                <c:ptCount val="1"/>
                <c:pt idx="0">
                  <c:v>World</c:v>
                </c:pt>
              </c:strCache>
            </c:strRef>
          </c:tx>
          <c:cat>
            <c:strRef>
              <c:f>Sheet1!$B$1:$F$1</c:f>
              <c:strCache>
                <c:ptCount val="5"/>
                <c:pt idx="0">
                  <c:v>External</c:v>
                </c:pt>
                <c:pt idx="1">
                  <c:v>U Series</c:v>
                </c:pt>
                <c:pt idx="2">
                  <c:v>Th series</c:v>
                </c:pt>
                <c:pt idx="3">
                  <c:v>K40</c:v>
                </c:pt>
                <c:pt idx="4">
                  <c:v>Cosmogenic</c:v>
                </c:pt>
              </c:strCache>
            </c:strRef>
          </c:cat>
          <c:val>
            <c:numRef>
              <c:f>Sheet1!$B$3:$F$3</c:f>
              <c:numCache>
                <c:formatCode>General</c:formatCode>
                <c:ptCount val="5"/>
                <c:pt idx="0">
                  <c:v>76.5</c:v>
                </c:pt>
                <c:pt idx="1">
                  <c:v>123.8</c:v>
                </c:pt>
                <c:pt idx="2">
                  <c:v>15.6</c:v>
                </c:pt>
                <c:pt idx="3">
                  <c:v>15.6</c:v>
                </c:pt>
                <c:pt idx="4">
                  <c:v>1.6</c:v>
                </c:pt>
              </c:numCache>
            </c:numRef>
          </c:val>
        </c:ser>
        <c:gapDepth val="0"/>
        <c:shape val="box"/>
        <c:axId val="90767360"/>
        <c:axId val="90768896"/>
        <c:axId val="0"/>
      </c:bar3DChart>
      <c:catAx>
        <c:axId val="90767360"/>
        <c:scaling>
          <c:orientation val="minMax"/>
        </c:scaling>
        <c:axPos val="b"/>
        <c:numFmt formatCode="General" sourceLinked="1"/>
        <c:tickLblPos val="low"/>
        <c:txPr>
          <a:bodyPr rot="0" vert="horz"/>
          <a:lstStyle/>
          <a:p>
            <a:pPr>
              <a:defRPr/>
            </a:pPr>
            <a:endParaRPr lang="en-US"/>
          </a:p>
        </c:txPr>
        <c:crossAx val="90768896"/>
        <c:crosses val="min"/>
        <c:auto val="1"/>
        <c:lblAlgn val="ctr"/>
        <c:lblOffset val="100"/>
        <c:tickLblSkip val="2"/>
        <c:tickMarkSkip val="1"/>
      </c:catAx>
      <c:valAx>
        <c:axId val="90768896"/>
        <c:scaling>
          <c:logBase val="10"/>
          <c:orientation val="minMax"/>
        </c:scaling>
        <c:axPos val="l"/>
        <c:majorGridlines/>
        <c:numFmt formatCode="General" sourceLinked="1"/>
        <c:tickLblPos val="nextTo"/>
        <c:txPr>
          <a:bodyPr rot="0" vert="horz"/>
          <a:lstStyle/>
          <a:p>
            <a:pPr>
              <a:defRPr/>
            </a:pPr>
            <a:endParaRPr lang="en-US"/>
          </a:p>
        </c:txPr>
        <c:crossAx val="90767360"/>
        <c:crosses val="autoZero"/>
        <c:crossBetween val="between"/>
      </c:valAx>
    </c:plotArea>
    <c:legend>
      <c:legendPos val="r"/>
      <c:layout>
        <c:manualLayout>
          <c:xMode val="edge"/>
          <c:yMode val="edge"/>
          <c:x val="0.86104218362282881"/>
          <c:y val="0.11611374407582947"/>
          <c:w val="0.12655086848635236"/>
          <c:h val="0.15876777251184843"/>
        </c:manualLayout>
      </c:layout>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view3D>
      <c:hPercent val="59"/>
      <c:depthPercent val="100"/>
      <c:rAngAx val="1"/>
    </c:view3D>
    <c:plotArea>
      <c:layout>
        <c:manualLayout>
          <c:layoutTarget val="inner"/>
          <c:xMode val="edge"/>
          <c:yMode val="edge"/>
          <c:x val="8.4367245657568229E-2"/>
          <c:y val="5.4502369668246467E-2"/>
          <c:w val="0.77047146401985134"/>
          <c:h val="0.83412322274881534"/>
        </c:manualLayout>
      </c:layout>
      <c:bar3DChart>
        <c:barDir val="col"/>
        <c:grouping val="clustered"/>
        <c:ser>
          <c:idx val="0"/>
          <c:order val="0"/>
          <c:tx>
            <c:strRef>
              <c:f>Sheet1!$A$2</c:f>
              <c:strCache>
                <c:ptCount val="1"/>
                <c:pt idx="0">
                  <c:v>UK</c:v>
                </c:pt>
              </c:strCache>
            </c:strRef>
          </c:tx>
          <c:cat>
            <c:strRef>
              <c:f>Sheet1!$B$1:$E$1</c:f>
              <c:strCache>
                <c:ptCount val="4"/>
                <c:pt idx="0">
                  <c:v>Natural</c:v>
                </c:pt>
                <c:pt idx="1">
                  <c:v>Medical</c:v>
                </c:pt>
                <c:pt idx="2">
                  <c:v>NFC</c:v>
                </c:pt>
                <c:pt idx="3">
                  <c:v>All others</c:v>
                </c:pt>
              </c:strCache>
            </c:strRef>
          </c:cat>
          <c:val>
            <c:numRef>
              <c:f>Sheet1!$B$2:$E$2</c:f>
              <c:numCache>
                <c:formatCode>General</c:formatCode>
                <c:ptCount val="4"/>
                <c:pt idx="0">
                  <c:v>220</c:v>
                </c:pt>
                <c:pt idx="1">
                  <c:v>30</c:v>
                </c:pt>
                <c:pt idx="2">
                  <c:v>0.2</c:v>
                </c:pt>
                <c:pt idx="3">
                  <c:v>2</c:v>
                </c:pt>
              </c:numCache>
            </c:numRef>
          </c:val>
        </c:ser>
        <c:ser>
          <c:idx val="1"/>
          <c:order val="1"/>
          <c:tx>
            <c:strRef>
              <c:f>Sheet1!$A$3</c:f>
              <c:strCache>
                <c:ptCount val="1"/>
                <c:pt idx="0">
                  <c:v>USA</c:v>
                </c:pt>
              </c:strCache>
            </c:strRef>
          </c:tx>
          <c:cat>
            <c:strRef>
              <c:f>Sheet1!$B$1:$E$1</c:f>
              <c:strCache>
                <c:ptCount val="4"/>
                <c:pt idx="0">
                  <c:v>Natural</c:v>
                </c:pt>
                <c:pt idx="1">
                  <c:v>Medical</c:v>
                </c:pt>
                <c:pt idx="2">
                  <c:v>NFC</c:v>
                </c:pt>
                <c:pt idx="3">
                  <c:v>All others</c:v>
                </c:pt>
              </c:strCache>
            </c:strRef>
          </c:cat>
          <c:val>
            <c:numRef>
              <c:f>Sheet1!$B$3:$E$3</c:f>
              <c:numCache>
                <c:formatCode>General</c:formatCode>
                <c:ptCount val="4"/>
                <c:pt idx="0">
                  <c:v>295</c:v>
                </c:pt>
                <c:pt idx="1">
                  <c:v>53</c:v>
                </c:pt>
                <c:pt idx="2">
                  <c:v>2</c:v>
                </c:pt>
                <c:pt idx="3">
                  <c:v>10</c:v>
                </c:pt>
              </c:numCache>
            </c:numRef>
          </c:val>
        </c:ser>
        <c:ser>
          <c:idx val="2"/>
          <c:order val="2"/>
          <c:tx>
            <c:strRef>
              <c:f>Sheet1!$A$4</c:f>
              <c:strCache>
                <c:ptCount val="1"/>
                <c:pt idx="0">
                  <c:v>Japan</c:v>
                </c:pt>
              </c:strCache>
            </c:strRef>
          </c:tx>
          <c:cat>
            <c:strRef>
              <c:f>Sheet1!$B$1:$E$1</c:f>
              <c:strCache>
                <c:ptCount val="4"/>
                <c:pt idx="0">
                  <c:v>Natural</c:v>
                </c:pt>
                <c:pt idx="1">
                  <c:v>Medical</c:v>
                </c:pt>
                <c:pt idx="2">
                  <c:v>NFC</c:v>
                </c:pt>
                <c:pt idx="3">
                  <c:v>All others</c:v>
                </c:pt>
              </c:strCache>
            </c:strRef>
          </c:cat>
          <c:val>
            <c:numRef>
              <c:f>Sheet1!$B$4:$E$4</c:f>
              <c:numCache>
                <c:formatCode>General</c:formatCode>
                <c:ptCount val="4"/>
                <c:pt idx="0">
                  <c:v>164.4</c:v>
                </c:pt>
                <c:pt idx="1">
                  <c:v>160.19999999999999</c:v>
                </c:pt>
                <c:pt idx="2">
                  <c:v>4.0000000000000015E-2</c:v>
                </c:pt>
                <c:pt idx="3">
                  <c:v>2.8</c:v>
                </c:pt>
              </c:numCache>
            </c:numRef>
          </c:val>
        </c:ser>
        <c:ser>
          <c:idx val="3"/>
          <c:order val="3"/>
          <c:tx>
            <c:strRef>
              <c:f>Sheet1!$A$5</c:f>
              <c:strCache>
                <c:ptCount val="1"/>
                <c:pt idx="0">
                  <c:v>World</c:v>
                </c:pt>
              </c:strCache>
            </c:strRef>
          </c:tx>
          <c:cat>
            <c:strRef>
              <c:f>Sheet1!$B$1:$E$1</c:f>
              <c:strCache>
                <c:ptCount val="4"/>
                <c:pt idx="0">
                  <c:v>Natural</c:v>
                </c:pt>
                <c:pt idx="1">
                  <c:v>Medical</c:v>
                </c:pt>
                <c:pt idx="2">
                  <c:v>NFC</c:v>
                </c:pt>
                <c:pt idx="3">
                  <c:v>All others</c:v>
                </c:pt>
              </c:strCache>
            </c:strRef>
          </c:cat>
          <c:val>
            <c:numRef>
              <c:f>Sheet1!$B$5:$E$5</c:f>
              <c:numCache>
                <c:formatCode>General</c:formatCode>
                <c:ptCount val="4"/>
                <c:pt idx="0">
                  <c:v>240</c:v>
                </c:pt>
                <c:pt idx="1">
                  <c:v>40</c:v>
                </c:pt>
                <c:pt idx="2">
                  <c:v>2.0000000000000007E-2</c:v>
                </c:pt>
                <c:pt idx="3">
                  <c:v>2.98</c:v>
                </c:pt>
              </c:numCache>
            </c:numRef>
          </c:val>
        </c:ser>
        <c:ser>
          <c:idx val="4"/>
          <c:order val="4"/>
          <c:tx>
            <c:strRef>
              <c:f>Sheet1!$A$6</c:f>
              <c:strCache>
                <c:ptCount val="1"/>
                <c:pt idx="0">
                  <c:v>India</c:v>
                </c:pt>
              </c:strCache>
            </c:strRef>
          </c:tx>
          <c:cat>
            <c:strRef>
              <c:f>Sheet1!$B$1:$E$1</c:f>
              <c:strCache>
                <c:ptCount val="4"/>
                <c:pt idx="0">
                  <c:v>Natural</c:v>
                </c:pt>
                <c:pt idx="1">
                  <c:v>Medical</c:v>
                </c:pt>
                <c:pt idx="2">
                  <c:v>NFC</c:v>
                </c:pt>
                <c:pt idx="3">
                  <c:v>All others</c:v>
                </c:pt>
              </c:strCache>
            </c:strRef>
          </c:cat>
          <c:val>
            <c:numRef>
              <c:f>Sheet1!$B$6:$E$6</c:f>
              <c:numCache>
                <c:formatCode>General</c:formatCode>
                <c:ptCount val="4"/>
                <c:pt idx="0">
                  <c:v>243.3</c:v>
                </c:pt>
                <c:pt idx="1">
                  <c:v>4.8</c:v>
                </c:pt>
                <c:pt idx="2">
                  <c:v>1.2200000000000001E-2</c:v>
                </c:pt>
                <c:pt idx="3">
                  <c:v>0.8500000000000002</c:v>
                </c:pt>
              </c:numCache>
            </c:numRef>
          </c:val>
        </c:ser>
        <c:gapDepth val="0"/>
        <c:shape val="box"/>
        <c:axId val="90888832"/>
        <c:axId val="90902912"/>
        <c:axId val="0"/>
      </c:bar3DChart>
      <c:catAx>
        <c:axId val="90888832"/>
        <c:scaling>
          <c:orientation val="minMax"/>
        </c:scaling>
        <c:axPos val="b"/>
        <c:numFmt formatCode="General" sourceLinked="0"/>
        <c:tickLblPos val="low"/>
        <c:txPr>
          <a:bodyPr rot="0" vert="horz"/>
          <a:lstStyle/>
          <a:p>
            <a:pPr>
              <a:defRPr/>
            </a:pPr>
            <a:endParaRPr lang="en-US"/>
          </a:p>
        </c:txPr>
        <c:crossAx val="90902912"/>
        <c:crosses val="min"/>
        <c:auto val="1"/>
        <c:lblAlgn val="ctr"/>
        <c:lblOffset val="0"/>
        <c:tickLblSkip val="1"/>
        <c:tickMarkSkip val="1"/>
      </c:catAx>
      <c:valAx>
        <c:axId val="90902912"/>
        <c:scaling>
          <c:logBase val="10"/>
          <c:orientation val="minMax"/>
          <c:min val="0.1"/>
        </c:scaling>
        <c:axPos val="l"/>
        <c:majorGridlines/>
        <c:numFmt formatCode="General" sourceLinked="1"/>
        <c:tickLblPos val="nextTo"/>
        <c:txPr>
          <a:bodyPr rot="0" vert="horz"/>
          <a:lstStyle/>
          <a:p>
            <a:pPr>
              <a:defRPr/>
            </a:pPr>
            <a:endParaRPr lang="en-US"/>
          </a:p>
        </c:txPr>
        <c:crossAx val="90888832"/>
        <c:crosses val="autoZero"/>
        <c:crossBetween val="between"/>
      </c:valAx>
    </c:plotArea>
    <c:legend>
      <c:legendPos val="r"/>
      <c:layout>
        <c:manualLayout>
          <c:xMode val="edge"/>
          <c:yMode val="edge"/>
          <c:x val="0.86848635235732008"/>
          <c:y val="0.30331753554502383"/>
          <c:w val="0.12655086848635236"/>
          <c:h val="0.39336492890995295"/>
        </c:manualLayout>
      </c:layout>
    </c:legend>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26"/>
  <c:chart>
    <c:autoTitleDeleted val="1"/>
    <c:plotArea>
      <c:layout>
        <c:manualLayout>
          <c:layoutTarget val="inner"/>
          <c:xMode val="edge"/>
          <c:yMode val="edge"/>
          <c:x val="0.14516129032258071"/>
          <c:y val="8.5308056872037921E-2"/>
          <c:w val="0.7109181141439207"/>
          <c:h val="0.83412322274881534"/>
        </c:manualLayout>
      </c:layout>
      <c:ofPieChart>
        <c:ofPieType val="bar"/>
        <c:varyColors val="1"/>
        <c:ser>
          <c:idx val="0"/>
          <c:order val="0"/>
          <c:tx>
            <c:strRef>
              <c:f>Sheet1!$A$2</c:f>
              <c:strCache>
                <c:ptCount val="1"/>
                <c:pt idx="0">
                  <c:v>East</c:v>
                </c:pt>
              </c:strCache>
            </c:strRef>
          </c:tx>
          <c:cat>
            <c:strRef>
              <c:f>Sheet1!$B$1:$F$1</c:f>
              <c:strCache>
                <c:ptCount val="5"/>
                <c:pt idx="0">
                  <c:v>Internal</c:v>
                </c:pt>
                <c:pt idx="1">
                  <c:v>External</c:v>
                </c:pt>
                <c:pt idx="2">
                  <c:v>Medical</c:v>
                </c:pt>
                <c:pt idx="3">
                  <c:v>Nuclear</c:v>
                </c:pt>
                <c:pt idx="4">
                  <c:v>Misc.</c:v>
                </c:pt>
              </c:strCache>
            </c:strRef>
          </c:cat>
          <c:val>
            <c:numRef>
              <c:f>Sheet1!$B$2:$F$2</c:f>
              <c:numCache>
                <c:formatCode>General</c:formatCode>
                <c:ptCount val="5"/>
                <c:pt idx="0">
                  <c:v>67.7</c:v>
                </c:pt>
                <c:pt idx="1">
                  <c:v>30</c:v>
                </c:pt>
                <c:pt idx="2">
                  <c:v>1.9000000000000001</c:v>
                </c:pt>
                <c:pt idx="3">
                  <c:v>0.3000000000000001</c:v>
                </c:pt>
                <c:pt idx="4">
                  <c:v>0.1</c:v>
                </c:pt>
              </c:numCache>
            </c:numRef>
          </c:val>
        </c:ser>
        <c:gapWidth val="100"/>
        <c:secondPieSize val="75"/>
        <c:serLines/>
      </c:ofPieChart>
    </c:plotArea>
    <c:plotVisOnly val="1"/>
    <c:dispBlanksAs val="zero"/>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522ECC-365C-4CDE-AB31-56611118E3DF}" type="doc">
      <dgm:prSet loTypeId="urn:microsoft.com/office/officeart/2005/8/layout/arrow2" loCatId="process" qsTypeId="urn:microsoft.com/office/officeart/2005/8/quickstyle/simple1" qsCatId="simple" csTypeId="urn:microsoft.com/office/officeart/2005/8/colors/accent1_2" csCatId="accent1" phldr="1"/>
      <dgm:spPr/>
    </dgm:pt>
    <dgm:pt modelId="{18561C2E-8B1D-45D8-9208-89D7682DD5E9}">
      <dgm:prSet phldrT="[Text]" custT="1"/>
      <dgm:spPr/>
      <dgm:t>
        <a:bodyPr/>
        <a:lstStyle/>
        <a:p>
          <a:r>
            <a:rPr lang="en-US" altLang="en-US" sz="1400" b="1" dirty="0" smtClean="0">
              <a:solidFill>
                <a:srgbClr val="000000"/>
              </a:solidFill>
              <a:latin typeface="Arial" pitchFamily="34" charset="0"/>
            </a:rPr>
            <a:t>Chemical Damage</a:t>
          </a:r>
        </a:p>
        <a:p>
          <a:r>
            <a:rPr lang="en-US" altLang="en-US" sz="1400" b="1" dirty="0" smtClean="0">
              <a:solidFill>
                <a:srgbClr val="000000"/>
              </a:solidFill>
              <a:latin typeface="Arial" pitchFamily="34" charset="0"/>
            </a:rPr>
            <a:t>Free Radicals</a:t>
          </a:r>
          <a:endParaRPr lang="en-US" sz="1400" dirty="0"/>
        </a:p>
      </dgm:t>
    </dgm:pt>
    <dgm:pt modelId="{09A6B2FB-9772-4CE4-B6FD-B6477E610FC0}" type="parTrans" cxnId="{2081E6AB-05AD-437D-981C-A98891C2055D}">
      <dgm:prSet/>
      <dgm:spPr/>
      <dgm:t>
        <a:bodyPr/>
        <a:lstStyle/>
        <a:p>
          <a:endParaRPr lang="en-US"/>
        </a:p>
      </dgm:t>
    </dgm:pt>
    <dgm:pt modelId="{85163544-444B-46B9-8071-BF31B2232484}" type="sibTrans" cxnId="{2081E6AB-05AD-437D-981C-A98891C2055D}">
      <dgm:prSet/>
      <dgm:spPr/>
      <dgm:t>
        <a:bodyPr/>
        <a:lstStyle/>
        <a:p>
          <a:endParaRPr lang="en-US"/>
        </a:p>
      </dgm:t>
    </dgm:pt>
    <dgm:pt modelId="{4C537168-A0E8-4358-B75D-79471D614CCB}">
      <dgm:prSet phldrT="[Text]" custT="1"/>
      <dgm:spPr/>
      <dgm:t>
        <a:bodyPr/>
        <a:lstStyle/>
        <a:p>
          <a:r>
            <a:rPr lang="en-US" altLang="en-US" sz="1400" b="1" dirty="0" smtClean="0">
              <a:solidFill>
                <a:srgbClr val="000000"/>
              </a:solidFill>
              <a:latin typeface="Arial" pitchFamily="34" charset="0"/>
            </a:rPr>
            <a:t>Biological Molecular Damage</a:t>
          </a:r>
        </a:p>
        <a:p>
          <a:r>
            <a:rPr lang="en-US" altLang="en-US" sz="1400" b="1" dirty="0" smtClean="0">
              <a:solidFill>
                <a:srgbClr val="000000"/>
              </a:solidFill>
              <a:latin typeface="Arial" pitchFamily="34" charset="0"/>
            </a:rPr>
            <a:t>Proteins, Membrane, DNA</a:t>
          </a:r>
          <a:endParaRPr lang="en-US" sz="1400" dirty="0"/>
        </a:p>
      </dgm:t>
    </dgm:pt>
    <dgm:pt modelId="{02689AE6-B247-45AF-A9CB-9F7A18395B42}" type="parTrans" cxnId="{162AE4BA-B993-4846-A57A-396AC008C7C5}">
      <dgm:prSet/>
      <dgm:spPr/>
      <dgm:t>
        <a:bodyPr/>
        <a:lstStyle/>
        <a:p>
          <a:endParaRPr lang="en-US"/>
        </a:p>
      </dgm:t>
    </dgm:pt>
    <dgm:pt modelId="{31FE3546-D5DD-4B5C-8BAE-312E378AF9D2}" type="sibTrans" cxnId="{162AE4BA-B993-4846-A57A-396AC008C7C5}">
      <dgm:prSet/>
      <dgm:spPr/>
      <dgm:t>
        <a:bodyPr/>
        <a:lstStyle/>
        <a:p>
          <a:endParaRPr lang="en-US"/>
        </a:p>
      </dgm:t>
    </dgm:pt>
    <dgm:pt modelId="{E89102C2-7CF3-4C33-AEEB-0ECCC5BC2AAC}">
      <dgm:prSet phldrT="[Text]" custT="1"/>
      <dgm:spPr/>
      <dgm:t>
        <a:bodyPr/>
        <a:lstStyle/>
        <a:p>
          <a:r>
            <a:rPr lang="en-US" altLang="en-US" sz="1400" b="1" dirty="0" smtClean="0">
              <a:solidFill>
                <a:srgbClr val="000000"/>
              </a:solidFill>
              <a:latin typeface="Arial" pitchFamily="34" charset="0"/>
            </a:rPr>
            <a:t>Cells, tissues</a:t>
          </a:r>
        </a:p>
      </dgm:t>
    </dgm:pt>
    <dgm:pt modelId="{8F1A8C18-DB04-48CD-9407-413792797EBE}" type="parTrans" cxnId="{8FDD60B9-EDE0-472B-9F3D-D29FF5F6D15C}">
      <dgm:prSet/>
      <dgm:spPr/>
      <dgm:t>
        <a:bodyPr/>
        <a:lstStyle/>
        <a:p>
          <a:endParaRPr lang="en-US"/>
        </a:p>
      </dgm:t>
    </dgm:pt>
    <dgm:pt modelId="{518A3100-93DD-42CA-9041-3CA033B86F0C}" type="sibTrans" cxnId="{8FDD60B9-EDE0-472B-9F3D-D29FF5F6D15C}">
      <dgm:prSet/>
      <dgm:spPr/>
      <dgm:t>
        <a:bodyPr/>
        <a:lstStyle/>
        <a:p>
          <a:endParaRPr lang="en-US"/>
        </a:p>
      </dgm:t>
    </dgm:pt>
    <dgm:pt modelId="{6888F793-6443-476E-8B36-8C1DF99F281E}" type="pres">
      <dgm:prSet presAssocID="{FB522ECC-365C-4CDE-AB31-56611118E3DF}" presName="arrowDiagram" presStyleCnt="0">
        <dgm:presLayoutVars>
          <dgm:chMax val="5"/>
          <dgm:dir/>
          <dgm:resizeHandles val="exact"/>
        </dgm:presLayoutVars>
      </dgm:prSet>
      <dgm:spPr/>
    </dgm:pt>
    <dgm:pt modelId="{C372AC9A-EEA4-460C-8CB4-9EF253082D8E}" type="pres">
      <dgm:prSet presAssocID="{FB522ECC-365C-4CDE-AB31-56611118E3DF}" presName="arrow" presStyleLbl="bgShp" presStyleIdx="0" presStyleCnt="1" custLinFactNeighborX="-1033" custLinFactNeighborY="7002"/>
      <dgm:spPr/>
      <dgm:t>
        <a:bodyPr/>
        <a:lstStyle/>
        <a:p>
          <a:endParaRPr lang="en-US"/>
        </a:p>
      </dgm:t>
    </dgm:pt>
    <dgm:pt modelId="{A80A6996-78E3-4EC7-B508-211B892B6DF3}" type="pres">
      <dgm:prSet presAssocID="{FB522ECC-365C-4CDE-AB31-56611118E3DF}" presName="arrowDiagram3" presStyleCnt="0"/>
      <dgm:spPr/>
    </dgm:pt>
    <dgm:pt modelId="{3809A32D-8573-4547-9BFD-C4D8DEE37822}" type="pres">
      <dgm:prSet presAssocID="{18561C2E-8B1D-45D8-9208-89D7682DD5E9}" presName="bullet3a" presStyleLbl="node1" presStyleIdx="0" presStyleCnt="3"/>
      <dgm:spPr/>
    </dgm:pt>
    <dgm:pt modelId="{8E028FBC-A39D-42D9-91AD-EAF6E894EAD2}" type="pres">
      <dgm:prSet presAssocID="{18561C2E-8B1D-45D8-9208-89D7682DD5E9}" presName="textBox3a" presStyleLbl="revTx" presStyleIdx="0" presStyleCnt="3" custScaleX="195848" custScaleY="48804" custLinFactNeighborX="46253" custLinFactNeighborY="-18757">
        <dgm:presLayoutVars>
          <dgm:bulletEnabled val="1"/>
        </dgm:presLayoutVars>
      </dgm:prSet>
      <dgm:spPr/>
      <dgm:t>
        <a:bodyPr/>
        <a:lstStyle/>
        <a:p>
          <a:endParaRPr lang="en-US"/>
        </a:p>
      </dgm:t>
    </dgm:pt>
    <dgm:pt modelId="{73AEB4EF-F0B2-4508-B16B-61F498A76F73}" type="pres">
      <dgm:prSet presAssocID="{4C537168-A0E8-4358-B75D-79471D614CCB}" presName="bullet3b" presStyleLbl="node1" presStyleIdx="1" presStyleCnt="3" custLinFactX="48032" custLinFactNeighborX="100000" custLinFactNeighborY="-54576"/>
      <dgm:spPr/>
    </dgm:pt>
    <dgm:pt modelId="{39D98AF0-6F32-4BB8-A18F-79EFCC4AE28B}" type="pres">
      <dgm:prSet presAssocID="{4C537168-A0E8-4358-B75D-79471D614CCB}" presName="textBox3b" presStyleLbl="revTx" presStyleIdx="1" presStyleCnt="3" custScaleX="198151" custScaleY="25623" custLinFactNeighborX="51351" custLinFactNeighborY="-20833">
        <dgm:presLayoutVars>
          <dgm:bulletEnabled val="1"/>
        </dgm:presLayoutVars>
      </dgm:prSet>
      <dgm:spPr/>
      <dgm:t>
        <a:bodyPr/>
        <a:lstStyle/>
        <a:p>
          <a:endParaRPr lang="en-US"/>
        </a:p>
      </dgm:t>
    </dgm:pt>
    <dgm:pt modelId="{E8E5DDB9-415D-43D9-92BD-E7D51DC46759}" type="pres">
      <dgm:prSet presAssocID="{E89102C2-7CF3-4C33-AEEB-0ECCC5BC2AAC}" presName="bullet3c" presStyleLbl="node1" presStyleIdx="2" presStyleCnt="3"/>
      <dgm:spPr/>
    </dgm:pt>
    <dgm:pt modelId="{B8C6AECC-18DE-4187-AE4F-F97C2D3E7D23}" type="pres">
      <dgm:prSet presAssocID="{E89102C2-7CF3-4C33-AEEB-0ECCC5BC2AAC}" presName="textBox3c" presStyleLbl="revTx" presStyleIdx="2" presStyleCnt="3" custScaleY="8544" custLinFactNeighborX="33078" custLinFactNeighborY="-32228">
        <dgm:presLayoutVars>
          <dgm:bulletEnabled val="1"/>
        </dgm:presLayoutVars>
      </dgm:prSet>
      <dgm:spPr/>
      <dgm:t>
        <a:bodyPr/>
        <a:lstStyle/>
        <a:p>
          <a:endParaRPr lang="en-US"/>
        </a:p>
      </dgm:t>
    </dgm:pt>
  </dgm:ptLst>
  <dgm:cxnLst>
    <dgm:cxn modelId="{162AE4BA-B993-4846-A57A-396AC008C7C5}" srcId="{FB522ECC-365C-4CDE-AB31-56611118E3DF}" destId="{4C537168-A0E8-4358-B75D-79471D614CCB}" srcOrd="1" destOrd="0" parTransId="{02689AE6-B247-45AF-A9CB-9F7A18395B42}" sibTransId="{31FE3546-D5DD-4B5C-8BAE-312E378AF9D2}"/>
    <dgm:cxn modelId="{B943C3A8-5573-4DEF-9675-BE25F91A8D31}" type="presOf" srcId="{4C537168-A0E8-4358-B75D-79471D614CCB}" destId="{39D98AF0-6F32-4BB8-A18F-79EFCC4AE28B}" srcOrd="0" destOrd="0" presId="urn:microsoft.com/office/officeart/2005/8/layout/arrow2"/>
    <dgm:cxn modelId="{841010E3-4978-42A8-A46F-B7DAA602B9FA}" type="presOf" srcId="{FB522ECC-365C-4CDE-AB31-56611118E3DF}" destId="{6888F793-6443-476E-8B36-8C1DF99F281E}" srcOrd="0" destOrd="0" presId="urn:microsoft.com/office/officeart/2005/8/layout/arrow2"/>
    <dgm:cxn modelId="{0D07AA61-DCCD-423C-9153-552577B81679}" type="presOf" srcId="{18561C2E-8B1D-45D8-9208-89D7682DD5E9}" destId="{8E028FBC-A39D-42D9-91AD-EAF6E894EAD2}" srcOrd="0" destOrd="0" presId="urn:microsoft.com/office/officeart/2005/8/layout/arrow2"/>
    <dgm:cxn modelId="{2081E6AB-05AD-437D-981C-A98891C2055D}" srcId="{FB522ECC-365C-4CDE-AB31-56611118E3DF}" destId="{18561C2E-8B1D-45D8-9208-89D7682DD5E9}" srcOrd="0" destOrd="0" parTransId="{09A6B2FB-9772-4CE4-B6FD-B6477E610FC0}" sibTransId="{85163544-444B-46B9-8071-BF31B2232484}"/>
    <dgm:cxn modelId="{8FDD60B9-EDE0-472B-9F3D-D29FF5F6D15C}" srcId="{FB522ECC-365C-4CDE-AB31-56611118E3DF}" destId="{E89102C2-7CF3-4C33-AEEB-0ECCC5BC2AAC}" srcOrd="2" destOrd="0" parTransId="{8F1A8C18-DB04-48CD-9407-413792797EBE}" sibTransId="{518A3100-93DD-42CA-9041-3CA033B86F0C}"/>
    <dgm:cxn modelId="{DCE4E3CC-D0BC-49B6-9946-48FB7D53006B}" type="presOf" srcId="{E89102C2-7CF3-4C33-AEEB-0ECCC5BC2AAC}" destId="{B8C6AECC-18DE-4187-AE4F-F97C2D3E7D23}" srcOrd="0" destOrd="0" presId="urn:microsoft.com/office/officeart/2005/8/layout/arrow2"/>
    <dgm:cxn modelId="{F65382CA-B61E-4C93-BDF5-4909267F9889}" type="presParOf" srcId="{6888F793-6443-476E-8B36-8C1DF99F281E}" destId="{C372AC9A-EEA4-460C-8CB4-9EF253082D8E}" srcOrd="0" destOrd="0" presId="urn:microsoft.com/office/officeart/2005/8/layout/arrow2"/>
    <dgm:cxn modelId="{52CFD704-A4C0-4C0C-A621-51944D715E00}" type="presParOf" srcId="{6888F793-6443-476E-8B36-8C1DF99F281E}" destId="{A80A6996-78E3-4EC7-B508-211B892B6DF3}" srcOrd="1" destOrd="0" presId="urn:microsoft.com/office/officeart/2005/8/layout/arrow2"/>
    <dgm:cxn modelId="{2CA98E87-BBF4-48C8-8E78-34C7AC88CA73}" type="presParOf" srcId="{A80A6996-78E3-4EC7-B508-211B892B6DF3}" destId="{3809A32D-8573-4547-9BFD-C4D8DEE37822}" srcOrd="0" destOrd="0" presId="urn:microsoft.com/office/officeart/2005/8/layout/arrow2"/>
    <dgm:cxn modelId="{C997B20F-5A1E-44EE-8E27-B5C9D1868D21}" type="presParOf" srcId="{A80A6996-78E3-4EC7-B508-211B892B6DF3}" destId="{8E028FBC-A39D-42D9-91AD-EAF6E894EAD2}" srcOrd="1" destOrd="0" presId="urn:microsoft.com/office/officeart/2005/8/layout/arrow2"/>
    <dgm:cxn modelId="{65567677-222F-4422-B7B0-C8D376BA70D2}" type="presParOf" srcId="{A80A6996-78E3-4EC7-B508-211B892B6DF3}" destId="{73AEB4EF-F0B2-4508-B16B-61F498A76F73}" srcOrd="2" destOrd="0" presId="urn:microsoft.com/office/officeart/2005/8/layout/arrow2"/>
    <dgm:cxn modelId="{FFB86EA6-DD98-421F-8DF7-64159E136058}" type="presParOf" srcId="{A80A6996-78E3-4EC7-B508-211B892B6DF3}" destId="{39D98AF0-6F32-4BB8-A18F-79EFCC4AE28B}" srcOrd="3" destOrd="0" presId="urn:microsoft.com/office/officeart/2005/8/layout/arrow2"/>
    <dgm:cxn modelId="{992BDA64-CA37-4759-8639-FCC4B6A683FA}" type="presParOf" srcId="{A80A6996-78E3-4EC7-B508-211B892B6DF3}" destId="{E8E5DDB9-415D-43D9-92BD-E7D51DC46759}" srcOrd="4" destOrd="0" presId="urn:microsoft.com/office/officeart/2005/8/layout/arrow2"/>
    <dgm:cxn modelId="{AA08019A-01C7-4B7D-9105-8CE244EA8CA3}" type="presParOf" srcId="{A80A6996-78E3-4EC7-B508-211B892B6DF3}" destId="{B8C6AECC-18DE-4187-AE4F-F97C2D3E7D23}" srcOrd="5"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148C3E-3706-48D0-8721-253580128932}"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A33DC965-0350-4AA7-B3A5-EFFB2A49B010}">
      <dgm:prSet phldrT="[Text]"/>
      <dgm:spPr/>
      <dgm:t>
        <a:bodyPr/>
        <a:lstStyle/>
        <a:p>
          <a:r>
            <a:rPr lang="en-GB" dirty="0" smtClean="0"/>
            <a:t>Risk Coefficient</a:t>
          </a:r>
          <a:endParaRPr lang="en-US" dirty="0"/>
        </a:p>
      </dgm:t>
    </dgm:pt>
    <dgm:pt modelId="{F548BCE0-7266-4016-88C4-3A34B965CEA9}" type="parTrans" cxnId="{63DAB15B-35DB-4FCA-B410-E9271B1B9DD6}">
      <dgm:prSet/>
      <dgm:spPr/>
      <dgm:t>
        <a:bodyPr/>
        <a:lstStyle/>
        <a:p>
          <a:endParaRPr lang="en-US"/>
        </a:p>
      </dgm:t>
    </dgm:pt>
    <dgm:pt modelId="{9AC6B928-70FA-4885-B2BC-E0207AA6D111}" type="sibTrans" cxnId="{63DAB15B-35DB-4FCA-B410-E9271B1B9DD6}">
      <dgm:prSet/>
      <dgm:spPr/>
      <dgm:t>
        <a:bodyPr/>
        <a:lstStyle/>
        <a:p>
          <a:endParaRPr lang="en-US"/>
        </a:p>
      </dgm:t>
    </dgm:pt>
    <dgm:pt modelId="{552EBE39-AE52-4A76-A14E-0BABE69C9322}">
      <dgm:prSet phldrT="[Text]" custT="1"/>
      <dgm:spPr/>
      <dgm:t>
        <a:bodyPr/>
        <a:lstStyle/>
        <a:p>
          <a:r>
            <a:rPr lang="en-GB" sz="2500" dirty="0" smtClean="0"/>
            <a:t>Biological studies</a:t>
          </a:r>
        </a:p>
      </dgm:t>
    </dgm:pt>
    <dgm:pt modelId="{C1718E4F-F711-45A3-9810-4AA3C6EFA647}" type="parTrans" cxnId="{E6C8FB9C-BD45-4F6B-B1A1-0492565F3CF9}">
      <dgm:prSet/>
      <dgm:spPr/>
      <dgm:t>
        <a:bodyPr/>
        <a:lstStyle/>
        <a:p>
          <a:endParaRPr lang="en-US"/>
        </a:p>
      </dgm:t>
    </dgm:pt>
    <dgm:pt modelId="{770E6923-BF4C-4B52-97FD-5262049419FF}" type="sibTrans" cxnId="{E6C8FB9C-BD45-4F6B-B1A1-0492565F3CF9}">
      <dgm:prSet/>
      <dgm:spPr/>
      <dgm:t>
        <a:bodyPr/>
        <a:lstStyle/>
        <a:p>
          <a:endParaRPr lang="en-US"/>
        </a:p>
      </dgm:t>
    </dgm:pt>
    <dgm:pt modelId="{0C76A7CA-195A-4CC8-9A22-7E551027ADF9}">
      <dgm:prSet phldrT="[Text]" custT="1"/>
      <dgm:spPr/>
      <dgm:t>
        <a:bodyPr/>
        <a:lstStyle/>
        <a:p>
          <a:r>
            <a:rPr lang="en-GB" sz="2800" dirty="0" smtClean="0"/>
            <a:t>UNSCEAR, BEIR, ICRP</a:t>
          </a:r>
          <a:endParaRPr lang="en-US" sz="2800" dirty="0"/>
        </a:p>
      </dgm:t>
    </dgm:pt>
    <dgm:pt modelId="{3C705C6B-09B7-42EA-B8D7-05D84D93D0DF}" type="parTrans" cxnId="{697AB67E-261C-4ACC-8FBA-0BCF192F56A0}">
      <dgm:prSet/>
      <dgm:spPr/>
      <dgm:t>
        <a:bodyPr/>
        <a:lstStyle/>
        <a:p>
          <a:endParaRPr lang="en-US"/>
        </a:p>
      </dgm:t>
    </dgm:pt>
    <dgm:pt modelId="{DDD91D44-825E-4E55-9F23-E111FF1F02B6}" type="sibTrans" cxnId="{697AB67E-261C-4ACC-8FBA-0BCF192F56A0}">
      <dgm:prSet/>
      <dgm:spPr/>
      <dgm:t>
        <a:bodyPr/>
        <a:lstStyle/>
        <a:p>
          <a:endParaRPr lang="en-US"/>
        </a:p>
      </dgm:t>
    </dgm:pt>
    <dgm:pt modelId="{5EF7747F-0ED1-4F19-AF5D-5B7A82C50BBE}">
      <dgm:prSet phldrT="[Text]" custT="1"/>
      <dgm:spPr/>
      <dgm:t>
        <a:bodyPr/>
        <a:lstStyle/>
        <a:p>
          <a:r>
            <a:rPr lang="en-GB" sz="2400" dirty="0" smtClean="0"/>
            <a:t>Epidemiological studies</a:t>
          </a:r>
        </a:p>
      </dgm:t>
    </dgm:pt>
    <dgm:pt modelId="{B2495B18-0615-4222-86B0-68C839B4BFC4}" type="parTrans" cxnId="{7E33E9CA-8048-45BF-A892-DE8EE235D0C5}">
      <dgm:prSet/>
      <dgm:spPr/>
      <dgm:t>
        <a:bodyPr/>
        <a:lstStyle/>
        <a:p>
          <a:endParaRPr lang="en-US"/>
        </a:p>
      </dgm:t>
    </dgm:pt>
    <dgm:pt modelId="{B96A6214-5B08-4609-A5D1-1863CB9ACA79}" type="sibTrans" cxnId="{7E33E9CA-8048-45BF-A892-DE8EE235D0C5}">
      <dgm:prSet/>
      <dgm:spPr/>
      <dgm:t>
        <a:bodyPr/>
        <a:lstStyle/>
        <a:p>
          <a:endParaRPr lang="en-US"/>
        </a:p>
      </dgm:t>
    </dgm:pt>
    <dgm:pt modelId="{7BB9BFB0-558D-4BDB-9D08-BA252EF461A8}" type="pres">
      <dgm:prSet presAssocID="{46148C3E-3706-48D0-8721-253580128932}" presName="cycle" presStyleCnt="0">
        <dgm:presLayoutVars>
          <dgm:chMax val="1"/>
          <dgm:dir/>
          <dgm:animLvl val="ctr"/>
          <dgm:resizeHandles val="exact"/>
        </dgm:presLayoutVars>
      </dgm:prSet>
      <dgm:spPr/>
      <dgm:t>
        <a:bodyPr/>
        <a:lstStyle/>
        <a:p>
          <a:endParaRPr lang="en-US"/>
        </a:p>
      </dgm:t>
    </dgm:pt>
    <dgm:pt modelId="{01617FA2-CD60-45AA-A557-6CF9F8525F0F}" type="pres">
      <dgm:prSet presAssocID="{A33DC965-0350-4AA7-B3A5-EFFB2A49B010}" presName="centerShape" presStyleLbl="node0" presStyleIdx="0" presStyleCnt="1"/>
      <dgm:spPr/>
      <dgm:t>
        <a:bodyPr/>
        <a:lstStyle/>
        <a:p>
          <a:endParaRPr lang="en-US"/>
        </a:p>
      </dgm:t>
    </dgm:pt>
    <dgm:pt modelId="{9268219F-6696-4B39-9AC5-5789996AE4BD}" type="pres">
      <dgm:prSet presAssocID="{C1718E4F-F711-45A3-9810-4AA3C6EFA647}" presName="parTrans" presStyleLbl="bgSibTrans2D1" presStyleIdx="0" presStyleCnt="3" custAng="17589019" custLinFactY="-51032" custLinFactNeighborX="-2568" custLinFactNeighborY="-100000"/>
      <dgm:spPr/>
      <dgm:t>
        <a:bodyPr/>
        <a:lstStyle/>
        <a:p>
          <a:endParaRPr lang="en-US"/>
        </a:p>
      </dgm:t>
    </dgm:pt>
    <dgm:pt modelId="{1219CF88-984D-4942-8170-D9D8AC9B60CE}" type="pres">
      <dgm:prSet presAssocID="{552EBE39-AE52-4A76-A14E-0BABE69C9322}" presName="node" presStyleLbl="node1" presStyleIdx="0" presStyleCnt="3">
        <dgm:presLayoutVars>
          <dgm:bulletEnabled val="1"/>
        </dgm:presLayoutVars>
      </dgm:prSet>
      <dgm:spPr/>
      <dgm:t>
        <a:bodyPr/>
        <a:lstStyle/>
        <a:p>
          <a:endParaRPr lang="en-US"/>
        </a:p>
      </dgm:t>
    </dgm:pt>
    <dgm:pt modelId="{42F33761-8600-46C6-B8E2-717B7F0A37D8}" type="pres">
      <dgm:prSet presAssocID="{3C705C6B-09B7-42EA-B8D7-05D84D93D0DF}" presName="parTrans" presStyleLbl="bgSibTrans2D1" presStyleIdx="1" presStyleCnt="3"/>
      <dgm:spPr/>
      <dgm:t>
        <a:bodyPr/>
        <a:lstStyle/>
        <a:p>
          <a:endParaRPr lang="en-US"/>
        </a:p>
      </dgm:t>
    </dgm:pt>
    <dgm:pt modelId="{E874A322-68F9-4212-B798-30C1AF10773B}" type="pres">
      <dgm:prSet presAssocID="{0C76A7CA-195A-4CC8-9A22-7E551027ADF9}" presName="node" presStyleLbl="node1" presStyleIdx="1" presStyleCnt="3" custRadScaleRad="105071" custRadScaleInc="-341">
        <dgm:presLayoutVars>
          <dgm:bulletEnabled val="1"/>
        </dgm:presLayoutVars>
      </dgm:prSet>
      <dgm:spPr/>
      <dgm:t>
        <a:bodyPr/>
        <a:lstStyle/>
        <a:p>
          <a:endParaRPr lang="en-US"/>
        </a:p>
      </dgm:t>
    </dgm:pt>
    <dgm:pt modelId="{E617AA44-BED5-45CF-92FD-A939F18A9007}" type="pres">
      <dgm:prSet presAssocID="{B2495B18-0615-4222-86B0-68C839B4BFC4}" presName="parTrans" presStyleLbl="bgSibTrans2D1" presStyleIdx="2" presStyleCnt="3" custAng="3287777" custLinFactY="-67328" custLinFactNeighborX="7485" custLinFactNeighborY="-100000"/>
      <dgm:spPr/>
      <dgm:t>
        <a:bodyPr/>
        <a:lstStyle/>
        <a:p>
          <a:endParaRPr lang="en-US"/>
        </a:p>
      </dgm:t>
    </dgm:pt>
    <dgm:pt modelId="{B1CA3A54-9157-4525-B3F8-691F41D2583A}" type="pres">
      <dgm:prSet presAssocID="{5EF7747F-0ED1-4F19-AF5D-5B7A82C50BBE}" presName="node" presStyleLbl="node1" presStyleIdx="2" presStyleCnt="3" custScaleX="104490">
        <dgm:presLayoutVars>
          <dgm:bulletEnabled val="1"/>
        </dgm:presLayoutVars>
      </dgm:prSet>
      <dgm:spPr/>
      <dgm:t>
        <a:bodyPr/>
        <a:lstStyle/>
        <a:p>
          <a:endParaRPr lang="en-US"/>
        </a:p>
      </dgm:t>
    </dgm:pt>
  </dgm:ptLst>
  <dgm:cxnLst>
    <dgm:cxn modelId="{7E33E9CA-8048-45BF-A892-DE8EE235D0C5}" srcId="{A33DC965-0350-4AA7-B3A5-EFFB2A49B010}" destId="{5EF7747F-0ED1-4F19-AF5D-5B7A82C50BBE}" srcOrd="2" destOrd="0" parTransId="{B2495B18-0615-4222-86B0-68C839B4BFC4}" sibTransId="{B96A6214-5B08-4609-A5D1-1863CB9ACA79}"/>
    <dgm:cxn modelId="{FFFE2B85-D060-4159-AE47-AE3B3E68C062}" type="presOf" srcId="{3C705C6B-09B7-42EA-B8D7-05D84D93D0DF}" destId="{42F33761-8600-46C6-B8E2-717B7F0A37D8}" srcOrd="0" destOrd="0" presId="urn:microsoft.com/office/officeart/2005/8/layout/radial4"/>
    <dgm:cxn modelId="{92797DEA-A135-465C-8707-165025F81D0D}" type="presOf" srcId="{552EBE39-AE52-4A76-A14E-0BABE69C9322}" destId="{1219CF88-984D-4942-8170-D9D8AC9B60CE}" srcOrd="0" destOrd="0" presId="urn:microsoft.com/office/officeart/2005/8/layout/radial4"/>
    <dgm:cxn modelId="{697AB67E-261C-4ACC-8FBA-0BCF192F56A0}" srcId="{A33DC965-0350-4AA7-B3A5-EFFB2A49B010}" destId="{0C76A7CA-195A-4CC8-9A22-7E551027ADF9}" srcOrd="1" destOrd="0" parTransId="{3C705C6B-09B7-42EA-B8D7-05D84D93D0DF}" sibTransId="{DDD91D44-825E-4E55-9F23-E111FF1F02B6}"/>
    <dgm:cxn modelId="{A295E1AE-0B33-4F40-B137-301904E8C9AD}" type="presOf" srcId="{0C76A7CA-195A-4CC8-9A22-7E551027ADF9}" destId="{E874A322-68F9-4212-B798-30C1AF10773B}" srcOrd="0" destOrd="0" presId="urn:microsoft.com/office/officeart/2005/8/layout/radial4"/>
    <dgm:cxn modelId="{A686129F-867E-4A52-A607-CB0EF2A1E83C}" type="presOf" srcId="{5EF7747F-0ED1-4F19-AF5D-5B7A82C50BBE}" destId="{B1CA3A54-9157-4525-B3F8-691F41D2583A}" srcOrd="0" destOrd="0" presId="urn:microsoft.com/office/officeart/2005/8/layout/radial4"/>
    <dgm:cxn modelId="{63DAB15B-35DB-4FCA-B410-E9271B1B9DD6}" srcId="{46148C3E-3706-48D0-8721-253580128932}" destId="{A33DC965-0350-4AA7-B3A5-EFFB2A49B010}" srcOrd="0" destOrd="0" parTransId="{F548BCE0-7266-4016-88C4-3A34B965CEA9}" sibTransId="{9AC6B928-70FA-4885-B2BC-E0207AA6D111}"/>
    <dgm:cxn modelId="{075E8395-EF8E-41E2-B64F-DF92259145C3}" type="presOf" srcId="{46148C3E-3706-48D0-8721-253580128932}" destId="{7BB9BFB0-558D-4BDB-9D08-BA252EF461A8}" srcOrd="0" destOrd="0" presId="urn:microsoft.com/office/officeart/2005/8/layout/radial4"/>
    <dgm:cxn modelId="{73B6C9EB-180C-4335-81AB-D4E583BD13F3}" type="presOf" srcId="{B2495B18-0615-4222-86B0-68C839B4BFC4}" destId="{E617AA44-BED5-45CF-92FD-A939F18A9007}" srcOrd="0" destOrd="0" presId="urn:microsoft.com/office/officeart/2005/8/layout/radial4"/>
    <dgm:cxn modelId="{E6C8FB9C-BD45-4F6B-B1A1-0492565F3CF9}" srcId="{A33DC965-0350-4AA7-B3A5-EFFB2A49B010}" destId="{552EBE39-AE52-4A76-A14E-0BABE69C9322}" srcOrd="0" destOrd="0" parTransId="{C1718E4F-F711-45A3-9810-4AA3C6EFA647}" sibTransId="{770E6923-BF4C-4B52-97FD-5262049419FF}"/>
    <dgm:cxn modelId="{521C4EAB-64A6-4968-A102-BD483A7D1FB2}" type="presOf" srcId="{A33DC965-0350-4AA7-B3A5-EFFB2A49B010}" destId="{01617FA2-CD60-45AA-A557-6CF9F8525F0F}" srcOrd="0" destOrd="0" presId="urn:microsoft.com/office/officeart/2005/8/layout/radial4"/>
    <dgm:cxn modelId="{D80F8786-1A31-40EE-B91C-5D88D682588E}" type="presOf" srcId="{C1718E4F-F711-45A3-9810-4AA3C6EFA647}" destId="{9268219F-6696-4B39-9AC5-5789996AE4BD}" srcOrd="0" destOrd="0" presId="urn:microsoft.com/office/officeart/2005/8/layout/radial4"/>
    <dgm:cxn modelId="{BF32D845-C6CF-48FD-84DE-8FFE15EFD296}" type="presParOf" srcId="{7BB9BFB0-558D-4BDB-9D08-BA252EF461A8}" destId="{01617FA2-CD60-45AA-A557-6CF9F8525F0F}" srcOrd="0" destOrd="0" presId="urn:microsoft.com/office/officeart/2005/8/layout/radial4"/>
    <dgm:cxn modelId="{BAFF02BB-22F8-4954-9B59-DE21B97F1284}" type="presParOf" srcId="{7BB9BFB0-558D-4BDB-9D08-BA252EF461A8}" destId="{9268219F-6696-4B39-9AC5-5789996AE4BD}" srcOrd="1" destOrd="0" presId="urn:microsoft.com/office/officeart/2005/8/layout/radial4"/>
    <dgm:cxn modelId="{8CC36A7E-6844-457D-BDA9-130E8B3821EE}" type="presParOf" srcId="{7BB9BFB0-558D-4BDB-9D08-BA252EF461A8}" destId="{1219CF88-984D-4942-8170-D9D8AC9B60CE}" srcOrd="2" destOrd="0" presId="urn:microsoft.com/office/officeart/2005/8/layout/radial4"/>
    <dgm:cxn modelId="{685A2BF6-C322-4FE8-9920-E1A00E9EB598}" type="presParOf" srcId="{7BB9BFB0-558D-4BDB-9D08-BA252EF461A8}" destId="{42F33761-8600-46C6-B8E2-717B7F0A37D8}" srcOrd="3" destOrd="0" presId="urn:microsoft.com/office/officeart/2005/8/layout/radial4"/>
    <dgm:cxn modelId="{256165B9-5D9E-46DD-A33E-467A7FA989B4}" type="presParOf" srcId="{7BB9BFB0-558D-4BDB-9D08-BA252EF461A8}" destId="{E874A322-68F9-4212-B798-30C1AF10773B}" srcOrd="4" destOrd="0" presId="urn:microsoft.com/office/officeart/2005/8/layout/radial4"/>
    <dgm:cxn modelId="{7CE04F51-41CD-4954-AC5A-1EC43FDAB79D}" type="presParOf" srcId="{7BB9BFB0-558D-4BDB-9D08-BA252EF461A8}" destId="{E617AA44-BED5-45CF-92FD-A939F18A9007}" srcOrd="5" destOrd="0" presId="urn:microsoft.com/office/officeart/2005/8/layout/radial4"/>
    <dgm:cxn modelId="{8974D656-65D0-478C-8DD4-95E9A83DE61E}" type="presParOf" srcId="{7BB9BFB0-558D-4BDB-9D08-BA252EF461A8}" destId="{B1CA3A54-9157-4525-B3F8-691F41D2583A}"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72AC9A-EEA4-460C-8CB4-9EF253082D8E}">
      <dsp:nvSpPr>
        <dsp:cNvPr id="0" name=""/>
        <dsp:cNvSpPr/>
      </dsp:nvSpPr>
      <dsp:spPr>
        <a:xfrm>
          <a:off x="304804" y="0"/>
          <a:ext cx="6461758" cy="4038598"/>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09A32D-8573-4547-9BFD-C4D8DEE37822}">
      <dsp:nvSpPr>
        <dsp:cNvPr id="0" name=""/>
        <dsp:cNvSpPr/>
      </dsp:nvSpPr>
      <dsp:spPr>
        <a:xfrm>
          <a:off x="1192198" y="2787441"/>
          <a:ext cx="168005" cy="1680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028FBC-A39D-42D9-91AD-EAF6E894EAD2}">
      <dsp:nvSpPr>
        <dsp:cNvPr id="0" name=""/>
        <dsp:cNvSpPr/>
      </dsp:nvSpPr>
      <dsp:spPr>
        <a:xfrm>
          <a:off x="1251042" y="2951288"/>
          <a:ext cx="2948667" cy="569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023" tIns="0" rIns="0" bIns="0" numCol="1" spcCol="1270" anchor="t" anchorCtr="0">
          <a:noAutofit/>
        </a:bodyPr>
        <a:lstStyle/>
        <a:p>
          <a:pPr lvl="0" algn="l" defTabSz="622300">
            <a:lnSpc>
              <a:spcPct val="90000"/>
            </a:lnSpc>
            <a:spcBef>
              <a:spcPct val="0"/>
            </a:spcBef>
            <a:spcAft>
              <a:spcPct val="35000"/>
            </a:spcAft>
          </a:pPr>
          <a:r>
            <a:rPr lang="en-US" altLang="en-US" sz="1400" b="1" kern="1200" dirty="0" smtClean="0">
              <a:solidFill>
                <a:srgbClr val="000000"/>
              </a:solidFill>
              <a:latin typeface="Arial" pitchFamily="34" charset="0"/>
            </a:rPr>
            <a:t>Chemical Damage</a:t>
          </a:r>
        </a:p>
        <a:p>
          <a:pPr lvl="0" algn="l" defTabSz="622300">
            <a:lnSpc>
              <a:spcPct val="90000"/>
            </a:lnSpc>
            <a:spcBef>
              <a:spcPct val="0"/>
            </a:spcBef>
            <a:spcAft>
              <a:spcPct val="35000"/>
            </a:spcAft>
          </a:pPr>
          <a:r>
            <a:rPr lang="en-US" altLang="en-US" sz="1400" b="1" kern="1200" dirty="0" smtClean="0">
              <a:solidFill>
                <a:srgbClr val="000000"/>
              </a:solidFill>
              <a:latin typeface="Arial" pitchFamily="34" charset="0"/>
            </a:rPr>
            <a:t>Free Radicals</a:t>
          </a:r>
          <a:endParaRPr lang="en-US" sz="1400" kern="1200" dirty="0"/>
        </a:p>
      </dsp:txBody>
      <dsp:txXfrm>
        <a:off x="1251042" y="2951288"/>
        <a:ext cx="2948667" cy="569618"/>
      </dsp:txXfrm>
    </dsp:sp>
    <dsp:sp modelId="{73AEB4EF-F0B2-4508-B16B-61F498A76F73}">
      <dsp:nvSpPr>
        <dsp:cNvPr id="0" name=""/>
        <dsp:cNvSpPr/>
      </dsp:nvSpPr>
      <dsp:spPr>
        <a:xfrm>
          <a:off x="3124748" y="1524001"/>
          <a:ext cx="303702" cy="30370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D98AF0-6F32-4BB8-A18F-79EFCC4AE28B}">
      <dsp:nvSpPr>
        <dsp:cNvPr id="0" name=""/>
        <dsp:cNvSpPr/>
      </dsp:nvSpPr>
      <dsp:spPr>
        <a:xfrm>
          <a:off x="2862311" y="2200931"/>
          <a:ext cx="3072969" cy="562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926" tIns="0" rIns="0" bIns="0" numCol="1" spcCol="1270" anchor="t" anchorCtr="0">
          <a:noAutofit/>
        </a:bodyPr>
        <a:lstStyle/>
        <a:p>
          <a:pPr lvl="0" algn="l" defTabSz="622300">
            <a:lnSpc>
              <a:spcPct val="90000"/>
            </a:lnSpc>
            <a:spcBef>
              <a:spcPct val="0"/>
            </a:spcBef>
            <a:spcAft>
              <a:spcPct val="35000"/>
            </a:spcAft>
          </a:pPr>
          <a:r>
            <a:rPr lang="en-US" altLang="en-US" sz="1400" b="1" kern="1200" dirty="0" smtClean="0">
              <a:solidFill>
                <a:srgbClr val="000000"/>
              </a:solidFill>
              <a:latin typeface="Arial" pitchFamily="34" charset="0"/>
            </a:rPr>
            <a:t>Biological Molecular Damage</a:t>
          </a:r>
        </a:p>
        <a:p>
          <a:pPr lvl="0" algn="l" defTabSz="622300">
            <a:lnSpc>
              <a:spcPct val="90000"/>
            </a:lnSpc>
            <a:spcBef>
              <a:spcPct val="0"/>
            </a:spcBef>
            <a:spcAft>
              <a:spcPct val="35000"/>
            </a:spcAft>
          </a:pPr>
          <a:r>
            <a:rPr lang="en-US" altLang="en-US" sz="1400" b="1" kern="1200" dirty="0" smtClean="0">
              <a:solidFill>
                <a:srgbClr val="000000"/>
              </a:solidFill>
              <a:latin typeface="Arial" pitchFamily="34" charset="0"/>
            </a:rPr>
            <a:t>Proteins, Membrane, DNA</a:t>
          </a:r>
          <a:endParaRPr lang="en-US" sz="1400" kern="1200" dirty="0"/>
        </a:p>
      </dsp:txBody>
      <dsp:txXfrm>
        <a:off x="2862311" y="2200931"/>
        <a:ext cx="3072969" cy="562936"/>
      </dsp:txXfrm>
    </dsp:sp>
    <dsp:sp modelId="{E8E5DDB9-415D-43D9-92BD-E7D51DC46759}">
      <dsp:nvSpPr>
        <dsp:cNvPr id="0" name=""/>
        <dsp:cNvSpPr/>
      </dsp:nvSpPr>
      <dsp:spPr>
        <a:xfrm>
          <a:off x="4458616" y="1021765"/>
          <a:ext cx="420014" cy="4200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C6AECC-18DE-4187-AE4F-F97C2D3E7D23}">
      <dsp:nvSpPr>
        <dsp:cNvPr id="0" name=""/>
        <dsp:cNvSpPr/>
      </dsp:nvSpPr>
      <dsp:spPr>
        <a:xfrm>
          <a:off x="5181605" y="1610694"/>
          <a:ext cx="1550822" cy="239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557" tIns="0" rIns="0" bIns="0" numCol="1" spcCol="1270" anchor="t" anchorCtr="0">
          <a:noAutofit/>
        </a:bodyPr>
        <a:lstStyle/>
        <a:p>
          <a:pPr lvl="0" algn="l" defTabSz="622300">
            <a:lnSpc>
              <a:spcPct val="90000"/>
            </a:lnSpc>
            <a:spcBef>
              <a:spcPct val="0"/>
            </a:spcBef>
            <a:spcAft>
              <a:spcPct val="35000"/>
            </a:spcAft>
          </a:pPr>
          <a:r>
            <a:rPr lang="en-US" altLang="en-US" sz="1400" b="1" kern="1200" dirty="0" smtClean="0">
              <a:solidFill>
                <a:srgbClr val="000000"/>
              </a:solidFill>
              <a:latin typeface="Arial" pitchFamily="34" charset="0"/>
            </a:rPr>
            <a:t>Cells, tissues</a:t>
          </a:r>
        </a:p>
      </dsp:txBody>
      <dsp:txXfrm>
        <a:off x="5181605" y="1610694"/>
        <a:ext cx="1550822" cy="23981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617FA2-CD60-45AA-A557-6CF9F8525F0F}">
      <dsp:nvSpPr>
        <dsp:cNvPr id="0" name=""/>
        <dsp:cNvSpPr/>
      </dsp:nvSpPr>
      <dsp:spPr>
        <a:xfrm>
          <a:off x="2980109" y="2760153"/>
          <a:ext cx="2221992" cy="22219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GB" sz="2700" kern="1200" dirty="0" smtClean="0"/>
            <a:t>Risk Coefficient</a:t>
          </a:r>
          <a:endParaRPr lang="en-US" sz="2700" kern="1200" dirty="0"/>
        </a:p>
      </dsp:txBody>
      <dsp:txXfrm>
        <a:off x="2980109" y="2760153"/>
        <a:ext cx="2221992" cy="2221992"/>
      </dsp:txXfrm>
    </dsp:sp>
    <dsp:sp modelId="{9268219F-6696-4B39-9AC5-5789996AE4BD}">
      <dsp:nvSpPr>
        <dsp:cNvPr id="0" name=""/>
        <dsp:cNvSpPr/>
      </dsp:nvSpPr>
      <dsp:spPr>
        <a:xfrm rot="8889019">
          <a:off x="1402449" y="1381498"/>
          <a:ext cx="1809465" cy="63326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19CF88-984D-4942-8170-D9D8AC9B60CE}">
      <dsp:nvSpPr>
        <dsp:cNvPr id="0" name=""/>
        <dsp:cNvSpPr/>
      </dsp:nvSpPr>
      <dsp:spPr>
        <a:xfrm>
          <a:off x="557089" y="1291279"/>
          <a:ext cx="2110892" cy="16887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GB" sz="2500" kern="1200" dirty="0" smtClean="0"/>
            <a:t>Biological studies</a:t>
          </a:r>
        </a:p>
      </dsp:txBody>
      <dsp:txXfrm>
        <a:off x="557089" y="1291279"/>
        <a:ext cx="2110892" cy="1688713"/>
      </dsp:txXfrm>
    </dsp:sp>
    <dsp:sp modelId="{42F33761-8600-46C6-B8E2-717B7F0A37D8}">
      <dsp:nvSpPr>
        <dsp:cNvPr id="0" name=""/>
        <dsp:cNvSpPr/>
      </dsp:nvSpPr>
      <dsp:spPr>
        <a:xfrm rot="16187106">
          <a:off x="3177923" y="1432940"/>
          <a:ext cx="1810447" cy="63326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74A322-68F9-4212-B798-30C1AF10773B}">
      <dsp:nvSpPr>
        <dsp:cNvPr id="0" name=""/>
        <dsp:cNvSpPr/>
      </dsp:nvSpPr>
      <dsp:spPr>
        <a:xfrm>
          <a:off x="3024306" y="0"/>
          <a:ext cx="2110892" cy="16887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en-GB" sz="2800" kern="1200" dirty="0" smtClean="0"/>
            <a:t>UNSCEAR, BEIR, ICRP</a:t>
          </a:r>
          <a:endParaRPr lang="en-US" sz="2800" kern="1200" dirty="0"/>
        </a:p>
      </dsp:txBody>
      <dsp:txXfrm>
        <a:off x="3024306" y="0"/>
        <a:ext cx="2110892" cy="1688713"/>
      </dsp:txXfrm>
    </dsp:sp>
    <dsp:sp modelId="{E617AA44-BED5-45CF-92FD-A939F18A9007}">
      <dsp:nvSpPr>
        <dsp:cNvPr id="0" name=""/>
        <dsp:cNvSpPr/>
      </dsp:nvSpPr>
      <dsp:spPr>
        <a:xfrm rot="1187777">
          <a:off x="5059266" y="1278301"/>
          <a:ext cx="1809465" cy="63326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1CA3A54-9157-4525-B3F8-691F41D2583A}">
      <dsp:nvSpPr>
        <dsp:cNvPr id="0" name=""/>
        <dsp:cNvSpPr/>
      </dsp:nvSpPr>
      <dsp:spPr>
        <a:xfrm>
          <a:off x="5466838" y="1291279"/>
          <a:ext cx="2205671" cy="16887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GB" sz="2400" kern="1200" dirty="0" smtClean="0"/>
            <a:t>Epidemiological studies</a:t>
          </a:r>
        </a:p>
      </dsp:txBody>
      <dsp:txXfrm>
        <a:off x="5466838" y="1291279"/>
        <a:ext cx="2205671" cy="1688713"/>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2762CA-ECB3-4221-93F8-9E3CF36E9269}" type="datetimeFigureOut">
              <a:rPr lang="en-US" smtClean="0"/>
              <a:pPr/>
              <a:t>5/8/2015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AC818D-8D60-4985-9142-6A603DAAFF52}" type="slidenum">
              <a:rPr lang="en-US" smtClean="0"/>
              <a:pPr/>
              <a:t>‹#›</a:t>
            </a:fld>
            <a:endParaRPr lang="en-US"/>
          </a:p>
        </p:txBody>
      </p:sp>
    </p:spTree>
    <p:extLst>
      <p:ext uri="{BB962C8B-B14F-4D97-AF65-F5344CB8AC3E}">
        <p14:creationId xmlns="" xmlns:p14="http://schemas.microsoft.com/office/powerpoint/2010/main" val="3305498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03A1A251-5831-4449-89E2-CE04D8F1D01E}" type="slidenum">
              <a:rPr lang="en-US"/>
              <a:pPr/>
              <a:t>7</a:t>
            </a:fld>
            <a:endParaRPr lang="en-US"/>
          </a:p>
        </p:txBody>
      </p:sp>
      <p:sp>
        <p:nvSpPr>
          <p:cNvPr id="18434" name="Rectangle 2"/>
          <p:cNvSpPr>
            <a:spLocks noGrp="1" noChangeArrowheads="1"/>
          </p:cNvSpPr>
          <p:nvPr>
            <p:ph type="body" idx="1"/>
          </p:nvPr>
        </p:nvSpPr>
        <p:spPr bwMode="auto">
          <a:xfrm>
            <a:off x="457200" y="4367213"/>
            <a:ext cx="5943600" cy="4067175"/>
          </a:xfrm>
          <a:prstGeom prst="rect">
            <a:avLst/>
          </a:prstGeom>
          <a:solidFill>
            <a:srgbClr val="FFFFFF"/>
          </a:solidFill>
          <a:ln>
            <a:solidFill>
              <a:srgbClr val="000000"/>
            </a:solidFill>
            <a:miter lim="800000"/>
            <a:headEnd/>
            <a:tailEnd/>
          </a:ln>
        </p:spPr>
        <p:txBody>
          <a:bodyPr lIns="91367" tIns="45683" rIns="91367" bIns="45683"/>
          <a:lstStyle/>
          <a:p>
            <a:r>
              <a:rPr lang="en-US" sz="1100" b="1"/>
              <a:t>IONIZING RADIATION</a:t>
            </a:r>
            <a:endParaRPr lang="en-US" sz="1100"/>
          </a:p>
          <a:p>
            <a:endParaRPr lang="en-US" sz="1100"/>
          </a:p>
          <a:p>
            <a:r>
              <a:rPr lang="en-US" sz="1100"/>
              <a:t>When ionizing radiation is absorbed by our bodies, it can cause changes to our cells.  Small amounts can be tolerated; larger amounts can be harmful.</a:t>
            </a:r>
          </a:p>
          <a:p>
            <a:r>
              <a:rPr lang="en-US" sz="1100"/>
              <a:t>For our purposes, this radiation can be classified as:</a:t>
            </a:r>
          </a:p>
          <a:p>
            <a:pPr lvl="1"/>
            <a:r>
              <a:rPr lang="en-US" sz="1100"/>
              <a:t>a.	alpha particles</a:t>
            </a:r>
          </a:p>
          <a:p>
            <a:pPr lvl="1"/>
            <a:r>
              <a:rPr lang="en-US" sz="1100"/>
              <a:t>b.	beta particles</a:t>
            </a:r>
          </a:p>
          <a:p>
            <a:pPr lvl="1"/>
            <a:r>
              <a:rPr lang="en-US" sz="1100"/>
              <a:t>c.	gamma radiation</a:t>
            </a:r>
          </a:p>
          <a:p>
            <a:pPr lvl="1"/>
            <a:r>
              <a:rPr lang="en-US" sz="1100"/>
              <a:t>d.	neutrons</a:t>
            </a:r>
          </a:p>
          <a:p>
            <a:r>
              <a:rPr lang="en-US" sz="1100"/>
              <a:t>Again, for our purposes, we’re not so concerned with the mechanism of radiation as we are with the hazard, the detection of it and protection from it.</a:t>
            </a:r>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70C4E33-B795-412E-A2B5-6114508F9AF8}" type="slidenum">
              <a:rPr lang="en-US" altLang="en-US" sz="1200"/>
              <a:pPr eaLnBrk="1" hangingPunct="1"/>
              <a:t>18</a:t>
            </a:fld>
            <a:endParaRPr lang="en-US" altLang="en-US" sz="120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smtClean="0"/>
              <a:t>H+ and OH- are of little consequence as our body has plenty of them always. The free radicals and hydrogen peroxide ate highly </a:t>
            </a:r>
            <a:r>
              <a:rPr lang="en-US" altLang="en-US" dirty="0" err="1" smtClean="0"/>
              <a:t>oxidising</a:t>
            </a:r>
            <a:r>
              <a:rPr lang="en-US" altLang="en-US" dirty="0" smtClean="0"/>
              <a:t> agents that cause harm to the cell.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22EB24F-07CA-496C-B2FC-14825C2C2C47}" type="slidenum">
              <a:rPr lang="en-US"/>
              <a:pPr/>
              <a:t>24</a:t>
            </a:fld>
            <a:endParaRPr lang="en-US"/>
          </a:p>
        </p:txBody>
      </p:sp>
      <p:sp>
        <p:nvSpPr>
          <p:cNvPr id="29699" name="Rectangle 2"/>
          <p:cNvSpPr>
            <a:spLocks noGrp="1" noRot="1" noChangeAspect="1" noChangeArrowheads="1" noTextEdit="1"/>
          </p:cNvSpPr>
          <p:nvPr>
            <p:ph type="sldImg"/>
          </p:nvPr>
        </p:nvSpPr>
        <p:spPr>
          <a:xfrm>
            <a:off x="1144588" y="685800"/>
            <a:ext cx="4568825" cy="3427413"/>
          </a:xfrm>
          <a:ln/>
        </p:spPr>
      </p:sp>
      <p:sp>
        <p:nvSpPr>
          <p:cNvPr id="29700" name="Rectangle 3"/>
          <p:cNvSpPr>
            <a:spLocks noGrp="1" noChangeArrowheads="1"/>
          </p:cNvSpPr>
          <p:nvPr>
            <p:ph type="body" idx="1"/>
          </p:nvPr>
        </p:nvSpPr>
        <p:spPr>
          <a:xfrm>
            <a:off x="914194" y="4342854"/>
            <a:ext cx="5029613" cy="4115268"/>
          </a:xfrm>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AC818D-8D60-4985-9142-6A603DAAFF52}" type="slidenum">
              <a:rPr lang="en-US" smtClean="0"/>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DBFD81-50E8-4557-A73F-AE4F86A8936E}" type="slidenum">
              <a:rPr lang="en-US"/>
              <a:pPr/>
              <a:t>8</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4DF0AA-2B08-4C01-A48B-8C0CBE4A7926}" type="slidenum">
              <a:rPr lang="en-US"/>
              <a:pPr/>
              <a:t>9</a:t>
            </a:fld>
            <a:endParaRPr lang="en-US"/>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r>
              <a:rPr lang="en-US"/>
              <a:t>Charged particles are characterized by their definite range. Changeless particles including photons are stopped in an exponential manner. Lead though a good  shield for Gamma and X-rays, is extremely  inefficient in stopping neutrons. Paraffin or polyethylene or hydrogenous materials are good shield for neutrons but bad shield for photons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2D75725-A7B4-4C49-9F50-6C6777A55CBF}" type="slidenum">
              <a:rPr lang="en-US" altLang="en-US" sz="1200"/>
              <a:pPr eaLnBrk="1" hangingPunct="1"/>
              <a:t>10</a:t>
            </a:fld>
            <a:endParaRPr lang="en-US" alt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smtClean="0"/>
              <a:t>It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8DB56C7-6AA9-4290-9995-9775BB183077}" type="slidenum">
              <a:rPr lang="en-US" altLang="en-US" sz="1200"/>
              <a:pPr eaLnBrk="1" hangingPunct="1"/>
              <a:t>11</a:t>
            </a:fld>
            <a:endParaRPr lang="en-US" altLang="en-US" sz="120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E100336-5DDF-40D4-83A3-E7AE0D7A138D}" type="slidenum">
              <a:rPr lang="en-US" altLang="en-US" sz="1200"/>
              <a:pPr eaLnBrk="1" hangingPunct="1"/>
              <a:t>13</a:t>
            </a:fld>
            <a:endParaRPr lang="en-US" altLang="en-US" sz="120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smtClean="0"/>
              <a:t>Since we are a product of our environment, anything in it will find a way into our body too.</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F46B9ED-DBB0-4239-8217-3A3A2E90A677}" type="slidenum">
              <a:rPr lang="en-US" altLang="en-US" sz="1200"/>
              <a:pPr eaLnBrk="1" hangingPunct="1"/>
              <a:t>14</a:t>
            </a:fld>
            <a:endParaRPr lang="en-US" altLang="en-US" sz="120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smtClean="0"/>
              <a:t>The total exposure to the general public in India (per caput), from natural sources is 240 mRem.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D0D5DFB-0713-4189-8170-F9E7145383D8}" type="slidenum">
              <a:rPr lang="en-US" altLang="en-US" sz="1200"/>
              <a:pPr eaLnBrk="1" hangingPunct="1"/>
              <a:t>15</a:t>
            </a:fld>
            <a:endParaRPr lang="en-US" altLang="en-US" sz="120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F278038-B7D6-4D8E-B58B-0A4361D0DC0E}" type="slidenum">
              <a:rPr lang="en-US" altLang="en-US" sz="1200"/>
              <a:pPr eaLnBrk="1" hangingPunct="1"/>
              <a:t>16</a:t>
            </a:fld>
            <a:endParaRPr lang="en-US" altLang="en-US" sz="120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15792E-F56D-41DD-9EFE-7E6440D88A80}" type="slidenum">
              <a:rPr lang="en-US"/>
              <a:pPr>
                <a:defRPr/>
              </a:pPr>
              <a:t>‹#›</a:t>
            </a:fld>
            <a:endParaRPr lang="en-US"/>
          </a:p>
        </p:txBody>
      </p:sp>
    </p:spTree>
    <p:extLst>
      <p:ext uri="{BB962C8B-B14F-4D97-AF65-F5344CB8AC3E}">
        <p14:creationId xmlns="" xmlns:p14="http://schemas.microsoft.com/office/powerpoint/2010/main" val="2161807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6738C44-7745-44AC-BCF7-0421BD551216}" type="slidenum">
              <a:rPr lang="en-US"/>
              <a:pPr>
                <a:defRPr/>
              </a:pPr>
              <a:t>‹#›</a:t>
            </a:fld>
            <a:endParaRPr lang="en-US"/>
          </a:p>
        </p:txBody>
      </p:sp>
    </p:spTree>
    <p:extLst>
      <p:ext uri="{BB962C8B-B14F-4D97-AF65-F5344CB8AC3E}">
        <p14:creationId xmlns="" xmlns:p14="http://schemas.microsoft.com/office/powerpoint/2010/main" val="2891624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A2441D-8F91-480D-A34D-261C874F5278}" type="slidenum">
              <a:rPr lang="en-US"/>
              <a:pPr>
                <a:defRPr/>
              </a:pPr>
              <a:t>‹#›</a:t>
            </a:fld>
            <a:endParaRPr lang="en-US"/>
          </a:p>
        </p:txBody>
      </p:sp>
    </p:spTree>
    <p:extLst>
      <p:ext uri="{BB962C8B-B14F-4D97-AF65-F5344CB8AC3E}">
        <p14:creationId xmlns="" xmlns:p14="http://schemas.microsoft.com/office/powerpoint/2010/main" val="68395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991600" cy="1470025"/>
          </a:xfrm>
        </p:spPr>
        <p:txBody>
          <a:bodyPr>
            <a:noAutofit/>
          </a:bodyPr>
          <a:lstStyle/>
          <a:p>
            <a:r>
              <a:rPr lang="en-US" sz="4000" dirty="0" smtClean="0"/>
              <a:t>Historical and philosophical perspectives of ionizing radiation protection</a:t>
            </a:r>
            <a:endParaRPr lang="en-US" sz="4000" dirty="0"/>
          </a:p>
        </p:txBody>
      </p:sp>
      <p:sp>
        <p:nvSpPr>
          <p:cNvPr id="3" name="Subtitle 2"/>
          <p:cNvSpPr>
            <a:spLocks noGrp="1"/>
          </p:cNvSpPr>
          <p:nvPr>
            <p:ph type="subTitle" idx="1"/>
          </p:nvPr>
        </p:nvSpPr>
        <p:spPr/>
        <p:txBody>
          <a:bodyPr/>
          <a:lstStyle/>
          <a:p>
            <a:r>
              <a:rPr lang="en-GB" dirty="0" smtClean="0"/>
              <a:t>Sunil C</a:t>
            </a:r>
          </a:p>
          <a:p>
            <a:r>
              <a:rPr lang="en-GB" dirty="0" smtClean="0"/>
              <a:t>Accelerator Radiation Safety Section</a:t>
            </a:r>
          </a:p>
          <a:p>
            <a:r>
              <a:rPr lang="en-GB" dirty="0" smtClean="0"/>
              <a:t>Health Physics Division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Units of Measurements</a:t>
            </a:r>
          </a:p>
        </p:txBody>
      </p:sp>
      <p:sp>
        <p:nvSpPr>
          <p:cNvPr id="2" name="Content Placeholder 1"/>
          <p:cNvSpPr>
            <a:spLocks noGrp="1"/>
          </p:cNvSpPr>
          <p:nvPr>
            <p:ph idx="1"/>
          </p:nvPr>
        </p:nvSpPr>
        <p:spPr/>
        <p:txBody>
          <a:bodyPr>
            <a:normAutofit fontScale="85000" lnSpcReduction="20000"/>
          </a:bodyPr>
          <a:lstStyle/>
          <a:p>
            <a:pPr algn="just"/>
            <a:r>
              <a:rPr lang="en-US" altLang="en-US" b="1" dirty="0" smtClean="0"/>
              <a:t>Roentgen</a:t>
            </a:r>
            <a:r>
              <a:rPr lang="en-US" altLang="en-US" dirty="0" smtClean="0"/>
              <a:t> </a:t>
            </a:r>
            <a:r>
              <a:rPr lang="en-US" altLang="en-US" dirty="0"/>
              <a:t>It is the amount of ionizing X-ray exposure that would liberate 1 electrostatic unit of charge per cubic centimeter of </a:t>
            </a:r>
            <a:r>
              <a:rPr lang="en-US" altLang="en-US" dirty="0" smtClean="0"/>
              <a:t>air at STP. </a:t>
            </a:r>
            <a:r>
              <a:rPr lang="en-US" altLang="en-US" dirty="0"/>
              <a:t>S.I unit is </a:t>
            </a:r>
            <a:r>
              <a:rPr lang="en-US" altLang="en-US" dirty="0" smtClean="0"/>
              <a:t>C/Kg.</a:t>
            </a:r>
            <a:endParaRPr lang="en-US" altLang="en-US" dirty="0"/>
          </a:p>
          <a:p>
            <a:pPr algn="just">
              <a:spcBef>
                <a:spcPct val="50000"/>
              </a:spcBef>
            </a:pPr>
            <a:r>
              <a:rPr lang="en-US" altLang="en-US" b="1" dirty="0"/>
              <a:t>RAD</a:t>
            </a:r>
            <a:r>
              <a:rPr lang="en-US" altLang="en-US" dirty="0"/>
              <a:t> (Radiation Absorbed Dose</a:t>
            </a:r>
            <a:r>
              <a:rPr lang="en-US" altLang="en-US" dirty="0" smtClean="0"/>
              <a:t>), is </a:t>
            </a:r>
            <a:r>
              <a:rPr lang="en-US" altLang="en-US" dirty="0"/>
              <a:t>equal to deposition of 100 ergs of ionizing energy per gram of target material. </a:t>
            </a:r>
            <a:r>
              <a:rPr lang="en-US" altLang="en-US" dirty="0" smtClean="0"/>
              <a:t>The </a:t>
            </a:r>
            <a:r>
              <a:rPr lang="en-US" altLang="en-US" dirty="0"/>
              <a:t>S.I. unit is Gray (J/Kg) and is equivalent to 100 </a:t>
            </a:r>
            <a:r>
              <a:rPr lang="en-US" altLang="en-US" dirty="0" err="1"/>
              <a:t>Rads</a:t>
            </a:r>
            <a:r>
              <a:rPr lang="en-US" altLang="en-US" dirty="0" smtClean="0"/>
              <a:t>.</a:t>
            </a:r>
          </a:p>
          <a:p>
            <a:pPr algn="just">
              <a:spcBef>
                <a:spcPct val="50000"/>
              </a:spcBef>
            </a:pPr>
            <a:r>
              <a:rPr lang="en-US" altLang="en-US" b="1" dirty="0"/>
              <a:t>REM </a:t>
            </a:r>
            <a:r>
              <a:rPr lang="en-US" altLang="en-US" dirty="0"/>
              <a:t>(Roentgen Equivalent Man</a:t>
            </a:r>
            <a:r>
              <a:rPr lang="en-US" altLang="en-US" dirty="0" smtClean="0"/>
              <a:t>) </a:t>
            </a:r>
            <a:r>
              <a:rPr lang="en-US" altLang="en-US" dirty="0"/>
              <a:t>(erg/g) </a:t>
            </a:r>
            <a:r>
              <a:rPr lang="en-US" altLang="en-US" dirty="0" smtClean="0"/>
              <a:t>is the product of Rad and a radiation weighting Quality Factor (unit less) which accounts </a:t>
            </a:r>
            <a:r>
              <a:rPr lang="en-US" altLang="en-US" dirty="0"/>
              <a:t>for the varying radiation damage caused by different types of </a:t>
            </a:r>
            <a:r>
              <a:rPr lang="en-US" altLang="en-US" dirty="0" smtClean="0"/>
              <a:t>radiation. S.I</a:t>
            </a:r>
            <a:r>
              <a:rPr lang="en-US" altLang="en-US" dirty="0"/>
              <a:t>. Unit is Sievert (J/Kg) and is equivalent  to 100 </a:t>
            </a:r>
            <a:r>
              <a:rPr lang="en-US" altLang="en-US" dirty="0" smtClean="0"/>
              <a:t>Rem.</a:t>
            </a:r>
            <a:endParaRPr lang="en-US" altLang="en-US" dirty="0"/>
          </a:p>
          <a:p>
            <a:pPr algn="just">
              <a:spcBef>
                <a:spcPct val="50000"/>
              </a:spcBef>
            </a:pPr>
            <a:endParaRPr lang="en-US" altLang="en-US" dirty="0"/>
          </a:p>
          <a:p>
            <a:endParaRPr lang="en-US" dirty="0"/>
          </a:p>
        </p:txBody>
      </p:sp>
    </p:spTree>
    <p:extLst>
      <p:ext uri="{BB962C8B-B14F-4D97-AF65-F5344CB8AC3E}">
        <p14:creationId xmlns="" xmlns:p14="http://schemas.microsoft.com/office/powerpoint/2010/main" val="1271064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dirty="0" smtClean="0"/>
              <a:t>High Background Areas</a:t>
            </a:r>
          </a:p>
        </p:txBody>
      </p:sp>
      <p:sp>
        <p:nvSpPr>
          <p:cNvPr id="37891" name="Rectangle 5"/>
          <p:cNvSpPr>
            <a:spLocks noGrp="1" noChangeArrowheads="1"/>
          </p:cNvSpPr>
          <p:nvPr>
            <p:ph type="body" idx="1"/>
          </p:nvPr>
        </p:nvSpPr>
        <p:spPr>
          <a:xfrm>
            <a:off x="457200" y="1600201"/>
            <a:ext cx="8229600" cy="3810000"/>
          </a:xfrm>
        </p:spPr>
        <p:txBody>
          <a:bodyPr>
            <a:normAutofit fontScale="77500" lnSpcReduction="20000"/>
          </a:bodyPr>
          <a:lstStyle/>
          <a:p>
            <a:pPr algn="just" eaLnBrk="1" hangingPunct="1">
              <a:spcBef>
                <a:spcPct val="50000"/>
              </a:spcBef>
            </a:pPr>
            <a:r>
              <a:rPr lang="en-US" altLang="en-US" dirty="0" smtClean="0"/>
              <a:t>Coastal regions of Kerala and </a:t>
            </a:r>
            <a:r>
              <a:rPr lang="en-US" altLang="en-US" dirty="0" err="1" smtClean="0"/>
              <a:t>Tamilnadu</a:t>
            </a:r>
            <a:r>
              <a:rPr lang="en-US" altLang="en-US" dirty="0"/>
              <a:t> </a:t>
            </a:r>
            <a:r>
              <a:rPr lang="en-US" altLang="en-US" dirty="0" smtClean="0"/>
              <a:t>in India and certain pockets of Brazil have high content of thorium in sand, </a:t>
            </a:r>
            <a:r>
              <a:rPr lang="en-US" altLang="en-US" dirty="0" err="1" smtClean="0"/>
              <a:t>Ramsar</a:t>
            </a:r>
            <a:r>
              <a:rPr lang="en-US" altLang="en-US" dirty="0" smtClean="0"/>
              <a:t> in Iran has high radium concentration in the hot springs.</a:t>
            </a:r>
          </a:p>
          <a:p>
            <a:pPr algn="just" eaLnBrk="1" hangingPunct="1">
              <a:spcBef>
                <a:spcPct val="50000"/>
              </a:spcBef>
            </a:pPr>
            <a:r>
              <a:rPr lang="en-US" altLang="en-US" dirty="0" smtClean="0"/>
              <a:t>This give rise to an average exposure 400 </a:t>
            </a:r>
            <a:r>
              <a:rPr lang="en-US" altLang="en-US" dirty="0" err="1" smtClean="0">
                <a:sym typeface="Symbol" pitchFamily="18" charset="2"/>
              </a:rPr>
              <a:t>mRem</a:t>
            </a:r>
            <a:r>
              <a:rPr lang="en-US" altLang="en-US" dirty="0" smtClean="0">
                <a:sym typeface="Symbol" pitchFamily="18" charset="2"/>
              </a:rPr>
              <a:t> per year.</a:t>
            </a:r>
          </a:p>
          <a:p>
            <a:pPr algn="just" eaLnBrk="1" hangingPunct="1">
              <a:spcBef>
                <a:spcPct val="50000"/>
              </a:spcBef>
            </a:pPr>
            <a:r>
              <a:rPr lang="en-US" altLang="en-US" dirty="0" smtClean="0">
                <a:sym typeface="Symbol" pitchFamily="18" charset="2"/>
              </a:rPr>
              <a:t>Peak values have been noted to be as high as</a:t>
            </a:r>
            <a:r>
              <a:rPr lang="en-US" altLang="en-US" sz="3600" dirty="0" smtClean="0">
                <a:sym typeface="Symbol" pitchFamily="18" charset="2"/>
              </a:rPr>
              <a:t> </a:t>
            </a:r>
            <a:r>
              <a:rPr lang="en-US" altLang="en-US" sz="3600" b="1" dirty="0" smtClean="0">
                <a:sym typeface="Symbol" pitchFamily="18" charset="2"/>
              </a:rPr>
              <a:t>70</a:t>
            </a:r>
            <a:r>
              <a:rPr lang="en-US" altLang="en-US" sz="3600" baseline="30000" dirty="0" smtClean="0">
                <a:sym typeface="Symbol" pitchFamily="18" charset="2"/>
              </a:rPr>
              <a:t>(1)</a:t>
            </a:r>
            <a:r>
              <a:rPr lang="en-US" altLang="en-US" b="1" dirty="0" smtClean="0">
                <a:sym typeface="Symbol" pitchFamily="18" charset="2"/>
              </a:rPr>
              <a:t> mSvy</a:t>
            </a:r>
            <a:r>
              <a:rPr lang="en-US" altLang="en-US" b="1" baseline="30000" dirty="0" smtClean="0">
                <a:sym typeface="Symbol" pitchFamily="18" charset="2"/>
              </a:rPr>
              <a:t>-1 </a:t>
            </a:r>
            <a:r>
              <a:rPr lang="en-US" altLang="en-US" b="1" dirty="0" smtClean="0">
                <a:sym typeface="Symbol" pitchFamily="18" charset="2"/>
              </a:rPr>
              <a:t>(Kerala) and 260</a:t>
            </a:r>
            <a:r>
              <a:rPr lang="en-US" altLang="en-US" baseline="30000" dirty="0" smtClean="0">
                <a:sym typeface="Symbol" pitchFamily="18" charset="2"/>
              </a:rPr>
              <a:t>(2)</a:t>
            </a:r>
            <a:r>
              <a:rPr lang="en-US" altLang="en-US" b="1" dirty="0" smtClean="0">
                <a:sym typeface="Symbol" pitchFamily="18" charset="2"/>
              </a:rPr>
              <a:t> mSvy</a:t>
            </a:r>
            <a:r>
              <a:rPr lang="en-US" altLang="en-US" b="1" baseline="30000" dirty="0" smtClean="0">
                <a:sym typeface="Symbol" pitchFamily="18" charset="2"/>
              </a:rPr>
              <a:t>-1</a:t>
            </a:r>
            <a:r>
              <a:rPr lang="en-US" altLang="en-US" b="1" dirty="0" smtClean="0">
                <a:sym typeface="Symbol" pitchFamily="18" charset="2"/>
              </a:rPr>
              <a:t>(</a:t>
            </a:r>
            <a:r>
              <a:rPr lang="en-US" altLang="en-US" b="1" dirty="0" err="1" smtClean="0">
                <a:sym typeface="Symbol" pitchFamily="18" charset="2"/>
              </a:rPr>
              <a:t>Ramsar</a:t>
            </a:r>
            <a:r>
              <a:rPr lang="en-US" altLang="en-US" b="1" dirty="0" smtClean="0">
                <a:sym typeface="Symbol" pitchFamily="18" charset="2"/>
              </a:rPr>
              <a:t>).</a:t>
            </a:r>
          </a:p>
          <a:p>
            <a:pPr algn="just" eaLnBrk="1" hangingPunct="1">
              <a:spcBef>
                <a:spcPct val="50000"/>
              </a:spcBef>
            </a:pPr>
            <a:r>
              <a:rPr lang="en-US" altLang="en-US" b="1" dirty="0" smtClean="0">
                <a:solidFill>
                  <a:srgbClr val="FF3300"/>
                </a:solidFill>
                <a:sym typeface="Symbol" pitchFamily="18" charset="2"/>
              </a:rPr>
              <a:t>The limit for occupational workers in nuclear industry is 20 mSvy</a:t>
            </a:r>
            <a:r>
              <a:rPr lang="en-US" altLang="en-US" b="1" baseline="30000" dirty="0" smtClean="0">
                <a:solidFill>
                  <a:srgbClr val="FF3300"/>
                </a:solidFill>
                <a:sym typeface="Symbol" pitchFamily="18" charset="2"/>
              </a:rPr>
              <a:t>-1</a:t>
            </a:r>
            <a:r>
              <a:rPr lang="en-US" altLang="en-US" b="1" dirty="0" smtClean="0">
                <a:solidFill>
                  <a:srgbClr val="FF3300"/>
                </a:solidFill>
                <a:sym typeface="Symbol" pitchFamily="18" charset="2"/>
              </a:rPr>
              <a:t>.</a:t>
            </a:r>
            <a:endParaRPr lang="en-US" altLang="en-US" dirty="0" smtClean="0">
              <a:solidFill>
                <a:srgbClr val="FF3300"/>
              </a:solidFill>
              <a:sym typeface="Symbol" pitchFamily="18" charset="2"/>
            </a:endParaRPr>
          </a:p>
        </p:txBody>
      </p:sp>
      <p:sp>
        <p:nvSpPr>
          <p:cNvPr id="2" name="Rectangle 1"/>
          <p:cNvSpPr/>
          <p:nvPr/>
        </p:nvSpPr>
        <p:spPr>
          <a:xfrm>
            <a:off x="158318" y="5562600"/>
            <a:ext cx="8833282" cy="954107"/>
          </a:xfrm>
          <a:prstGeom prst="rect">
            <a:avLst/>
          </a:prstGeom>
        </p:spPr>
        <p:txBody>
          <a:bodyPr wrap="square">
            <a:spAutoFit/>
          </a:bodyPr>
          <a:lstStyle/>
          <a:p>
            <a:pPr marL="342900" indent="-342900">
              <a:buFont typeface="+mj-lt"/>
              <a:buAutoNum type="arabicPeriod"/>
            </a:pPr>
            <a:r>
              <a:rPr lang="en-US" sz="1400" dirty="0" smtClean="0">
                <a:solidFill>
                  <a:srgbClr val="FF0000"/>
                </a:solidFill>
              </a:rPr>
              <a:t>Nair RR et al., </a:t>
            </a:r>
            <a:r>
              <a:rPr lang="en-IN" sz="1400" dirty="0">
                <a:solidFill>
                  <a:srgbClr val="FF0000"/>
                </a:solidFill>
              </a:rPr>
              <a:t>Background radiation and cancer incidence in Kerala, India-</a:t>
            </a:r>
            <a:r>
              <a:rPr lang="en-IN" sz="1400" dirty="0" err="1">
                <a:solidFill>
                  <a:srgbClr val="FF0000"/>
                </a:solidFill>
              </a:rPr>
              <a:t>Karanagappally</a:t>
            </a:r>
            <a:r>
              <a:rPr lang="en-IN" sz="1400" dirty="0">
                <a:solidFill>
                  <a:srgbClr val="FF0000"/>
                </a:solidFill>
              </a:rPr>
              <a:t> cohort </a:t>
            </a:r>
            <a:r>
              <a:rPr lang="en-IN" sz="1400" dirty="0" smtClean="0">
                <a:solidFill>
                  <a:srgbClr val="FF0000"/>
                </a:solidFill>
              </a:rPr>
              <a:t>study, Health </a:t>
            </a:r>
            <a:r>
              <a:rPr lang="en-IN" sz="1400" dirty="0">
                <a:solidFill>
                  <a:srgbClr val="FF0000"/>
                </a:solidFill>
              </a:rPr>
              <a:t>Phys. 2009 Jan;96(1):55-66. </a:t>
            </a:r>
            <a:endParaRPr lang="en-US" sz="1400" dirty="0" smtClean="0">
              <a:solidFill>
                <a:srgbClr val="FF0000"/>
              </a:solidFill>
            </a:endParaRPr>
          </a:p>
          <a:p>
            <a:pPr marL="342900" indent="-342900">
              <a:buFont typeface="+mj-lt"/>
              <a:buAutoNum type="arabicPeriod"/>
            </a:pPr>
            <a:r>
              <a:rPr lang="en-US" sz="1400" dirty="0" err="1" smtClean="0">
                <a:solidFill>
                  <a:srgbClr val="FF0000"/>
                </a:solidFill>
              </a:rPr>
              <a:t>Ghiassi-nejad</a:t>
            </a:r>
            <a:r>
              <a:rPr lang="en-US" sz="1400" dirty="0" smtClean="0">
                <a:solidFill>
                  <a:srgbClr val="FF0000"/>
                </a:solidFill>
              </a:rPr>
              <a:t> et al. </a:t>
            </a:r>
            <a:r>
              <a:rPr lang="en-IN" sz="1400" dirty="0">
                <a:solidFill>
                  <a:srgbClr val="FF0000"/>
                </a:solidFill>
              </a:rPr>
              <a:t>Very high background radiation areas of </a:t>
            </a:r>
            <a:r>
              <a:rPr lang="en-IN" sz="1400" dirty="0" err="1">
                <a:solidFill>
                  <a:srgbClr val="FF0000"/>
                </a:solidFill>
              </a:rPr>
              <a:t>Ramsar</a:t>
            </a:r>
            <a:r>
              <a:rPr lang="en-IN" sz="1400" dirty="0">
                <a:solidFill>
                  <a:srgbClr val="FF0000"/>
                </a:solidFill>
              </a:rPr>
              <a:t>, Iran: preliminary biological studies</a:t>
            </a:r>
            <a:r>
              <a:rPr lang="en-IN" sz="1400" dirty="0" smtClean="0">
                <a:solidFill>
                  <a:srgbClr val="FF0000"/>
                </a:solidFill>
              </a:rPr>
              <a:t>., Health </a:t>
            </a:r>
            <a:r>
              <a:rPr lang="en-IN" sz="1400" dirty="0">
                <a:solidFill>
                  <a:srgbClr val="FF0000"/>
                </a:solidFill>
              </a:rPr>
              <a:t>Phys. 2002 Jan;82(1):87-93.</a:t>
            </a:r>
            <a:endParaRPr lang="en-US" sz="1400" dirty="0">
              <a:solidFill>
                <a:srgbClr val="FF0000"/>
              </a:solidFill>
            </a:endParaRPr>
          </a:p>
        </p:txBody>
      </p:sp>
    </p:spTree>
    <p:extLst>
      <p:ext uri="{BB962C8B-B14F-4D97-AF65-F5344CB8AC3E}">
        <p14:creationId xmlns="" xmlns:p14="http://schemas.microsoft.com/office/powerpoint/2010/main" val="3138793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3400" y="0"/>
            <a:ext cx="7772400" cy="1143000"/>
          </a:xfrm>
        </p:spPr>
        <p:txBody>
          <a:bodyPr anchor="t"/>
          <a:lstStyle/>
          <a:p>
            <a:pPr eaLnBrk="1" hangingPunct="1"/>
            <a:r>
              <a:rPr lang="en-US" altLang="en-US" dirty="0" smtClean="0"/>
              <a:t>Dose Rate from some Sources</a:t>
            </a:r>
          </a:p>
        </p:txBody>
      </p:sp>
      <p:graphicFrame>
        <p:nvGraphicFramePr>
          <p:cNvPr id="245763" name="Group 3"/>
          <p:cNvGraphicFramePr>
            <a:graphicFrameLocks noGrp="1"/>
          </p:cNvGraphicFramePr>
          <p:nvPr>
            <p:ph idx="1"/>
            <p:extLst>
              <p:ext uri="{D42A27DB-BD31-4B8C-83A1-F6EECF244321}">
                <p14:modId xmlns="" xmlns:p14="http://schemas.microsoft.com/office/powerpoint/2010/main" val="1473803818"/>
              </p:ext>
            </p:extLst>
          </p:nvPr>
        </p:nvGraphicFramePr>
        <p:xfrm>
          <a:off x="152400" y="1143000"/>
          <a:ext cx="8686800" cy="5531422"/>
        </p:xfrm>
        <a:graphic>
          <a:graphicData uri="http://schemas.openxmlformats.org/drawingml/2006/table">
            <a:tbl>
              <a:tblPr/>
              <a:tblGrid>
                <a:gridCol w="5869459"/>
                <a:gridCol w="2817341"/>
              </a:tblGrid>
              <a:tr h="4248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1" i="0" u="none" strike="noStrike" cap="none" normalizeH="0" baseline="0" dirty="0" smtClean="0">
                          <a:ln>
                            <a:noFill/>
                          </a:ln>
                          <a:solidFill>
                            <a:schemeClr val="tx2"/>
                          </a:solidFill>
                          <a:effectLst/>
                          <a:latin typeface="Times New Roman" pitchFamily="18" charset="0"/>
                        </a:rPr>
                        <a:t>Source</a:t>
                      </a:r>
                    </a:p>
                  </a:txBody>
                  <a:tcPr marL="74964" marR="74964" marT="37487" marB="374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1" i="0" u="none" strike="noStrike" cap="none" normalizeH="0" baseline="0" dirty="0" smtClean="0">
                          <a:ln>
                            <a:noFill/>
                          </a:ln>
                          <a:solidFill>
                            <a:schemeClr val="tx2"/>
                          </a:solidFill>
                          <a:effectLst/>
                          <a:latin typeface="Times New Roman" pitchFamily="18" charset="0"/>
                        </a:rPr>
                        <a:t>Exposure </a:t>
                      </a:r>
                    </a:p>
                  </a:txBody>
                  <a:tcPr marL="74964" marR="74964" marT="37487" marB="374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Natural Background</a:t>
                      </a:r>
                    </a:p>
                  </a:txBody>
                  <a:tcPr marL="74964" marR="74964" marT="37487" marB="374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1 </a:t>
                      </a:r>
                      <a:r>
                        <a:rPr kumimoji="0" lang="en-US" sz="2300" b="0" i="0" u="none" strike="noStrike" cap="none" normalizeH="0" baseline="0" dirty="0" err="1" smtClean="0">
                          <a:ln>
                            <a:noFill/>
                          </a:ln>
                          <a:solidFill>
                            <a:schemeClr val="tx1"/>
                          </a:solidFill>
                          <a:effectLst/>
                          <a:latin typeface="Times New Roman" pitchFamily="18" charset="0"/>
                        </a:rPr>
                        <a:t>mSv</a:t>
                      </a:r>
                      <a:r>
                        <a:rPr kumimoji="0" lang="en-US" sz="2300" b="0" i="0" u="none" strike="noStrike" cap="none" normalizeH="0" baseline="0" dirty="0" smtClean="0">
                          <a:ln>
                            <a:noFill/>
                          </a:ln>
                          <a:solidFill>
                            <a:schemeClr val="tx1"/>
                          </a:solidFill>
                          <a:effectLst/>
                          <a:latin typeface="Times New Roman" pitchFamily="18" charset="0"/>
                        </a:rPr>
                        <a:t>/year</a:t>
                      </a:r>
                    </a:p>
                  </a:txBody>
                  <a:tcPr marL="74964" marR="74964" marT="37487" marB="374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smtClean="0">
                          <a:ln>
                            <a:noFill/>
                          </a:ln>
                          <a:solidFill>
                            <a:schemeClr val="tx1"/>
                          </a:solidFill>
                          <a:effectLst/>
                          <a:latin typeface="Times New Roman" pitchFamily="18" charset="0"/>
                        </a:rPr>
                        <a:t>Eye Glasses</a:t>
                      </a:r>
                    </a:p>
                  </a:txBody>
                  <a:tcPr marL="74964" marR="74964" marT="37487" marB="374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0.1 </a:t>
                      </a:r>
                      <a:r>
                        <a:rPr kumimoji="0" lang="en-US" sz="2300" b="0" i="0" u="none" strike="noStrike" cap="none" normalizeH="0" baseline="0" dirty="0" err="1" smtClean="0">
                          <a:ln>
                            <a:noFill/>
                          </a:ln>
                          <a:solidFill>
                            <a:schemeClr val="tx1"/>
                          </a:solidFill>
                          <a:effectLst/>
                          <a:latin typeface="Times New Roman" pitchFamily="18" charset="0"/>
                        </a:rPr>
                        <a:t>mSv</a:t>
                      </a:r>
                      <a:r>
                        <a:rPr kumimoji="0" lang="en-US" sz="2300" b="0" i="0" u="none" strike="noStrike" cap="none" normalizeH="0" baseline="0" dirty="0" smtClean="0">
                          <a:ln>
                            <a:noFill/>
                          </a:ln>
                          <a:solidFill>
                            <a:schemeClr val="tx1"/>
                          </a:solidFill>
                          <a:effectLst/>
                          <a:latin typeface="Times New Roman" pitchFamily="18" charset="0"/>
                        </a:rPr>
                        <a:t>/year</a:t>
                      </a:r>
                    </a:p>
                  </a:txBody>
                  <a:tcPr marL="74964" marR="74964" marT="37487" marB="374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smtClean="0">
                          <a:ln>
                            <a:noFill/>
                          </a:ln>
                          <a:solidFill>
                            <a:schemeClr val="tx1"/>
                          </a:solidFill>
                          <a:effectLst/>
                          <a:latin typeface="Times New Roman" pitchFamily="18" charset="0"/>
                        </a:rPr>
                        <a:t>Potassium -40 in body</a:t>
                      </a:r>
                    </a:p>
                  </a:txBody>
                  <a:tcPr marL="74964" marR="74964" marT="37487" marB="374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0.4 </a:t>
                      </a:r>
                      <a:r>
                        <a:rPr kumimoji="0" lang="en-US" sz="2300" b="0" i="0" u="none" strike="noStrike" cap="none" normalizeH="0" baseline="0" dirty="0" err="1" smtClean="0">
                          <a:ln>
                            <a:noFill/>
                          </a:ln>
                          <a:solidFill>
                            <a:schemeClr val="tx1"/>
                          </a:solidFill>
                          <a:effectLst/>
                          <a:latin typeface="Times New Roman" pitchFamily="18" charset="0"/>
                        </a:rPr>
                        <a:t>mSv</a:t>
                      </a:r>
                      <a:r>
                        <a:rPr kumimoji="0" lang="en-US" sz="2300" b="0" i="0" u="none" strike="noStrike" cap="none" normalizeH="0" baseline="0" dirty="0" smtClean="0">
                          <a:ln>
                            <a:noFill/>
                          </a:ln>
                          <a:solidFill>
                            <a:schemeClr val="tx1"/>
                          </a:solidFill>
                          <a:effectLst/>
                          <a:latin typeface="Times New Roman" pitchFamily="18" charset="0"/>
                        </a:rPr>
                        <a:t>/year</a:t>
                      </a:r>
                    </a:p>
                  </a:txBody>
                  <a:tcPr marL="74964" marR="74964" marT="37487" marB="374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Chest X-ray</a:t>
                      </a:r>
                    </a:p>
                  </a:txBody>
                  <a:tcPr marL="74964" marR="74964" marT="37487" marB="374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0.007-0.24 </a:t>
                      </a:r>
                      <a:r>
                        <a:rPr kumimoji="0" lang="en-US" sz="2300" b="0" i="0" u="none" strike="noStrike" cap="none" normalizeH="0" baseline="0" dirty="0" err="1" smtClean="0">
                          <a:ln>
                            <a:noFill/>
                          </a:ln>
                          <a:solidFill>
                            <a:schemeClr val="tx1"/>
                          </a:solidFill>
                          <a:effectLst/>
                          <a:latin typeface="Times New Roman" pitchFamily="18" charset="0"/>
                        </a:rPr>
                        <a:t>mSv</a:t>
                      </a:r>
                      <a:endParaRPr kumimoji="0" lang="en-US" sz="2300" b="0" i="0" u="none" strike="noStrike" cap="none" normalizeH="0" baseline="0" dirty="0" smtClean="0">
                        <a:ln>
                          <a:noFill/>
                        </a:ln>
                        <a:solidFill>
                          <a:schemeClr val="tx1"/>
                        </a:solidFill>
                        <a:effectLst/>
                        <a:latin typeface="Times New Roman" pitchFamily="18" charset="0"/>
                      </a:endParaRPr>
                    </a:p>
                  </a:txBody>
                  <a:tcPr marL="74964" marR="74964" marT="37487" marB="374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Mammography</a:t>
                      </a:r>
                    </a:p>
                  </a:txBody>
                  <a:tcPr marL="74964" marR="74964" marT="37487" marB="374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0.1-0.6 </a:t>
                      </a:r>
                      <a:r>
                        <a:rPr kumimoji="0" lang="en-US" sz="2300" b="0" i="0" u="none" strike="noStrike" cap="none" normalizeH="0" baseline="0" dirty="0" err="1" smtClean="0">
                          <a:ln>
                            <a:noFill/>
                          </a:ln>
                          <a:solidFill>
                            <a:schemeClr val="tx1"/>
                          </a:solidFill>
                          <a:effectLst/>
                          <a:latin typeface="Times New Roman" pitchFamily="18" charset="0"/>
                        </a:rPr>
                        <a:t>mSv</a:t>
                      </a:r>
                      <a:endParaRPr kumimoji="0" lang="en-US" sz="2300" b="0" i="0" u="none" strike="noStrike" cap="none" normalizeH="0" baseline="0" dirty="0" smtClean="0">
                        <a:ln>
                          <a:noFill/>
                        </a:ln>
                        <a:solidFill>
                          <a:schemeClr val="tx1"/>
                        </a:solidFill>
                        <a:effectLst/>
                        <a:latin typeface="Times New Roman" pitchFamily="18" charset="0"/>
                      </a:endParaRPr>
                    </a:p>
                  </a:txBody>
                  <a:tcPr marL="74964" marR="74964" marT="37487" marB="374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Annual limit of exposure to nuclear workers</a:t>
                      </a:r>
                    </a:p>
                  </a:txBody>
                  <a:tcPr marL="74964" marR="74964" marT="37487" marB="374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20 </a:t>
                      </a:r>
                      <a:r>
                        <a:rPr kumimoji="0" lang="en-US" sz="2300" b="0" i="0" u="none" strike="noStrike" cap="none" normalizeH="0" baseline="0" dirty="0" err="1" smtClean="0">
                          <a:ln>
                            <a:noFill/>
                          </a:ln>
                          <a:solidFill>
                            <a:schemeClr val="tx1"/>
                          </a:solidFill>
                          <a:effectLst/>
                          <a:latin typeface="Times New Roman" pitchFamily="18" charset="0"/>
                        </a:rPr>
                        <a:t>mSv</a:t>
                      </a:r>
                      <a:endParaRPr kumimoji="0" lang="en-US" sz="2300" b="0" i="0" u="none" strike="noStrike" cap="none" normalizeH="0" baseline="0" dirty="0" smtClean="0">
                        <a:ln>
                          <a:noFill/>
                        </a:ln>
                        <a:solidFill>
                          <a:schemeClr val="tx1"/>
                        </a:solidFill>
                        <a:effectLst/>
                        <a:latin typeface="Times New Roman" pitchFamily="18" charset="0"/>
                      </a:endParaRPr>
                    </a:p>
                  </a:txBody>
                  <a:tcPr marL="74964" marR="74964" marT="37487" marB="374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CT Head</a:t>
                      </a:r>
                    </a:p>
                  </a:txBody>
                  <a:tcPr marL="74964" marR="74964" marT="37487" marB="374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0.9-4 </a:t>
                      </a:r>
                      <a:r>
                        <a:rPr kumimoji="0" lang="en-US" sz="2300" b="0" i="0" u="none" strike="noStrike" cap="none" normalizeH="0" baseline="0" dirty="0" err="1" smtClean="0">
                          <a:ln>
                            <a:noFill/>
                          </a:ln>
                          <a:solidFill>
                            <a:schemeClr val="tx1"/>
                          </a:solidFill>
                          <a:effectLst/>
                          <a:latin typeface="Times New Roman" pitchFamily="18" charset="0"/>
                        </a:rPr>
                        <a:t>mSv</a:t>
                      </a:r>
                      <a:endParaRPr kumimoji="0" lang="en-US" sz="2300" b="0" i="0" u="none" strike="noStrike" cap="none" normalizeH="0" baseline="0" dirty="0" smtClean="0">
                        <a:ln>
                          <a:noFill/>
                        </a:ln>
                        <a:solidFill>
                          <a:schemeClr val="tx1"/>
                        </a:solidFill>
                        <a:effectLst/>
                        <a:latin typeface="Times New Roman" pitchFamily="18" charset="0"/>
                      </a:endParaRPr>
                    </a:p>
                  </a:txBody>
                  <a:tcPr marL="74964" marR="74964" marT="37487" marB="374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CT Chest</a:t>
                      </a:r>
                    </a:p>
                  </a:txBody>
                  <a:tcPr marL="74964" marR="74964" marT="37487" marB="374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4-40 </a:t>
                      </a:r>
                      <a:r>
                        <a:rPr kumimoji="0" lang="en-US" sz="2300" b="0" i="0" u="none" strike="noStrike" cap="none" normalizeH="0" baseline="0" dirty="0" err="1" smtClean="0">
                          <a:ln>
                            <a:noFill/>
                          </a:ln>
                          <a:solidFill>
                            <a:schemeClr val="tx1"/>
                          </a:solidFill>
                          <a:effectLst/>
                          <a:latin typeface="Times New Roman" pitchFamily="18" charset="0"/>
                        </a:rPr>
                        <a:t>mSv</a:t>
                      </a:r>
                      <a:endParaRPr kumimoji="0" lang="en-US" sz="2300" b="0" i="0" u="none" strike="noStrike" cap="none" normalizeH="0" baseline="0" dirty="0" smtClean="0">
                        <a:ln>
                          <a:noFill/>
                        </a:ln>
                        <a:solidFill>
                          <a:schemeClr val="tx1"/>
                        </a:solidFill>
                        <a:effectLst/>
                        <a:latin typeface="Times New Roman" pitchFamily="18" charset="0"/>
                      </a:endParaRPr>
                    </a:p>
                  </a:txBody>
                  <a:tcPr marL="74964" marR="74964" marT="37487" marB="374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Coronary Angiogram</a:t>
                      </a:r>
                    </a:p>
                  </a:txBody>
                  <a:tcPr marL="74964" marR="74964" marT="37487" marB="374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5-30 </a:t>
                      </a:r>
                      <a:r>
                        <a:rPr kumimoji="0" lang="en-US" sz="2300" b="0" i="0" u="none" strike="noStrike" cap="none" normalizeH="0" baseline="0" dirty="0" err="1" smtClean="0">
                          <a:ln>
                            <a:noFill/>
                          </a:ln>
                          <a:solidFill>
                            <a:schemeClr val="tx1"/>
                          </a:solidFill>
                          <a:effectLst/>
                          <a:latin typeface="Times New Roman" pitchFamily="18" charset="0"/>
                        </a:rPr>
                        <a:t>mSv</a:t>
                      </a:r>
                      <a:endParaRPr kumimoji="0" lang="en-US" sz="2300" b="0" i="0" u="none" strike="noStrike" cap="none" normalizeH="0" baseline="0" dirty="0" smtClean="0">
                        <a:ln>
                          <a:noFill/>
                        </a:ln>
                        <a:solidFill>
                          <a:schemeClr val="tx1"/>
                        </a:solidFill>
                        <a:effectLst/>
                        <a:latin typeface="Times New Roman" pitchFamily="18" charset="0"/>
                      </a:endParaRPr>
                    </a:p>
                  </a:txBody>
                  <a:tcPr marL="74964" marR="74964" marT="37487" marB="374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300" b="0" i="0" u="none" strike="noStrike" cap="none" normalizeH="0" baseline="0" dirty="0" smtClean="0">
                          <a:ln>
                            <a:noFill/>
                          </a:ln>
                          <a:solidFill>
                            <a:schemeClr val="tx1"/>
                          </a:solidFill>
                          <a:effectLst/>
                          <a:latin typeface="Times New Roman" pitchFamily="18" charset="0"/>
                        </a:rPr>
                        <a:t>Annual limit of exposure to the public</a:t>
                      </a:r>
                    </a:p>
                  </a:txBody>
                  <a:tcPr marL="74964" marR="74964" marT="37487" marB="374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1.0 </a:t>
                      </a:r>
                      <a:r>
                        <a:rPr kumimoji="0" lang="en-US" sz="2300" b="0" i="0" u="none" strike="noStrike" cap="none" normalizeH="0" baseline="0" dirty="0" err="1" smtClean="0">
                          <a:ln>
                            <a:noFill/>
                          </a:ln>
                          <a:solidFill>
                            <a:schemeClr val="tx1"/>
                          </a:solidFill>
                          <a:effectLst/>
                          <a:latin typeface="Times New Roman" pitchFamily="18" charset="0"/>
                        </a:rPr>
                        <a:t>mSv</a:t>
                      </a:r>
                      <a:endParaRPr kumimoji="0" lang="en-US" sz="2300" b="0" i="0" u="none" strike="noStrike" cap="none" normalizeH="0" baseline="30000" dirty="0" smtClean="0">
                        <a:ln>
                          <a:noFill/>
                        </a:ln>
                        <a:solidFill>
                          <a:schemeClr val="tx1"/>
                        </a:solidFill>
                        <a:effectLst/>
                        <a:latin typeface="Times New Roman" pitchFamily="18" charset="0"/>
                      </a:endParaRPr>
                    </a:p>
                  </a:txBody>
                  <a:tcPr marL="74964" marR="74964" marT="37487" marB="374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Dose due to long haul flight (30,000-60,000 ft)</a:t>
                      </a:r>
                    </a:p>
                  </a:txBody>
                  <a:tcPr marL="74964" marR="74964" marT="37487" marB="374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3-10 µSvh</a:t>
                      </a:r>
                      <a:r>
                        <a:rPr kumimoji="0" lang="en-US" sz="2300" b="0" i="0" u="none" strike="noStrike" cap="none" normalizeH="0" baseline="30000" dirty="0" smtClean="0">
                          <a:ln>
                            <a:noFill/>
                          </a:ln>
                          <a:solidFill>
                            <a:schemeClr val="tx1"/>
                          </a:solidFill>
                          <a:effectLst/>
                          <a:latin typeface="Times New Roman" pitchFamily="18" charset="0"/>
                        </a:rPr>
                        <a:t>-1</a:t>
                      </a:r>
                    </a:p>
                  </a:txBody>
                  <a:tcPr marL="74964" marR="74964" marT="37487" marB="374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Dose rate outside shield in a nuclear facility</a:t>
                      </a:r>
                    </a:p>
                  </a:txBody>
                  <a:tcPr marL="74964" marR="74964" marT="37487" marB="374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8" charset="0"/>
                        </a:rPr>
                        <a:t>1.0 µSvh</a:t>
                      </a:r>
                      <a:r>
                        <a:rPr kumimoji="0" lang="en-US" sz="2300" b="0" i="0" u="none" strike="noStrike" cap="none" normalizeH="0" baseline="30000" dirty="0" smtClean="0">
                          <a:ln>
                            <a:noFill/>
                          </a:ln>
                          <a:solidFill>
                            <a:schemeClr val="tx1"/>
                          </a:solidFill>
                          <a:effectLst/>
                          <a:latin typeface="Times New Roman" pitchFamily="18" charset="0"/>
                        </a:rPr>
                        <a:t>-1</a:t>
                      </a:r>
                    </a:p>
                  </a:txBody>
                  <a:tcPr marL="74964" marR="74964" marT="37487" marB="374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4006717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76200"/>
            <a:ext cx="7772400" cy="1143000"/>
          </a:xfrm>
        </p:spPr>
        <p:txBody>
          <a:bodyPr/>
          <a:lstStyle/>
          <a:p>
            <a:pPr eaLnBrk="1" hangingPunct="1"/>
            <a:r>
              <a:rPr lang="en-US" altLang="en-US" smtClean="0"/>
              <a:t>Man As a Source of Radiation?</a:t>
            </a:r>
          </a:p>
        </p:txBody>
      </p:sp>
      <p:graphicFrame>
        <p:nvGraphicFramePr>
          <p:cNvPr id="49335" name="Group 183"/>
          <p:cNvGraphicFramePr>
            <a:graphicFrameLocks noGrp="1"/>
          </p:cNvGraphicFramePr>
          <p:nvPr>
            <p:ph idx="1"/>
          </p:nvPr>
        </p:nvGraphicFramePr>
        <p:xfrm>
          <a:off x="304800" y="1447800"/>
          <a:ext cx="8458200" cy="4937126"/>
        </p:xfrm>
        <a:graphic>
          <a:graphicData uri="http://schemas.openxmlformats.org/drawingml/2006/table">
            <a:tbl>
              <a:tblPr/>
              <a:tblGrid>
                <a:gridCol w="1828800"/>
                <a:gridCol w="1905000"/>
                <a:gridCol w="2819400"/>
                <a:gridCol w="1905000"/>
              </a:tblGrid>
              <a:tr h="485453">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1" i="0" u="none" strike="noStrike" cap="none" normalizeH="0" baseline="0" dirty="0" smtClean="0">
                          <a:ln>
                            <a:noFill/>
                          </a:ln>
                          <a:solidFill>
                            <a:schemeClr val="tx1"/>
                          </a:solidFill>
                          <a:effectLst/>
                          <a:latin typeface="Arial" pitchFamily="34" charset="0"/>
                          <a:cs typeface="Arial" pitchFamily="34" charset="0"/>
                        </a:rPr>
                        <a:t>Natural Radioactivity in your body</a:t>
                      </a:r>
                    </a:p>
                  </a:txBody>
                  <a:tcPr marT="48545" marB="4854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680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Nuclide</a:t>
                      </a:r>
                    </a:p>
                  </a:txBody>
                  <a:tcPr marT="48545" marB="485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Total Mass</a:t>
                      </a:r>
                    </a:p>
                  </a:txBody>
                  <a:tcPr marT="48545" marB="485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Total Activity</a:t>
                      </a:r>
                    </a:p>
                  </a:txBody>
                  <a:tcPr marT="48545" marB="485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Daily Intake</a:t>
                      </a:r>
                    </a:p>
                  </a:txBody>
                  <a:tcPr marT="48545" marB="485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3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cs typeface="Arial" pitchFamily="34" charset="0"/>
                        </a:rPr>
                        <a:t>Uranium</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T="48545" marB="485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cs typeface="Arial" pitchFamily="34" charset="0"/>
                        </a:rPr>
                        <a:t>90 µg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T="48545" marB="485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30pCi (1.1Bq)</a:t>
                      </a:r>
                    </a:p>
                  </a:txBody>
                  <a:tcPr marT="48545" marB="485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1.9 µg</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8545" marB="485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3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cs typeface="Arial" pitchFamily="34" charset="0"/>
                        </a:rPr>
                        <a:t>Thorium</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T="48545" marB="485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30 µg</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8545" marB="485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3pCi (0.11Bq)</a:t>
                      </a:r>
                    </a:p>
                  </a:txBody>
                  <a:tcPr marT="48545" marB="485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cs typeface="Arial" pitchFamily="34" charset="0"/>
                        </a:rPr>
                        <a:t>3 µg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T="48545" marB="485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3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cs typeface="Arial" pitchFamily="34" charset="0"/>
                        </a:rPr>
                        <a:t>Potassium</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T="48545" marB="485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17 mg</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8545" marB="485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120nCi (4.4kBq)</a:t>
                      </a:r>
                    </a:p>
                  </a:txBody>
                  <a:tcPr marT="48545" marB="485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cs typeface="Arial" pitchFamily="34" charset="0"/>
                        </a:rPr>
                        <a:t>0.39 mg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T="48545" marB="485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3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cs typeface="Arial" pitchFamily="34" charset="0"/>
                        </a:rPr>
                        <a:t>Radium</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T="48545" marB="485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31 pg</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8545" marB="485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30pCi (1.1Bq)</a:t>
                      </a:r>
                    </a:p>
                  </a:txBody>
                  <a:tcPr marT="48545" marB="485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cs typeface="Arial" pitchFamily="34" charset="0"/>
                        </a:rPr>
                        <a:t>2.3 pg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T="48545" marB="485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3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cs typeface="Arial" pitchFamily="34" charset="0"/>
                        </a:rPr>
                        <a:t>Carbon</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T="48545" marB="485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95 µg</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8545" marB="485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0.4 µCi (15 kBq)</a:t>
                      </a:r>
                      <a:r>
                        <a:rPr kumimoji="0" lang="en-US" sz="2000" b="0" i="0" u="none" strike="noStrike" cap="none" normalizeH="0" baseline="0" smtClean="0">
                          <a:ln>
                            <a:noFill/>
                          </a:ln>
                          <a:solidFill>
                            <a:schemeClr val="tx1"/>
                          </a:solidFill>
                          <a:effectLst/>
                          <a:latin typeface="Arial" pitchFamily="34" charset="0"/>
                          <a:cs typeface="Arial" pitchFamily="34" charset="0"/>
                        </a:rPr>
                        <a:t> </a:t>
                      </a:r>
                    </a:p>
                  </a:txBody>
                  <a:tcPr marT="48545" marB="485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cs typeface="Arial" pitchFamily="34" charset="0"/>
                        </a:rPr>
                        <a:t>1.8 µg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T="48545" marB="485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3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cs typeface="Arial" pitchFamily="34" charset="0"/>
                        </a:rPr>
                        <a:t>Tritium</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T="48545" marB="485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0.06 pg</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8545" marB="485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0.6 nCi (23 Bq)</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8545" marB="485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cs typeface="Arial" pitchFamily="34" charset="0"/>
                        </a:rPr>
                        <a:t>0.003 pg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T="48545" marB="485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4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cs typeface="Arial" pitchFamily="34" charset="0"/>
                        </a:rPr>
                        <a:t>Polonium</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T="48545" marB="485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0.2 pg</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8545" marB="485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1 nCi (37 Bq)</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8545" marB="485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cs typeface="Arial" pitchFamily="34" charset="0"/>
                        </a:rPr>
                        <a:t>~0.6 µg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T="48545" marB="485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320815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0" y="228600"/>
            <a:ext cx="9144000" cy="1143000"/>
          </a:xfrm>
        </p:spPr>
        <p:txBody>
          <a:bodyPr/>
          <a:lstStyle/>
          <a:p>
            <a:pPr eaLnBrk="1" hangingPunct="1"/>
            <a:r>
              <a:rPr lang="en-US" altLang="en-US" smtClean="0"/>
              <a:t>Total From Natural Sources</a:t>
            </a:r>
          </a:p>
        </p:txBody>
      </p:sp>
      <p:graphicFrame>
        <p:nvGraphicFramePr>
          <p:cNvPr id="2" name="Object 3"/>
          <p:cNvGraphicFramePr>
            <a:graphicFrameLocks noGrp="1" noChangeAspect="1"/>
          </p:cNvGraphicFramePr>
          <p:nvPr>
            <p:ph type="chart" idx="1"/>
            <p:extLst>
              <p:ext uri="{D42A27DB-BD31-4B8C-83A1-F6EECF244321}">
                <p14:modId xmlns="" xmlns:p14="http://schemas.microsoft.com/office/powerpoint/2010/main" val="260326040"/>
              </p:ext>
            </p:extLst>
          </p:nvPr>
        </p:nvGraphicFramePr>
        <p:xfrm>
          <a:off x="736600" y="1346200"/>
          <a:ext cx="7670800" cy="4013200"/>
        </p:xfrm>
        <a:graphic>
          <a:graphicData uri="http://schemas.openxmlformats.org/drawingml/2006/chart">
            <c:chart xmlns:c="http://schemas.openxmlformats.org/drawingml/2006/chart" xmlns:r="http://schemas.openxmlformats.org/officeDocument/2006/relationships" r:id="rId3"/>
          </a:graphicData>
        </a:graphic>
      </p:graphicFrame>
      <p:sp>
        <p:nvSpPr>
          <p:cNvPr id="2052" name="Text Box 4"/>
          <p:cNvSpPr txBox="1">
            <a:spLocks noChangeArrowheads="1"/>
          </p:cNvSpPr>
          <p:nvPr/>
        </p:nvSpPr>
        <p:spPr bwMode="auto">
          <a:xfrm rot="10800000">
            <a:off x="609600" y="2819400"/>
            <a:ext cx="549275" cy="175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eaVert">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ym typeface="Symbol" pitchFamily="18" charset="2"/>
              </a:rPr>
              <a:t>mRem</a:t>
            </a:r>
            <a:r>
              <a:rPr lang="en-US" altLang="en-US"/>
              <a:t> /Year</a:t>
            </a:r>
          </a:p>
        </p:txBody>
      </p:sp>
      <p:sp>
        <p:nvSpPr>
          <p:cNvPr id="2053" name="Text Box 5"/>
          <p:cNvSpPr txBox="1">
            <a:spLocks noChangeArrowheads="1"/>
          </p:cNvSpPr>
          <p:nvPr/>
        </p:nvSpPr>
        <p:spPr bwMode="auto">
          <a:xfrm>
            <a:off x="4000500" y="1752600"/>
            <a:ext cx="2590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dirty="0"/>
              <a:t>Internal Exposure</a:t>
            </a:r>
          </a:p>
        </p:txBody>
      </p:sp>
      <p:sp>
        <p:nvSpPr>
          <p:cNvPr id="2054" name="Line 7"/>
          <p:cNvSpPr>
            <a:spLocks noChangeShapeType="1"/>
          </p:cNvSpPr>
          <p:nvPr/>
        </p:nvSpPr>
        <p:spPr bwMode="auto">
          <a:xfrm>
            <a:off x="6324600" y="1981200"/>
            <a:ext cx="6858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2055" name="Line 8"/>
          <p:cNvSpPr>
            <a:spLocks noChangeShapeType="1"/>
          </p:cNvSpPr>
          <p:nvPr/>
        </p:nvSpPr>
        <p:spPr bwMode="auto">
          <a:xfrm flipH="1">
            <a:off x="3048000" y="1981200"/>
            <a:ext cx="9906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2056" name="Text Box 9"/>
          <p:cNvSpPr txBox="1">
            <a:spLocks noChangeArrowheads="1"/>
          </p:cNvSpPr>
          <p:nvPr/>
        </p:nvSpPr>
        <p:spPr bwMode="auto">
          <a:xfrm>
            <a:off x="990600" y="5562600"/>
            <a:ext cx="70104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dirty="0"/>
              <a:t>Total exposure from natural sources (India) </a:t>
            </a:r>
            <a:r>
              <a:rPr lang="en-US" altLang="en-US" dirty="0" smtClean="0"/>
              <a:t>2.4mSv.</a:t>
            </a:r>
            <a:endParaRPr lang="en-US" altLang="en-US" dirty="0"/>
          </a:p>
        </p:txBody>
      </p:sp>
    </p:spTree>
    <p:extLst>
      <p:ext uri="{BB962C8B-B14F-4D97-AF65-F5344CB8AC3E}">
        <p14:creationId xmlns="" xmlns:p14="http://schemas.microsoft.com/office/powerpoint/2010/main" val="1552149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altLang="en-US" smtClean="0"/>
              <a:t>Average Dose Comparison</a:t>
            </a:r>
          </a:p>
        </p:txBody>
      </p:sp>
      <p:graphicFrame>
        <p:nvGraphicFramePr>
          <p:cNvPr id="2" name="Object 3"/>
          <p:cNvGraphicFramePr>
            <a:graphicFrameLocks noGrp="1" noChangeAspect="1"/>
          </p:cNvGraphicFramePr>
          <p:nvPr>
            <p:ph type="chart" idx="1"/>
            <p:extLst>
              <p:ext uri="{D42A27DB-BD31-4B8C-83A1-F6EECF244321}">
                <p14:modId xmlns="" xmlns:p14="http://schemas.microsoft.com/office/powerpoint/2010/main" val="2407482179"/>
              </p:ext>
            </p:extLst>
          </p:nvPr>
        </p:nvGraphicFramePr>
        <p:xfrm>
          <a:off x="736600" y="2032000"/>
          <a:ext cx="7670800" cy="4013200"/>
        </p:xfrm>
        <a:graphic>
          <a:graphicData uri="http://schemas.openxmlformats.org/drawingml/2006/chart">
            <c:chart xmlns:c="http://schemas.openxmlformats.org/drawingml/2006/chart" xmlns:r="http://schemas.openxmlformats.org/officeDocument/2006/relationships" r:id="rId3"/>
          </a:graphicData>
        </a:graphic>
      </p:graphicFrame>
      <p:sp>
        <p:nvSpPr>
          <p:cNvPr id="4100" name="Text Box 4"/>
          <p:cNvSpPr txBox="1">
            <a:spLocks noChangeArrowheads="1"/>
          </p:cNvSpPr>
          <p:nvPr/>
        </p:nvSpPr>
        <p:spPr bwMode="auto">
          <a:xfrm rot="10800000">
            <a:off x="457200" y="2819400"/>
            <a:ext cx="549275" cy="1981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eaVert">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ym typeface="Symbol" pitchFamily="18" charset="2"/>
              </a:rPr>
              <a:t>mRem</a:t>
            </a:r>
            <a:r>
              <a:rPr lang="en-US" altLang="en-US"/>
              <a:t> /Year</a:t>
            </a:r>
          </a:p>
        </p:txBody>
      </p:sp>
    </p:spTree>
    <p:extLst>
      <p:ext uri="{BB962C8B-B14F-4D97-AF65-F5344CB8AC3E}">
        <p14:creationId xmlns="" xmlns:p14="http://schemas.microsoft.com/office/powerpoint/2010/main" val="2641651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685800" y="228600"/>
            <a:ext cx="7772400" cy="1143000"/>
          </a:xfrm>
        </p:spPr>
        <p:txBody>
          <a:bodyPr/>
          <a:lstStyle/>
          <a:p>
            <a:pPr eaLnBrk="1" hangingPunct="1"/>
            <a:r>
              <a:rPr lang="en-US" altLang="en-US" smtClean="0"/>
              <a:t>Radiation Dose From All Sources </a:t>
            </a:r>
          </a:p>
        </p:txBody>
      </p:sp>
      <p:graphicFrame>
        <p:nvGraphicFramePr>
          <p:cNvPr id="2" name="Object 3"/>
          <p:cNvGraphicFramePr>
            <a:graphicFrameLocks noGrp="1" noChangeAspect="1"/>
          </p:cNvGraphicFramePr>
          <p:nvPr>
            <p:ph type="chart" idx="1"/>
            <p:extLst>
              <p:ext uri="{D42A27DB-BD31-4B8C-83A1-F6EECF244321}">
                <p14:modId xmlns="" xmlns:p14="http://schemas.microsoft.com/office/powerpoint/2010/main" val="1686567402"/>
              </p:ext>
            </p:extLst>
          </p:nvPr>
        </p:nvGraphicFramePr>
        <p:xfrm>
          <a:off x="584200" y="1498600"/>
          <a:ext cx="8128000" cy="4470400"/>
        </p:xfrm>
        <a:graphic>
          <a:graphicData uri="http://schemas.openxmlformats.org/drawingml/2006/chart">
            <c:chart xmlns:c="http://schemas.openxmlformats.org/drawingml/2006/chart" xmlns:r="http://schemas.openxmlformats.org/officeDocument/2006/relationships" r:id="rId3"/>
          </a:graphicData>
        </a:graphic>
      </p:graphicFrame>
      <p:sp>
        <p:nvSpPr>
          <p:cNvPr id="3076" name="AutoShape 4"/>
          <p:cNvSpPr>
            <a:spLocks/>
          </p:cNvSpPr>
          <p:nvPr/>
        </p:nvSpPr>
        <p:spPr bwMode="auto">
          <a:xfrm>
            <a:off x="6248400" y="1524000"/>
            <a:ext cx="1295400" cy="762000"/>
          </a:xfrm>
          <a:prstGeom prst="borderCallout1">
            <a:avLst>
              <a:gd name="adj1" fmla="val 15000"/>
              <a:gd name="adj2" fmla="val -5884"/>
              <a:gd name="adj3" fmla="val 267500"/>
              <a:gd name="adj4" fmla="val -72060"/>
            </a:avLst>
          </a:prstGeom>
          <a:solidFill>
            <a:schemeClr val="tx2"/>
          </a:solidFill>
          <a:ln w="9525">
            <a:solidFill>
              <a:schemeClr val="tx1"/>
            </a:solidFill>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dirty="0">
                <a:solidFill>
                  <a:schemeClr val="bg1"/>
                </a:solidFill>
              </a:rPr>
              <a:t>Medical</a:t>
            </a:r>
          </a:p>
          <a:p>
            <a:pPr algn="ctr" eaLnBrk="1" hangingPunct="1"/>
            <a:r>
              <a:rPr lang="en-US" altLang="en-US" dirty="0">
                <a:solidFill>
                  <a:schemeClr val="bg1"/>
                </a:solidFill>
              </a:rPr>
              <a:t>1.9%</a:t>
            </a:r>
          </a:p>
        </p:txBody>
      </p:sp>
      <p:sp>
        <p:nvSpPr>
          <p:cNvPr id="3077" name="Text Box 5"/>
          <p:cNvSpPr txBox="1">
            <a:spLocks noChangeArrowheads="1"/>
          </p:cNvSpPr>
          <p:nvPr/>
        </p:nvSpPr>
        <p:spPr bwMode="auto">
          <a:xfrm>
            <a:off x="2286000" y="4038600"/>
            <a:ext cx="2209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t>Internal 67.7%</a:t>
            </a:r>
          </a:p>
        </p:txBody>
      </p:sp>
      <p:sp>
        <p:nvSpPr>
          <p:cNvPr id="3078" name="Text Box 6"/>
          <p:cNvSpPr txBox="1">
            <a:spLocks noChangeArrowheads="1"/>
          </p:cNvSpPr>
          <p:nvPr/>
        </p:nvSpPr>
        <p:spPr bwMode="auto">
          <a:xfrm>
            <a:off x="3352800" y="2362200"/>
            <a:ext cx="15240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dirty="0">
                <a:solidFill>
                  <a:schemeClr val="hlink"/>
                </a:solidFill>
              </a:rPr>
              <a:t>External (30%)</a:t>
            </a:r>
          </a:p>
        </p:txBody>
      </p:sp>
      <p:sp>
        <p:nvSpPr>
          <p:cNvPr id="3079" name="Text Box 7"/>
          <p:cNvSpPr txBox="1">
            <a:spLocks noChangeArrowheads="1"/>
          </p:cNvSpPr>
          <p:nvPr/>
        </p:nvSpPr>
        <p:spPr bwMode="auto">
          <a:xfrm>
            <a:off x="6248400" y="2362200"/>
            <a:ext cx="1371600" cy="1552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dirty="0"/>
              <a:t>Nuclear</a:t>
            </a:r>
          </a:p>
          <a:p>
            <a:pPr eaLnBrk="1" hangingPunct="1">
              <a:spcBef>
                <a:spcPct val="50000"/>
              </a:spcBef>
            </a:pPr>
            <a:r>
              <a:rPr lang="en-US" altLang="en-US" dirty="0"/>
              <a:t>Activities</a:t>
            </a:r>
          </a:p>
          <a:p>
            <a:pPr eaLnBrk="1" hangingPunct="1">
              <a:spcBef>
                <a:spcPct val="50000"/>
              </a:spcBef>
            </a:pPr>
            <a:r>
              <a:rPr lang="en-US" altLang="en-US" dirty="0"/>
              <a:t>0.3%</a:t>
            </a:r>
          </a:p>
        </p:txBody>
      </p:sp>
      <p:sp>
        <p:nvSpPr>
          <p:cNvPr id="3080" name="Text Box 8"/>
          <p:cNvSpPr txBox="1">
            <a:spLocks noChangeArrowheads="1"/>
          </p:cNvSpPr>
          <p:nvPr/>
        </p:nvSpPr>
        <p:spPr bwMode="auto">
          <a:xfrm>
            <a:off x="6149268" y="4495800"/>
            <a:ext cx="152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dirty="0"/>
              <a:t>Misc.0.1%</a:t>
            </a:r>
          </a:p>
        </p:txBody>
      </p:sp>
      <p:sp>
        <p:nvSpPr>
          <p:cNvPr id="3081" name="Text Box 9"/>
          <p:cNvSpPr txBox="1">
            <a:spLocks noChangeArrowheads="1"/>
          </p:cNvSpPr>
          <p:nvPr/>
        </p:nvSpPr>
        <p:spPr bwMode="auto">
          <a:xfrm>
            <a:off x="533400" y="5867400"/>
            <a:ext cx="8229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dirty="0"/>
              <a:t>Total per caput dose to Indian population is </a:t>
            </a:r>
            <a:r>
              <a:rPr lang="en-US" altLang="en-US" dirty="0" smtClean="0"/>
              <a:t>2.5 </a:t>
            </a:r>
            <a:r>
              <a:rPr lang="en-US" altLang="en-US" dirty="0" err="1" smtClean="0"/>
              <a:t>mSv</a:t>
            </a:r>
            <a:r>
              <a:rPr lang="en-US" altLang="en-US" dirty="0" smtClean="0"/>
              <a:t>/year.</a:t>
            </a:r>
            <a:endParaRPr lang="en-US" altLang="en-US" dirty="0"/>
          </a:p>
        </p:txBody>
      </p:sp>
    </p:spTree>
    <p:extLst>
      <p:ext uri="{BB962C8B-B14F-4D97-AF65-F5344CB8AC3E}">
        <p14:creationId xmlns="" xmlns:p14="http://schemas.microsoft.com/office/powerpoint/2010/main" val="3915576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09600"/>
            <a:ext cx="8458200" cy="1143000"/>
          </a:xfrm>
        </p:spPr>
        <p:txBody>
          <a:bodyPr/>
          <a:lstStyle/>
          <a:p>
            <a:pPr eaLnBrk="1" hangingPunct="1"/>
            <a:r>
              <a:rPr lang="en-US" altLang="en-US" smtClean="0"/>
              <a:t>Biological Effects (Direct Action)</a:t>
            </a:r>
            <a:endParaRPr lang="en-US" altLang="en-US" smtClean="0">
              <a:solidFill>
                <a:schemeClr val="tx1"/>
              </a:solidFill>
            </a:endParaRPr>
          </a:p>
        </p:txBody>
      </p:sp>
      <p:sp>
        <p:nvSpPr>
          <p:cNvPr id="45059" name="Rectangle 3"/>
          <p:cNvSpPr>
            <a:spLocks noGrp="1" noChangeArrowheads="1"/>
          </p:cNvSpPr>
          <p:nvPr>
            <p:ph type="body" sz="half" idx="2"/>
          </p:nvPr>
        </p:nvSpPr>
        <p:spPr>
          <a:xfrm>
            <a:off x="3352800" y="1828800"/>
            <a:ext cx="5181600" cy="4114800"/>
          </a:xfrm>
        </p:spPr>
        <p:txBody>
          <a:bodyPr/>
          <a:lstStyle/>
          <a:p>
            <a:pPr algn="just" eaLnBrk="1" hangingPunct="1">
              <a:lnSpc>
                <a:spcPct val="90000"/>
              </a:lnSpc>
              <a:spcBef>
                <a:spcPct val="50000"/>
              </a:spcBef>
            </a:pPr>
            <a:r>
              <a:rPr lang="en-US" altLang="en-US" dirty="0" smtClean="0"/>
              <a:t>Dissociation of the molecule by excitation or ionization of atoms in DNA.</a:t>
            </a:r>
          </a:p>
          <a:p>
            <a:pPr algn="just" eaLnBrk="1" hangingPunct="1">
              <a:lnSpc>
                <a:spcPct val="90000"/>
              </a:lnSpc>
              <a:spcBef>
                <a:spcPct val="50000"/>
              </a:spcBef>
            </a:pPr>
            <a:r>
              <a:rPr lang="en-US" altLang="en-US" dirty="0" smtClean="0"/>
              <a:t>Results in single strand or double strand breaks.</a:t>
            </a:r>
          </a:p>
          <a:p>
            <a:pPr algn="just" eaLnBrk="1" hangingPunct="1">
              <a:lnSpc>
                <a:spcPct val="90000"/>
              </a:lnSpc>
              <a:spcBef>
                <a:spcPct val="50000"/>
              </a:spcBef>
            </a:pPr>
            <a:r>
              <a:rPr lang="en-US" altLang="en-US" dirty="0" smtClean="0"/>
              <a:t>Could lead to cell death or mutation that may be passed on</a:t>
            </a:r>
            <a:r>
              <a:rPr lang="en-US" altLang="en-US" sz="2400" dirty="0" smtClean="0"/>
              <a:t>.</a:t>
            </a:r>
            <a:endParaRPr lang="en-US" altLang="en-US" sz="2800" dirty="0" smtClean="0"/>
          </a:p>
        </p:txBody>
      </p:sp>
      <p:pic>
        <p:nvPicPr>
          <p:cNvPr id="45060" name="Picture 4" descr="DNA2"/>
          <p:cNvPicPr>
            <a:picLocks noGrp="1" noChangeAspect="1" noChangeArrowheads="1"/>
          </p:cNvPicPr>
          <p:nvPr>
            <p:ph type="clipArt" sz="half" idx="1"/>
          </p:nvPr>
        </p:nvPicPr>
        <p:blipFill>
          <a:blip r:embed="rId2" cstate="print">
            <a:extLst>
              <a:ext uri="{28A0092B-C50C-407E-A947-70E740481C1C}">
                <a14:useLocalDpi xmlns="" xmlns:a14="http://schemas.microsoft.com/office/drawing/2010/main" val="0"/>
              </a:ext>
            </a:extLst>
          </a:blip>
          <a:srcRect/>
          <a:stretch>
            <a:fillRect/>
          </a:stretch>
        </p:blipFill>
        <p:spPr>
          <a:xfrm>
            <a:off x="381000" y="1828800"/>
            <a:ext cx="3044825" cy="4114800"/>
          </a:xfrm>
        </p:spPr>
      </p:pic>
    </p:spTree>
    <p:extLst>
      <p:ext uri="{BB962C8B-B14F-4D97-AF65-F5344CB8AC3E}">
        <p14:creationId xmlns="" xmlns:p14="http://schemas.microsoft.com/office/powerpoint/2010/main" val="42362455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2068497" y="1600200"/>
            <a:ext cx="5257800" cy="3506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3200" dirty="0"/>
              <a:t>H</a:t>
            </a:r>
            <a:r>
              <a:rPr lang="en-US" altLang="en-US" sz="3200" baseline="-20000" dirty="0"/>
              <a:t>2</a:t>
            </a:r>
            <a:r>
              <a:rPr lang="en-US" altLang="en-US" sz="3200" dirty="0"/>
              <a:t>O		</a:t>
            </a:r>
            <a:r>
              <a:rPr lang="en-US" altLang="en-US" sz="3200" dirty="0">
                <a:sym typeface="Symbol" pitchFamily="18" charset="2"/>
              </a:rPr>
              <a:t>	H</a:t>
            </a:r>
            <a:r>
              <a:rPr lang="en-US" altLang="en-US" sz="3200" baseline="-20000" dirty="0">
                <a:sym typeface="Symbol" pitchFamily="18" charset="2"/>
              </a:rPr>
              <a:t>2</a:t>
            </a:r>
            <a:r>
              <a:rPr lang="en-US" altLang="en-US" sz="3200" dirty="0">
                <a:sym typeface="Symbol" pitchFamily="18" charset="2"/>
              </a:rPr>
              <a:t>O</a:t>
            </a:r>
            <a:r>
              <a:rPr lang="en-US" altLang="en-US" sz="3200" baseline="30000" dirty="0">
                <a:sym typeface="Symbol" pitchFamily="18" charset="2"/>
              </a:rPr>
              <a:t>+</a:t>
            </a:r>
            <a:r>
              <a:rPr lang="en-US" altLang="en-US" sz="3200" dirty="0">
                <a:sym typeface="Symbol" pitchFamily="18" charset="2"/>
              </a:rPr>
              <a:t>+e</a:t>
            </a:r>
            <a:r>
              <a:rPr lang="en-US" altLang="en-US" sz="3200" baseline="30000" dirty="0">
                <a:sym typeface="Symbol" pitchFamily="18" charset="2"/>
              </a:rPr>
              <a:t>-</a:t>
            </a:r>
          </a:p>
          <a:p>
            <a:pPr eaLnBrk="1" hangingPunct="1">
              <a:spcBef>
                <a:spcPct val="50000"/>
              </a:spcBef>
            </a:pPr>
            <a:r>
              <a:rPr lang="en-US" altLang="en-US" sz="3200" dirty="0">
                <a:sym typeface="Symbol" pitchFamily="18" charset="2"/>
              </a:rPr>
              <a:t>H</a:t>
            </a:r>
            <a:r>
              <a:rPr lang="en-US" altLang="en-US" sz="3200" baseline="-20000" dirty="0">
                <a:sym typeface="Symbol" pitchFamily="18" charset="2"/>
              </a:rPr>
              <a:t>2</a:t>
            </a:r>
            <a:r>
              <a:rPr lang="en-US" altLang="en-US" sz="3200" dirty="0">
                <a:sym typeface="Symbol" pitchFamily="18" charset="2"/>
              </a:rPr>
              <a:t>O</a:t>
            </a:r>
            <a:r>
              <a:rPr lang="en-US" altLang="en-US" sz="3200" baseline="30000" dirty="0">
                <a:sym typeface="Symbol" pitchFamily="18" charset="2"/>
              </a:rPr>
              <a:t>+</a:t>
            </a:r>
            <a:r>
              <a:rPr lang="en-US" altLang="en-US" sz="3200" dirty="0">
                <a:sym typeface="Symbol" pitchFamily="18" charset="2"/>
              </a:rPr>
              <a:t> 		H</a:t>
            </a:r>
            <a:r>
              <a:rPr lang="en-US" altLang="en-US" sz="3200" baseline="30000" dirty="0">
                <a:sym typeface="Symbol" pitchFamily="18" charset="2"/>
              </a:rPr>
              <a:t>+</a:t>
            </a:r>
            <a:r>
              <a:rPr lang="en-US" altLang="en-US" sz="3200" dirty="0">
                <a:sym typeface="Symbol" pitchFamily="18" charset="2"/>
              </a:rPr>
              <a:t>+</a:t>
            </a:r>
            <a:r>
              <a:rPr lang="en-US" altLang="en-US" sz="3200" b="1" dirty="0">
                <a:solidFill>
                  <a:schemeClr val="hlink"/>
                </a:solidFill>
                <a:sym typeface="Symbol" pitchFamily="18" charset="2"/>
              </a:rPr>
              <a:t>OH</a:t>
            </a:r>
          </a:p>
          <a:p>
            <a:pPr eaLnBrk="1" hangingPunct="1">
              <a:spcBef>
                <a:spcPct val="50000"/>
              </a:spcBef>
            </a:pPr>
            <a:r>
              <a:rPr lang="en-US" altLang="en-US" sz="3200" dirty="0">
                <a:sym typeface="Symbol" pitchFamily="18" charset="2"/>
              </a:rPr>
              <a:t>H</a:t>
            </a:r>
            <a:r>
              <a:rPr lang="en-US" altLang="en-US" sz="3200" baseline="-20000" dirty="0">
                <a:sym typeface="Symbol" pitchFamily="18" charset="2"/>
              </a:rPr>
              <a:t>2</a:t>
            </a:r>
            <a:r>
              <a:rPr lang="en-US" altLang="en-US" sz="3200" dirty="0">
                <a:sym typeface="Symbol" pitchFamily="18" charset="2"/>
              </a:rPr>
              <a:t>O+e</a:t>
            </a:r>
            <a:r>
              <a:rPr lang="en-US" altLang="en-US" sz="3200" baseline="30000" dirty="0">
                <a:sym typeface="Symbol" pitchFamily="18" charset="2"/>
              </a:rPr>
              <a:t>-	</a:t>
            </a:r>
            <a:r>
              <a:rPr lang="en-US" altLang="en-US" sz="3200" dirty="0">
                <a:sym typeface="Symbol" pitchFamily="18" charset="2"/>
              </a:rPr>
              <a:t>	H</a:t>
            </a:r>
            <a:r>
              <a:rPr lang="en-US" altLang="en-US" sz="3200" baseline="-20000" dirty="0">
                <a:sym typeface="Symbol" pitchFamily="18" charset="2"/>
              </a:rPr>
              <a:t>2</a:t>
            </a:r>
            <a:r>
              <a:rPr lang="en-US" altLang="en-US" sz="3200" dirty="0">
                <a:sym typeface="Symbol" pitchFamily="18" charset="2"/>
              </a:rPr>
              <a:t>O</a:t>
            </a:r>
            <a:r>
              <a:rPr lang="en-US" altLang="en-US" sz="3200" baseline="30000" dirty="0">
                <a:sym typeface="Symbol" pitchFamily="18" charset="2"/>
              </a:rPr>
              <a:t>-</a:t>
            </a:r>
          </a:p>
          <a:p>
            <a:pPr eaLnBrk="1" hangingPunct="1">
              <a:spcBef>
                <a:spcPct val="50000"/>
              </a:spcBef>
            </a:pPr>
            <a:r>
              <a:rPr lang="en-US" altLang="en-US" sz="3200" dirty="0">
                <a:sym typeface="Symbol" pitchFamily="18" charset="2"/>
              </a:rPr>
              <a:t>H</a:t>
            </a:r>
            <a:r>
              <a:rPr lang="en-US" altLang="en-US" sz="3200" baseline="-20000" dirty="0">
                <a:sym typeface="Symbol" pitchFamily="18" charset="2"/>
              </a:rPr>
              <a:t>2</a:t>
            </a:r>
            <a:r>
              <a:rPr lang="en-US" altLang="en-US" sz="3200" dirty="0">
                <a:sym typeface="Symbol" pitchFamily="18" charset="2"/>
              </a:rPr>
              <a:t>O</a:t>
            </a:r>
            <a:r>
              <a:rPr lang="en-US" altLang="en-US" sz="3200" baseline="30000" dirty="0">
                <a:sym typeface="Symbol" pitchFamily="18" charset="2"/>
              </a:rPr>
              <a:t>-</a:t>
            </a:r>
            <a:r>
              <a:rPr lang="en-US" altLang="en-US" sz="3200" dirty="0">
                <a:sym typeface="Symbol" pitchFamily="18" charset="2"/>
              </a:rPr>
              <a:t> 	</a:t>
            </a:r>
            <a:r>
              <a:rPr lang="en-US" altLang="en-US" sz="3200" dirty="0" smtClean="0">
                <a:sym typeface="Symbol" pitchFamily="18" charset="2"/>
              </a:rPr>
              <a:t></a:t>
            </a:r>
            <a:r>
              <a:rPr lang="en-US" altLang="en-US" sz="3200" dirty="0">
                <a:sym typeface="Symbol" pitchFamily="18" charset="2"/>
              </a:rPr>
              <a:t>	</a:t>
            </a:r>
            <a:r>
              <a:rPr lang="en-US" altLang="en-US" sz="3200" b="1" dirty="0">
                <a:solidFill>
                  <a:schemeClr val="hlink"/>
                </a:solidFill>
                <a:sym typeface="Symbol" pitchFamily="18" charset="2"/>
              </a:rPr>
              <a:t>H</a:t>
            </a:r>
            <a:r>
              <a:rPr lang="en-US" altLang="en-US" sz="3200" dirty="0">
                <a:sym typeface="Symbol" pitchFamily="18" charset="2"/>
              </a:rPr>
              <a:t>+OH</a:t>
            </a:r>
            <a:r>
              <a:rPr lang="en-US" altLang="en-US" sz="3200" baseline="30000" dirty="0">
                <a:sym typeface="Symbol" pitchFamily="18" charset="2"/>
              </a:rPr>
              <a:t>-</a:t>
            </a:r>
          </a:p>
          <a:p>
            <a:pPr eaLnBrk="1" hangingPunct="1">
              <a:spcBef>
                <a:spcPct val="50000"/>
              </a:spcBef>
            </a:pPr>
            <a:r>
              <a:rPr lang="en-US" altLang="en-US" sz="3200" dirty="0">
                <a:sym typeface="Symbol" pitchFamily="18" charset="2"/>
              </a:rPr>
              <a:t>OH+OH 		</a:t>
            </a:r>
            <a:r>
              <a:rPr lang="en-US" altLang="en-US" sz="3200" b="1" dirty="0">
                <a:solidFill>
                  <a:schemeClr val="hlink"/>
                </a:solidFill>
                <a:sym typeface="Symbol" pitchFamily="18" charset="2"/>
              </a:rPr>
              <a:t>H</a:t>
            </a:r>
            <a:r>
              <a:rPr lang="en-US" altLang="en-US" sz="3200" b="1" baseline="-20000" dirty="0">
                <a:solidFill>
                  <a:schemeClr val="hlink"/>
                </a:solidFill>
                <a:sym typeface="Symbol" pitchFamily="18" charset="2"/>
              </a:rPr>
              <a:t>2</a:t>
            </a:r>
            <a:r>
              <a:rPr lang="en-US" altLang="en-US" sz="3200" b="1" dirty="0">
                <a:solidFill>
                  <a:schemeClr val="hlink"/>
                </a:solidFill>
                <a:sym typeface="Symbol" pitchFamily="18" charset="2"/>
              </a:rPr>
              <a:t>O</a:t>
            </a:r>
            <a:r>
              <a:rPr lang="en-US" altLang="en-US" sz="3200" b="1" baseline="-20000" dirty="0">
                <a:solidFill>
                  <a:schemeClr val="hlink"/>
                </a:solidFill>
                <a:sym typeface="Symbol" pitchFamily="18" charset="2"/>
              </a:rPr>
              <a:t>2</a:t>
            </a:r>
          </a:p>
        </p:txBody>
      </p:sp>
      <p:sp>
        <p:nvSpPr>
          <p:cNvPr id="46083" name="Rectangle 3"/>
          <p:cNvSpPr>
            <a:spLocks noGrp="1" noChangeArrowheads="1"/>
          </p:cNvSpPr>
          <p:nvPr>
            <p:ph type="title"/>
          </p:nvPr>
        </p:nvSpPr>
        <p:spPr/>
        <p:txBody>
          <a:bodyPr/>
          <a:lstStyle/>
          <a:p>
            <a:pPr eaLnBrk="1" hangingPunct="1"/>
            <a:r>
              <a:rPr lang="en-US" altLang="en-US" smtClean="0"/>
              <a:t>Indirect Effect</a:t>
            </a:r>
          </a:p>
        </p:txBody>
      </p:sp>
      <p:sp>
        <p:nvSpPr>
          <p:cNvPr id="2" name="Rectangle 1"/>
          <p:cNvSpPr/>
          <p:nvPr/>
        </p:nvSpPr>
        <p:spPr>
          <a:xfrm>
            <a:off x="304800" y="5487988"/>
            <a:ext cx="8610600" cy="646331"/>
          </a:xfrm>
          <a:prstGeom prst="rect">
            <a:avLst/>
          </a:prstGeom>
        </p:spPr>
        <p:txBody>
          <a:bodyPr wrap="square">
            <a:spAutoFit/>
          </a:bodyPr>
          <a:lstStyle/>
          <a:p>
            <a:r>
              <a:rPr lang="en-US" altLang="en-US" dirty="0"/>
              <a:t>H+ and OH- are of little consequence as our body has plenty of them always. The free radicals and hydrogen peroxide </a:t>
            </a:r>
            <a:r>
              <a:rPr lang="en-US" altLang="en-US" dirty="0" smtClean="0"/>
              <a:t>are </a:t>
            </a:r>
            <a:r>
              <a:rPr lang="en-US" altLang="en-US" dirty="0"/>
              <a:t>highly </a:t>
            </a:r>
            <a:r>
              <a:rPr lang="en-US" altLang="en-US" dirty="0" smtClean="0"/>
              <a:t>oxidizing </a:t>
            </a:r>
            <a:r>
              <a:rPr lang="en-US" altLang="en-US" dirty="0"/>
              <a:t>agents that cause harm to the cell</a:t>
            </a:r>
            <a:r>
              <a:rPr lang="en-US" altLang="en-US" dirty="0" smtClean="0"/>
              <a:t>.</a:t>
            </a:r>
          </a:p>
        </p:txBody>
      </p:sp>
    </p:spTree>
    <p:extLst>
      <p:ext uri="{BB962C8B-B14F-4D97-AF65-F5344CB8AC3E}">
        <p14:creationId xmlns="" xmlns:p14="http://schemas.microsoft.com/office/powerpoint/2010/main" val="2512031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dirty="0" smtClean="0"/>
              <a:t>Damage to the DNA and repair mechanisms</a:t>
            </a:r>
            <a:endParaRPr lang="en-US" dirty="0"/>
          </a:p>
        </p:txBody>
      </p:sp>
      <p:sp>
        <p:nvSpPr>
          <p:cNvPr id="5" name="Content Placeholder 4"/>
          <p:cNvSpPr>
            <a:spLocks noGrp="1"/>
          </p:cNvSpPr>
          <p:nvPr>
            <p:ph sz="half" idx="1"/>
          </p:nvPr>
        </p:nvSpPr>
        <p:spPr>
          <a:xfrm>
            <a:off x="304800" y="1600200"/>
            <a:ext cx="4152900" cy="3733800"/>
          </a:xfrm>
        </p:spPr>
        <p:txBody>
          <a:bodyPr>
            <a:normAutofit lnSpcReduction="10000"/>
          </a:bodyPr>
          <a:lstStyle/>
          <a:p>
            <a:r>
              <a:rPr lang="en-US" dirty="0" smtClean="0"/>
              <a:t>Attack on the DNA. </a:t>
            </a:r>
          </a:p>
          <a:p>
            <a:pPr lvl="1"/>
            <a:r>
              <a:rPr lang="en-US" dirty="0" smtClean="0"/>
              <a:t>UVA, UVB in sunlight leads to skin cancer</a:t>
            </a:r>
          </a:p>
          <a:p>
            <a:pPr lvl="1"/>
            <a:r>
              <a:rPr lang="en-IN" dirty="0" smtClean="0"/>
              <a:t>Oxidative </a:t>
            </a:r>
            <a:r>
              <a:rPr lang="en-IN" dirty="0"/>
              <a:t>damage from </a:t>
            </a:r>
            <a:r>
              <a:rPr lang="en-IN" dirty="0" smtClean="0"/>
              <a:t>the by-products </a:t>
            </a:r>
            <a:r>
              <a:rPr lang="en-IN" dirty="0"/>
              <a:t>of metabolism, such as free </a:t>
            </a:r>
            <a:r>
              <a:rPr lang="en-IN" dirty="0" smtClean="0"/>
              <a:t>radicals.</a:t>
            </a:r>
            <a:endParaRPr lang="en-US" dirty="0" smtClean="0"/>
          </a:p>
          <a:p>
            <a:pPr lvl="1"/>
            <a:r>
              <a:rPr lang="en-US" dirty="0" smtClean="0"/>
              <a:t>T</a:t>
            </a:r>
            <a:r>
              <a:rPr lang="en-IN" dirty="0" err="1" smtClean="0"/>
              <a:t>obacco</a:t>
            </a:r>
            <a:r>
              <a:rPr lang="en-IN" dirty="0" smtClean="0"/>
              <a:t> smoke leads </a:t>
            </a:r>
            <a:r>
              <a:rPr lang="en-IN" dirty="0"/>
              <a:t>to mutations in lung </a:t>
            </a:r>
            <a:r>
              <a:rPr lang="en-IN" dirty="0" smtClean="0"/>
              <a:t>cells and cancer.</a:t>
            </a:r>
            <a:endParaRPr lang="en-US" dirty="0"/>
          </a:p>
        </p:txBody>
      </p:sp>
      <p:sp>
        <p:nvSpPr>
          <p:cNvPr id="6" name="Content Placeholder 5"/>
          <p:cNvSpPr>
            <a:spLocks noGrp="1"/>
          </p:cNvSpPr>
          <p:nvPr>
            <p:ph sz="half" idx="2"/>
          </p:nvPr>
        </p:nvSpPr>
        <p:spPr>
          <a:xfrm>
            <a:off x="4343400" y="1600200"/>
            <a:ext cx="4572000" cy="4525963"/>
          </a:xfrm>
        </p:spPr>
        <p:txBody>
          <a:bodyPr>
            <a:normAutofit lnSpcReduction="10000"/>
          </a:bodyPr>
          <a:lstStyle/>
          <a:p>
            <a:r>
              <a:rPr lang="en-IN" dirty="0" smtClean="0"/>
              <a:t>Repair mechanisms.</a:t>
            </a:r>
          </a:p>
          <a:p>
            <a:pPr lvl="1"/>
            <a:r>
              <a:rPr lang="en-IN" dirty="0" smtClean="0"/>
              <a:t>Nucleotide </a:t>
            </a:r>
            <a:r>
              <a:rPr lang="en-IN" dirty="0"/>
              <a:t>Excision </a:t>
            </a:r>
            <a:r>
              <a:rPr lang="en-IN" dirty="0" smtClean="0"/>
              <a:t>Repair (“dark repair”) </a:t>
            </a:r>
          </a:p>
          <a:p>
            <a:pPr lvl="1"/>
            <a:r>
              <a:rPr lang="en-IN" dirty="0" err="1" smtClean="0"/>
              <a:t>Photoreactivation</a:t>
            </a:r>
            <a:r>
              <a:rPr lang="en-IN" dirty="0"/>
              <a:t> </a:t>
            </a:r>
            <a:r>
              <a:rPr lang="en-US" dirty="0" smtClean="0"/>
              <a:t>(“light repair”)</a:t>
            </a:r>
          </a:p>
          <a:p>
            <a:pPr lvl="1"/>
            <a:r>
              <a:rPr lang="en-US" dirty="0" smtClean="0"/>
              <a:t>Double strand damage can </a:t>
            </a:r>
            <a:r>
              <a:rPr lang="en-US" dirty="0"/>
              <a:t>be repaired by </a:t>
            </a:r>
            <a:r>
              <a:rPr lang="en-US" dirty="0" err="1"/>
              <a:t>nonhomologous</a:t>
            </a:r>
            <a:r>
              <a:rPr lang="en-US" dirty="0"/>
              <a:t> end joining </a:t>
            </a:r>
            <a:r>
              <a:rPr lang="en-US" dirty="0" smtClean="0"/>
              <a:t>or </a:t>
            </a:r>
            <a:r>
              <a:rPr lang="en-US" dirty="0"/>
              <a:t>homologous recombination </a:t>
            </a:r>
            <a:r>
              <a:rPr lang="en-US" dirty="0" smtClean="0"/>
              <a:t>repair.</a:t>
            </a:r>
            <a:endParaRPr lang="en-US" dirty="0"/>
          </a:p>
        </p:txBody>
      </p:sp>
      <p:sp>
        <p:nvSpPr>
          <p:cNvPr id="7" name="Rectangle 6"/>
          <p:cNvSpPr/>
          <p:nvPr/>
        </p:nvSpPr>
        <p:spPr>
          <a:xfrm>
            <a:off x="152400" y="6019800"/>
            <a:ext cx="8915400" cy="738664"/>
          </a:xfrm>
          <a:prstGeom prst="rect">
            <a:avLst/>
          </a:prstGeom>
        </p:spPr>
        <p:txBody>
          <a:bodyPr wrap="square">
            <a:spAutoFit/>
          </a:bodyPr>
          <a:lstStyle/>
          <a:p>
            <a:r>
              <a:rPr lang="en-IN" sz="1400" i="1" dirty="0" err="1">
                <a:solidFill>
                  <a:srgbClr val="FF0000"/>
                </a:solidFill>
              </a:rPr>
              <a:t>Branze</a:t>
            </a:r>
            <a:r>
              <a:rPr lang="en-IN" sz="1400" i="1" dirty="0">
                <a:solidFill>
                  <a:srgbClr val="FF0000"/>
                </a:solidFill>
              </a:rPr>
              <a:t>, D., &amp; </a:t>
            </a:r>
            <a:r>
              <a:rPr lang="en-IN" sz="1400" i="1" dirty="0" err="1">
                <a:solidFill>
                  <a:srgbClr val="FF0000"/>
                </a:solidFill>
              </a:rPr>
              <a:t>Foiani</a:t>
            </a:r>
            <a:r>
              <a:rPr lang="en-IN" sz="1400" i="1" dirty="0">
                <a:solidFill>
                  <a:srgbClr val="FF0000"/>
                </a:solidFill>
              </a:rPr>
              <a:t>, M</a:t>
            </a:r>
            <a:r>
              <a:rPr lang="en-IN" sz="1400" i="1" dirty="0" smtClean="0">
                <a:solidFill>
                  <a:srgbClr val="FF0000"/>
                </a:solidFill>
              </a:rPr>
              <a:t>., Regulation </a:t>
            </a:r>
            <a:r>
              <a:rPr lang="en-IN" sz="1400" i="1" dirty="0">
                <a:solidFill>
                  <a:srgbClr val="FF0000"/>
                </a:solidFill>
              </a:rPr>
              <a:t>of DNA repair throughout the cell cycle, Nature Reviews Molecular Cell Biology 9, 297–308 (2008</a:t>
            </a:r>
            <a:r>
              <a:rPr lang="en-IN" sz="1400" i="1" dirty="0" smtClean="0">
                <a:solidFill>
                  <a:srgbClr val="FF0000"/>
                </a:solidFill>
              </a:rPr>
              <a:t>).</a:t>
            </a:r>
            <a:endParaRPr lang="en-IN" sz="1400" i="1" dirty="0">
              <a:solidFill>
                <a:srgbClr val="FF0000"/>
              </a:solidFill>
            </a:endParaRPr>
          </a:p>
          <a:p>
            <a:r>
              <a:rPr lang="en-IN" sz="1400" i="1" dirty="0" smtClean="0">
                <a:solidFill>
                  <a:srgbClr val="FF0000"/>
                </a:solidFill>
              </a:rPr>
              <a:t>Clancy</a:t>
            </a:r>
            <a:r>
              <a:rPr lang="en-IN" sz="1400" i="1" dirty="0">
                <a:solidFill>
                  <a:srgbClr val="FF0000"/>
                </a:solidFill>
              </a:rPr>
              <a:t>, S. (2008) DNA damage &amp; repair: mechanisms for maintaining DNA integrity. Nature Education 1(1):103</a:t>
            </a:r>
            <a:endParaRPr lang="en-US" sz="1400" i="1" dirty="0">
              <a:solidFill>
                <a:srgbClr val="FF0000"/>
              </a:solidFill>
            </a:endParaRPr>
          </a:p>
        </p:txBody>
      </p:sp>
      <p:sp>
        <p:nvSpPr>
          <p:cNvPr id="8" name="Rectangle 7"/>
          <p:cNvSpPr/>
          <p:nvPr/>
        </p:nvSpPr>
        <p:spPr>
          <a:xfrm>
            <a:off x="152400" y="5486400"/>
            <a:ext cx="8839200" cy="369332"/>
          </a:xfrm>
          <a:prstGeom prst="rect">
            <a:avLst/>
          </a:prstGeom>
        </p:spPr>
        <p:txBody>
          <a:bodyPr wrap="square">
            <a:spAutoFit/>
          </a:bodyPr>
          <a:lstStyle/>
          <a:p>
            <a:r>
              <a:rPr lang="en-IN" dirty="0" smtClean="0"/>
              <a:t>It is estimated that an </a:t>
            </a:r>
            <a:r>
              <a:rPr lang="en-IN" dirty="0"/>
              <a:t>individual cell can suffer up to one million DNA changes per </a:t>
            </a:r>
            <a:r>
              <a:rPr lang="en-IN" dirty="0" smtClean="0"/>
              <a:t>day.</a:t>
            </a:r>
            <a:endParaRPr lang="en-US" dirty="0"/>
          </a:p>
        </p:txBody>
      </p:sp>
    </p:spTree>
    <p:extLst>
      <p:ext uri="{BB962C8B-B14F-4D97-AF65-F5344CB8AC3E}">
        <p14:creationId xmlns="" xmlns:p14="http://schemas.microsoft.com/office/powerpoint/2010/main" val="4132798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Life and Radiation</a:t>
            </a:r>
            <a:endParaRPr lang="en-US" dirty="0"/>
          </a:p>
        </p:txBody>
      </p:sp>
      <p:sp>
        <p:nvSpPr>
          <p:cNvPr id="4" name="Rectangle 8"/>
          <p:cNvSpPr>
            <a:spLocks noGrp="1" noChangeArrowheads="1"/>
          </p:cNvSpPr>
          <p:nvPr>
            <p:ph idx="1"/>
          </p:nvPr>
        </p:nvSpPr>
        <p:spPr/>
        <p:txBody>
          <a:bodyPr>
            <a:normAutofit fontScale="77500" lnSpcReduction="20000"/>
          </a:bodyPr>
          <a:lstStyle/>
          <a:p>
            <a:pPr algn="just" eaLnBrk="1" hangingPunct="1">
              <a:lnSpc>
                <a:spcPct val="200000"/>
              </a:lnSpc>
              <a:spcBef>
                <a:spcPct val="50000"/>
              </a:spcBef>
              <a:buFontTx/>
              <a:buNone/>
            </a:pPr>
            <a:r>
              <a:rPr lang="en-US" sz="2400" b="1" dirty="0" smtClean="0"/>
              <a:t>	</a:t>
            </a:r>
            <a:r>
              <a:rPr lang="en-US" dirty="0" smtClean="0">
                <a:latin typeface="Arial" charset="0"/>
              </a:rPr>
              <a:t>Life on earth has developed with an ever present background of radiation. It is not something new, invented by the wit of man: radiation has always been there.</a:t>
            </a:r>
            <a:endParaRPr lang="en-US" dirty="0">
              <a:latin typeface="Arial" charset="0"/>
            </a:endParaRPr>
          </a:p>
          <a:p>
            <a:pPr marL="0" indent="0" algn="just" eaLnBrk="1" hangingPunct="1">
              <a:lnSpc>
                <a:spcPct val="200000"/>
              </a:lnSpc>
              <a:spcBef>
                <a:spcPct val="50000"/>
              </a:spcBef>
              <a:buFontTx/>
              <a:buNone/>
            </a:pPr>
            <a:r>
              <a:rPr lang="en-US" sz="2300" i="1" dirty="0" smtClean="0">
                <a:latin typeface="Arial" charset="0"/>
              </a:rPr>
              <a:t>Eric J Hall, Professor of Radiology, College of Physicians and Surgeons, Columbia University, New York, in his book "Radiation and Life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Sensitivity</a:t>
            </a:r>
            <a:endParaRPr lang="en-US" dirty="0"/>
          </a:p>
        </p:txBody>
      </p:sp>
      <p:sp>
        <p:nvSpPr>
          <p:cNvPr id="4" name="Content Placeholder 3"/>
          <p:cNvSpPr>
            <a:spLocks noGrp="1"/>
          </p:cNvSpPr>
          <p:nvPr>
            <p:ph idx="1"/>
          </p:nvPr>
        </p:nvSpPr>
        <p:spPr>
          <a:xfrm>
            <a:off x="457200" y="1524000"/>
            <a:ext cx="8229600" cy="5257800"/>
          </a:xfrm>
        </p:spPr>
        <p:txBody>
          <a:bodyPr>
            <a:normAutofit fontScale="77500" lnSpcReduction="20000"/>
          </a:bodyPr>
          <a:lstStyle/>
          <a:p>
            <a:pPr algn="just"/>
            <a:r>
              <a:rPr lang="en-US" dirty="0" smtClean="0"/>
              <a:t>"Law of </a:t>
            </a:r>
            <a:r>
              <a:rPr lang="en-US" dirty="0" err="1" smtClean="0"/>
              <a:t>Bergonie</a:t>
            </a:r>
            <a:r>
              <a:rPr lang="en-US" dirty="0" smtClean="0"/>
              <a:t> and </a:t>
            </a:r>
            <a:r>
              <a:rPr lang="en-US" dirty="0" err="1" smtClean="0"/>
              <a:t>Tribondeau</a:t>
            </a:r>
            <a:r>
              <a:rPr lang="en-US" dirty="0" smtClean="0"/>
              <a:t>“ states that; "the </a:t>
            </a:r>
            <a:r>
              <a:rPr lang="en-US" dirty="0" err="1" smtClean="0"/>
              <a:t>radiosensitivity</a:t>
            </a:r>
            <a:r>
              <a:rPr lang="en-US" dirty="0" smtClean="0"/>
              <a:t> of a tissue is directly proportional to the reproductive activity and inversely proportional to the degree of differentiation”.</a:t>
            </a:r>
          </a:p>
          <a:p>
            <a:r>
              <a:rPr lang="en-US" dirty="0" smtClean="0"/>
              <a:t>The susceptibility of the cells in decreasing order  </a:t>
            </a:r>
          </a:p>
          <a:p>
            <a:pPr lvl="1"/>
            <a:r>
              <a:rPr lang="en-US" dirty="0" smtClean="0"/>
              <a:t>Blood forming organs, (lymph nodes, thymus, spleen, bone marrow)</a:t>
            </a:r>
          </a:p>
          <a:p>
            <a:pPr lvl="1"/>
            <a:r>
              <a:rPr lang="en-US" dirty="0" smtClean="0"/>
              <a:t>Reproductive Organs (Males and Females)</a:t>
            </a:r>
          </a:p>
          <a:p>
            <a:pPr lvl="1"/>
            <a:r>
              <a:rPr lang="en-US" dirty="0" smtClean="0"/>
              <a:t>Digestive Organs (small intestine, lower intestine, pharynx, esophagus)</a:t>
            </a:r>
          </a:p>
          <a:p>
            <a:pPr lvl="1"/>
            <a:r>
              <a:rPr lang="en-US" dirty="0" smtClean="0"/>
              <a:t>Vascular System</a:t>
            </a:r>
          </a:p>
          <a:p>
            <a:pPr lvl="1"/>
            <a:r>
              <a:rPr lang="en-US" dirty="0" smtClean="0"/>
              <a:t>Skin</a:t>
            </a:r>
          </a:p>
          <a:p>
            <a:pPr lvl="1"/>
            <a:r>
              <a:rPr lang="en-US" dirty="0" smtClean="0"/>
              <a:t>Bone and teeth</a:t>
            </a:r>
          </a:p>
          <a:p>
            <a:pPr lvl="1"/>
            <a:r>
              <a:rPr lang="en-US" dirty="0" smtClean="0"/>
              <a:t>Respiratory System</a:t>
            </a:r>
          </a:p>
          <a:p>
            <a:pPr lvl="1"/>
            <a:r>
              <a:rPr lang="en-US" dirty="0" smtClean="0"/>
              <a:t>Muscle and Connective Tissues</a:t>
            </a:r>
          </a:p>
          <a:p>
            <a:pPr lvl="1"/>
            <a:r>
              <a:rPr lang="en-US" dirty="0" smtClean="0"/>
              <a:t>Nervous Tissue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Time line of biological effects</a:t>
            </a:r>
            <a:endParaRPr lang="en-US"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2999864697"/>
              </p:ext>
            </p:extLst>
          </p:nvPr>
        </p:nvGraphicFramePr>
        <p:xfrm>
          <a:off x="381000" y="1600200"/>
          <a:ext cx="7204868" cy="403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0" y="4038600"/>
            <a:ext cx="1688283" cy="369332"/>
          </a:xfrm>
          <a:prstGeom prst="rect">
            <a:avLst/>
          </a:prstGeom>
        </p:spPr>
        <p:txBody>
          <a:bodyPr wrap="none">
            <a:spAutoFit/>
          </a:bodyPr>
          <a:lstStyle/>
          <a:p>
            <a:pPr algn="ctr"/>
            <a:r>
              <a:rPr lang="en-US" altLang="en-US" b="1" dirty="0">
                <a:solidFill>
                  <a:srgbClr val="000000"/>
                </a:solidFill>
                <a:latin typeface="Arial" pitchFamily="34" charset="0"/>
              </a:rPr>
              <a:t>10</a:t>
            </a:r>
            <a:r>
              <a:rPr lang="en-US" altLang="en-US" b="1" baseline="30000" dirty="0">
                <a:solidFill>
                  <a:srgbClr val="000000"/>
                </a:solidFill>
                <a:latin typeface="Arial" pitchFamily="34" charset="0"/>
              </a:rPr>
              <a:t>-10</a:t>
            </a:r>
            <a:r>
              <a:rPr lang="en-US" altLang="en-US" b="1" dirty="0">
                <a:solidFill>
                  <a:srgbClr val="000000"/>
                </a:solidFill>
                <a:latin typeface="Arial" pitchFamily="34" charset="0"/>
              </a:rPr>
              <a:t> Seconds</a:t>
            </a:r>
          </a:p>
        </p:txBody>
      </p:sp>
      <p:sp>
        <p:nvSpPr>
          <p:cNvPr id="7" name="Rectangle 13"/>
          <p:cNvSpPr>
            <a:spLocks noChangeArrowheads="1"/>
          </p:cNvSpPr>
          <p:nvPr/>
        </p:nvSpPr>
        <p:spPr bwMode="auto">
          <a:xfrm>
            <a:off x="1066800" y="2590800"/>
            <a:ext cx="2209800" cy="3699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dirty="0">
                <a:solidFill>
                  <a:srgbClr val="000000"/>
                </a:solidFill>
                <a:latin typeface="Arial" pitchFamily="34" charset="0"/>
              </a:rPr>
              <a:t>Seconds to hours</a:t>
            </a:r>
          </a:p>
        </p:txBody>
      </p:sp>
      <p:sp>
        <p:nvSpPr>
          <p:cNvPr id="8" name="Rectangle 7"/>
          <p:cNvSpPr/>
          <p:nvPr/>
        </p:nvSpPr>
        <p:spPr>
          <a:xfrm>
            <a:off x="3657600" y="2008984"/>
            <a:ext cx="1800493" cy="369332"/>
          </a:xfrm>
          <a:prstGeom prst="rect">
            <a:avLst/>
          </a:prstGeom>
        </p:spPr>
        <p:txBody>
          <a:bodyPr wrap="none">
            <a:spAutoFit/>
          </a:bodyPr>
          <a:lstStyle/>
          <a:p>
            <a:pPr algn="ctr"/>
            <a:r>
              <a:rPr lang="en-US" altLang="en-US" b="1" dirty="0">
                <a:solidFill>
                  <a:srgbClr val="000000"/>
                </a:solidFill>
                <a:latin typeface="Arial" pitchFamily="34" charset="0"/>
              </a:rPr>
              <a:t>Hours to years</a:t>
            </a:r>
          </a:p>
        </p:txBody>
      </p:sp>
      <p:sp>
        <p:nvSpPr>
          <p:cNvPr id="9" name="Oval 8"/>
          <p:cNvSpPr/>
          <p:nvPr/>
        </p:nvSpPr>
        <p:spPr>
          <a:xfrm>
            <a:off x="7239000" y="1654416"/>
            <a:ext cx="16764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315200" y="2286000"/>
            <a:ext cx="1600200" cy="369332"/>
          </a:xfrm>
          <a:prstGeom prst="rect">
            <a:avLst/>
          </a:prstGeom>
          <a:noFill/>
        </p:spPr>
        <p:txBody>
          <a:bodyPr wrap="square" rtlCol="0">
            <a:spAutoFit/>
          </a:bodyPr>
          <a:lstStyle/>
          <a:p>
            <a:r>
              <a:rPr lang="en-US" dirty="0" smtClean="0">
                <a:solidFill>
                  <a:schemeClr val="bg1"/>
                </a:solidFill>
              </a:rPr>
              <a:t>Critical Target</a:t>
            </a:r>
            <a:endParaRPr lang="en-US" dirty="0">
              <a:solidFill>
                <a:schemeClr val="bg1"/>
              </a:solidFill>
            </a:endParaRPr>
          </a:p>
        </p:txBody>
      </p:sp>
      <p:sp>
        <p:nvSpPr>
          <p:cNvPr id="11" name="TextBox 10"/>
          <p:cNvSpPr txBox="1"/>
          <p:nvPr/>
        </p:nvSpPr>
        <p:spPr>
          <a:xfrm rot="20007976">
            <a:off x="1811266" y="3647252"/>
            <a:ext cx="1638300" cy="307777"/>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Repair or Damage</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1060806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0"/>
            <a:ext cx="7772400" cy="1143000"/>
          </a:xfrm>
        </p:spPr>
        <p:txBody>
          <a:bodyPr>
            <a:normAutofit/>
          </a:bodyPr>
          <a:lstStyle/>
          <a:p>
            <a:r>
              <a:rPr lang="en-US" altLang="en-US" dirty="0" smtClean="0"/>
              <a:t>Deterministic Effects</a:t>
            </a:r>
          </a:p>
        </p:txBody>
      </p:sp>
      <p:graphicFrame>
        <p:nvGraphicFramePr>
          <p:cNvPr id="269315" name="Group 3"/>
          <p:cNvGraphicFramePr>
            <a:graphicFrameLocks noGrp="1"/>
          </p:cNvGraphicFramePr>
          <p:nvPr/>
        </p:nvGraphicFramePr>
        <p:xfrm>
          <a:off x="304800" y="1447800"/>
          <a:ext cx="8458200" cy="4986504"/>
        </p:xfrm>
        <a:graphic>
          <a:graphicData uri="http://schemas.openxmlformats.org/drawingml/2006/table">
            <a:tbl>
              <a:tblPr/>
              <a:tblGrid>
                <a:gridCol w="2514600"/>
                <a:gridCol w="5943600"/>
              </a:tblGrid>
              <a:tr h="5181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Exposure (Rad)</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Effect</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0 - 10</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 Observable effects</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10  - 100</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Slight Blood changes</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56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100 - 200</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Hematopoietic syndrome</a:t>
                      </a:r>
                      <a:r>
                        <a:rPr kumimoji="0" lang="en-US" sz="2800" b="0" i="0" u="none" strike="noStrike" cap="none" normalizeH="0" baseline="0" dirty="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Reduction in platelets and White Blood cells</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1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200 - 500</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Gastrointestinal syndrome</a:t>
                      </a:r>
                      <a:r>
                        <a:rPr kumimoji="0" lang="en-US" sz="2800" b="0" i="0" u="none" strike="noStrike" cap="none" normalizeH="0" baseline="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Severe blood damage, epilation, NVD</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8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500-1000</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Central Nervous syndrome death in 1-2 days</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21726070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Radiation Protection in early days</a:t>
            </a:r>
            <a:endParaRPr lang="en-US" dirty="0"/>
          </a:p>
        </p:txBody>
      </p:sp>
      <p:sp>
        <p:nvSpPr>
          <p:cNvPr id="3" name="Content Placeholder 2"/>
          <p:cNvSpPr>
            <a:spLocks noGrp="1"/>
          </p:cNvSpPr>
          <p:nvPr>
            <p:ph idx="1"/>
          </p:nvPr>
        </p:nvSpPr>
        <p:spPr>
          <a:xfrm>
            <a:off x="457200" y="1447800"/>
            <a:ext cx="4191000" cy="3505200"/>
          </a:xfrm>
        </p:spPr>
        <p:txBody>
          <a:bodyPr>
            <a:normAutofit lnSpcReduction="10000"/>
          </a:bodyPr>
          <a:lstStyle/>
          <a:p>
            <a:r>
              <a:rPr lang="en-GB" sz="2000" dirty="0" smtClean="0"/>
              <a:t>X-rays  were invented in 1895.</a:t>
            </a:r>
          </a:p>
          <a:p>
            <a:r>
              <a:rPr lang="en-GB" sz="2000" dirty="0" smtClean="0"/>
              <a:t>Within months, radiation injuries were reported.</a:t>
            </a:r>
          </a:p>
          <a:p>
            <a:r>
              <a:rPr lang="en-GB" sz="2000" dirty="0" smtClean="0"/>
              <a:t>Many were gruesome and even lethal.</a:t>
            </a:r>
          </a:p>
          <a:p>
            <a:r>
              <a:rPr lang="en-GB" sz="2000" dirty="0" smtClean="0"/>
              <a:t>It also gave rise to the idea of treatment by radiation.</a:t>
            </a:r>
          </a:p>
          <a:p>
            <a:r>
              <a:rPr lang="en-GB" sz="2000" dirty="0" smtClean="0"/>
              <a:t>Present day philosophy of time, distance and shielding was first  espoused by an </a:t>
            </a:r>
            <a:r>
              <a:rPr lang="en-US" sz="2000" dirty="0" smtClean="0"/>
              <a:t>American engineer Wolfram Fuchs;</a:t>
            </a:r>
            <a:endParaRPr lang="en-GB" sz="2000" dirty="0" smtClean="0"/>
          </a:p>
        </p:txBody>
      </p:sp>
      <p:pic>
        <p:nvPicPr>
          <p:cNvPr id="4" name="Picture 3" descr="Radiation.Martyrs.Memorial..jpg"/>
          <p:cNvPicPr>
            <a:picLocks noChangeAspect="1"/>
          </p:cNvPicPr>
          <p:nvPr/>
        </p:nvPicPr>
        <p:blipFill>
          <a:blip r:embed="rId2" cstate="print"/>
          <a:srcRect l="5000" t="5000" r="10000" b="13750"/>
          <a:stretch>
            <a:fillRect/>
          </a:stretch>
        </p:blipFill>
        <p:spPr>
          <a:xfrm>
            <a:off x="4800600" y="1371600"/>
            <a:ext cx="3945988" cy="2514600"/>
          </a:xfrm>
          <a:prstGeom prst="rect">
            <a:avLst/>
          </a:prstGeom>
        </p:spPr>
      </p:pic>
      <p:sp>
        <p:nvSpPr>
          <p:cNvPr id="5" name="Rectangle 4"/>
          <p:cNvSpPr/>
          <p:nvPr/>
        </p:nvSpPr>
        <p:spPr>
          <a:xfrm>
            <a:off x="4800600" y="3886200"/>
            <a:ext cx="4343400" cy="830997"/>
          </a:xfrm>
          <a:prstGeom prst="rect">
            <a:avLst/>
          </a:prstGeom>
        </p:spPr>
        <p:txBody>
          <a:bodyPr wrap="square">
            <a:spAutoFit/>
          </a:bodyPr>
          <a:lstStyle/>
          <a:p>
            <a:r>
              <a:rPr lang="en-US" sz="1600" i="1" dirty="0" smtClean="0"/>
              <a:t>Monument to the early radiation martyrs erected by the German Rontgen Society in Hamburg (1936)</a:t>
            </a:r>
            <a:endParaRPr lang="en-US" sz="1600" i="1" dirty="0"/>
          </a:p>
        </p:txBody>
      </p:sp>
      <p:sp>
        <p:nvSpPr>
          <p:cNvPr id="6" name="TextBox 5"/>
          <p:cNvSpPr txBox="1"/>
          <p:nvPr/>
        </p:nvSpPr>
        <p:spPr>
          <a:xfrm>
            <a:off x="457200" y="4953000"/>
            <a:ext cx="8305800" cy="1477328"/>
          </a:xfrm>
          <a:prstGeom prst="rect">
            <a:avLst/>
          </a:prstGeom>
          <a:noFill/>
        </p:spPr>
        <p:txBody>
          <a:bodyPr wrap="square" rtlCol="0">
            <a:spAutoFit/>
          </a:bodyPr>
          <a:lstStyle/>
          <a:p>
            <a:r>
              <a:rPr lang="en-GB" dirty="0" smtClean="0"/>
              <a:t>In 1896, </a:t>
            </a:r>
            <a:r>
              <a:rPr lang="en-US" dirty="0" smtClean="0"/>
              <a:t>he gave what is generally recognized as the first protection advices: </a:t>
            </a:r>
          </a:p>
          <a:p>
            <a:pPr marL="231775" indent="-231775">
              <a:buFont typeface="Arial" pitchFamily="34" charset="0"/>
              <a:buChar char="•"/>
            </a:pPr>
            <a:r>
              <a:rPr lang="en-US" dirty="0" smtClean="0"/>
              <a:t>Make the exposure as short as possible;</a:t>
            </a:r>
          </a:p>
          <a:p>
            <a:pPr marL="231775" indent="-231775">
              <a:buFont typeface="Arial" pitchFamily="34" charset="0"/>
              <a:buChar char="•"/>
            </a:pPr>
            <a:r>
              <a:rPr lang="en-US" dirty="0" smtClean="0"/>
              <a:t>Do not stand within 12 inches (30 cm) of the X-ray tube; and</a:t>
            </a:r>
          </a:p>
          <a:p>
            <a:pPr marL="231775" indent="-231775">
              <a:buFont typeface="Arial" pitchFamily="34" charset="0"/>
              <a:buChar char="•"/>
            </a:pPr>
            <a:r>
              <a:rPr lang="en-US" dirty="0" smtClean="0"/>
              <a:t>Coat the skin with Vaseline (a petroleum jelly) and leave an extra layer on the most exposed area.</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4800" y="1447800"/>
            <a:ext cx="8839200" cy="4724400"/>
          </a:xfrm>
        </p:spPr>
        <p:txBody>
          <a:bodyPr/>
          <a:lstStyle/>
          <a:p>
            <a:pPr eaLnBrk="1" hangingPunct="1">
              <a:lnSpc>
                <a:spcPct val="85000"/>
              </a:lnSpc>
              <a:spcBef>
                <a:spcPct val="50000"/>
              </a:spcBef>
            </a:pPr>
            <a:r>
              <a:rPr lang="en-US" sz="2000" dirty="0" smtClean="0"/>
              <a:t>Embryo/fetus is rapidly developing so is more sensitive to a possible radiation effect than an adult.</a:t>
            </a:r>
          </a:p>
          <a:p>
            <a:pPr eaLnBrk="1" hangingPunct="1">
              <a:lnSpc>
                <a:spcPct val="85000"/>
              </a:lnSpc>
              <a:spcBef>
                <a:spcPct val="50000"/>
              </a:spcBef>
            </a:pPr>
            <a:r>
              <a:rPr lang="en-US" sz="2000" dirty="0" smtClean="0"/>
              <a:t>Effects vary with amount of radiation and stage of development of the embryo/fetus.</a:t>
            </a:r>
          </a:p>
          <a:p>
            <a:pPr eaLnBrk="1" hangingPunct="1">
              <a:lnSpc>
                <a:spcPct val="85000"/>
              </a:lnSpc>
              <a:spcBef>
                <a:spcPct val="50000"/>
              </a:spcBef>
            </a:pPr>
            <a:r>
              <a:rPr lang="en-US" sz="2000" dirty="0" smtClean="0">
                <a:solidFill>
                  <a:schemeClr val="tx2"/>
                </a:solidFill>
              </a:rPr>
              <a:t>Principal effects are loss of pregnancy, malformations, and mental retardation.</a:t>
            </a:r>
            <a:r>
              <a:rPr lang="en-US" sz="2000" baseline="30000" dirty="0" smtClean="0">
                <a:solidFill>
                  <a:schemeClr val="tx2"/>
                </a:solidFill>
              </a:rPr>
              <a:t>1</a:t>
            </a:r>
          </a:p>
          <a:p>
            <a:pPr lvl="1" eaLnBrk="1" hangingPunct="1">
              <a:lnSpc>
                <a:spcPct val="85000"/>
              </a:lnSpc>
              <a:spcBef>
                <a:spcPct val="50000"/>
              </a:spcBef>
            </a:pPr>
            <a:r>
              <a:rPr lang="en-US" sz="1800" dirty="0" smtClean="0">
                <a:solidFill>
                  <a:schemeClr val="tx2"/>
                </a:solidFill>
              </a:rPr>
              <a:t>Without radiation exposure, risk of spontaneous abortion is 15 percent.</a:t>
            </a:r>
          </a:p>
          <a:p>
            <a:pPr lvl="1" eaLnBrk="1" hangingPunct="1">
              <a:lnSpc>
                <a:spcPct val="85000"/>
              </a:lnSpc>
              <a:spcBef>
                <a:spcPct val="50000"/>
              </a:spcBef>
            </a:pPr>
            <a:r>
              <a:rPr lang="en-US" sz="1800" dirty="0" smtClean="0">
                <a:solidFill>
                  <a:schemeClr val="tx2"/>
                </a:solidFill>
              </a:rPr>
              <a:t>Without radiation exposure, risk of genetic disease is 11 percent.</a:t>
            </a:r>
          </a:p>
          <a:p>
            <a:pPr lvl="1" eaLnBrk="1" hangingPunct="1">
              <a:lnSpc>
                <a:spcPct val="85000"/>
              </a:lnSpc>
              <a:spcBef>
                <a:spcPct val="50000"/>
              </a:spcBef>
            </a:pPr>
            <a:r>
              <a:rPr lang="en-US" sz="1800" dirty="0" smtClean="0">
                <a:solidFill>
                  <a:schemeClr val="tx2"/>
                </a:solidFill>
              </a:rPr>
              <a:t>Without radiation exposure, risk of major malformation is 3 percent.</a:t>
            </a:r>
          </a:p>
          <a:p>
            <a:pPr lvl="1" eaLnBrk="1" hangingPunct="1">
              <a:lnSpc>
                <a:spcPct val="85000"/>
              </a:lnSpc>
              <a:spcBef>
                <a:spcPct val="50000"/>
              </a:spcBef>
            </a:pPr>
            <a:r>
              <a:rPr lang="en-US" sz="1800" dirty="0" smtClean="0">
                <a:solidFill>
                  <a:schemeClr val="tx2"/>
                </a:solidFill>
              </a:rPr>
              <a:t>Without radiation exposure, risk of growth retardation is 3 percent.</a:t>
            </a:r>
          </a:p>
          <a:p>
            <a:pPr eaLnBrk="1" hangingPunct="1">
              <a:lnSpc>
                <a:spcPct val="85000"/>
              </a:lnSpc>
              <a:spcBef>
                <a:spcPct val="50000"/>
              </a:spcBef>
            </a:pPr>
            <a:r>
              <a:rPr lang="en-US" sz="2000" dirty="0" smtClean="0"/>
              <a:t>Malformations are identical to those occurring naturally.</a:t>
            </a:r>
          </a:p>
          <a:p>
            <a:pPr eaLnBrk="1" hangingPunct="1">
              <a:lnSpc>
                <a:spcPct val="85000"/>
              </a:lnSpc>
              <a:spcBef>
                <a:spcPct val="50000"/>
              </a:spcBef>
            </a:pPr>
            <a:r>
              <a:rPr lang="en-US" sz="2000" dirty="0" smtClean="0"/>
              <a:t>More than 100 </a:t>
            </a:r>
            <a:r>
              <a:rPr lang="en-US" sz="2000" dirty="0" err="1" smtClean="0"/>
              <a:t>mSv</a:t>
            </a:r>
            <a:r>
              <a:rPr lang="en-US" sz="2000" dirty="0" smtClean="0"/>
              <a:t> is required to increase the rate of malformations.</a:t>
            </a:r>
            <a:r>
              <a:rPr lang="en-US" sz="2400" dirty="0" smtClean="0"/>
              <a:t> </a:t>
            </a:r>
          </a:p>
        </p:txBody>
      </p:sp>
      <p:sp>
        <p:nvSpPr>
          <p:cNvPr id="38915" name="Rectangle 3"/>
          <p:cNvSpPr>
            <a:spLocks noGrp="1" noChangeArrowheads="1"/>
          </p:cNvSpPr>
          <p:nvPr>
            <p:ph type="title"/>
          </p:nvPr>
        </p:nvSpPr>
        <p:spPr>
          <a:xfrm>
            <a:off x="0" y="228600"/>
            <a:ext cx="8229600" cy="1143000"/>
          </a:xfrm>
        </p:spPr>
        <p:txBody>
          <a:bodyPr/>
          <a:lstStyle/>
          <a:p>
            <a:pPr eaLnBrk="1" hangingPunct="1">
              <a:lnSpc>
                <a:spcPct val="80000"/>
              </a:lnSpc>
              <a:defRPr/>
            </a:pPr>
            <a:r>
              <a:rPr lang="en-US" sz="3600" b="1" dirty="0" smtClean="0"/>
              <a:t>Radiation Effects on Embryo/Fetus</a:t>
            </a:r>
            <a:endParaRPr lang="en-US" sz="3600" dirty="0" smtClean="0"/>
          </a:p>
        </p:txBody>
      </p:sp>
      <p:sp>
        <p:nvSpPr>
          <p:cNvPr id="15364" name="Text Box 4"/>
          <p:cNvSpPr txBox="1">
            <a:spLocks noChangeArrowheads="1"/>
          </p:cNvSpPr>
          <p:nvPr/>
        </p:nvSpPr>
        <p:spPr bwMode="auto">
          <a:xfrm>
            <a:off x="2971800" y="5943600"/>
            <a:ext cx="6172200" cy="461665"/>
          </a:xfrm>
          <a:prstGeom prst="rect">
            <a:avLst/>
          </a:prstGeom>
          <a:noFill/>
          <a:ln w="12700">
            <a:noFill/>
            <a:miter lim="800000"/>
            <a:headEnd/>
            <a:tailEnd/>
          </a:ln>
        </p:spPr>
        <p:txBody>
          <a:bodyPr>
            <a:spAutoFit/>
          </a:bodyPr>
          <a:lstStyle/>
          <a:p>
            <a:pPr>
              <a:spcBef>
                <a:spcPct val="50000"/>
              </a:spcBef>
            </a:pPr>
            <a:r>
              <a:rPr lang="en-US" sz="1200" baseline="30000" dirty="0">
                <a:solidFill>
                  <a:srgbClr val="FF0000"/>
                </a:solidFill>
              </a:rPr>
              <a:t>1</a:t>
            </a:r>
            <a:r>
              <a:rPr lang="en-US" sz="1200" dirty="0">
                <a:solidFill>
                  <a:srgbClr val="FF0000"/>
                </a:solidFill>
              </a:rPr>
              <a:t>Brent RL. Utilization of developmental basic science principles in the evaluation of reproductive risks from pre- and </a:t>
            </a:r>
            <a:r>
              <a:rPr lang="en-US" sz="1200" dirty="0" err="1">
                <a:solidFill>
                  <a:srgbClr val="FF0000"/>
                </a:solidFill>
              </a:rPr>
              <a:t>postconception</a:t>
            </a:r>
            <a:r>
              <a:rPr lang="en-US" sz="1200" dirty="0">
                <a:solidFill>
                  <a:srgbClr val="FF0000"/>
                </a:solidFill>
              </a:rPr>
              <a:t> environmental radiation exposure. Teratology 59:182; 1999</a:t>
            </a:r>
            <a:r>
              <a:rPr lang="en-US" sz="1200" dirty="0" smtClean="0">
                <a:solidFill>
                  <a:srgbClr val="FF0000"/>
                </a:solidFill>
              </a:rPr>
              <a:t>.</a:t>
            </a:r>
            <a:endParaRPr lang="en-US" sz="1200" dirty="0">
              <a:solidFill>
                <a:srgbClr val="FF0000"/>
              </a:solidFill>
            </a:endParaRPr>
          </a:p>
        </p:txBody>
      </p:sp>
      <p:sp>
        <p:nvSpPr>
          <p:cNvPr id="6" name="TextBox 5"/>
          <p:cNvSpPr txBox="1"/>
          <p:nvPr/>
        </p:nvSpPr>
        <p:spPr>
          <a:xfrm>
            <a:off x="228600" y="6400800"/>
            <a:ext cx="1981200" cy="369332"/>
          </a:xfrm>
          <a:prstGeom prst="rect">
            <a:avLst/>
          </a:prstGeom>
          <a:noFill/>
        </p:spPr>
        <p:txBody>
          <a:bodyPr wrap="square" rtlCol="0">
            <a:spAutoFit/>
          </a:bodyPr>
          <a:lstStyle/>
          <a:p>
            <a:r>
              <a:rPr lang="en-US" dirty="0" smtClean="0">
                <a:solidFill>
                  <a:srgbClr val="FF0000"/>
                </a:solidFill>
              </a:rPr>
              <a:t>From www.hps.org</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Threshold model</a:t>
            </a:r>
            <a:endParaRPr lang="en-US" dirty="0"/>
          </a:p>
        </p:txBody>
      </p:sp>
      <p:grpSp>
        <p:nvGrpSpPr>
          <p:cNvPr id="29" name="Group 28"/>
          <p:cNvGrpSpPr/>
          <p:nvPr/>
        </p:nvGrpSpPr>
        <p:grpSpPr>
          <a:xfrm>
            <a:off x="1371600" y="1828800"/>
            <a:ext cx="5791200" cy="4026932"/>
            <a:chOff x="1676400" y="2362200"/>
            <a:chExt cx="5791200" cy="4026932"/>
          </a:xfrm>
        </p:grpSpPr>
        <p:cxnSp>
          <p:nvCxnSpPr>
            <p:cNvPr id="7" name="Straight Arrow Connector 6"/>
            <p:cNvCxnSpPr/>
            <p:nvPr/>
          </p:nvCxnSpPr>
          <p:spPr>
            <a:xfrm flipV="1">
              <a:off x="2133600" y="2362200"/>
              <a:ext cx="0" cy="35814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133600" y="5943600"/>
              <a:ext cx="533400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429000" y="3352800"/>
              <a:ext cx="990600" cy="259080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419600" y="3352800"/>
              <a:ext cx="28956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rot="16200000">
              <a:off x="451366" y="3968234"/>
              <a:ext cx="2819400" cy="369332"/>
            </a:xfrm>
            <a:prstGeom prst="rect">
              <a:avLst/>
            </a:prstGeom>
            <a:noFill/>
          </p:spPr>
          <p:txBody>
            <a:bodyPr wrap="square" rtlCol="0">
              <a:spAutoFit/>
            </a:bodyPr>
            <a:lstStyle/>
            <a:p>
              <a:r>
                <a:rPr lang="en-GB" dirty="0" smtClean="0"/>
                <a:t>Probability of occurrence</a:t>
              </a:r>
              <a:endParaRPr lang="en-US" dirty="0"/>
            </a:p>
          </p:txBody>
        </p:sp>
        <p:sp>
          <p:nvSpPr>
            <p:cNvPr id="16" name="TextBox 15"/>
            <p:cNvSpPr txBox="1"/>
            <p:nvPr/>
          </p:nvSpPr>
          <p:spPr>
            <a:xfrm>
              <a:off x="3048000" y="6019800"/>
              <a:ext cx="2819400" cy="369332"/>
            </a:xfrm>
            <a:prstGeom prst="rect">
              <a:avLst/>
            </a:prstGeom>
            <a:noFill/>
          </p:spPr>
          <p:txBody>
            <a:bodyPr wrap="square" rtlCol="0">
              <a:spAutoFit/>
            </a:bodyPr>
            <a:lstStyle/>
            <a:p>
              <a:r>
                <a:rPr lang="en-GB" dirty="0" smtClean="0"/>
                <a:t>Dose </a:t>
              </a:r>
              <a:endParaRPr lang="en-US" dirty="0"/>
            </a:p>
          </p:txBody>
        </p:sp>
        <p:cxnSp>
          <p:nvCxnSpPr>
            <p:cNvPr id="23" name="Straight Connector 22"/>
            <p:cNvCxnSpPr/>
            <p:nvPr/>
          </p:nvCxnSpPr>
          <p:spPr>
            <a:xfrm>
              <a:off x="2057400" y="3352800"/>
              <a:ext cx="2895600" cy="0"/>
            </a:xfrm>
            <a:prstGeom prst="line">
              <a:avLst/>
            </a:prstGeom>
            <a:ln w="158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066225" y="3056825"/>
              <a:ext cx="762000" cy="369332"/>
            </a:xfrm>
            <a:prstGeom prst="rect">
              <a:avLst/>
            </a:prstGeom>
            <a:noFill/>
          </p:spPr>
          <p:txBody>
            <a:bodyPr wrap="square" rtlCol="0">
              <a:spAutoFit/>
            </a:bodyPr>
            <a:lstStyle/>
            <a:p>
              <a:r>
                <a:rPr lang="en-GB" dirty="0" smtClean="0"/>
                <a:t>1.0</a:t>
              </a:r>
              <a:endParaRPr lang="en-US" dirty="0"/>
            </a:p>
          </p:txBody>
        </p:sp>
        <p:cxnSp>
          <p:nvCxnSpPr>
            <p:cNvPr id="26" name="Straight Arrow Connector 25"/>
            <p:cNvCxnSpPr/>
            <p:nvPr/>
          </p:nvCxnSpPr>
          <p:spPr>
            <a:xfrm flipV="1">
              <a:off x="2819400" y="3429000"/>
              <a:ext cx="0" cy="2514600"/>
            </a:xfrm>
            <a:prstGeom prst="straightConnector1">
              <a:avLst/>
            </a:prstGeom>
            <a:ln w="158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819400" y="3505200"/>
              <a:ext cx="762000" cy="369332"/>
            </a:xfrm>
            <a:prstGeom prst="rect">
              <a:avLst/>
            </a:prstGeom>
            <a:noFill/>
          </p:spPr>
          <p:txBody>
            <a:bodyPr wrap="square" rtlCol="0">
              <a:spAutoFit/>
            </a:bodyPr>
            <a:lstStyle/>
            <a:p>
              <a:r>
                <a:rPr lang="en-GB" dirty="0" smtClean="0"/>
                <a:t>Limit</a:t>
              </a:r>
              <a:endParaRPr lang="en-US" dirty="0"/>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Linear No Threshold model</a:t>
            </a:r>
            <a:endParaRPr lang="en-US" dirty="0"/>
          </a:p>
        </p:txBody>
      </p:sp>
      <p:grpSp>
        <p:nvGrpSpPr>
          <p:cNvPr id="25" name="Group 24"/>
          <p:cNvGrpSpPr/>
          <p:nvPr/>
        </p:nvGrpSpPr>
        <p:grpSpPr>
          <a:xfrm>
            <a:off x="1447800" y="1524000"/>
            <a:ext cx="5775810" cy="4179330"/>
            <a:chOff x="1615590" y="1676402"/>
            <a:chExt cx="5775810" cy="4179330"/>
          </a:xfrm>
        </p:grpSpPr>
        <p:cxnSp>
          <p:nvCxnSpPr>
            <p:cNvPr id="4" name="Straight Arrow Connector 3"/>
            <p:cNvCxnSpPr/>
            <p:nvPr/>
          </p:nvCxnSpPr>
          <p:spPr>
            <a:xfrm flipV="1">
              <a:off x="2057400" y="1828800"/>
              <a:ext cx="0" cy="35814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2057400" y="5410200"/>
              <a:ext cx="533400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4800600" y="1905000"/>
              <a:ext cx="1447800" cy="121920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108468" y="3183524"/>
              <a:ext cx="3352798" cy="338554"/>
            </a:xfrm>
            <a:prstGeom prst="rect">
              <a:avLst/>
            </a:prstGeom>
            <a:noFill/>
          </p:spPr>
          <p:txBody>
            <a:bodyPr wrap="square" rtlCol="0">
              <a:spAutoFit/>
            </a:bodyPr>
            <a:lstStyle/>
            <a:p>
              <a:r>
                <a:rPr lang="en-GB" sz="1600" dirty="0" smtClean="0"/>
                <a:t>Risk (Excess radiation induced  cancer)</a:t>
              </a:r>
              <a:endParaRPr lang="en-US" sz="1600" dirty="0"/>
            </a:p>
          </p:txBody>
        </p:sp>
        <p:sp>
          <p:nvSpPr>
            <p:cNvPr id="9" name="TextBox 8"/>
            <p:cNvSpPr txBox="1"/>
            <p:nvPr/>
          </p:nvSpPr>
          <p:spPr>
            <a:xfrm>
              <a:off x="2971800" y="5486400"/>
              <a:ext cx="2819400" cy="369332"/>
            </a:xfrm>
            <a:prstGeom prst="rect">
              <a:avLst/>
            </a:prstGeom>
            <a:noFill/>
          </p:spPr>
          <p:txBody>
            <a:bodyPr wrap="square" rtlCol="0">
              <a:spAutoFit/>
            </a:bodyPr>
            <a:lstStyle/>
            <a:p>
              <a:r>
                <a:rPr lang="en-GB" dirty="0" smtClean="0"/>
                <a:t>Dose above background</a:t>
              </a:r>
              <a:endParaRPr lang="en-US" dirty="0"/>
            </a:p>
          </p:txBody>
        </p:sp>
        <p:cxnSp>
          <p:nvCxnSpPr>
            <p:cNvPr id="14" name="Straight Connector 13"/>
            <p:cNvCxnSpPr/>
            <p:nvPr/>
          </p:nvCxnSpPr>
          <p:spPr>
            <a:xfrm flipV="1">
              <a:off x="2057400" y="3124200"/>
              <a:ext cx="2743200" cy="2286000"/>
            </a:xfrm>
            <a:prstGeom prst="line">
              <a:avLst/>
            </a:prstGeom>
            <a:ln w="15875">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029200" y="2667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62600" y="2590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324600" y="1981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562600" y="2133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5943600" y="220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886200" y="1828800"/>
              <a:ext cx="1905000" cy="307777"/>
            </a:xfrm>
            <a:prstGeom prst="rect">
              <a:avLst/>
            </a:prstGeom>
            <a:noFill/>
          </p:spPr>
          <p:txBody>
            <a:bodyPr wrap="square" rtlCol="0">
              <a:spAutoFit/>
            </a:bodyPr>
            <a:lstStyle/>
            <a:p>
              <a:r>
                <a:rPr lang="en-GB" sz="1400" dirty="0" smtClean="0"/>
                <a:t>Epidemiological data</a:t>
              </a:r>
              <a:endParaRPr lang="en-US" sz="1400" dirty="0"/>
            </a:p>
          </p:txBody>
        </p:sp>
      </p:grpSp>
      <p:sp>
        <p:nvSpPr>
          <p:cNvPr id="26" name="TextBox 25"/>
          <p:cNvSpPr txBox="1"/>
          <p:nvPr/>
        </p:nvSpPr>
        <p:spPr>
          <a:xfrm>
            <a:off x="152400" y="6096000"/>
            <a:ext cx="8839200" cy="646331"/>
          </a:xfrm>
          <a:prstGeom prst="rect">
            <a:avLst/>
          </a:prstGeom>
          <a:noFill/>
        </p:spPr>
        <p:txBody>
          <a:bodyPr wrap="square" rtlCol="0">
            <a:spAutoFit/>
          </a:bodyPr>
          <a:lstStyle/>
          <a:p>
            <a:r>
              <a:rPr lang="en-US" dirty="0" smtClean="0"/>
              <a:t>For stochastic effects, extrapolation from high dose and dose rates as seen by A bomb </a:t>
            </a:r>
            <a:r>
              <a:rPr lang="en-US" dirty="0" smtClean="0"/>
              <a:t>survivors.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a:t>
            </a:r>
            <a:endParaRPr lang="en-US" dirty="0"/>
          </a:p>
        </p:txBody>
      </p:sp>
      <p:sp>
        <p:nvSpPr>
          <p:cNvPr id="5" name="Text Placeholder 4"/>
          <p:cNvSpPr>
            <a:spLocks noGrp="1"/>
          </p:cNvSpPr>
          <p:nvPr>
            <p:ph type="body" idx="1"/>
          </p:nvPr>
        </p:nvSpPr>
        <p:spPr>
          <a:xfrm>
            <a:off x="457200" y="1535113"/>
            <a:ext cx="8305800" cy="639762"/>
          </a:xfrm>
        </p:spPr>
        <p:txBody>
          <a:bodyPr anchor="ctr">
            <a:normAutofit fontScale="92500"/>
          </a:bodyPr>
          <a:lstStyle/>
          <a:p>
            <a:r>
              <a:rPr lang="en-US" dirty="0"/>
              <a:t>Subjective and objective risks showcases the way risks are perceived</a:t>
            </a:r>
            <a:r>
              <a:rPr lang="en-US" dirty="0" smtClean="0"/>
              <a:t>.</a:t>
            </a:r>
            <a:endParaRPr lang="en-US" dirty="0"/>
          </a:p>
        </p:txBody>
      </p:sp>
      <p:sp>
        <p:nvSpPr>
          <p:cNvPr id="3" name="Content Placeholder 2"/>
          <p:cNvSpPr>
            <a:spLocks noGrp="1"/>
          </p:cNvSpPr>
          <p:nvPr>
            <p:ph sz="half" idx="2"/>
          </p:nvPr>
        </p:nvSpPr>
        <p:spPr/>
        <p:txBody>
          <a:bodyPr/>
          <a:lstStyle/>
          <a:p>
            <a:r>
              <a:rPr lang="en-US" dirty="0" smtClean="0"/>
              <a:t>Subjective (as perceived by common man)</a:t>
            </a:r>
          </a:p>
          <a:p>
            <a:pPr lvl="1"/>
            <a:r>
              <a:rPr lang="en-US" dirty="0" smtClean="0"/>
              <a:t>Nuclear Industry</a:t>
            </a:r>
          </a:p>
          <a:p>
            <a:pPr lvl="1"/>
            <a:r>
              <a:rPr lang="en-US" dirty="0" smtClean="0"/>
              <a:t>Motor vehicles</a:t>
            </a:r>
          </a:p>
          <a:p>
            <a:pPr lvl="1"/>
            <a:r>
              <a:rPr lang="en-US" dirty="0" smtClean="0"/>
              <a:t>Handguns</a:t>
            </a:r>
          </a:p>
          <a:p>
            <a:pPr lvl="1"/>
            <a:r>
              <a:rPr lang="en-US" dirty="0" smtClean="0"/>
              <a:t>Smoking</a:t>
            </a:r>
          </a:p>
          <a:p>
            <a:pPr lvl="1"/>
            <a:r>
              <a:rPr lang="en-US" dirty="0" smtClean="0"/>
              <a:t>Motor cycles</a:t>
            </a:r>
          </a:p>
          <a:p>
            <a:pPr lvl="1">
              <a:buNone/>
            </a:pPr>
            <a:r>
              <a:rPr lang="en-US" dirty="0" smtClean="0"/>
              <a:t>	………..</a:t>
            </a:r>
            <a:endParaRPr lang="en-US" dirty="0" smtClean="0"/>
          </a:p>
          <a:p>
            <a:pPr lvl="1"/>
            <a:r>
              <a:rPr lang="en-US" dirty="0" smtClean="0"/>
              <a:t>Prescription antibiotics</a:t>
            </a:r>
            <a:endParaRPr lang="en-US" dirty="0"/>
          </a:p>
        </p:txBody>
      </p:sp>
      <p:sp>
        <p:nvSpPr>
          <p:cNvPr id="7" name="Content Placeholder 6"/>
          <p:cNvSpPr>
            <a:spLocks noGrp="1"/>
          </p:cNvSpPr>
          <p:nvPr>
            <p:ph sz="quarter" idx="4"/>
          </p:nvPr>
        </p:nvSpPr>
        <p:spPr/>
        <p:txBody>
          <a:bodyPr/>
          <a:lstStyle/>
          <a:p>
            <a:r>
              <a:rPr lang="en-US" dirty="0" smtClean="0"/>
              <a:t>Objective risks (as perceived by professionals)</a:t>
            </a:r>
          </a:p>
          <a:p>
            <a:pPr lvl="1"/>
            <a:r>
              <a:rPr lang="en-US" dirty="0" smtClean="0"/>
              <a:t>Prescription painkillers</a:t>
            </a:r>
          </a:p>
          <a:p>
            <a:pPr lvl="1"/>
            <a:r>
              <a:rPr lang="en-US" dirty="0" smtClean="0"/>
              <a:t>Handguns</a:t>
            </a:r>
          </a:p>
          <a:p>
            <a:pPr lvl="1"/>
            <a:r>
              <a:rPr lang="en-US" dirty="0" smtClean="0"/>
              <a:t>Motor vehicles</a:t>
            </a:r>
          </a:p>
          <a:p>
            <a:pPr lvl="1"/>
            <a:r>
              <a:rPr lang="en-US" dirty="0" smtClean="0"/>
              <a:t>Smoking</a:t>
            </a:r>
          </a:p>
          <a:p>
            <a:pPr lvl="1"/>
            <a:r>
              <a:rPr lang="en-US" dirty="0" smtClean="0"/>
              <a:t>Alcohol</a:t>
            </a:r>
          </a:p>
          <a:p>
            <a:pPr lvl="1">
              <a:buNone/>
            </a:pPr>
            <a:r>
              <a:rPr lang="en-IN" dirty="0" smtClean="0"/>
              <a:t>	……..</a:t>
            </a:r>
            <a:endParaRPr lang="en-US" dirty="0"/>
          </a:p>
          <a:p>
            <a:pPr lvl="1"/>
            <a:r>
              <a:rPr lang="en-IN" dirty="0" smtClean="0"/>
              <a:t>Nuclear Industry</a:t>
            </a:r>
            <a:endParaRPr lang="en-US" dirty="0"/>
          </a:p>
        </p:txBody>
      </p:sp>
      <p:sp>
        <p:nvSpPr>
          <p:cNvPr id="9" name="Rectangle 8"/>
          <p:cNvSpPr/>
          <p:nvPr/>
        </p:nvSpPr>
        <p:spPr>
          <a:xfrm>
            <a:off x="496410" y="6096000"/>
            <a:ext cx="7010400" cy="646331"/>
          </a:xfrm>
          <a:prstGeom prst="rect">
            <a:avLst/>
          </a:prstGeom>
        </p:spPr>
        <p:txBody>
          <a:bodyPr wrap="square">
            <a:spAutoFit/>
          </a:bodyPr>
          <a:lstStyle/>
          <a:p>
            <a:pPr marL="342900" indent="-342900">
              <a:buFont typeface="+mj-lt"/>
              <a:buAutoNum type="arabicPeriod"/>
            </a:pPr>
            <a:r>
              <a:rPr lang="en-IN" dirty="0">
                <a:solidFill>
                  <a:srgbClr val="FF0000"/>
                </a:solidFill>
              </a:rPr>
              <a:t>Perception of </a:t>
            </a:r>
            <a:r>
              <a:rPr lang="en-IN" dirty="0" smtClean="0">
                <a:solidFill>
                  <a:srgbClr val="FF0000"/>
                </a:solidFill>
              </a:rPr>
              <a:t>Risk, Paul </a:t>
            </a:r>
            <a:r>
              <a:rPr lang="en-IN" dirty="0" err="1" smtClean="0">
                <a:solidFill>
                  <a:srgbClr val="FF0000"/>
                </a:solidFill>
              </a:rPr>
              <a:t>Slovic</a:t>
            </a:r>
            <a:r>
              <a:rPr lang="en-IN" dirty="0" smtClean="0">
                <a:solidFill>
                  <a:srgbClr val="FF0000"/>
                </a:solidFill>
              </a:rPr>
              <a:t>, Science, 236,4799 (1987</a:t>
            </a:r>
            <a:r>
              <a:rPr lang="en-IN" dirty="0">
                <a:solidFill>
                  <a:srgbClr val="FF0000"/>
                </a:solidFill>
              </a:rPr>
              <a:t>), pp. 280-285</a:t>
            </a:r>
            <a:r>
              <a:rPr lang="en-IN" dirty="0" smtClean="0">
                <a:solidFill>
                  <a:srgbClr val="FF0000"/>
                </a:solidFill>
              </a:rPr>
              <a:t>.</a:t>
            </a:r>
          </a:p>
          <a:p>
            <a:pPr marL="342900" indent="-342900">
              <a:buFont typeface="+mj-lt"/>
              <a:buAutoNum type="arabicPeriod"/>
            </a:pPr>
            <a:r>
              <a:rPr lang="en-US" dirty="0" smtClean="0">
                <a:solidFill>
                  <a:srgbClr val="FF0000"/>
                </a:solidFill>
              </a:rPr>
              <a:t>The National Safety Council www.nsc.org</a:t>
            </a:r>
            <a:endParaRPr lang="en-US" dirty="0">
              <a:solidFill>
                <a:srgbClr val="FF0000"/>
              </a:solidFill>
            </a:endParaRPr>
          </a:p>
        </p:txBody>
      </p:sp>
    </p:spTree>
    <p:extLst>
      <p:ext uri="{BB962C8B-B14F-4D97-AF65-F5344CB8AC3E}">
        <p14:creationId xmlns="" xmlns:p14="http://schemas.microsoft.com/office/powerpoint/2010/main" val="40017269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Left Arrow 15"/>
          <p:cNvSpPr/>
          <p:nvPr/>
        </p:nvSpPr>
        <p:spPr>
          <a:xfrm rot="7006145">
            <a:off x="6193701" y="2493099"/>
            <a:ext cx="1809465" cy="633267"/>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0" name="Left Arrow 9"/>
          <p:cNvSpPr/>
          <p:nvPr/>
        </p:nvSpPr>
        <p:spPr>
          <a:xfrm rot="16200000">
            <a:off x="6436085" y="4231915"/>
            <a:ext cx="822352" cy="588122"/>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 name="Left Arrow 5"/>
          <p:cNvSpPr/>
          <p:nvPr/>
        </p:nvSpPr>
        <p:spPr>
          <a:xfrm rot="16200000">
            <a:off x="1483085" y="3850915"/>
            <a:ext cx="1584352" cy="588122"/>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 name="Title 1"/>
          <p:cNvSpPr>
            <a:spLocks noGrp="1"/>
          </p:cNvSpPr>
          <p:nvPr>
            <p:ph type="title"/>
          </p:nvPr>
        </p:nvSpPr>
        <p:spPr>
          <a:xfrm>
            <a:off x="0" y="0"/>
            <a:ext cx="8229600" cy="1143000"/>
          </a:xfrm>
        </p:spPr>
        <p:txBody>
          <a:bodyPr/>
          <a:lstStyle/>
          <a:p>
            <a:pPr algn="l"/>
            <a:r>
              <a:rPr lang="en-GB" dirty="0" smtClean="0"/>
              <a:t>Estimation of risk</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454499620"/>
              </p:ext>
            </p:extLst>
          </p:nvPr>
        </p:nvGraphicFramePr>
        <p:xfrm>
          <a:off x="457200" y="1143000"/>
          <a:ext cx="8229600" cy="498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6"/>
          <p:cNvGrpSpPr/>
          <p:nvPr/>
        </p:nvGrpSpPr>
        <p:grpSpPr>
          <a:xfrm>
            <a:off x="1066800" y="4876800"/>
            <a:ext cx="1960408" cy="1568327"/>
            <a:chOff x="916039" y="1155731"/>
            <a:chExt cx="1960408" cy="1568327"/>
          </a:xfrm>
        </p:grpSpPr>
        <p:sp>
          <p:nvSpPr>
            <p:cNvPr id="8" name="Rounded Rectangle 7"/>
            <p:cNvSpPr/>
            <p:nvPr/>
          </p:nvSpPr>
          <p:spPr>
            <a:xfrm>
              <a:off x="916039" y="1155731"/>
              <a:ext cx="1960408" cy="156832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ounded Rectangle 4"/>
            <p:cNvSpPr/>
            <p:nvPr/>
          </p:nvSpPr>
          <p:spPr>
            <a:xfrm>
              <a:off x="961974" y="1201666"/>
              <a:ext cx="1868538" cy="14764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GB" sz="1600" kern="1200" dirty="0" smtClean="0"/>
                <a:t>Repair Mechanism</a:t>
              </a:r>
            </a:p>
            <a:p>
              <a:pPr lvl="0" algn="ctr" defTabSz="1111250">
                <a:lnSpc>
                  <a:spcPct val="90000"/>
                </a:lnSpc>
                <a:spcBef>
                  <a:spcPct val="0"/>
                </a:spcBef>
                <a:spcAft>
                  <a:spcPct val="35000"/>
                </a:spcAft>
              </a:pPr>
              <a:r>
                <a:rPr lang="en-GB" sz="1600" dirty="0" smtClean="0"/>
                <a:t>DNA Mutation</a:t>
              </a:r>
            </a:p>
            <a:p>
              <a:pPr lvl="0" algn="ctr" defTabSz="1111250">
                <a:lnSpc>
                  <a:spcPct val="90000"/>
                </a:lnSpc>
                <a:spcBef>
                  <a:spcPct val="0"/>
                </a:spcBef>
                <a:spcAft>
                  <a:spcPct val="35000"/>
                </a:spcAft>
              </a:pPr>
              <a:r>
                <a:rPr lang="en-GB" sz="1600" kern="1200" dirty="0" smtClean="0"/>
                <a:t>Delayed effects</a:t>
              </a:r>
            </a:p>
            <a:p>
              <a:pPr lvl="0" algn="ctr" defTabSz="1111250">
                <a:lnSpc>
                  <a:spcPct val="90000"/>
                </a:lnSpc>
                <a:spcBef>
                  <a:spcPct val="0"/>
                </a:spcBef>
                <a:spcAft>
                  <a:spcPct val="35000"/>
                </a:spcAft>
              </a:pPr>
              <a:r>
                <a:rPr lang="en-GB" sz="1600" dirty="0" smtClean="0"/>
                <a:t>By stander effects</a:t>
              </a:r>
              <a:endParaRPr lang="en-US" sz="1600" kern="1200" dirty="0"/>
            </a:p>
          </p:txBody>
        </p:sp>
      </p:grpSp>
      <p:grpSp>
        <p:nvGrpSpPr>
          <p:cNvPr id="13" name="Group 12"/>
          <p:cNvGrpSpPr/>
          <p:nvPr/>
        </p:nvGrpSpPr>
        <p:grpSpPr>
          <a:xfrm>
            <a:off x="6172200" y="4876800"/>
            <a:ext cx="1960408" cy="1568327"/>
            <a:chOff x="916039" y="1155731"/>
            <a:chExt cx="1960408" cy="1568327"/>
          </a:xfrm>
        </p:grpSpPr>
        <p:sp>
          <p:nvSpPr>
            <p:cNvPr id="14" name="Rounded Rectangle 13"/>
            <p:cNvSpPr/>
            <p:nvPr/>
          </p:nvSpPr>
          <p:spPr>
            <a:xfrm>
              <a:off x="916039" y="1155731"/>
              <a:ext cx="1960408" cy="156832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ounded Rectangle 4"/>
            <p:cNvSpPr/>
            <p:nvPr/>
          </p:nvSpPr>
          <p:spPr>
            <a:xfrm>
              <a:off x="961974" y="1201666"/>
              <a:ext cx="1868538" cy="14764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GB" sz="1600" kern="1200" dirty="0" smtClean="0"/>
                <a:t>Cancer</a:t>
              </a:r>
            </a:p>
            <a:p>
              <a:pPr lvl="0" algn="ctr" defTabSz="1111250">
                <a:lnSpc>
                  <a:spcPct val="90000"/>
                </a:lnSpc>
                <a:spcBef>
                  <a:spcPct val="0"/>
                </a:spcBef>
                <a:spcAft>
                  <a:spcPct val="35000"/>
                </a:spcAft>
              </a:pPr>
              <a:r>
                <a:rPr lang="en-GB" sz="1600" dirty="0" smtClean="0"/>
                <a:t>Hereditary effects</a:t>
              </a:r>
            </a:p>
            <a:p>
              <a:pPr lvl="0" algn="ctr" defTabSz="1111250">
                <a:lnSpc>
                  <a:spcPct val="90000"/>
                </a:lnSpc>
                <a:spcBef>
                  <a:spcPct val="0"/>
                </a:spcBef>
                <a:spcAft>
                  <a:spcPct val="35000"/>
                </a:spcAft>
              </a:pPr>
              <a:r>
                <a:rPr lang="en-GB" sz="1600" kern="1200" dirty="0" smtClean="0"/>
                <a:t>Non Cancer effects</a:t>
              </a:r>
              <a:endParaRPr lang="en-US" sz="1600" kern="1200" dirty="0"/>
            </a:p>
          </p:txBody>
        </p:sp>
      </p:grpSp>
      <p:grpSp>
        <p:nvGrpSpPr>
          <p:cNvPr id="17" name="Group 16"/>
          <p:cNvGrpSpPr/>
          <p:nvPr/>
        </p:nvGrpSpPr>
        <p:grpSpPr>
          <a:xfrm>
            <a:off x="6477000" y="381000"/>
            <a:ext cx="2265208" cy="1568327"/>
            <a:chOff x="916039" y="1155731"/>
            <a:chExt cx="1960408" cy="1568327"/>
          </a:xfrm>
        </p:grpSpPr>
        <p:sp>
          <p:nvSpPr>
            <p:cNvPr id="18" name="Rounded Rectangle 17"/>
            <p:cNvSpPr/>
            <p:nvPr/>
          </p:nvSpPr>
          <p:spPr>
            <a:xfrm>
              <a:off x="916039" y="1155731"/>
              <a:ext cx="1960408" cy="156832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ounded Rectangle 4"/>
            <p:cNvSpPr/>
            <p:nvPr/>
          </p:nvSpPr>
          <p:spPr>
            <a:xfrm>
              <a:off x="961974" y="1201666"/>
              <a:ext cx="1868538" cy="14764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GB" sz="1600" kern="1200" dirty="0" smtClean="0"/>
                <a:t>A Bomb survivors</a:t>
              </a:r>
            </a:p>
            <a:p>
              <a:pPr lvl="0" algn="ctr" defTabSz="1111250">
                <a:lnSpc>
                  <a:spcPct val="90000"/>
                </a:lnSpc>
                <a:spcBef>
                  <a:spcPct val="0"/>
                </a:spcBef>
                <a:spcAft>
                  <a:spcPct val="35000"/>
                </a:spcAft>
              </a:pPr>
              <a:r>
                <a:rPr lang="en-GB" sz="1600" dirty="0" smtClean="0"/>
                <a:t>Medical exposures</a:t>
              </a:r>
            </a:p>
            <a:p>
              <a:pPr lvl="0" algn="ctr" defTabSz="1111250">
                <a:lnSpc>
                  <a:spcPct val="90000"/>
                </a:lnSpc>
                <a:spcBef>
                  <a:spcPct val="0"/>
                </a:spcBef>
                <a:spcAft>
                  <a:spcPct val="35000"/>
                </a:spcAft>
              </a:pPr>
              <a:r>
                <a:rPr lang="en-GB" sz="1600" kern="1200" dirty="0" smtClean="0"/>
                <a:t>High background areas</a:t>
              </a:r>
            </a:p>
            <a:p>
              <a:pPr lvl="0" algn="ctr" defTabSz="1111250">
                <a:lnSpc>
                  <a:spcPct val="90000"/>
                </a:lnSpc>
                <a:spcBef>
                  <a:spcPct val="0"/>
                </a:spcBef>
                <a:spcAft>
                  <a:spcPct val="35000"/>
                </a:spcAft>
              </a:pPr>
              <a:r>
                <a:rPr lang="en-GB" sz="1600" dirty="0" smtClean="0"/>
                <a:t>Occupational workers</a:t>
              </a:r>
              <a:endParaRPr lang="en-US" sz="1600" kern="1200" dirty="0"/>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risk coefficient</a:t>
            </a:r>
            <a:endParaRPr lang="en-US" dirty="0"/>
          </a:p>
        </p:txBody>
      </p:sp>
      <p:graphicFrame>
        <p:nvGraphicFramePr>
          <p:cNvPr id="4" name="Content Placeholder 3"/>
          <p:cNvGraphicFramePr>
            <a:graphicFrameLocks noGrp="1"/>
          </p:cNvGraphicFramePr>
          <p:nvPr>
            <p:ph sz="half" idx="1"/>
          </p:nvPr>
        </p:nvGraphicFramePr>
        <p:xfrm>
          <a:off x="457200" y="1600200"/>
          <a:ext cx="8458200" cy="1483360"/>
        </p:xfrm>
        <a:graphic>
          <a:graphicData uri="http://schemas.openxmlformats.org/drawingml/2006/table">
            <a:tbl>
              <a:tblPr firstRow="1" bandRow="1">
                <a:tableStyleId>{5C22544A-7EE6-4342-B048-85BDC9FD1C3A}</a:tableStyleId>
              </a:tblPr>
              <a:tblGrid>
                <a:gridCol w="2819400"/>
                <a:gridCol w="2819400"/>
                <a:gridCol w="2819400"/>
              </a:tblGrid>
              <a:tr h="370840">
                <a:tc>
                  <a:txBody>
                    <a:bodyPr/>
                    <a:lstStyle/>
                    <a:p>
                      <a:r>
                        <a:rPr lang="en-US" dirty="0" smtClean="0"/>
                        <a:t>Risk</a:t>
                      </a:r>
                      <a:endParaRPr lang="en-US" dirty="0"/>
                    </a:p>
                  </a:txBody>
                  <a:tcPr marL="74784" marR="74784"/>
                </a:tc>
                <a:tc>
                  <a:txBody>
                    <a:bodyPr/>
                    <a:lstStyle/>
                    <a:p>
                      <a:r>
                        <a:rPr lang="en-US" dirty="0" smtClean="0"/>
                        <a:t>1990</a:t>
                      </a:r>
                      <a:endParaRPr lang="en-US" dirty="0"/>
                    </a:p>
                  </a:txBody>
                  <a:tcPr marL="74784" marR="74784"/>
                </a:tc>
                <a:tc>
                  <a:txBody>
                    <a:bodyPr/>
                    <a:lstStyle/>
                    <a:p>
                      <a:r>
                        <a:rPr lang="en-US" dirty="0" smtClean="0"/>
                        <a:t>2007</a:t>
                      </a:r>
                      <a:endParaRPr lang="en-US" dirty="0"/>
                    </a:p>
                  </a:txBody>
                  <a:tcPr marL="74784" marR="74784"/>
                </a:tc>
              </a:tr>
              <a:tr h="370840">
                <a:tc>
                  <a:txBody>
                    <a:bodyPr/>
                    <a:lstStyle/>
                    <a:p>
                      <a:r>
                        <a:rPr lang="en-US" dirty="0" smtClean="0"/>
                        <a:t>Cancer</a:t>
                      </a:r>
                      <a:endParaRPr lang="en-US" dirty="0"/>
                    </a:p>
                  </a:txBody>
                  <a:tcPr marL="74784" marR="74784"/>
                </a:tc>
                <a:tc>
                  <a:txBody>
                    <a:bodyPr/>
                    <a:lstStyle/>
                    <a:p>
                      <a:pPr algn="ctr"/>
                      <a:r>
                        <a:rPr lang="en-US" dirty="0" smtClean="0"/>
                        <a:t>6.0 x 10</a:t>
                      </a:r>
                      <a:r>
                        <a:rPr lang="en-US" baseline="30000" dirty="0" smtClean="0"/>
                        <a:t>-2</a:t>
                      </a:r>
                      <a:r>
                        <a:rPr lang="en-US" dirty="0" smtClean="0"/>
                        <a:t> Sv</a:t>
                      </a:r>
                      <a:r>
                        <a:rPr lang="en-US" baseline="30000" dirty="0" smtClean="0"/>
                        <a:t>-1</a:t>
                      </a:r>
                      <a:endParaRPr lang="en-US" baseline="30000" dirty="0"/>
                    </a:p>
                  </a:txBody>
                  <a:tcPr marL="74784" marR="7478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5.5 x 10</a:t>
                      </a:r>
                      <a:r>
                        <a:rPr lang="en-US" baseline="30000" dirty="0" smtClean="0"/>
                        <a:t>-2</a:t>
                      </a:r>
                      <a:r>
                        <a:rPr lang="en-US" dirty="0" smtClean="0"/>
                        <a:t> Sv</a:t>
                      </a:r>
                      <a:r>
                        <a:rPr lang="en-US" baseline="30000" dirty="0" smtClean="0"/>
                        <a:t>-1</a:t>
                      </a:r>
                    </a:p>
                  </a:txBody>
                  <a:tcPr marL="74784" marR="74784"/>
                </a:tc>
              </a:tr>
              <a:tr h="370840">
                <a:tc>
                  <a:txBody>
                    <a:bodyPr/>
                    <a:lstStyle/>
                    <a:p>
                      <a:r>
                        <a:rPr lang="en-US" dirty="0" smtClean="0"/>
                        <a:t>Hereditary </a:t>
                      </a:r>
                      <a:endParaRPr lang="en-US" dirty="0"/>
                    </a:p>
                  </a:txBody>
                  <a:tcPr marL="74784" marR="7478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1.3 x 10</a:t>
                      </a:r>
                      <a:r>
                        <a:rPr lang="en-US" baseline="30000" dirty="0" smtClean="0"/>
                        <a:t>-2</a:t>
                      </a:r>
                      <a:r>
                        <a:rPr lang="en-US" dirty="0" smtClean="0"/>
                        <a:t> Sv</a:t>
                      </a:r>
                      <a:r>
                        <a:rPr lang="en-US" baseline="30000" dirty="0" smtClean="0"/>
                        <a:t>-1</a:t>
                      </a:r>
                    </a:p>
                  </a:txBody>
                  <a:tcPr marL="74784" marR="7478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0.2 x 10</a:t>
                      </a:r>
                      <a:r>
                        <a:rPr lang="en-US" baseline="30000" dirty="0" smtClean="0"/>
                        <a:t>-2</a:t>
                      </a:r>
                      <a:r>
                        <a:rPr lang="en-US" dirty="0" smtClean="0"/>
                        <a:t> Sv</a:t>
                      </a:r>
                      <a:r>
                        <a:rPr lang="en-US" baseline="30000" dirty="0" smtClean="0"/>
                        <a:t>-1</a:t>
                      </a:r>
                    </a:p>
                  </a:txBody>
                  <a:tcPr marL="74784" marR="74784"/>
                </a:tc>
              </a:tr>
              <a:tr h="370840">
                <a:tc>
                  <a:txBody>
                    <a:bodyPr/>
                    <a:lstStyle/>
                    <a:p>
                      <a:r>
                        <a:rPr lang="en-US" dirty="0" smtClean="0"/>
                        <a:t>Total</a:t>
                      </a:r>
                      <a:endParaRPr lang="en-US" dirty="0"/>
                    </a:p>
                  </a:txBody>
                  <a:tcPr marL="74784" marR="7478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7.3 x 10</a:t>
                      </a:r>
                      <a:r>
                        <a:rPr lang="en-US" baseline="30000" dirty="0" smtClean="0"/>
                        <a:t>-2</a:t>
                      </a:r>
                      <a:r>
                        <a:rPr lang="en-US" dirty="0" smtClean="0"/>
                        <a:t> Sv</a:t>
                      </a:r>
                      <a:r>
                        <a:rPr lang="en-US" baseline="30000" dirty="0" smtClean="0"/>
                        <a:t>-1</a:t>
                      </a:r>
                    </a:p>
                  </a:txBody>
                  <a:tcPr marL="74784" marR="7478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5.7 x 10</a:t>
                      </a:r>
                      <a:r>
                        <a:rPr lang="en-US" baseline="30000" dirty="0" smtClean="0"/>
                        <a:t>-2</a:t>
                      </a:r>
                      <a:r>
                        <a:rPr lang="en-US" dirty="0" smtClean="0"/>
                        <a:t> Sv</a:t>
                      </a:r>
                      <a:r>
                        <a:rPr lang="en-US" baseline="30000" dirty="0" smtClean="0"/>
                        <a:t>-1</a:t>
                      </a:r>
                    </a:p>
                  </a:txBody>
                  <a:tcPr marL="74784" marR="74784"/>
                </a:tc>
              </a:tr>
            </a:tbl>
          </a:graphicData>
        </a:graphic>
      </p:graphicFrame>
      <p:sp>
        <p:nvSpPr>
          <p:cNvPr id="5" name="Rectangle 4"/>
          <p:cNvSpPr/>
          <p:nvPr/>
        </p:nvSpPr>
        <p:spPr>
          <a:xfrm>
            <a:off x="152400" y="3429000"/>
            <a:ext cx="8991600" cy="2862322"/>
          </a:xfrm>
          <a:prstGeom prst="rect">
            <a:avLst/>
          </a:prstGeom>
        </p:spPr>
        <p:txBody>
          <a:bodyPr wrap="square">
            <a:spAutoFit/>
          </a:bodyPr>
          <a:lstStyle/>
          <a:p>
            <a:r>
              <a:rPr lang="en-US" dirty="0" smtClean="0"/>
              <a:t>The  risk is 25% lower in the 2007 Recommendations compared to 1990. </a:t>
            </a:r>
          </a:p>
          <a:p>
            <a:pPr marL="509588" indent="-509588" algn="just">
              <a:buFont typeface="Arial" pitchFamily="34" charset="0"/>
              <a:buChar char="•"/>
            </a:pPr>
            <a:r>
              <a:rPr lang="en-US" dirty="0" smtClean="0"/>
              <a:t>The cancer risk estimates in 2007 were derived from incidence data whereas in 1990 the starting point was mortality data. </a:t>
            </a:r>
          </a:p>
          <a:p>
            <a:pPr marL="509588" indent="-509588" algn="just">
              <a:buFont typeface="Arial" pitchFamily="34" charset="0"/>
              <a:buChar char="•"/>
            </a:pPr>
            <a:r>
              <a:rPr lang="en-US" dirty="0" smtClean="0"/>
              <a:t>The total hereditary risk is 0.3-0.5% per gray to the first generation following irradiation. This is less than one tenth of the risk of fatal carcinogenesis following irradiation. Since it is now believed to take some hundreds of generations for defects to reach equilibrium, the risk to the first few generations is still about 10% of the carcinogenic risk to the parents.</a:t>
            </a:r>
          </a:p>
          <a:p>
            <a:pPr marL="509588" indent="-509588" algn="just">
              <a:buFont typeface="Arial" pitchFamily="34" charset="0"/>
              <a:buChar char="•"/>
            </a:pPr>
            <a:r>
              <a:rPr lang="en-US" dirty="0" smtClean="0"/>
              <a:t>Because of the decrease in the estimates of fatal cancer and detriment  the level of protection increases by 25%.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Source of natural radiation</a:t>
            </a:r>
            <a:endParaRPr lang="en-US" dirty="0"/>
          </a:p>
        </p:txBody>
      </p:sp>
      <p:sp>
        <p:nvSpPr>
          <p:cNvPr id="3" name="Content Placeholder 2"/>
          <p:cNvSpPr>
            <a:spLocks noGrp="1"/>
          </p:cNvSpPr>
          <p:nvPr>
            <p:ph idx="1"/>
          </p:nvPr>
        </p:nvSpPr>
        <p:spPr>
          <a:xfrm>
            <a:off x="457200" y="1600200"/>
            <a:ext cx="5562600" cy="4953000"/>
          </a:xfrm>
        </p:spPr>
        <p:txBody>
          <a:bodyPr>
            <a:normAutofit fontScale="70000" lnSpcReduction="20000"/>
          </a:bodyPr>
          <a:lstStyle/>
          <a:p>
            <a:r>
              <a:rPr lang="en-US" b="1" dirty="0" smtClean="0"/>
              <a:t>Primordial </a:t>
            </a:r>
          </a:p>
          <a:p>
            <a:pPr lvl="1"/>
            <a:r>
              <a:rPr lang="en-US" dirty="0" smtClean="0"/>
              <a:t>from before the creation of the Earth</a:t>
            </a:r>
          </a:p>
          <a:p>
            <a:pPr lvl="2"/>
            <a:r>
              <a:rPr lang="en-GB" dirty="0" smtClean="0"/>
              <a:t>Uranium, thorium, </a:t>
            </a:r>
            <a:r>
              <a:rPr lang="en-GB" baseline="30000" dirty="0" smtClean="0"/>
              <a:t>40</a:t>
            </a:r>
            <a:r>
              <a:rPr lang="en-GB" dirty="0" smtClean="0"/>
              <a:t>K</a:t>
            </a:r>
            <a:endParaRPr lang="en-US" dirty="0" smtClean="0"/>
          </a:p>
          <a:p>
            <a:r>
              <a:rPr lang="en-US" b="1" dirty="0" err="1" smtClean="0"/>
              <a:t>Cosmogenic</a:t>
            </a:r>
            <a:r>
              <a:rPr lang="en-US" b="1" dirty="0" smtClean="0"/>
              <a:t>  </a:t>
            </a:r>
          </a:p>
          <a:p>
            <a:pPr lvl="1"/>
            <a:r>
              <a:rPr lang="en-US" dirty="0" smtClean="0"/>
              <a:t>formed as a result of cosmic ray interactions</a:t>
            </a:r>
          </a:p>
          <a:p>
            <a:pPr lvl="2"/>
            <a:r>
              <a:rPr lang="en-GB" baseline="30000" dirty="0" smtClean="0"/>
              <a:t>14</a:t>
            </a:r>
            <a:r>
              <a:rPr lang="en-GB" dirty="0" smtClean="0"/>
              <a:t>C, </a:t>
            </a:r>
            <a:r>
              <a:rPr lang="en-GB" baseline="30000" dirty="0" smtClean="0"/>
              <a:t>3</a:t>
            </a:r>
            <a:r>
              <a:rPr lang="en-GB" dirty="0" smtClean="0"/>
              <a:t>H, </a:t>
            </a:r>
            <a:r>
              <a:rPr lang="en-GB" baseline="30000" dirty="0" smtClean="0"/>
              <a:t>7</a:t>
            </a:r>
            <a:r>
              <a:rPr lang="en-GB" dirty="0" smtClean="0"/>
              <a:t>Be</a:t>
            </a:r>
            <a:endParaRPr lang="en-US" dirty="0" smtClean="0"/>
          </a:p>
          <a:p>
            <a:r>
              <a:rPr lang="en-GB" b="1" dirty="0" smtClean="0"/>
              <a:t>Terrestrial</a:t>
            </a:r>
          </a:p>
          <a:p>
            <a:pPr lvl="1"/>
            <a:r>
              <a:rPr lang="en-US" dirty="0" smtClean="0">
                <a:solidFill>
                  <a:srgbClr val="FF0000"/>
                </a:solidFill>
              </a:rPr>
              <a:t>Remember man, that thou are dust and unto dust thou </a:t>
            </a:r>
            <a:r>
              <a:rPr lang="en-US" dirty="0" err="1" smtClean="0">
                <a:solidFill>
                  <a:srgbClr val="FF0000"/>
                </a:solidFill>
              </a:rPr>
              <a:t>shalt</a:t>
            </a:r>
            <a:r>
              <a:rPr lang="en-US" dirty="0" smtClean="0">
                <a:solidFill>
                  <a:srgbClr val="FF0000"/>
                </a:solidFill>
              </a:rPr>
              <a:t> return (Genesis 3.19)</a:t>
            </a:r>
          </a:p>
          <a:p>
            <a:pPr lvl="2"/>
            <a:r>
              <a:rPr lang="en-GB" dirty="0" smtClean="0"/>
              <a:t>Radon in Air, dissolved </a:t>
            </a:r>
            <a:r>
              <a:rPr lang="en-GB" dirty="0" err="1" smtClean="0"/>
              <a:t>U,Th</a:t>
            </a:r>
            <a:endParaRPr lang="en-US" dirty="0" smtClean="0"/>
          </a:p>
          <a:p>
            <a:r>
              <a:rPr lang="en-US" b="1" dirty="0" smtClean="0"/>
              <a:t>Human produced</a:t>
            </a:r>
          </a:p>
          <a:p>
            <a:pPr lvl="1"/>
            <a:r>
              <a:rPr lang="en-GB" dirty="0" smtClean="0"/>
              <a:t>(TENORM)Technically Enhanced NORM (naturally occurring radioactive materials)</a:t>
            </a:r>
          </a:p>
          <a:p>
            <a:pPr lvl="2"/>
            <a:r>
              <a:rPr lang="en-GB" baseline="30000" dirty="0" smtClean="0"/>
              <a:t>238</a:t>
            </a:r>
            <a:r>
              <a:rPr lang="en-GB" dirty="0" smtClean="0"/>
              <a:t>U, </a:t>
            </a:r>
            <a:r>
              <a:rPr lang="en-GB" baseline="30000" dirty="0" smtClean="0"/>
              <a:t>226</a:t>
            </a:r>
            <a:r>
              <a:rPr lang="en-GB" dirty="0" smtClean="0"/>
              <a:t>Ra, </a:t>
            </a:r>
            <a:r>
              <a:rPr lang="en-GB" baseline="30000" dirty="0" smtClean="0"/>
              <a:t>214</a:t>
            </a:r>
            <a:r>
              <a:rPr lang="en-GB" dirty="0" smtClean="0"/>
              <a:t>Pb</a:t>
            </a:r>
          </a:p>
          <a:p>
            <a:pPr lvl="1"/>
            <a:r>
              <a:rPr lang="en-GB" dirty="0" smtClean="0"/>
              <a:t>Technology produced</a:t>
            </a:r>
          </a:p>
          <a:p>
            <a:pPr lvl="2"/>
            <a:r>
              <a:rPr lang="en-GB" baseline="30000" dirty="0" smtClean="0"/>
              <a:t>90</a:t>
            </a:r>
            <a:r>
              <a:rPr lang="en-GB" dirty="0" smtClean="0"/>
              <a:t>Sr, </a:t>
            </a:r>
            <a:r>
              <a:rPr lang="en-GB" baseline="30000" dirty="0" smtClean="0"/>
              <a:t>137</a:t>
            </a:r>
            <a:r>
              <a:rPr lang="en-GB" dirty="0" smtClean="0"/>
              <a:t>Cs, </a:t>
            </a:r>
            <a:r>
              <a:rPr lang="en-GB" baseline="30000" dirty="0" smtClean="0"/>
              <a:t>99</a:t>
            </a:r>
            <a:r>
              <a:rPr lang="en-GB" dirty="0" smtClean="0"/>
              <a:t>Tc, </a:t>
            </a:r>
            <a:r>
              <a:rPr lang="en-GB" baseline="30000" dirty="0" smtClean="0"/>
              <a:t>239</a:t>
            </a:r>
            <a:r>
              <a:rPr lang="en-GB" dirty="0" smtClean="0"/>
              <a:t>Pu</a:t>
            </a:r>
            <a:endParaRPr lang="en-US" dirty="0" smtClean="0"/>
          </a:p>
          <a:p>
            <a:pPr lvl="1"/>
            <a:endParaRPr lang="en-US" dirty="0"/>
          </a:p>
        </p:txBody>
      </p:sp>
      <p:sp>
        <p:nvSpPr>
          <p:cNvPr id="6" name="Rectangle 5"/>
          <p:cNvSpPr/>
          <p:nvPr/>
        </p:nvSpPr>
        <p:spPr>
          <a:xfrm>
            <a:off x="5562600" y="5715000"/>
            <a:ext cx="3581400" cy="523220"/>
          </a:xfrm>
          <a:prstGeom prst="rect">
            <a:avLst/>
          </a:prstGeom>
        </p:spPr>
        <p:txBody>
          <a:bodyPr wrap="square">
            <a:spAutoFit/>
          </a:bodyPr>
          <a:lstStyle/>
          <a:p>
            <a:r>
              <a:rPr lang="en-US" sz="1400" dirty="0" smtClean="0"/>
              <a:t>For the modern physicists, Shiva’s dance is the dance of subatomic </a:t>
            </a:r>
            <a:r>
              <a:rPr lang="en-US" sz="1400" dirty="0"/>
              <a:t>matter (</a:t>
            </a:r>
            <a:r>
              <a:rPr lang="en-US" sz="1400" dirty="0" err="1"/>
              <a:t>Fritjof</a:t>
            </a:r>
            <a:r>
              <a:rPr lang="en-US" sz="1400" dirty="0"/>
              <a:t> </a:t>
            </a:r>
            <a:r>
              <a:rPr lang="en-US" sz="1400" dirty="0" smtClean="0"/>
              <a:t>Capra)</a:t>
            </a:r>
            <a:endParaRPr lang="en-US" sz="1400" dirty="0"/>
          </a:p>
        </p:txBody>
      </p:sp>
      <p:pic>
        <p:nvPicPr>
          <p:cNvPr id="7" name="Picture 6" descr="cernshiva8.jpg"/>
          <p:cNvPicPr>
            <a:picLocks noChangeAspect="1"/>
          </p:cNvPicPr>
          <p:nvPr/>
        </p:nvPicPr>
        <p:blipFill>
          <a:blip r:embed="rId2" cstate="print"/>
          <a:srcRect l="57600" t="18391" r="2400"/>
          <a:stretch>
            <a:fillRect/>
          </a:stretch>
        </p:blipFill>
        <p:spPr>
          <a:xfrm>
            <a:off x="6096000" y="1600200"/>
            <a:ext cx="2819400" cy="4003548"/>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Coefficient</a:t>
            </a:r>
            <a:endParaRPr lang="en-US" dirty="0"/>
          </a:p>
        </p:txBody>
      </p:sp>
      <p:sp>
        <p:nvSpPr>
          <p:cNvPr id="5" name="Content Placeholder 4"/>
          <p:cNvSpPr>
            <a:spLocks noGrp="1"/>
          </p:cNvSpPr>
          <p:nvPr>
            <p:ph sz="half" idx="1"/>
          </p:nvPr>
        </p:nvSpPr>
        <p:spPr>
          <a:xfrm>
            <a:off x="457200" y="1371600"/>
            <a:ext cx="4419600" cy="5181600"/>
          </a:xfrm>
        </p:spPr>
        <p:txBody>
          <a:bodyPr>
            <a:normAutofit fontScale="70000" lnSpcReduction="20000"/>
          </a:bodyPr>
          <a:lstStyle/>
          <a:p>
            <a:pPr algn="just"/>
            <a:r>
              <a:rPr lang="en-US" dirty="0" smtClean="0"/>
              <a:t>Cancer risk is estimated to be ~0.05Sv</a:t>
            </a:r>
            <a:r>
              <a:rPr lang="en-US" baseline="30000" dirty="0" smtClean="0"/>
              <a:t>-1</a:t>
            </a:r>
            <a:r>
              <a:rPr lang="en-US" dirty="0" smtClean="0"/>
              <a:t>. That is, 5 excess cancers among 10</a:t>
            </a:r>
            <a:r>
              <a:rPr lang="en-US" baseline="30000" dirty="0" smtClean="0"/>
              <a:t>4</a:t>
            </a:r>
            <a:r>
              <a:rPr lang="en-US" dirty="0" smtClean="0"/>
              <a:t> people exposed to 1 </a:t>
            </a:r>
            <a:r>
              <a:rPr lang="en-US" dirty="0" err="1" smtClean="0"/>
              <a:t>Sv</a:t>
            </a:r>
            <a:r>
              <a:rPr lang="en-US" dirty="0" smtClean="0"/>
              <a:t>. </a:t>
            </a:r>
          </a:p>
          <a:p>
            <a:pPr algn="just"/>
            <a:r>
              <a:rPr lang="en-US" dirty="0" smtClean="0"/>
              <a:t>For 20 </a:t>
            </a:r>
            <a:r>
              <a:rPr lang="en-US" dirty="0" err="1" smtClean="0"/>
              <a:t>mSv</a:t>
            </a:r>
            <a:r>
              <a:rPr lang="en-US" dirty="0" smtClean="0"/>
              <a:t>, this scales down linearly (LNT model</a:t>
            </a:r>
            <a:r>
              <a:rPr lang="en-US" dirty="0" smtClean="0"/>
              <a:t>).</a:t>
            </a:r>
            <a:endParaRPr lang="en-US" dirty="0" smtClean="0"/>
          </a:p>
          <a:p>
            <a:pPr algn="just"/>
            <a:r>
              <a:rPr lang="en-US" dirty="0" smtClean="0"/>
              <a:t>The natural cancer occurrence in the USA is about 42% and in India it is believed to be higher.</a:t>
            </a:r>
          </a:p>
          <a:p>
            <a:pPr algn="just"/>
            <a:r>
              <a:rPr lang="en-IN" dirty="0"/>
              <a:t>Occupational exposures to ionising radiation occur normally at low-dose rate and may sum up to moderate doses in the order of 100 </a:t>
            </a:r>
            <a:r>
              <a:rPr lang="en-IN" dirty="0" err="1"/>
              <a:t>mGy</a:t>
            </a:r>
            <a:r>
              <a:rPr lang="en-IN" dirty="0"/>
              <a:t>.</a:t>
            </a:r>
          </a:p>
          <a:p>
            <a:pPr algn="just"/>
            <a:r>
              <a:rPr lang="en-US" dirty="0" smtClean="0"/>
              <a:t>The </a:t>
            </a:r>
            <a:r>
              <a:rPr lang="en-US" dirty="0" smtClean="0"/>
              <a:t>risk due to radiation is neither distinguishable  nor directly measurable from the cancer risk caused by other sources (environmental, chemical, biological, etc.). </a:t>
            </a:r>
          </a:p>
          <a:p>
            <a:pPr algn="just"/>
            <a:endParaRPr lang="en-US" dirty="0"/>
          </a:p>
        </p:txBody>
      </p:sp>
      <p:pic>
        <p:nvPicPr>
          <p:cNvPr id="7" name="Picture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876800" y="1747421"/>
            <a:ext cx="3913823" cy="4000500"/>
          </a:xfrm>
          <a:prstGeom prst="rect">
            <a:avLst/>
          </a:prstGeom>
        </p:spPr>
      </p:pic>
    </p:spTree>
    <p:extLst>
      <p:ext uri="{BB962C8B-B14F-4D97-AF65-F5344CB8AC3E}">
        <p14:creationId xmlns="" xmlns:p14="http://schemas.microsoft.com/office/powerpoint/2010/main" val="14979918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nchor="t"/>
          <a:lstStyle/>
          <a:p>
            <a:r>
              <a:rPr lang="en-US" dirty="0" smtClean="0"/>
              <a:t>Evolution of Protection principles</a:t>
            </a:r>
            <a:endParaRPr lang="en-US" dirty="0"/>
          </a:p>
        </p:txBody>
      </p:sp>
      <p:sp>
        <p:nvSpPr>
          <p:cNvPr id="5" name="Content Placeholder 4"/>
          <p:cNvSpPr>
            <a:spLocks noGrp="1"/>
          </p:cNvSpPr>
          <p:nvPr>
            <p:ph idx="1"/>
          </p:nvPr>
        </p:nvSpPr>
        <p:spPr>
          <a:xfrm>
            <a:off x="457200" y="914400"/>
            <a:ext cx="8229600" cy="5334000"/>
          </a:xfrm>
        </p:spPr>
        <p:txBody>
          <a:bodyPr>
            <a:normAutofit fontScale="77500" lnSpcReduction="20000"/>
          </a:bodyPr>
          <a:lstStyle/>
          <a:p>
            <a:pPr algn="just"/>
            <a:r>
              <a:rPr lang="en-US" dirty="0" smtClean="0"/>
              <a:t>Physical protection (1928)</a:t>
            </a:r>
          </a:p>
          <a:p>
            <a:pPr lvl="1" algn="just"/>
            <a:r>
              <a:rPr lang="en-US" dirty="0" smtClean="0"/>
              <a:t>Guarded against injuries to superficial tissues, derangements of internal organs and changes in the blood’. </a:t>
            </a:r>
          </a:p>
          <a:p>
            <a:pPr lvl="1" algn="just"/>
            <a:r>
              <a:rPr lang="en-US" dirty="0" smtClean="0"/>
              <a:t>Remedy suggested was a prolonged holiday and limitation of working hours .</a:t>
            </a:r>
          </a:p>
          <a:p>
            <a:pPr lvl="1" algn="just"/>
            <a:r>
              <a:rPr lang="en-US" dirty="0" smtClean="0"/>
              <a:t>No dose limit was proposed, but </a:t>
            </a:r>
            <a:r>
              <a:rPr lang="en-US" dirty="0" smtClean="0"/>
              <a:t>is estimated to be about </a:t>
            </a:r>
            <a:r>
              <a:rPr lang="en-US" dirty="0" smtClean="0">
                <a:solidFill>
                  <a:srgbClr val="FF0000"/>
                </a:solidFill>
              </a:rPr>
              <a:t>1000 </a:t>
            </a:r>
            <a:r>
              <a:rPr lang="en-US" dirty="0" err="1" smtClean="0">
                <a:solidFill>
                  <a:srgbClr val="FF0000"/>
                </a:solidFill>
              </a:rPr>
              <a:t>mSv</a:t>
            </a:r>
            <a:r>
              <a:rPr lang="en-US" dirty="0" smtClean="0">
                <a:solidFill>
                  <a:srgbClr val="FF0000"/>
                </a:solidFill>
              </a:rPr>
              <a:t>/year</a:t>
            </a:r>
            <a:r>
              <a:rPr lang="en-US" dirty="0" smtClean="0"/>
              <a:t>.  </a:t>
            </a:r>
          </a:p>
          <a:p>
            <a:pPr algn="just"/>
            <a:r>
              <a:rPr lang="en-US" dirty="0" smtClean="0"/>
              <a:t>First quantitative recommendation of tolerance dose (1931)</a:t>
            </a:r>
          </a:p>
          <a:p>
            <a:pPr lvl="1" algn="just"/>
            <a:r>
              <a:rPr lang="en-US" dirty="0" smtClean="0"/>
              <a:t>Same recommendation but tolerance limit of 0.2 R per day </a:t>
            </a:r>
            <a:r>
              <a:rPr lang="en-US" dirty="0" smtClean="0">
                <a:solidFill>
                  <a:srgbClr val="FF0000"/>
                </a:solidFill>
              </a:rPr>
              <a:t>(~ 500 </a:t>
            </a:r>
            <a:r>
              <a:rPr lang="en-US" dirty="0" err="1" smtClean="0">
                <a:solidFill>
                  <a:srgbClr val="FF0000"/>
                </a:solidFill>
              </a:rPr>
              <a:t>mSv</a:t>
            </a:r>
            <a:r>
              <a:rPr lang="en-US" dirty="0" smtClean="0">
                <a:solidFill>
                  <a:srgbClr val="FF0000"/>
                </a:solidFill>
              </a:rPr>
              <a:t>/year</a:t>
            </a:r>
            <a:r>
              <a:rPr lang="en-US" dirty="0" smtClean="0"/>
              <a:t>).</a:t>
            </a:r>
          </a:p>
          <a:p>
            <a:pPr lvl="1" algn="just"/>
            <a:r>
              <a:rPr lang="en-US" dirty="0" smtClean="0"/>
              <a:t>X-ray, and particularly radium workers, should be systematically submitted, both on entry and subsequently at least twice a year, to expert medical, general and blood examinations. These examinations will determine the acceptance, refusal, limitation or termination of such occupation</a:t>
            </a:r>
            <a:r>
              <a:rPr lang="en-US" dirty="0" smtClean="0"/>
              <a:t>’.</a:t>
            </a:r>
            <a:endParaRPr lang="en-US" dirty="0" smtClean="0"/>
          </a:p>
        </p:txBody>
      </p:sp>
      <p:sp>
        <p:nvSpPr>
          <p:cNvPr id="4" name="Rectangle 3"/>
          <p:cNvSpPr/>
          <p:nvPr/>
        </p:nvSpPr>
        <p:spPr>
          <a:xfrm>
            <a:off x="228600" y="6400800"/>
            <a:ext cx="8915400" cy="338554"/>
          </a:xfrm>
          <a:prstGeom prst="rect">
            <a:avLst/>
          </a:prstGeom>
        </p:spPr>
        <p:txBody>
          <a:bodyPr wrap="square">
            <a:spAutoFit/>
          </a:bodyPr>
          <a:lstStyle/>
          <a:p>
            <a:r>
              <a:rPr lang="en-US" sz="1600" dirty="0" smtClean="0">
                <a:solidFill>
                  <a:srgbClr val="FF0000"/>
                </a:solidFill>
              </a:rPr>
              <a:t>R.H. Clarke and </a:t>
            </a:r>
            <a:r>
              <a:rPr lang="en-US" sz="1600" dirty="0" err="1" smtClean="0">
                <a:solidFill>
                  <a:srgbClr val="FF0000"/>
                </a:solidFill>
              </a:rPr>
              <a:t>J.Valentin</a:t>
            </a:r>
            <a:r>
              <a:rPr lang="en-US" sz="1600" dirty="0" smtClean="0">
                <a:solidFill>
                  <a:srgbClr val="FF0000"/>
                </a:solidFill>
              </a:rPr>
              <a:t>, The History of ICRP and the Evolution of its Policies, ICRP 109 </a:t>
            </a:r>
            <a:endParaRPr lang="en-US" sz="1600"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nchor="t"/>
          <a:lstStyle/>
          <a:p>
            <a:r>
              <a:rPr lang="en-US" dirty="0" smtClean="0"/>
              <a:t>Evolution of Protection principles</a:t>
            </a:r>
            <a:endParaRPr lang="en-US" dirty="0"/>
          </a:p>
        </p:txBody>
      </p:sp>
      <p:sp>
        <p:nvSpPr>
          <p:cNvPr id="5" name="Content Placeholder 4"/>
          <p:cNvSpPr>
            <a:spLocks noGrp="1"/>
          </p:cNvSpPr>
          <p:nvPr>
            <p:ph idx="1"/>
          </p:nvPr>
        </p:nvSpPr>
        <p:spPr>
          <a:xfrm>
            <a:off x="457200" y="914400"/>
            <a:ext cx="8229600" cy="5562600"/>
          </a:xfrm>
        </p:spPr>
        <p:txBody>
          <a:bodyPr>
            <a:normAutofit fontScale="85000" lnSpcReduction="10000"/>
          </a:bodyPr>
          <a:lstStyle/>
          <a:p>
            <a:pPr algn="just"/>
            <a:r>
              <a:rPr lang="en-US" dirty="0" smtClean="0"/>
              <a:t>Post </a:t>
            </a:r>
            <a:r>
              <a:rPr lang="en-US" dirty="0" smtClean="0"/>
              <a:t>war (1951)</a:t>
            </a:r>
          </a:p>
          <a:p>
            <a:pPr lvl="1" algn="just"/>
            <a:r>
              <a:rPr lang="en-US" dirty="0" smtClean="0"/>
              <a:t>0.5 Rontgen in any 1 week in the case of whole-body exposure to x and gamma radiation (at the surface, corresponding to 0.3 Rontgen in ‘free air’), and 1.5 Rontgen in any 1 week in the case of exposure of hands and forearms. (~</a:t>
            </a:r>
            <a:r>
              <a:rPr lang="en-US" dirty="0" smtClean="0">
                <a:solidFill>
                  <a:srgbClr val="FF0000"/>
                </a:solidFill>
              </a:rPr>
              <a:t>150 </a:t>
            </a:r>
            <a:r>
              <a:rPr lang="en-US" dirty="0" err="1" smtClean="0">
                <a:solidFill>
                  <a:srgbClr val="FF0000"/>
                </a:solidFill>
              </a:rPr>
              <a:t>mSv</a:t>
            </a:r>
            <a:r>
              <a:rPr lang="en-US" dirty="0" smtClean="0">
                <a:solidFill>
                  <a:srgbClr val="FF0000"/>
                </a:solidFill>
              </a:rPr>
              <a:t>/year</a:t>
            </a:r>
            <a:r>
              <a:rPr lang="en-US" dirty="0" smtClean="0"/>
              <a:t>).</a:t>
            </a:r>
          </a:p>
          <a:p>
            <a:pPr lvl="1"/>
            <a:r>
              <a:rPr lang="en-US" dirty="0" smtClean="0"/>
              <a:t>New set of rules were drafted and the thrust was to decide on; </a:t>
            </a:r>
          </a:p>
          <a:p>
            <a:pPr lvl="2"/>
            <a:r>
              <a:rPr lang="en-US" dirty="0" smtClean="0"/>
              <a:t>permissible dose for external radiation;</a:t>
            </a:r>
          </a:p>
          <a:p>
            <a:pPr lvl="2"/>
            <a:r>
              <a:rPr lang="en-US" dirty="0" smtClean="0"/>
              <a:t>permissible dose for internal radiation;</a:t>
            </a:r>
          </a:p>
          <a:p>
            <a:pPr lvl="2"/>
            <a:r>
              <a:rPr lang="en-US" dirty="0" smtClean="0"/>
              <a:t>protection against X rays generated at potentials up to 2 million volts;</a:t>
            </a:r>
          </a:p>
          <a:p>
            <a:pPr lvl="2"/>
            <a:r>
              <a:rPr lang="en-US" dirty="0" smtClean="0"/>
              <a:t>protection against X rays above 2 million volts, and </a:t>
            </a:r>
            <a:r>
              <a:rPr lang="en-US" dirty="0" smtClean="0">
                <a:sym typeface="Symbol"/>
              </a:rPr>
              <a:t></a:t>
            </a:r>
            <a:r>
              <a:rPr lang="en-US" dirty="0" smtClean="0"/>
              <a:t>rays and </a:t>
            </a:r>
            <a:r>
              <a:rPr lang="en-US" dirty="0" smtClean="0">
                <a:sym typeface="Symbol"/>
              </a:rPr>
              <a:t> </a:t>
            </a:r>
            <a:r>
              <a:rPr lang="en-US" dirty="0" smtClean="0"/>
              <a:t>rays;</a:t>
            </a:r>
          </a:p>
          <a:p>
            <a:pPr lvl="2"/>
            <a:r>
              <a:rPr lang="en-US" dirty="0" smtClean="0"/>
              <a:t>protection against heavy particles, including neutrons and protons; </a:t>
            </a:r>
          </a:p>
          <a:p>
            <a:pPr lvl="2"/>
            <a:r>
              <a:rPr lang="en-US" dirty="0" smtClean="0"/>
              <a:t>disposal of radioactive wastes and handling of radioisotopes</a:t>
            </a:r>
            <a:r>
              <a:rPr lang="en-US" dirty="0" smtClean="0"/>
              <a:t>.</a:t>
            </a:r>
            <a:endParaRPr lang="en-US" dirty="0" smtClean="0"/>
          </a:p>
        </p:txBody>
      </p:sp>
      <p:sp>
        <p:nvSpPr>
          <p:cNvPr id="4" name="Rectangle 3"/>
          <p:cNvSpPr/>
          <p:nvPr/>
        </p:nvSpPr>
        <p:spPr>
          <a:xfrm>
            <a:off x="228600" y="6400800"/>
            <a:ext cx="8915400" cy="338554"/>
          </a:xfrm>
          <a:prstGeom prst="rect">
            <a:avLst/>
          </a:prstGeom>
        </p:spPr>
        <p:txBody>
          <a:bodyPr wrap="square">
            <a:spAutoFit/>
          </a:bodyPr>
          <a:lstStyle/>
          <a:p>
            <a:r>
              <a:rPr lang="en-US" sz="1600" dirty="0" smtClean="0">
                <a:solidFill>
                  <a:srgbClr val="FF0000"/>
                </a:solidFill>
              </a:rPr>
              <a:t>R.H. Clarke and </a:t>
            </a:r>
            <a:r>
              <a:rPr lang="en-US" sz="1600" dirty="0" err="1" smtClean="0">
                <a:solidFill>
                  <a:srgbClr val="FF0000"/>
                </a:solidFill>
              </a:rPr>
              <a:t>J.Valentin</a:t>
            </a:r>
            <a:r>
              <a:rPr lang="en-US" sz="1600" dirty="0" smtClean="0">
                <a:solidFill>
                  <a:srgbClr val="FF0000"/>
                </a:solidFill>
              </a:rPr>
              <a:t>, The History of ICRP and the Evolution of its Policies, ICRP 109 </a:t>
            </a:r>
            <a:endParaRPr lang="en-US" sz="1600"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Protection principles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Protection of public (1954)</a:t>
            </a:r>
          </a:p>
          <a:p>
            <a:pPr lvl="1" algn="just"/>
            <a:r>
              <a:rPr lang="en-US" dirty="0" smtClean="0"/>
              <a:t>Whilst the values proposed for maximum permissible doses are such as to involve a risk which is small compared to the other hazards of life, nevertheless, in view of the incomplete evidence on which the values are based, coupled with the knowledge that certain radiation effects are irreversible and cumulative, it is strongly recommended that every effort be made to reduce exposure to all types of ionizing radiation to the lowest possible level.</a:t>
            </a:r>
          </a:p>
          <a:p>
            <a:pPr lvl="1" algn="just"/>
            <a:r>
              <a:rPr lang="en-US" dirty="0" smtClean="0"/>
              <a:t>The Commission recommends that, in the case of the prolonged exposure of a large population, the maximum permissible levels should be reduced by a factor of ten below those accepted for occupational exposures.</a:t>
            </a:r>
          </a:p>
          <a:p>
            <a:endParaRPr lang="en-US" dirty="0"/>
          </a:p>
        </p:txBody>
      </p:sp>
      <p:sp>
        <p:nvSpPr>
          <p:cNvPr id="4" name="Rectangle 3"/>
          <p:cNvSpPr/>
          <p:nvPr/>
        </p:nvSpPr>
        <p:spPr>
          <a:xfrm>
            <a:off x="228600" y="6400800"/>
            <a:ext cx="8915400" cy="338554"/>
          </a:xfrm>
          <a:prstGeom prst="rect">
            <a:avLst/>
          </a:prstGeom>
        </p:spPr>
        <p:txBody>
          <a:bodyPr wrap="square">
            <a:spAutoFit/>
          </a:bodyPr>
          <a:lstStyle/>
          <a:p>
            <a:r>
              <a:rPr lang="en-US" sz="1600" dirty="0" smtClean="0">
                <a:solidFill>
                  <a:srgbClr val="FF0000"/>
                </a:solidFill>
              </a:rPr>
              <a:t>R.H. Clarke and </a:t>
            </a:r>
            <a:r>
              <a:rPr lang="en-US" sz="1600" dirty="0" err="1" smtClean="0">
                <a:solidFill>
                  <a:srgbClr val="FF0000"/>
                </a:solidFill>
              </a:rPr>
              <a:t>J.Valentin</a:t>
            </a:r>
            <a:r>
              <a:rPr lang="en-US" sz="1600" dirty="0" smtClean="0">
                <a:solidFill>
                  <a:srgbClr val="FF0000"/>
                </a:solidFill>
              </a:rPr>
              <a:t>, The History of ICRP and the Evolution of its Policies, ICRP 109 </a:t>
            </a:r>
            <a:endParaRPr lang="en-US" sz="1600"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Protection principles</a:t>
            </a:r>
            <a:endParaRPr lang="en-US" dirty="0"/>
          </a:p>
        </p:txBody>
      </p:sp>
      <p:sp>
        <p:nvSpPr>
          <p:cNvPr id="3" name="Content Placeholder 2"/>
          <p:cNvSpPr>
            <a:spLocks noGrp="1"/>
          </p:cNvSpPr>
          <p:nvPr>
            <p:ph idx="1"/>
          </p:nvPr>
        </p:nvSpPr>
        <p:spPr>
          <a:xfrm>
            <a:off x="457200" y="1371600"/>
            <a:ext cx="8229600" cy="4800600"/>
          </a:xfrm>
        </p:spPr>
        <p:txBody>
          <a:bodyPr>
            <a:normAutofit fontScale="85000" lnSpcReduction="20000"/>
          </a:bodyPr>
          <a:lstStyle/>
          <a:p>
            <a:r>
              <a:rPr lang="en-US" sz="2600" dirty="0" smtClean="0"/>
              <a:t>1958 (starting to </a:t>
            </a:r>
            <a:r>
              <a:rPr lang="en-US" sz="2600" dirty="0" smtClean="0"/>
              <a:t>recognize </a:t>
            </a:r>
            <a:r>
              <a:rPr lang="en-US" sz="2600" dirty="0" smtClean="0"/>
              <a:t>of stochastic and deterministic effects)</a:t>
            </a:r>
          </a:p>
          <a:p>
            <a:pPr lvl="1" algn="just"/>
            <a:r>
              <a:rPr lang="en-US" sz="2400" dirty="0" smtClean="0"/>
              <a:t>The weekly dose limit of 0.3 </a:t>
            </a:r>
            <a:r>
              <a:rPr lang="en-US" sz="2400" dirty="0" err="1" smtClean="0"/>
              <a:t>rem</a:t>
            </a:r>
            <a:r>
              <a:rPr lang="en-US" sz="2400" dirty="0" smtClean="0"/>
              <a:t> was replaced by a limit of the accumulated dose equivalent, D = 5 (N-18) where D is dose in </a:t>
            </a:r>
            <a:r>
              <a:rPr lang="en-US" sz="2400" dirty="0" err="1" smtClean="0"/>
              <a:t>rems</a:t>
            </a:r>
            <a:r>
              <a:rPr lang="en-US" sz="2400" dirty="0" smtClean="0"/>
              <a:t> and N is age in years, corresponding to an average annual occupational effective dose of 5 </a:t>
            </a:r>
            <a:r>
              <a:rPr lang="en-US" sz="2400" dirty="0" err="1" smtClean="0"/>
              <a:t>rem</a:t>
            </a:r>
            <a:r>
              <a:rPr lang="en-US" sz="2400" dirty="0" smtClean="0"/>
              <a:t> (50 </a:t>
            </a:r>
            <a:r>
              <a:rPr lang="en-US" sz="2400" dirty="0" err="1" smtClean="0"/>
              <a:t>mSv</a:t>
            </a:r>
            <a:r>
              <a:rPr lang="en-US" sz="2400" dirty="0" smtClean="0"/>
              <a:t>). For individual members of the public, the dose limit was set at 0.5 </a:t>
            </a:r>
            <a:r>
              <a:rPr lang="en-US" sz="2400" dirty="0" err="1" smtClean="0"/>
              <a:t>rem</a:t>
            </a:r>
            <a:r>
              <a:rPr lang="en-US" sz="2400" dirty="0" smtClean="0"/>
              <a:t> (5 </a:t>
            </a:r>
            <a:r>
              <a:rPr lang="en-US" sz="2400" dirty="0" err="1" smtClean="0"/>
              <a:t>mSv</a:t>
            </a:r>
            <a:r>
              <a:rPr lang="en-US" sz="2400" dirty="0" smtClean="0"/>
              <a:t>)/year and, in addition, a genetic dose limit of 5 </a:t>
            </a:r>
            <a:r>
              <a:rPr lang="en-US" sz="2400" dirty="0" err="1" smtClean="0"/>
              <a:t>rem</a:t>
            </a:r>
            <a:r>
              <a:rPr lang="en-US" sz="2400" dirty="0" smtClean="0"/>
              <a:t>/generation was suggested.</a:t>
            </a:r>
          </a:p>
          <a:p>
            <a:pPr lvl="1"/>
            <a:r>
              <a:rPr lang="en-US" sz="2400" dirty="0" smtClean="0"/>
              <a:t>Deterministic </a:t>
            </a:r>
            <a:r>
              <a:rPr lang="en-US" sz="2400" dirty="0" smtClean="0"/>
              <a:t>effects were separated form stochastic effects</a:t>
            </a:r>
            <a:r>
              <a:rPr lang="en-US" sz="2400" dirty="0" smtClean="0"/>
              <a:t>.</a:t>
            </a:r>
          </a:p>
          <a:p>
            <a:r>
              <a:rPr lang="en-US" dirty="0" smtClean="0"/>
              <a:t>In the 60s the focus was on;</a:t>
            </a:r>
          </a:p>
          <a:p>
            <a:pPr lvl="1"/>
            <a:r>
              <a:rPr lang="en-US" dirty="0" smtClean="0"/>
              <a:t>The radiation effects</a:t>
            </a:r>
          </a:p>
          <a:p>
            <a:pPr lvl="2" algn="just"/>
            <a:r>
              <a:rPr lang="en-US" dirty="0" smtClean="0"/>
              <a:t>To asses the risk and severity of stochastic effects and the induction rates of the non-stochastic effects of irradiation along with modifying influences such as the RBE and any synergistic effects of chemical and physical factors.</a:t>
            </a:r>
          </a:p>
          <a:p>
            <a:pPr lvl="1" algn="just"/>
            <a:r>
              <a:rPr lang="en-US" dirty="0" smtClean="0"/>
              <a:t>Develop values of secondary limits based on the Commission’s recommended dose-equivalent limits. </a:t>
            </a:r>
          </a:p>
          <a:p>
            <a:pPr lvl="1"/>
            <a:endParaRPr lang="en-US" sz="2000" dirty="0" smtClean="0"/>
          </a:p>
        </p:txBody>
      </p:sp>
      <p:sp>
        <p:nvSpPr>
          <p:cNvPr id="4" name="Rectangle 3"/>
          <p:cNvSpPr/>
          <p:nvPr/>
        </p:nvSpPr>
        <p:spPr>
          <a:xfrm>
            <a:off x="228600" y="6400800"/>
            <a:ext cx="8915400" cy="338554"/>
          </a:xfrm>
          <a:prstGeom prst="rect">
            <a:avLst/>
          </a:prstGeom>
        </p:spPr>
        <p:txBody>
          <a:bodyPr wrap="square">
            <a:spAutoFit/>
          </a:bodyPr>
          <a:lstStyle/>
          <a:p>
            <a:r>
              <a:rPr lang="en-US" sz="1600" dirty="0" smtClean="0">
                <a:solidFill>
                  <a:srgbClr val="FF0000"/>
                </a:solidFill>
              </a:rPr>
              <a:t>R.H. Clarke and </a:t>
            </a:r>
            <a:r>
              <a:rPr lang="en-US" sz="1600" dirty="0" err="1" smtClean="0">
                <a:solidFill>
                  <a:srgbClr val="FF0000"/>
                </a:solidFill>
              </a:rPr>
              <a:t>J.Valentin</a:t>
            </a:r>
            <a:r>
              <a:rPr lang="en-US" sz="1600" dirty="0" smtClean="0">
                <a:solidFill>
                  <a:srgbClr val="FF0000"/>
                </a:solidFill>
              </a:rPr>
              <a:t>, The History of ICRP and the Evolution of its Policies, ICRP 109 </a:t>
            </a:r>
            <a:endParaRPr lang="en-US" sz="1600" dirty="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Protection principles</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sz="2800" dirty="0" smtClean="0"/>
              <a:t>1977 (environmental concerns)</a:t>
            </a:r>
          </a:p>
          <a:p>
            <a:pPr lvl="1"/>
            <a:r>
              <a:rPr lang="en-US" dirty="0" smtClean="0"/>
              <a:t>The Commission believed that if man is adequately protected then other living things are also likely to be sufficiently protected.</a:t>
            </a:r>
          </a:p>
          <a:p>
            <a:pPr lvl="1"/>
            <a:r>
              <a:rPr lang="en-US" dirty="0" smtClean="0"/>
              <a:t>Dose limit to occupational workers set at 50 </a:t>
            </a:r>
            <a:r>
              <a:rPr lang="en-US" dirty="0" err="1" smtClean="0"/>
              <a:t>mSv</a:t>
            </a:r>
            <a:r>
              <a:rPr lang="en-US" dirty="0" smtClean="0"/>
              <a:t>/year</a:t>
            </a:r>
          </a:p>
          <a:p>
            <a:pPr lvl="1"/>
            <a:r>
              <a:rPr lang="en-US" dirty="0" smtClean="0"/>
              <a:t>Dose limits to public set at 5 </a:t>
            </a:r>
            <a:r>
              <a:rPr lang="en-US" dirty="0" err="1" smtClean="0"/>
              <a:t>mSv</a:t>
            </a:r>
            <a:r>
              <a:rPr lang="en-US" dirty="0" smtClean="0"/>
              <a:t>/year.</a:t>
            </a:r>
          </a:p>
          <a:p>
            <a:pPr algn="just"/>
            <a:r>
              <a:rPr lang="en-US" dirty="0" smtClean="0"/>
              <a:t>1980s</a:t>
            </a:r>
            <a:endParaRPr lang="en-US" dirty="0" smtClean="0"/>
          </a:p>
          <a:p>
            <a:pPr lvl="1"/>
            <a:r>
              <a:rPr lang="en-US" dirty="0" smtClean="0"/>
              <a:t>The re-evaluations of the risk estimates derived from the survivors of the atomic bombing at Hiroshima and Nagasaki, partly due to revisions in the </a:t>
            </a:r>
            <a:r>
              <a:rPr lang="en-US" dirty="0" err="1" smtClean="0"/>
              <a:t>dosimetry</a:t>
            </a:r>
            <a:r>
              <a:rPr lang="en-US" dirty="0" smtClean="0"/>
              <a:t>. The risks of exposure were claimed to be higher than those used by ICRP, and pressures began to appear for a reduction in dose limits.</a:t>
            </a:r>
          </a:p>
          <a:p>
            <a:r>
              <a:rPr lang="en-US" dirty="0" smtClean="0"/>
              <a:t>1990</a:t>
            </a:r>
          </a:p>
          <a:p>
            <a:pPr lvl="1"/>
            <a:r>
              <a:rPr lang="en-US" dirty="0" smtClean="0"/>
              <a:t>Dose limit to occupational workers is 20 </a:t>
            </a:r>
            <a:r>
              <a:rPr lang="en-US" dirty="0" err="1" smtClean="0"/>
              <a:t>mSv</a:t>
            </a:r>
            <a:r>
              <a:rPr lang="en-US" dirty="0" smtClean="0"/>
              <a:t>/year.</a:t>
            </a:r>
          </a:p>
          <a:p>
            <a:pPr lvl="1"/>
            <a:r>
              <a:rPr lang="en-US" dirty="0" smtClean="0"/>
              <a:t>Dose limit to the public reduced to 1 </a:t>
            </a:r>
            <a:r>
              <a:rPr lang="en-US" dirty="0" err="1" smtClean="0"/>
              <a:t>mSv</a:t>
            </a:r>
            <a:r>
              <a:rPr lang="en-US" dirty="0" smtClean="0"/>
              <a:t>/year</a:t>
            </a:r>
            <a:endParaRPr lang="en-US" dirty="0"/>
          </a:p>
        </p:txBody>
      </p:sp>
      <p:sp>
        <p:nvSpPr>
          <p:cNvPr id="5" name="Rectangle 4"/>
          <p:cNvSpPr/>
          <p:nvPr/>
        </p:nvSpPr>
        <p:spPr>
          <a:xfrm>
            <a:off x="228600" y="6400800"/>
            <a:ext cx="8915400" cy="338554"/>
          </a:xfrm>
          <a:prstGeom prst="rect">
            <a:avLst/>
          </a:prstGeom>
        </p:spPr>
        <p:txBody>
          <a:bodyPr wrap="square">
            <a:spAutoFit/>
          </a:bodyPr>
          <a:lstStyle/>
          <a:p>
            <a:r>
              <a:rPr lang="en-US" sz="1600" dirty="0" smtClean="0">
                <a:solidFill>
                  <a:srgbClr val="FF0000"/>
                </a:solidFill>
              </a:rPr>
              <a:t>R.H. Clarke and </a:t>
            </a:r>
            <a:r>
              <a:rPr lang="en-US" sz="1600" dirty="0" err="1" smtClean="0">
                <a:solidFill>
                  <a:srgbClr val="FF0000"/>
                </a:solidFill>
              </a:rPr>
              <a:t>J.Valentin</a:t>
            </a:r>
            <a:r>
              <a:rPr lang="en-US" sz="1600" dirty="0" smtClean="0">
                <a:solidFill>
                  <a:srgbClr val="FF0000"/>
                </a:solidFill>
              </a:rPr>
              <a:t>, The History of ICRP and the Evolution of its Policies, ICRP 109 </a:t>
            </a:r>
            <a:endParaRPr lang="en-US" sz="1600" dirty="0">
              <a:solidFill>
                <a:srgbClr val="FF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Protection principle for stochastic processes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Justification of activities.</a:t>
            </a:r>
          </a:p>
          <a:p>
            <a:pPr lvl="1"/>
            <a:r>
              <a:rPr lang="en-US" dirty="0" smtClean="0"/>
              <a:t>Any action that changes the radiation exposure should being in net positive benefit. Individual or societal benefits should outweigh the detriments.</a:t>
            </a:r>
          </a:p>
          <a:p>
            <a:r>
              <a:rPr lang="en-US" dirty="0" smtClean="0"/>
              <a:t>Optimization of radiation protection</a:t>
            </a:r>
          </a:p>
          <a:p>
            <a:pPr lvl="1" algn="just"/>
            <a:r>
              <a:rPr lang="en-US" dirty="0" smtClean="0"/>
              <a:t> the exposures to persons, the number of people exposed and the magnitude of their individual and collective doses should all be kept “As low as reasonably achievable (ALARA)”, taking into account economic and societal factors.</a:t>
            </a:r>
          </a:p>
          <a:p>
            <a:r>
              <a:rPr lang="en-US" dirty="0" smtClean="0"/>
              <a:t>Limitation of individual risk </a:t>
            </a:r>
          </a:p>
          <a:p>
            <a:pPr lvl="1"/>
            <a:r>
              <a:rPr lang="en-US" dirty="0" smtClean="0"/>
              <a:t>The dose constraint puts restriction on the individual dose from a source thus proving a basic level of protection for the most highly exposed individuals or population from a source, and compliments the dose optimization.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dose limits</a:t>
            </a:r>
            <a:endParaRPr lang="en-US"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2792877813"/>
              </p:ext>
            </p:extLst>
          </p:nvPr>
        </p:nvGraphicFramePr>
        <p:xfrm>
          <a:off x="152400" y="1600200"/>
          <a:ext cx="8839200" cy="3037840"/>
        </p:xfrm>
        <a:graphic>
          <a:graphicData uri="http://schemas.openxmlformats.org/drawingml/2006/table">
            <a:tbl>
              <a:tblPr firstRow="1" bandRow="1">
                <a:tableStyleId>{5C22544A-7EE6-4342-B048-85BDC9FD1C3A}</a:tableStyleId>
              </a:tblPr>
              <a:tblGrid>
                <a:gridCol w="2819400"/>
                <a:gridCol w="1724114"/>
                <a:gridCol w="2395671"/>
                <a:gridCol w="1900015"/>
              </a:tblGrid>
              <a:tr h="370840">
                <a:tc>
                  <a:txBody>
                    <a:bodyPr/>
                    <a:lstStyle/>
                    <a:p>
                      <a:r>
                        <a:rPr lang="en-US" dirty="0" smtClean="0"/>
                        <a:t>Categories</a:t>
                      </a:r>
                      <a:endParaRPr lang="en-US" dirty="0"/>
                    </a:p>
                  </a:txBody>
                  <a:tcPr/>
                </a:tc>
                <a:tc>
                  <a:txBody>
                    <a:bodyPr/>
                    <a:lstStyle/>
                    <a:p>
                      <a:r>
                        <a:rPr lang="en-US" dirty="0" smtClean="0"/>
                        <a:t>1977</a:t>
                      </a:r>
                      <a:endParaRPr lang="en-US" dirty="0"/>
                    </a:p>
                  </a:txBody>
                  <a:tcPr/>
                </a:tc>
                <a:tc>
                  <a:txBody>
                    <a:bodyPr/>
                    <a:lstStyle/>
                    <a:p>
                      <a:r>
                        <a:rPr lang="en-US" dirty="0" smtClean="0"/>
                        <a:t>1990</a:t>
                      </a:r>
                      <a:endParaRPr lang="en-US" dirty="0"/>
                    </a:p>
                  </a:txBody>
                  <a:tcPr/>
                </a:tc>
                <a:tc>
                  <a:txBody>
                    <a:bodyPr/>
                    <a:lstStyle/>
                    <a:p>
                      <a:r>
                        <a:rPr lang="en-US" dirty="0" smtClean="0"/>
                        <a:t>2007</a:t>
                      </a:r>
                      <a:endParaRPr lang="en-US" dirty="0"/>
                    </a:p>
                  </a:txBody>
                  <a:tcPr/>
                </a:tc>
              </a:tr>
              <a:tr h="370840">
                <a:tc>
                  <a:txBody>
                    <a:bodyPr/>
                    <a:lstStyle/>
                    <a:p>
                      <a:r>
                        <a:rPr lang="en-US" dirty="0" smtClean="0"/>
                        <a:t>Occupational exposure</a:t>
                      </a:r>
                    </a:p>
                  </a:txBody>
                  <a:tcPr/>
                </a:tc>
                <a:tc>
                  <a:txBody>
                    <a:bodyPr/>
                    <a:lstStyle/>
                    <a:p>
                      <a:r>
                        <a:rPr lang="en-US" dirty="0" smtClean="0"/>
                        <a:t>50 </a:t>
                      </a:r>
                      <a:r>
                        <a:rPr lang="en-US" dirty="0" err="1" smtClean="0"/>
                        <a:t>mSv</a:t>
                      </a:r>
                      <a:r>
                        <a:rPr lang="en-US" dirty="0" smtClean="0"/>
                        <a:t>/year</a:t>
                      </a:r>
                      <a:endParaRPr lang="en-US" dirty="0"/>
                    </a:p>
                  </a:txBody>
                  <a:tcPr/>
                </a:tc>
                <a:tc>
                  <a:txBody>
                    <a:bodyPr/>
                    <a:lstStyle/>
                    <a:p>
                      <a:r>
                        <a:rPr lang="en-US" dirty="0" smtClean="0"/>
                        <a:t>20 </a:t>
                      </a:r>
                      <a:r>
                        <a:rPr lang="en-US" dirty="0" err="1" smtClean="0"/>
                        <a:t>mSv</a:t>
                      </a:r>
                      <a:r>
                        <a:rPr lang="en-US" dirty="0" smtClean="0"/>
                        <a:t>/y averaged over 5 years</a:t>
                      </a:r>
                      <a:endParaRPr lang="en-US" dirty="0"/>
                    </a:p>
                  </a:txBody>
                  <a:tcPr/>
                </a:tc>
                <a:tc>
                  <a:txBody>
                    <a:bodyPr/>
                    <a:lstStyle/>
                    <a:p>
                      <a:r>
                        <a:rPr lang="en-US" dirty="0" smtClean="0"/>
                        <a:t>No change</a:t>
                      </a:r>
                      <a:endParaRPr lang="en-US" dirty="0"/>
                    </a:p>
                  </a:txBody>
                  <a:tcPr/>
                </a:tc>
              </a:tr>
              <a:tr h="370840">
                <a:tc>
                  <a:txBody>
                    <a:bodyPr/>
                    <a:lstStyle/>
                    <a:p>
                      <a:r>
                        <a:rPr lang="en-US" dirty="0" smtClean="0"/>
                        <a:t>Individual organ</a:t>
                      </a:r>
                      <a:endParaRPr lang="en-US" dirty="0"/>
                    </a:p>
                  </a:txBody>
                  <a:tcPr/>
                </a:tc>
                <a:tc>
                  <a:txBody>
                    <a:bodyPr/>
                    <a:lstStyle/>
                    <a:p>
                      <a:r>
                        <a:rPr lang="en-US" dirty="0" smtClean="0"/>
                        <a:t>500 </a:t>
                      </a:r>
                      <a:r>
                        <a:rPr lang="en-US" dirty="0" err="1" smtClean="0"/>
                        <a:t>mSv</a:t>
                      </a:r>
                      <a:r>
                        <a:rPr lang="en-US" dirty="0" smtClean="0"/>
                        <a:t>/y</a:t>
                      </a:r>
                      <a:endParaRPr lang="en-US" dirty="0"/>
                    </a:p>
                  </a:txBody>
                  <a:tcPr/>
                </a:tc>
                <a:tc>
                  <a:txBody>
                    <a:bodyPr/>
                    <a:lstStyle/>
                    <a:p>
                      <a:r>
                        <a:rPr lang="en-US" dirty="0" smtClean="0"/>
                        <a:t>dropped</a:t>
                      </a:r>
                      <a:endParaRPr lang="en-US" dirty="0"/>
                    </a:p>
                  </a:txBody>
                  <a:tcPr/>
                </a:tc>
                <a:tc>
                  <a:txBody>
                    <a:bodyPr/>
                    <a:lstStyle/>
                    <a:p>
                      <a:r>
                        <a:rPr lang="en-US" dirty="0" smtClean="0"/>
                        <a:t>No</a:t>
                      </a:r>
                      <a:r>
                        <a:rPr lang="en-US" baseline="0" dirty="0" smtClean="0"/>
                        <a:t> change</a:t>
                      </a:r>
                      <a:endParaRPr lang="en-US" dirty="0"/>
                    </a:p>
                  </a:txBody>
                  <a:tcPr/>
                </a:tc>
              </a:tr>
              <a:tr h="370840">
                <a:tc>
                  <a:txBody>
                    <a:bodyPr/>
                    <a:lstStyle/>
                    <a:p>
                      <a:r>
                        <a:rPr lang="en-US" dirty="0" smtClean="0"/>
                        <a:t>Lens of the eye</a:t>
                      </a:r>
                      <a:endParaRPr lang="en-US" dirty="0"/>
                    </a:p>
                  </a:txBody>
                  <a:tcPr/>
                </a:tc>
                <a:tc>
                  <a:txBody>
                    <a:bodyPr/>
                    <a:lstStyle/>
                    <a:p>
                      <a:r>
                        <a:rPr lang="en-US" dirty="0" smtClean="0"/>
                        <a:t>300 </a:t>
                      </a:r>
                      <a:r>
                        <a:rPr lang="en-US" dirty="0" err="1" smtClean="0"/>
                        <a:t>mSv</a:t>
                      </a:r>
                      <a:endParaRPr lang="en-US" dirty="0"/>
                    </a:p>
                  </a:txBody>
                  <a:tcPr/>
                </a:tc>
                <a:tc>
                  <a:txBody>
                    <a:bodyPr/>
                    <a:lstStyle/>
                    <a:p>
                      <a:r>
                        <a:rPr lang="en-US" dirty="0" smtClean="0"/>
                        <a:t>150 </a:t>
                      </a:r>
                      <a:r>
                        <a:rPr lang="en-US" dirty="0" err="1" smtClean="0"/>
                        <a:t>mSv</a:t>
                      </a:r>
                      <a:endParaRPr lang="en-US" dirty="0"/>
                    </a:p>
                  </a:txBody>
                  <a:tcPr/>
                </a:tc>
                <a:tc>
                  <a:txBody>
                    <a:bodyPr/>
                    <a:lstStyle/>
                    <a:p>
                      <a:r>
                        <a:rPr lang="en-US" dirty="0" smtClean="0"/>
                        <a:t>No change</a:t>
                      </a:r>
                      <a:endParaRPr lang="en-US" dirty="0"/>
                    </a:p>
                  </a:txBody>
                  <a:tcPr/>
                </a:tc>
              </a:tr>
              <a:tr h="370840">
                <a:tc>
                  <a:txBody>
                    <a:bodyPr/>
                    <a:lstStyle/>
                    <a:p>
                      <a:r>
                        <a:rPr lang="en-US" dirty="0" smtClean="0"/>
                        <a:t>Pregnant women (remainder of the pregnancy)</a:t>
                      </a:r>
                      <a:endParaRPr lang="en-US" dirty="0"/>
                    </a:p>
                  </a:txBody>
                  <a:tcPr/>
                </a:tc>
                <a:tc>
                  <a:txBody>
                    <a:bodyPr/>
                    <a:lstStyle/>
                    <a:p>
                      <a:r>
                        <a:rPr lang="en-US" dirty="0" smtClean="0"/>
                        <a:t>&lt; 15 </a:t>
                      </a:r>
                      <a:r>
                        <a:rPr lang="en-US" dirty="0" err="1" smtClean="0"/>
                        <a:t>mSv</a:t>
                      </a:r>
                      <a:r>
                        <a:rPr lang="en-US" dirty="0" smtClean="0"/>
                        <a:t>/y</a:t>
                      </a:r>
                      <a:endParaRPr lang="en-US" dirty="0"/>
                    </a:p>
                  </a:txBody>
                  <a:tcPr/>
                </a:tc>
                <a:tc>
                  <a:txBody>
                    <a:bodyPr/>
                    <a:lstStyle/>
                    <a:p>
                      <a:r>
                        <a:rPr lang="en-US" dirty="0" smtClean="0"/>
                        <a:t>2mSv to the surface of the abdomen</a:t>
                      </a:r>
                      <a:endParaRPr lang="en-US" dirty="0"/>
                    </a:p>
                  </a:txBody>
                  <a:tcPr/>
                </a:tc>
                <a:tc>
                  <a:txBody>
                    <a:bodyPr/>
                    <a:lstStyle/>
                    <a:p>
                      <a:r>
                        <a:rPr lang="en-US" dirty="0" smtClean="0"/>
                        <a:t>dropped</a:t>
                      </a:r>
                      <a:endParaRPr lang="en-US" dirty="0"/>
                    </a:p>
                  </a:txBody>
                  <a:tcPr/>
                </a:tc>
              </a:tr>
              <a:tr h="370840">
                <a:tc>
                  <a:txBody>
                    <a:bodyPr/>
                    <a:lstStyle/>
                    <a:p>
                      <a:r>
                        <a:rPr lang="en-US" dirty="0" smtClean="0"/>
                        <a:t>Public</a:t>
                      </a:r>
                      <a:endParaRPr lang="en-US" dirty="0"/>
                    </a:p>
                  </a:txBody>
                  <a:tcPr/>
                </a:tc>
                <a:tc>
                  <a:txBody>
                    <a:bodyPr/>
                    <a:lstStyle/>
                    <a:p>
                      <a:r>
                        <a:rPr lang="en-US" dirty="0" smtClean="0"/>
                        <a:t>5 </a:t>
                      </a:r>
                      <a:r>
                        <a:rPr lang="en-US" dirty="0" err="1" smtClean="0"/>
                        <a:t>mSv</a:t>
                      </a:r>
                      <a:r>
                        <a:rPr lang="en-US" dirty="0" smtClean="0"/>
                        <a:t>/y</a:t>
                      </a:r>
                      <a:endParaRPr lang="en-US" dirty="0"/>
                    </a:p>
                  </a:txBody>
                  <a:tcPr/>
                </a:tc>
                <a:tc>
                  <a:txBody>
                    <a:bodyPr/>
                    <a:lstStyle/>
                    <a:p>
                      <a:r>
                        <a:rPr lang="en-US" dirty="0" smtClean="0"/>
                        <a:t>1 </a:t>
                      </a:r>
                      <a:r>
                        <a:rPr lang="en-US" dirty="0" err="1" smtClean="0"/>
                        <a:t>mSv</a:t>
                      </a:r>
                      <a:r>
                        <a:rPr lang="en-US" dirty="0" smtClean="0"/>
                        <a:t>/y</a:t>
                      </a:r>
                      <a:endParaRPr lang="en-US" dirty="0"/>
                    </a:p>
                  </a:txBody>
                  <a:tcPr/>
                </a:tc>
                <a:tc>
                  <a:txBody>
                    <a:bodyPr/>
                    <a:lstStyle/>
                    <a:p>
                      <a:r>
                        <a:rPr lang="en-US" dirty="0" smtClean="0"/>
                        <a:t>No change</a:t>
                      </a:r>
                      <a:endParaRPr lang="en-US" dirty="0"/>
                    </a:p>
                  </a:txBody>
                  <a:tcPr/>
                </a:tc>
              </a:tr>
            </a:tbl>
          </a:graphicData>
        </a:graphic>
      </p:graphicFrame>
      <p:sp>
        <p:nvSpPr>
          <p:cNvPr id="5" name="Rectangle 4"/>
          <p:cNvSpPr/>
          <p:nvPr/>
        </p:nvSpPr>
        <p:spPr>
          <a:xfrm>
            <a:off x="87088" y="6186137"/>
            <a:ext cx="8915400" cy="584775"/>
          </a:xfrm>
          <a:prstGeom prst="rect">
            <a:avLst/>
          </a:prstGeom>
        </p:spPr>
        <p:txBody>
          <a:bodyPr wrap="square">
            <a:spAutoFit/>
          </a:bodyPr>
          <a:lstStyle/>
          <a:p>
            <a:r>
              <a:rPr lang="en-US" sz="1600" dirty="0" smtClean="0">
                <a:solidFill>
                  <a:srgbClr val="FF0000"/>
                </a:solidFill>
              </a:rPr>
              <a:t>Evolution of ICRP Recommendations 1977, 1990 and 2007, NEA report 6920 (2011)</a:t>
            </a:r>
          </a:p>
          <a:p>
            <a:r>
              <a:rPr lang="en-US" sz="1600" dirty="0" smtClean="0">
                <a:solidFill>
                  <a:srgbClr val="FF0000"/>
                </a:solidFill>
              </a:rPr>
              <a:t>https://www.oecd-nea.org/rp/reports/2011/nea6920-ICRP-recommendations.pdf</a:t>
            </a:r>
            <a:endParaRPr lang="en-US" sz="1600"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Effects of radiation has been studied for several decades now. Some populations are being studied over a few generations.</a:t>
            </a:r>
          </a:p>
          <a:p>
            <a:pPr algn="just"/>
            <a:r>
              <a:rPr lang="en-US" dirty="0" smtClean="0"/>
              <a:t>All known effects are observed at high exposures.</a:t>
            </a:r>
          </a:p>
          <a:p>
            <a:pPr algn="just"/>
            <a:r>
              <a:rPr lang="en-US" dirty="0" smtClean="0"/>
              <a:t>No effects are observed at low exposures.</a:t>
            </a:r>
          </a:p>
          <a:p>
            <a:pPr algn="just"/>
            <a:r>
              <a:rPr lang="en-US" dirty="0" smtClean="0"/>
              <a:t>The radiation protection principle is to avoid deterministic effects and to minimize stochastic effects.</a:t>
            </a:r>
          </a:p>
          <a:p>
            <a:pPr algn="just"/>
            <a:r>
              <a:rPr lang="en-US" dirty="0" smtClean="0"/>
              <a:t>The evolution of the ICRP recommendations  have used the prevailing knowledge of radiation to prescribe the limits so that radiation can be used safely for the betterment of society and human beings.</a:t>
            </a:r>
          </a:p>
          <a:p>
            <a:pPr algn="just"/>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1600" y="2971800"/>
            <a:ext cx="6400800" cy="769441"/>
          </a:xfrm>
          <a:prstGeom prst="rect">
            <a:avLst/>
          </a:prstGeom>
        </p:spPr>
        <p:txBody>
          <a:bodyPr wrap="square">
            <a:spAutoFit/>
          </a:bodyPr>
          <a:lstStyle/>
          <a:p>
            <a:r>
              <a:rPr lang="en-US" sz="4400" dirty="0" smtClean="0">
                <a:solidFill>
                  <a:prstClr val="black"/>
                </a:solidFill>
                <a:ea typeface="+mj-ea"/>
                <a:cs typeface="+mj-cs"/>
              </a:rPr>
              <a:t>Thanks for your patience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TNORM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Geothermal Energy Production Wastes</a:t>
            </a:r>
          </a:p>
          <a:p>
            <a:r>
              <a:rPr lang="en-US" dirty="0" smtClean="0"/>
              <a:t>Oil and Gas Production Wastes</a:t>
            </a:r>
          </a:p>
          <a:p>
            <a:r>
              <a:rPr lang="en-US" dirty="0" smtClean="0"/>
              <a:t>Drinking Water Treatment Wastes</a:t>
            </a:r>
          </a:p>
          <a:p>
            <a:r>
              <a:rPr lang="en-US" dirty="0" smtClean="0"/>
              <a:t>Coal Fly Ash and Bottom Ash</a:t>
            </a:r>
          </a:p>
          <a:p>
            <a:r>
              <a:rPr lang="en-US" dirty="0" smtClean="0"/>
              <a:t>Fertilizer and Fertilizer Production Wastes</a:t>
            </a:r>
          </a:p>
          <a:p>
            <a:pPr lvl="1"/>
            <a:r>
              <a:rPr lang="en-US" dirty="0" smtClean="0"/>
              <a:t>Phosphate rocks contain more than average U, Th..</a:t>
            </a:r>
          </a:p>
          <a:p>
            <a:r>
              <a:rPr lang="en-US" dirty="0" smtClean="0"/>
              <a:t>Rare Earths (Monazite, </a:t>
            </a:r>
            <a:r>
              <a:rPr lang="en-US" dirty="0" err="1" smtClean="0"/>
              <a:t>Xenotime</a:t>
            </a:r>
            <a:r>
              <a:rPr lang="en-US" dirty="0" smtClean="0"/>
              <a:t>) Extraction Waste</a:t>
            </a:r>
          </a:p>
          <a:p>
            <a:r>
              <a:rPr lang="en-US" dirty="0" smtClean="0"/>
              <a:t>Mining Wastes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Radiation </a:t>
            </a:r>
            <a:r>
              <a:rPr lang="en-GB" dirty="0" smtClean="0"/>
              <a:t>due to technology </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GB" dirty="0" smtClean="0"/>
              <a:t>Medical</a:t>
            </a:r>
          </a:p>
          <a:p>
            <a:pPr lvl="1"/>
            <a:r>
              <a:rPr lang="en-GB" dirty="0" smtClean="0"/>
              <a:t>Diagnostics</a:t>
            </a:r>
          </a:p>
          <a:p>
            <a:pPr lvl="2"/>
            <a:r>
              <a:rPr lang="en-GB" dirty="0" smtClean="0"/>
              <a:t>X-rays</a:t>
            </a:r>
          </a:p>
          <a:p>
            <a:pPr lvl="2"/>
            <a:r>
              <a:rPr lang="en-GB" dirty="0" smtClean="0"/>
              <a:t>Artificial sources</a:t>
            </a:r>
          </a:p>
          <a:p>
            <a:pPr lvl="2"/>
            <a:r>
              <a:rPr lang="en-GB" dirty="0" smtClean="0"/>
              <a:t>PET Isotopes</a:t>
            </a:r>
          </a:p>
          <a:p>
            <a:pPr lvl="1"/>
            <a:r>
              <a:rPr lang="en-GB" dirty="0" smtClean="0"/>
              <a:t>Therapy</a:t>
            </a:r>
          </a:p>
          <a:p>
            <a:pPr lvl="2"/>
            <a:r>
              <a:rPr lang="en-GB" dirty="0" smtClean="0"/>
              <a:t>X-rays, electrons, neutrons, protons, Heavy ions</a:t>
            </a:r>
          </a:p>
          <a:p>
            <a:r>
              <a:rPr lang="en-GB" dirty="0" smtClean="0"/>
              <a:t>Nuclear Activities</a:t>
            </a:r>
          </a:p>
          <a:p>
            <a:r>
              <a:rPr lang="en-GB" dirty="0" smtClean="0"/>
              <a:t>Air </a:t>
            </a:r>
            <a:r>
              <a:rPr lang="en-GB" dirty="0" smtClean="0"/>
              <a:t>and space travel</a:t>
            </a:r>
          </a:p>
          <a:p>
            <a:pPr lvl="2"/>
            <a:r>
              <a:rPr lang="en-GB" dirty="0" smtClean="0"/>
              <a:t>Air crew </a:t>
            </a:r>
            <a:r>
              <a:rPr lang="en-US" dirty="0" smtClean="0"/>
              <a:t>~ 2-3 </a:t>
            </a:r>
            <a:r>
              <a:rPr lang="en-US" dirty="0" err="1" smtClean="0"/>
              <a:t>mSv</a:t>
            </a:r>
            <a:r>
              <a:rPr lang="en-US" dirty="0" smtClean="0"/>
              <a:t> y</a:t>
            </a:r>
            <a:r>
              <a:rPr lang="en-US" baseline="30000" dirty="0" smtClean="0"/>
              <a:t>-1</a:t>
            </a:r>
            <a:r>
              <a:rPr lang="en-US" dirty="0" smtClean="0"/>
              <a:t>.</a:t>
            </a:r>
            <a:endParaRPr lang="en-GB" dirty="0" smtClean="0"/>
          </a:p>
          <a:p>
            <a:r>
              <a:rPr lang="en-GB" dirty="0" smtClean="0"/>
              <a:t>Industrial products</a:t>
            </a:r>
          </a:p>
          <a:p>
            <a:r>
              <a:rPr lang="en-GB" dirty="0" smtClean="0"/>
              <a:t>Food irradiation</a:t>
            </a:r>
          </a:p>
          <a:p>
            <a:endParaRPr lang="en-GB" dirty="0" smtClean="0"/>
          </a:p>
          <a:p>
            <a:endParaRPr lang="en-GB"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Radioactivity</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Radioactivity </a:t>
            </a:r>
          </a:p>
          <a:p>
            <a:pPr lvl="1" algn="just"/>
            <a:r>
              <a:rPr lang="en-US" dirty="0" smtClean="0"/>
              <a:t>is a nuclear phenomenon occurring due to the instability of the nucleus.</a:t>
            </a:r>
          </a:p>
          <a:p>
            <a:pPr lvl="1" algn="just"/>
            <a:r>
              <a:rPr lang="en-US" dirty="0" smtClean="0"/>
              <a:t>is a spontaneous, continuous and irreversible process.</a:t>
            </a:r>
          </a:p>
          <a:p>
            <a:pPr lvl="1" algn="just"/>
            <a:r>
              <a:rPr lang="en-US" dirty="0" smtClean="0"/>
              <a:t>is independent of external factors such as pressure, temperature, state of substance, electrical field, magnetic field, catalyst etc.</a:t>
            </a:r>
          </a:p>
          <a:p>
            <a:pPr lvl="1" algn="just"/>
            <a:r>
              <a:rPr lang="en-US" dirty="0" smtClean="0"/>
              <a:t>reduces with </a:t>
            </a:r>
            <a:r>
              <a:rPr lang="en-US" dirty="0" smtClean="0"/>
              <a:t>a certain characteristic half life.</a:t>
            </a:r>
          </a:p>
          <a:p>
            <a:pPr algn="just"/>
            <a:r>
              <a:rPr lang="en-US" dirty="0" smtClean="0"/>
              <a:t>The physical and chemical properties of daughter element are different than that of the parent element.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69963" y="469900"/>
            <a:ext cx="7313612" cy="839788"/>
          </a:xfrm>
          <a:noFill/>
          <a:ln/>
        </p:spPr>
        <p:txBody>
          <a:bodyPr lIns="82628" tIns="41315" rIns="82628" bIns="41315"/>
          <a:lstStyle/>
          <a:p>
            <a:r>
              <a:rPr lang="en-US"/>
              <a:t>Ionizing Radiation </a:t>
            </a:r>
          </a:p>
        </p:txBody>
      </p:sp>
      <p:sp>
        <p:nvSpPr>
          <p:cNvPr id="16387" name="Rectangle 3"/>
          <p:cNvSpPr>
            <a:spLocks noGrp="1" noChangeArrowheads="1"/>
          </p:cNvSpPr>
          <p:nvPr>
            <p:ph type="body" idx="1"/>
          </p:nvPr>
        </p:nvSpPr>
        <p:spPr>
          <a:xfrm>
            <a:off x="1447800" y="1600200"/>
            <a:ext cx="3352800" cy="4343400"/>
          </a:xfrm>
          <a:noFill/>
          <a:ln/>
        </p:spPr>
        <p:txBody>
          <a:bodyPr lIns="82628" tIns="41315" rIns="82628" bIns="41315"/>
          <a:lstStyle/>
          <a:p>
            <a:pPr>
              <a:lnSpc>
                <a:spcPct val="60000"/>
              </a:lnSpc>
              <a:spcBef>
                <a:spcPct val="100000"/>
              </a:spcBef>
            </a:pPr>
            <a:r>
              <a:rPr lang="en-US" sz="2800"/>
              <a:t>Alpha particles (</a:t>
            </a:r>
            <a:r>
              <a:rPr lang="en-US" sz="2800">
                <a:sym typeface="Symbol" pitchFamily="18" charset="2"/>
              </a:rPr>
              <a:t>)</a:t>
            </a:r>
            <a:endParaRPr lang="en-US" sz="2800"/>
          </a:p>
          <a:p>
            <a:pPr>
              <a:lnSpc>
                <a:spcPct val="0"/>
              </a:lnSpc>
              <a:spcBef>
                <a:spcPct val="100000"/>
              </a:spcBef>
            </a:pPr>
            <a:endParaRPr lang="en-US" sz="2800"/>
          </a:p>
          <a:p>
            <a:pPr>
              <a:lnSpc>
                <a:spcPct val="60000"/>
              </a:lnSpc>
              <a:spcBef>
                <a:spcPct val="100000"/>
              </a:spcBef>
            </a:pPr>
            <a:r>
              <a:rPr lang="en-US" sz="2800"/>
              <a:t>Beta particles (</a:t>
            </a:r>
            <a:r>
              <a:rPr lang="en-US" sz="2800">
                <a:sym typeface="Symbol" pitchFamily="18" charset="2"/>
              </a:rPr>
              <a:t>)</a:t>
            </a:r>
            <a:endParaRPr lang="en-US" sz="2800"/>
          </a:p>
          <a:p>
            <a:pPr>
              <a:lnSpc>
                <a:spcPct val="0"/>
              </a:lnSpc>
              <a:spcBef>
                <a:spcPct val="100000"/>
              </a:spcBef>
              <a:buFontTx/>
              <a:buNone/>
            </a:pPr>
            <a:endParaRPr lang="en-US" sz="2800"/>
          </a:p>
          <a:p>
            <a:pPr>
              <a:lnSpc>
                <a:spcPct val="60000"/>
              </a:lnSpc>
              <a:spcBef>
                <a:spcPct val="100000"/>
              </a:spcBef>
            </a:pPr>
            <a:r>
              <a:rPr lang="en-US" sz="2800"/>
              <a:t>Gamma rays (</a:t>
            </a:r>
            <a:r>
              <a:rPr lang="en-US" sz="2800">
                <a:sym typeface="Symbol" pitchFamily="18" charset="2"/>
              </a:rPr>
              <a:t>)</a:t>
            </a:r>
            <a:endParaRPr lang="en-US" sz="2800"/>
          </a:p>
          <a:p>
            <a:pPr>
              <a:lnSpc>
                <a:spcPct val="60000"/>
              </a:lnSpc>
              <a:spcBef>
                <a:spcPct val="100000"/>
              </a:spcBef>
              <a:buFontTx/>
              <a:buNone/>
            </a:pPr>
            <a:endParaRPr lang="en-US" sz="2800"/>
          </a:p>
          <a:p>
            <a:pPr>
              <a:lnSpc>
                <a:spcPct val="60000"/>
              </a:lnSpc>
              <a:spcBef>
                <a:spcPct val="100000"/>
              </a:spcBef>
            </a:pPr>
            <a:r>
              <a:rPr lang="en-US" sz="2800"/>
              <a:t>Neutrons</a:t>
            </a:r>
          </a:p>
        </p:txBody>
      </p:sp>
      <p:grpSp>
        <p:nvGrpSpPr>
          <p:cNvPr id="2" name="Group 5"/>
          <p:cNvGrpSpPr>
            <a:grpSpLocks/>
          </p:cNvGrpSpPr>
          <p:nvPr/>
        </p:nvGrpSpPr>
        <p:grpSpPr bwMode="auto">
          <a:xfrm>
            <a:off x="5029200" y="3657600"/>
            <a:ext cx="1289050" cy="327025"/>
            <a:chOff x="4632" y="2688"/>
            <a:chExt cx="913" cy="206"/>
          </a:xfrm>
        </p:grpSpPr>
        <p:sp>
          <p:nvSpPr>
            <p:cNvPr id="16390" name="Freeform 6"/>
            <p:cNvSpPr>
              <a:spLocks/>
            </p:cNvSpPr>
            <p:nvPr/>
          </p:nvSpPr>
          <p:spPr bwMode="auto">
            <a:xfrm>
              <a:off x="4632" y="2688"/>
              <a:ext cx="913" cy="62"/>
            </a:xfrm>
            <a:custGeom>
              <a:avLst/>
              <a:gdLst/>
              <a:ahLst/>
              <a:cxnLst>
                <a:cxn ang="0">
                  <a:pos x="0" y="61"/>
                </a:cxn>
                <a:cxn ang="0">
                  <a:pos x="102" y="0"/>
                </a:cxn>
                <a:cxn ang="0">
                  <a:pos x="139" y="0"/>
                </a:cxn>
                <a:cxn ang="0">
                  <a:pos x="193" y="0"/>
                </a:cxn>
                <a:cxn ang="0">
                  <a:pos x="248" y="19"/>
                </a:cxn>
                <a:cxn ang="0">
                  <a:pos x="302" y="55"/>
                </a:cxn>
                <a:cxn ang="0">
                  <a:pos x="357" y="55"/>
                </a:cxn>
                <a:cxn ang="0">
                  <a:pos x="429" y="55"/>
                </a:cxn>
                <a:cxn ang="0">
                  <a:pos x="466" y="37"/>
                </a:cxn>
                <a:cxn ang="0">
                  <a:pos x="611" y="37"/>
                </a:cxn>
                <a:cxn ang="0">
                  <a:pos x="648" y="55"/>
                </a:cxn>
                <a:cxn ang="0">
                  <a:pos x="702" y="55"/>
                </a:cxn>
                <a:cxn ang="0">
                  <a:pos x="739" y="55"/>
                </a:cxn>
                <a:cxn ang="0">
                  <a:pos x="793" y="55"/>
                </a:cxn>
                <a:cxn ang="0">
                  <a:pos x="912" y="13"/>
                </a:cxn>
              </a:cxnLst>
              <a:rect l="0" t="0" r="r" b="b"/>
              <a:pathLst>
                <a:path w="913" h="62">
                  <a:moveTo>
                    <a:pt x="0" y="61"/>
                  </a:moveTo>
                  <a:lnTo>
                    <a:pt x="102" y="0"/>
                  </a:lnTo>
                  <a:lnTo>
                    <a:pt x="139" y="0"/>
                  </a:lnTo>
                  <a:lnTo>
                    <a:pt x="193" y="0"/>
                  </a:lnTo>
                  <a:lnTo>
                    <a:pt x="248" y="19"/>
                  </a:lnTo>
                  <a:lnTo>
                    <a:pt x="302" y="55"/>
                  </a:lnTo>
                  <a:lnTo>
                    <a:pt x="357" y="55"/>
                  </a:lnTo>
                  <a:lnTo>
                    <a:pt x="429" y="55"/>
                  </a:lnTo>
                  <a:lnTo>
                    <a:pt x="466" y="37"/>
                  </a:lnTo>
                  <a:lnTo>
                    <a:pt x="611" y="37"/>
                  </a:lnTo>
                  <a:lnTo>
                    <a:pt x="648" y="55"/>
                  </a:lnTo>
                  <a:lnTo>
                    <a:pt x="702" y="55"/>
                  </a:lnTo>
                  <a:lnTo>
                    <a:pt x="739" y="55"/>
                  </a:lnTo>
                  <a:lnTo>
                    <a:pt x="793" y="55"/>
                  </a:lnTo>
                  <a:lnTo>
                    <a:pt x="912" y="13"/>
                  </a:lnTo>
                </a:path>
              </a:pathLst>
            </a:custGeom>
            <a:noFill/>
            <a:ln w="12700" cap="rnd" cmpd="sng">
              <a:solidFill>
                <a:schemeClr val="tx1"/>
              </a:solidFill>
              <a:prstDash val="solid"/>
              <a:round/>
              <a:headEnd type="none" w="sm" len="sm"/>
              <a:tailEnd type="none" w="sm" len="sm"/>
            </a:ln>
            <a:effectLst/>
          </p:spPr>
          <p:txBody>
            <a:bodyPr/>
            <a:lstStyle/>
            <a:p>
              <a:endParaRPr lang="en-US"/>
            </a:p>
          </p:txBody>
        </p:sp>
        <p:sp>
          <p:nvSpPr>
            <p:cNvPr id="16391" name="Freeform 7"/>
            <p:cNvSpPr>
              <a:spLocks/>
            </p:cNvSpPr>
            <p:nvPr/>
          </p:nvSpPr>
          <p:spPr bwMode="auto">
            <a:xfrm>
              <a:off x="4632" y="2832"/>
              <a:ext cx="913" cy="62"/>
            </a:xfrm>
            <a:custGeom>
              <a:avLst/>
              <a:gdLst/>
              <a:ahLst/>
              <a:cxnLst>
                <a:cxn ang="0">
                  <a:pos x="0" y="61"/>
                </a:cxn>
                <a:cxn ang="0">
                  <a:pos x="102" y="0"/>
                </a:cxn>
                <a:cxn ang="0">
                  <a:pos x="139" y="0"/>
                </a:cxn>
                <a:cxn ang="0">
                  <a:pos x="193" y="0"/>
                </a:cxn>
                <a:cxn ang="0">
                  <a:pos x="248" y="19"/>
                </a:cxn>
                <a:cxn ang="0">
                  <a:pos x="302" y="55"/>
                </a:cxn>
                <a:cxn ang="0">
                  <a:pos x="357" y="55"/>
                </a:cxn>
                <a:cxn ang="0">
                  <a:pos x="429" y="55"/>
                </a:cxn>
                <a:cxn ang="0">
                  <a:pos x="466" y="37"/>
                </a:cxn>
                <a:cxn ang="0">
                  <a:pos x="611" y="37"/>
                </a:cxn>
                <a:cxn ang="0">
                  <a:pos x="648" y="55"/>
                </a:cxn>
                <a:cxn ang="0">
                  <a:pos x="702" y="55"/>
                </a:cxn>
                <a:cxn ang="0">
                  <a:pos x="739" y="55"/>
                </a:cxn>
                <a:cxn ang="0">
                  <a:pos x="793" y="55"/>
                </a:cxn>
                <a:cxn ang="0">
                  <a:pos x="912" y="13"/>
                </a:cxn>
              </a:cxnLst>
              <a:rect l="0" t="0" r="r" b="b"/>
              <a:pathLst>
                <a:path w="913" h="62">
                  <a:moveTo>
                    <a:pt x="0" y="61"/>
                  </a:moveTo>
                  <a:lnTo>
                    <a:pt x="102" y="0"/>
                  </a:lnTo>
                  <a:lnTo>
                    <a:pt x="139" y="0"/>
                  </a:lnTo>
                  <a:lnTo>
                    <a:pt x="193" y="0"/>
                  </a:lnTo>
                  <a:lnTo>
                    <a:pt x="248" y="19"/>
                  </a:lnTo>
                  <a:lnTo>
                    <a:pt x="302" y="55"/>
                  </a:lnTo>
                  <a:lnTo>
                    <a:pt x="357" y="55"/>
                  </a:lnTo>
                  <a:lnTo>
                    <a:pt x="429" y="55"/>
                  </a:lnTo>
                  <a:lnTo>
                    <a:pt x="466" y="37"/>
                  </a:lnTo>
                  <a:lnTo>
                    <a:pt x="611" y="37"/>
                  </a:lnTo>
                  <a:lnTo>
                    <a:pt x="648" y="55"/>
                  </a:lnTo>
                  <a:lnTo>
                    <a:pt x="702" y="55"/>
                  </a:lnTo>
                  <a:lnTo>
                    <a:pt x="739" y="55"/>
                  </a:lnTo>
                  <a:lnTo>
                    <a:pt x="793" y="55"/>
                  </a:lnTo>
                  <a:lnTo>
                    <a:pt x="912" y="13"/>
                  </a:lnTo>
                </a:path>
              </a:pathLst>
            </a:custGeom>
            <a:noFill/>
            <a:ln w="12700" cap="rnd" cmpd="sng">
              <a:solidFill>
                <a:schemeClr val="tx1"/>
              </a:solidFill>
              <a:prstDash val="solid"/>
              <a:round/>
              <a:headEnd type="none" w="sm" len="sm"/>
              <a:tailEnd type="none" w="sm" len="sm"/>
            </a:ln>
            <a:effectLst/>
          </p:spPr>
          <p:txBody>
            <a:bodyPr/>
            <a:lstStyle/>
            <a:p>
              <a:endParaRPr lang="en-US"/>
            </a:p>
          </p:txBody>
        </p:sp>
      </p:grpSp>
      <p:grpSp>
        <p:nvGrpSpPr>
          <p:cNvPr id="3" name="Group 8"/>
          <p:cNvGrpSpPr>
            <a:grpSpLocks/>
          </p:cNvGrpSpPr>
          <p:nvPr/>
        </p:nvGrpSpPr>
        <p:grpSpPr bwMode="auto">
          <a:xfrm>
            <a:off x="5486400" y="2667000"/>
            <a:ext cx="541338" cy="381000"/>
            <a:chOff x="4824" y="1920"/>
            <a:chExt cx="384" cy="240"/>
          </a:xfrm>
        </p:grpSpPr>
        <p:sp>
          <p:nvSpPr>
            <p:cNvPr id="16393" name="Oval 9"/>
            <p:cNvSpPr>
              <a:spLocks noChangeArrowheads="1"/>
            </p:cNvSpPr>
            <p:nvPr/>
          </p:nvSpPr>
          <p:spPr bwMode="auto">
            <a:xfrm>
              <a:off x="4824" y="1920"/>
              <a:ext cx="240" cy="240"/>
            </a:xfrm>
            <a:prstGeom prst="ellipse">
              <a:avLst/>
            </a:prstGeom>
            <a:solidFill>
              <a:srgbClr val="00CC00"/>
            </a:solidFill>
            <a:ln w="9525">
              <a:noFill/>
              <a:round/>
              <a:headEnd/>
              <a:tailEnd/>
            </a:ln>
            <a:effectLst/>
          </p:spPr>
          <p:txBody>
            <a:bodyPr wrap="none" anchor="ctr"/>
            <a:lstStyle/>
            <a:p>
              <a:endParaRPr lang="en-US"/>
            </a:p>
          </p:txBody>
        </p:sp>
        <p:sp>
          <p:nvSpPr>
            <p:cNvPr id="16394" name="Line 10"/>
            <p:cNvSpPr>
              <a:spLocks noChangeShapeType="1"/>
            </p:cNvSpPr>
            <p:nvPr/>
          </p:nvSpPr>
          <p:spPr bwMode="auto">
            <a:xfrm>
              <a:off x="5065" y="1920"/>
              <a:ext cx="143" cy="0"/>
            </a:xfrm>
            <a:prstGeom prst="line">
              <a:avLst/>
            </a:prstGeom>
            <a:noFill/>
            <a:ln w="25400">
              <a:solidFill>
                <a:srgbClr val="00CC00"/>
              </a:solidFill>
              <a:round/>
              <a:headEnd type="none" w="sm" len="sm"/>
              <a:tailEnd type="none" w="sm" len="sm"/>
            </a:ln>
            <a:effectLst/>
          </p:spPr>
          <p:txBody>
            <a:bodyPr/>
            <a:lstStyle/>
            <a:p>
              <a:endParaRPr lang="en-US"/>
            </a:p>
          </p:txBody>
        </p:sp>
      </p:grpSp>
      <p:grpSp>
        <p:nvGrpSpPr>
          <p:cNvPr id="4" name="Group 11"/>
          <p:cNvGrpSpPr>
            <a:grpSpLocks/>
          </p:cNvGrpSpPr>
          <p:nvPr/>
        </p:nvGrpSpPr>
        <p:grpSpPr bwMode="auto">
          <a:xfrm>
            <a:off x="5334000" y="1295400"/>
            <a:ext cx="1101725" cy="1025525"/>
            <a:chOff x="4832" y="998"/>
            <a:chExt cx="780" cy="646"/>
          </a:xfrm>
        </p:grpSpPr>
        <p:sp>
          <p:nvSpPr>
            <p:cNvPr id="16396" name="Oval 12"/>
            <p:cNvSpPr>
              <a:spLocks noChangeArrowheads="1"/>
            </p:cNvSpPr>
            <p:nvPr/>
          </p:nvSpPr>
          <p:spPr bwMode="auto">
            <a:xfrm>
              <a:off x="5020" y="1156"/>
              <a:ext cx="232" cy="232"/>
            </a:xfrm>
            <a:prstGeom prst="ellipse">
              <a:avLst/>
            </a:prstGeom>
            <a:noFill/>
            <a:ln w="12700">
              <a:solidFill>
                <a:schemeClr val="tx1"/>
              </a:solidFill>
              <a:round/>
              <a:headEnd/>
              <a:tailEnd/>
            </a:ln>
            <a:effectLst/>
          </p:spPr>
          <p:txBody>
            <a:bodyPr wrap="none" anchor="ctr"/>
            <a:lstStyle/>
            <a:p>
              <a:endParaRPr lang="en-US"/>
            </a:p>
          </p:txBody>
        </p:sp>
        <p:sp>
          <p:nvSpPr>
            <p:cNvPr id="16397" name="Oval 13"/>
            <p:cNvSpPr>
              <a:spLocks noChangeArrowheads="1"/>
            </p:cNvSpPr>
            <p:nvPr/>
          </p:nvSpPr>
          <p:spPr bwMode="auto">
            <a:xfrm>
              <a:off x="5028" y="1412"/>
              <a:ext cx="232" cy="232"/>
            </a:xfrm>
            <a:prstGeom prst="ellipse">
              <a:avLst/>
            </a:prstGeom>
            <a:noFill/>
            <a:ln w="12700">
              <a:solidFill>
                <a:schemeClr val="tx1"/>
              </a:solidFill>
              <a:round/>
              <a:headEnd/>
              <a:tailEnd/>
            </a:ln>
            <a:effectLst/>
          </p:spPr>
          <p:txBody>
            <a:bodyPr wrap="none" anchor="ctr"/>
            <a:lstStyle/>
            <a:p>
              <a:endParaRPr lang="en-US"/>
            </a:p>
          </p:txBody>
        </p:sp>
        <p:sp>
          <p:nvSpPr>
            <p:cNvPr id="16398" name="Oval 14"/>
            <p:cNvSpPr>
              <a:spLocks noChangeArrowheads="1"/>
            </p:cNvSpPr>
            <p:nvPr/>
          </p:nvSpPr>
          <p:spPr bwMode="auto">
            <a:xfrm>
              <a:off x="4832" y="1288"/>
              <a:ext cx="240" cy="240"/>
            </a:xfrm>
            <a:prstGeom prst="ellipse">
              <a:avLst/>
            </a:prstGeom>
            <a:solidFill>
              <a:schemeClr val="hlink"/>
            </a:solidFill>
            <a:ln w="9525">
              <a:noFill/>
              <a:round/>
              <a:headEnd/>
              <a:tailEnd/>
            </a:ln>
            <a:effectLst/>
          </p:spPr>
          <p:txBody>
            <a:bodyPr wrap="none" anchor="ctr"/>
            <a:lstStyle/>
            <a:p>
              <a:endParaRPr lang="en-US"/>
            </a:p>
          </p:txBody>
        </p:sp>
        <p:sp>
          <p:nvSpPr>
            <p:cNvPr id="16399" name="Oval 15"/>
            <p:cNvSpPr>
              <a:spLocks noChangeArrowheads="1"/>
            </p:cNvSpPr>
            <p:nvPr/>
          </p:nvSpPr>
          <p:spPr bwMode="auto">
            <a:xfrm>
              <a:off x="5208" y="1272"/>
              <a:ext cx="240" cy="240"/>
            </a:xfrm>
            <a:prstGeom prst="ellipse">
              <a:avLst/>
            </a:prstGeom>
            <a:solidFill>
              <a:schemeClr val="hlink"/>
            </a:solidFill>
            <a:ln w="9525">
              <a:noFill/>
              <a:round/>
              <a:headEnd/>
              <a:tailEnd/>
            </a:ln>
            <a:effectLst/>
          </p:spPr>
          <p:txBody>
            <a:bodyPr wrap="none" anchor="ctr"/>
            <a:lstStyle/>
            <a:p>
              <a:endParaRPr lang="en-US"/>
            </a:p>
          </p:txBody>
        </p:sp>
        <p:sp>
          <p:nvSpPr>
            <p:cNvPr id="16400" name="Rectangle 16"/>
            <p:cNvSpPr>
              <a:spLocks noChangeArrowheads="1"/>
            </p:cNvSpPr>
            <p:nvPr/>
          </p:nvSpPr>
          <p:spPr bwMode="auto">
            <a:xfrm>
              <a:off x="5270" y="998"/>
              <a:ext cx="342" cy="263"/>
            </a:xfrm>
            <a:prstGeom prst="rect">
              <a:avLst/>
            </a:prstGeom>
            <a:noFill/>
            <a:ln w="9525">
              <a:noFill/>
              <a:miter lim="800000"/>
              <a:headEnd/>
              <a:tailEnd/>
            </a:ln>
            <a:effectLst/>
          </p:spPr>
          <p:txBody>
            <a:bodyPr wrap="none" lIns="82628" tIns="41315" rIns="82628" bIns="41315">
              <a:spAutoFit/>
            </a:bodyPr>
            <a:lstStyle/>
            <a:p>
              <a:pPr defTabSz="820738" eaLnBrk="0" hangingPunct="0"/>
              <a:r>
                <a:rPr lang="en-US" sz="2200" b="1">
                  <a:solidFill>
                    <a:schemeClr val="hlink"/>
                  </a:solidFill>
                </a:rPr>
                <a:t>++</a:t>
              </a:r>
            </a:p>
          </p:txBody>
        </p:sp>
      </p:grpSp>
      <p:sp>
        <p:nvSpPr>
          <p:cNvPr id="16401" name="Oval 17"/>
          <p:cNvSpPr>
            <a:spLocks noChangeArrowheads="1"/>
          </p:cNvSpPr>
          <p:nvPr/>
        </p:nvSpPr>
        <p:spPr bwMode="auto">
          <a:xfrm>
            <a:off x="5486400" y="4953000"/>
            <a:ext cx="327025" cy="368300"/>
          </a:xfrm>
          <a:prstGeom prst="ellipse">
            <a:avLst/>
          </a:prstGeom>
          <a:noFill/>
          <a:ln w="12700">
            <a:solidFill>
              <a:schemeClr val="tx1"/>
            </a:solidFill>
            <a:round/>
            <a:headEnd/>
            <a:tailEnd/>
          </a:ln>
          <a:effectLst/>
        </p:spPr>
        <p:txBody>
          <a:bodyPr wrap="none" anchor="ctr"/>
          <a:lstStyle/>
          <a:p>
            <a:endParaRPr lang="en-US"/>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685800" y="228600"/>
            <a:ext cx="7772400" cy="1143000"/>
          </a:xfrm>
        </p:spPr>
        <p:txBody>
          <a:bodyPr/>
          <a:lstStyle/>
          <a:p>
            <a:r>
              <a:rPr lang="en-US"/>
              <a:t>Half Life</a:t>
            </a:r>
          </a:p>
        </p:txBody>
      </p:sp>
      <p:sp>
        <p:nvSpPr>
          <p:cNvPr id="160776" name="Rectangle 8"/>
          <p:cNvSpPr>
            <a:spLocks noChangeArrowheads="1"/>
          </p:cNvSpPr>
          <p:nvPr/>
        </p:nvSpPr>
        <p:spPr bwMode="auto">
          <a:xfrm>
            <a:off x="609600" y="1752600"/>
            <a:ext cx="457200" cy="3656013"/>
          </a:xfrm>
          <a:prstGeom prst="rect">
            <a:avLst/>
          </a:prstGeom>
          <a:solidFill>
            <a:schemeClr val="tx2"/>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2"/>
            </a:extrusionClr>
          </a:sp3d>
        </p:spPr>
        <p:txBody>
          <a:bodyPr wrap="none" anchor="ctr">
            <a:flatTx/>
          </a:bodyPr>
          <a:lstStyle/>
          <a:p>
            <a:endParaRPr lang="en-US"/>
          </a:p>
        </p:txBody>
      </p:sp>
      <p:sp>
        <p:nvSpPr>
          <p:cNvPr id="160777" name="Rectangle 9"/>
          <p:cNvSpPr>
            <a:spLocks noChangeArrowheads="1"/>
          </p:cNvSpPr>
          <p:nvPr/>
        </p:nvSpPr>
        <p:spPr bwMode="auto">
          <a:xfrm>
            <a:off x="1828800" y="3581400"/>
            <a:ext cx="457200" cy="1828800"/>
          </a:xfrm>
          <a:prstGeom prst="rect">
            <a:avLst/>
          </a:prstGeom>
          <a:solidFill>
            <a:schemeClr val="tx2"/>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2"/>
            </a:extrusionClr>
          </a:sp3d>
        </p:spPr>
        <p:txBody>
          <a:bodyPr wrap="none" anchor="ctr">
            <a:flatTx/>
          </a:bodyPr>
          <a:lstStyle/>
          <a:p>
            <a:endParaRPr lang="en-US"/>
          </a:p>
        </p:txBody>
      </p:sp>
      <p:sp>
        <p:nvSpPr>
          <p:cNvPr id="160778" name="Rectangle 10"/>
          <p:cNvSpPr>
            <a:spLocks noChangeArrowheads="1"/>
          </p:cNvSpPr>
          <p:nvPr/>
        </p:nvSpPr>
        <p:spPr bwMode="auto">
          <a:xfrm>
            <a:off x="3048000" y="4495800"/>
            <a:ext cx="457200" cy="914400"/>
          </a:xfrm>
          <a:prstGeom prst="rect">
            <a:avLst/>
          </a:prstGeom>
          <a:solidFill>
            <a:schemeClr val="tx2"/>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2"/>
            </a:extrusionClr>
          </a:sp3d>
        </p:spPr>
        <p:txBody>
          <a:bodyPr wrap="none" anchor="ctr">
            <a:flatTx/>
          </a:bodyPr>
          <a:lstStyle/>
          <a:p>
            <a:endParaRPr lang="en-US"/>
          </a:p>
        </p:txBody>
      </p:sp>
      <p:sp>
        <p:nvSpPr>
          <p:cNvPr id="160779" name="Rectangle 11"/>
          <p:cNvSpPr>
            <a:spLocks noChangeArrowheads="1"/>
          </p:cNvSpPr>
          <p:nvPr/>
        </p:nvSpPr>
        <p:spPr bwMode="auto">
          <a:xfrm>
            <a:off x="4114800" y="4953000"/>
            <a:ext cx="457200" cy="457200"/>
          </a:xfrm>
          <a:prstGeom prst="rect">
            <a:avLst/>
          </a:prstGeom>
          <a:solidFill>
            <a:schemeClr val="tx2"/>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2"/>
            </a:extrusionClr>
          </a:sp3d>
        </p:spPr>
        <p:txBody>
          <a:bodyPr wrap="none" anchor="ctr">
            <a:flatTx/>
          </a:bodyPr>
          <a:lstStyle/>
          <a:p>
            <a:endParaRPr lang="en-US"/>
          </a:p>
        </p:txBody>
      </p:sp>
      <p:sp>
        <p:nvSpPr>
          <p:cNvPr id="160780" name="Rectangle 12"/>
          <p:cNvSpPr>
            <a:spLocks noChangeArrowheads="1"/>
          </p:cNvSpPr>
          <p:nvPr/>
        </p:nvSpPr>
        <p:spPr bwMode="auto">
          <a:xfrm>
            <a:off x="5181600" y="5181600"/>
            <a:ext cx="457200" cy="228600"/>
          </a:xfrm>
          <a:prstGeom prst="rect">
            <a:avLst/>
          </a:prstGeom>
          <a:solidFill>
            <a:schemeClr val="tx2"/>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2"/>
            </a:extrusionClr>
          </a:sp3d>
        </p:spPr>
        <p:txBody>
          <a:bodyPr wrap="none" anchor="ctr">
            <a:flatTx/>
          </a:bodyPr>
          <a:lstStyle/>
          <a:p>
            <a:endParaRPr lang="en-US"/>
          </a:p>
        </p:txBody>
      </p:sp>
      <p:sp>
        <p:nvSpPr>
          <p:cNvPr id="160781" name="Rectangle 13"/>
          <p:cNvSpPr>
            <a:spLocks noChangeArrowheads="1"/>
          </p:cNvSpPr>
          <p:nvPr/>
        </p:nvSpPr>
        <p:spPr bwMode="auto">
          <a:xfrm>
            <a:off x="6248400" y="5310188"/>
            <a:ext cx="457200" cy="109537"/>
          </a:xfrm>
          <a:prstGeom prst="rect">
            <a:avLst/>
          </a:prstGeom>
          <a:solidFill>
            <a:schemeClr val="tx2"/>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2"/>
            </a:extrusionClr>
          </a:sp3d>
        </p:spPr>
        <p:txBody>
          <a:bodyPr wrap="none" anchor="ctr">
            <a:flatTx/>
          </a:bodyPr>
          <a:lstStyle/>
          <a:p>
            <a:endParaRPr lang="en-US"/>
          </a:p>
        </p:txBody>
      </p:sp>
      <p:sp>
        <p:nvSpPr>
          <p:cNvPr id="160782" name="Rectangle 14"/>
          <p:cNvSpPr>
            <a:spLocks noChangeArrowheads="1"/>
          </p:cNvSpPr>
          <p:nvPr/>
        </p:nvSpPr>
        <p:spPr bwMode="auto">
          <a:xfrm>
            <a:off x="7315200" y="5410200"/>
            <a:ext cx="457200" cy="55563"/>
          </a:xfrm>
          <a:prstGeom prst="rect">
            <a:avLst/>
          </a:prstGeom>
          <a:solidFill>
            <a:schemeClr val="tx2"/>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2"/>
            </a:extrusionClr>
          </a:sp3d>
        </p:spPr>
        <p:txBody>
          <a:bodyPr wrap="none" anchor="ctr">
            <a:flatTx/>
          </a:bodyPr>
          <a:lstStyle/>
          <a:p>
            <a:endParaRPr lang="en-US"/>
          </a:p>
        </p:txBody>
      </p:sp>
      <p:sp>
        <p:nvSpPr>
          <p:cNvPr id="160783" name="Text Box 15"/>
          <p:cNvSpPr txBox="1">
            <a:spLocks noChangeArrowheads="1"/>
          </p:cNvSpPr>
          <p:nvPr/>
        </p:nvSpPr>
        <p:spPr bwMode="auto">
          <a:xfrm>
            <a:off x="1905000" y="5410200"/>
            <a:ext cx="609600" cy="457200"/>
          </a:xfrm>
          <a:prstGeom prst="rect">
            <a:avLst/>
          </a:prstGeom>
          <a:noFill/>
          <a:ln w="9525">
            <a:noFill/>
            <a:miter lim="800000"/>
            <a:headEnd/>
            <a:tailEnd/>
          </a:ln>
          <a:effectLst/>
        </p:spPr>
        <p:txBody>
          <a:bodyPr>
            <a:spAutoFit/>
          </a:bodyPr>
          <a:lstStyle/>
          <a:p>
            <a:pPr>
              <a:spcBef>
                <a:spcPct val="50000"/>
              </a:spcBef>
            </a:pPr>
            <a:r>
              <a:rPr lang="en-US"/>
              <a:t>1</a:t>
            </a:r>
          </a:p>
        </p:txBody>
      </p:sp>
      <p:sp>
        <p:nvSpPr>
          <p:cNvPr id="160784" name="Text Box 16"/>
          <p:cNvSpPr txBox="1">
            <a:spLocks noChangeArrowheads="1"/>
          </p:cNvSpPr>
          <p:nvPr/>
        </p:nvSpPr>
        <p:spPr bwMode="auto">
          <a:xfrm>
            <a:off x="3124200" y="5410200"/>
            <a:ext cx="609600" cy="457200"/>
          </a:xfrm>
          <a:prstGeom prst="rect">
            <a:avLst/>
          </a:prstGeom>
          <a:noFill/>
          <a:ln w="9525">
            <a:noFill/>
            <a:miter lim="800000"/>
            <a:headEnd/>
            <a:tailEnd/>
          </a:ln>
          <a:effectLst/>
        </p:spPr>
        <p:txBody>
          <a:bodyPr>
            <a:spAutoFit/>
          </a:bodyPr>
          <a:lstStyle/>
          <a:p>
            <a:pPr>
              <a:spcBef>
                <a:spcPct val="50000"/>
              </a:spcBef>
            </a:pPr>
            <a:r>
              <a:rPr lang="en-US"/>
              <a:t>2</a:t>
            </a:r>
          </a:p>
        </p:txBody>
      </p:sp>
      <p:sp>
        <p:nvSpPr>
          <p:cNvPr id="160785" name="Text Box 17"/>
          <p:cNvSpPr txBox="1">
            <a:spLocks noChangeArrowheads="1"/>
          </p:cNvSpPr>
          <p:nvPr/>
        </p:nvSpPr>
        <p:spPr bwMode="auto">
          <a:xfrm>
            <a:off x="4267200" y="5410200"/>
            <a:ext cx="609600" cy="457200"/>
          </a:xfrm>
          <a:prstGeom prst="rect">
            <a:avLst/>
          </a:prstGeom>
          <a:noFill/>
          <a:ln w="9525">
            <a:noFill/>
            <a:miter lim="800000"/>
            <a:headEnd/>
            <a:tailEnd/>
          </a:ln>
          <a:effectLst/>
        </p:spPr>
        <p:txBody>
          <a:bodyPr>
            <a:spAutoFit/>
          </a:bodyPr>
          <a:lstStyle/>
          <a:p>
            <a:pPr>
              <a:spcBef>
                <a:spcPct val="50000"/>
              </a:spcBef>
            </a:pPr>
            <a:r>
              <a:rPr lang="en-US"/>
              <a:t>3</a:t>
            </a:r>
          </a:p>
        </p:txBody>
      </p:sp>
      <p:sp>
        <p:nvSpPr>
          <p:cNvPr id="160786" name="Text Box 18"/>
          <p:cNvSpPr txBox="1">
            <a:spLocks noChangeArrowheads="1"/>
          </p:cNvSpPr>
          <p:nvPr/>
        </p:nvSpPr>
        <p:spPr bwMode="auto">
          <a:xfrm>
            <a:off x="5334000" y="5410200"/>
            <a:ext cx="609600" cy="457200"/>
          </a:xfrm>
          <a:prstGeom prst="rect">
            <a:avLst/>
          </a:prstGeom>
          <a:noFill/>
          <a:ln w="9525">
            <a:noFill/>
            <a:miter lim="800000"/>
            <a:headEnd/>
            <a:tailEnd/>
          </a:ln>
          <a:effectLst/>
        </p:spPr>
        <p:txBody>
          <a:bodyPr>
            <a:spAutoFit/>
          </a:bodyPr>
          <a:lstStyle/>
          <a:p>
            <a:pPr>
              <a:spcBef>
                <a:spcPct val="50000"/>
              </a:spcBef>
            </a:pPr>
            <a:r>
              <a:rPr lang="en-US"/>
              <a:t>4</a:t>
            </a:r>
          </a:p>
        </p:txBody>
      </p:sp>
      <p:sp>
        <p:nvSpPr>
          <p:cNvPr id="160787" name="Text Box 19"/>
          <p:cNvSpPr txBox="1">
            <a:spLocks noChangeArrowheads="1"/>
          </p:cNvSpPr>
          <p:nvPr/>
        </p:nvSpPr>
        <p:spPr bwMode="auto">
          <a:xfrm>
            <a:off x="6324600" y="5410200"/>
            <a:ext cx="609600" cy="457200"/>
          </a:xfrm>
          <a:prstGeom prst="rect">
            <a:avLst/>
          </a:prstGeom>
          <a:noFill/>
          <a:ln w="9525">
            <a:noFill/>
            <a:miter lim="800000"/>
            <a:headEnd/>
            <a:tailEnd/>
          </a:ln>
          <a:effectLst/>
        </p:spPr>
        <p:txBody>
          <a:bodyPr>
            <a:spAutoFit/>
          </a:bodyPr>
          <a:lstStyle/>
          <a:p>
            <a:pPr>
              <a:spcBef>
                <a:spcPct val="50000"/>
              </a:spcBef>
            </a:pPr>
            <a:r>
              <a:rPr lang="en-US"/>
              <a:t>5</a:t>
            </a:r>
          </a:p>
        </p:txBody>
      </p:sp>
      <p:sp>
        <p:nvSpPr>
          <p:cNvPr id="160788" name="Text Box 20"/>
          <p:cNvSpPr txBox="1">
            <a:spLocks noChangeArrowheads="1"/>
          </p:cNvSpPr>
          <p:nvPr/>
        </p:nvSpPr>
        <p:spPr bwMode="auto">
          <a:xfrm>
            <a:off x="7391400" y="5410200"/>
            <a:ext cx="609600" cy="457200"/>
          </a:xfrm>
          <a:prstGeom prst="rect">
            <a:avLst/>
          </a:prstGeom>
          <a:noFill/>
          <a:ln w="9525">
            <a:noFill/>
            <a:miter lim="800000"/>
            <a:headEnd/>
            <a:tailEnd/>
          </a:ln>
          <a:effectLst/>
        </p:spPr>
        <p:txBody>
          <a:bodyPr>
            <a:spAutoFit/>
          </a:bodyPr>
          <a:lstStyle/>
          <a:p>
            <a:pPr>
              <a:spcBef>
                <a:spcPct val="50000"/>
              </a:spcBef>
            </a:pPr>
            <a:r>
              <a:rPr lang="en-US"/>
              <a:t>6</a:t>
            </a:r>
          </a:p>
        </p:txBody>
      </p:sp>
      <p:sp>
        <p:nvSpPr>
          <p:cNvPr id="160797" name="Text Box 29"/>
          <p:cNvSpPr txBox="1">
            <a:spLocks noChangeArrowheads="1"/>
          </p:cNvSpPr>
          <p:nvPr/>
        </p:nvSpPr>
        <p:spPr bwMode="auto">
          <a:xfrm>
            <a:off x="3733800" y="1981200"/>
            <a:ext cx="44196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60802" name="Rectangle 34"/>
          <p:cNvSpPr>
            <a:spLocks noChangeArrowheads="1"/>
          </p:cNvSpPr>
          <p:nvPr/>
        </p:nvSpPr>
        <p:spPr bwMode="auto">
          <a:xfrm>
            <a:off x="1828800" y="1752600"/>
            <a:ext cx="457200" cy="1833563"/>
          </a:xfrm>
          <a:prstGeom prst="rect">
            <a:avLst/>
          </a:prstGeom>
          <a:solidFill>
            <a:srgbClr val="00CC66"/>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66"/>
            </a:extrusionClr>
          </a:sp3d>
        </p:spPr>
        <p:txBody>
          <a:bodyPr wrap="none" anchor="ctr">
            <a:flatTx/>
          </a:bodyPr>
          <a:lstStyle/>
          <a:p>
            <a:endParaRPr lang="en-US"/>
          </a:p>
        </p:txBody>
      </p:sp>
      <p:sp>
        <p:nvSpPr>
          <p:cNvPr id="160804" name="Rectangle 36"/>
          <p:cNvSpPr>
            <a:spLocks noChangeArrowheads="1"/>
          </p:cNvSpPr>
          <p:nvPr/>
        </p:nvSpPr>
        <p:spPr bwMode="auto">
          <a:xfrm>
            <a:off x="3048000" y="3581400"/>
            <a:ext cx="457200" cy="914400"/>
          </a:xfrm>
          <a:prstGeom prst="rect">
            <a:avLst/>
          </a:prstGeom>
          <a:solidFill>
            <a:srgbClr val="00CC66"/>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66"/>
            </a:extrusionClr>
          </a:sp3d>
        </p:spPr>
        <p:txBody>
          <a:bodyPr wrap="none" anchor="ctr">
            <a:flatTx/>
          </a:bodyPr>
          <a:lstStyle/>
          <a:p>
            <a:endParaRPr lang="en-US"/>
          </a:p>
        </p:txBody>
      </p:sp>
      <p:sp>
        <p:nvSpPr>
          <p:cNvPr id="160805" name="Rectangle 37"/>
          <p:cNvSpPr>
            <a:spLocks noChangeArrowheads="1"/>
          </p:cNvSpPr>
          <p:nvPr/>
        </p:nvSpPr>
        <p:spPr bwMode="auto">
          <a:xfrm>
            <a:off x="4114800" y="4495800"/>
            <a:ext cx="457200" cy="457200"/>
          </a:xfrm>
          <a:prstGeom prst="rect">
            <a:avLst/>
          </a:prstGeom>
          <a:solidFill>
            <a:srgbClr val="00CC66"/>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66"/>
            </a:extrusionClr>
          </a:sp3d>
        </p:spPr>
        <p:txBody>
          <a:bodyPr wrap="none" anchor="ctr">
            <a:flatTx/>
          </a:bodyPr>
          <a:lstStyle/>
          <a:p>
            <a:endParaRPr lang="en-US"/>
          </a:p>
        </p:txBody>
      </p:sp>
      <p:sp>
        <p:nvSpPr>
          <p:cNvPr id="160806" name="Rectangle 38"/>
          <p:cNvSpPr>
            <a:spLocks noChangeArrowheads="1"/>
          </p:cNvSpPr>
          <p:nvPr/>
        </p:nvSpPr>
        <p:spPr bwMode="auto">
          <a:xfrm>
            <a:off x="5181600" y="4953000"/>
            <a:ext cx="457200" cy="228600"/>
          </a:xfrm>
          <a:prstGeom prst="rect">
            <a:avLst/>
          </a:prstGeom>
          <a:solidFill>
            <a:srgbClr val="00CC66"/>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66"/>
            </a:extrusionClr>
          </a:sp3d>
        </p:spPr>
        <p:txBody>
          <a:bodyPr wrap="none" anchor="ctr">
            <a:flatTx/>
          </a:bodyPr>
          <a:lstStyle/>
          <a:p>
            <a:endParaRPr lang="en-US"/>
          </a:p>
        </p:txBody>
      </p:sp>
      <p:sp>
        <p:nvSpPr>
          <p:cNvPr id="160807" name="Rectangle 39"/>
          <p:cNvSpPr>
            <a:spLocks noChangeArrowheads="1"/>
          </p:cNvSpPr>
          <p:nvPr/>
        </p:nvSpPr>
        <p:spPr bwMode="auto">
          <a:xfrm>
            <a:off x="6248400" y="5257800"/>
            <a:ext cx="457200" cy="109538"/>
          </a:xfrm>
          <a:prstGeom prst="rect">
            <a:avLst/>
          </a:prstGeom>
          <a:solidFill>
            <a:srgbClr val="00CC66"/>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66"/>
            </a:extrusionClr>
          </a:sp3d>
        </p:spPr>
        <p:txBody>
          <a:bodyPr wrap="none" anchor="ctr">
            <a:flatTx/>
          </a:bodyPr>
          <a:lstStyle/>
          <a:p>
            <a:endParaRPr lang="en-US"/>
          </a:p>
        </p:txBody>
      </p:sp>
      <p:sp>
        <p:nvSpPr>
          <p:cNvPr id="160808" name="Rectangle 40"/>
          <p:cNvSpPr>
            <a:spLocks noChangeArrowheads="1"/>
          </p:cNvSpPr>
          <p:nvPr/>
        </p:nvSpPr>
        <p:spPr bwMode="auto">
          <a:xfrm>
            <a:off x="7315200" y="5334000"/>
            <a:ext cx="457200" cy="55563"/>
          </a:xfrm>
          <a:prstGeom prst="rect">
            <a:avLst/>
          </a:prstGeom>
          <a:solidFill>
            <a:srgbClr val="00CC66"/>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66"/>
            </a:extrusionClr>
          </a:sp3d>
        </p:spPr>
        <p:txBody>
          <a:bodyPr wrap="none" anchor="ctr">
            <a:flatTx/>
          </a:bodyPr>
          <a:lstStyle/>
          <a:p>
            <a:endParaRPr lang="en-US"/>
          </a:p>
        </p:txBody>
      </p:sp>
      <p:sp>
        <p:nvSpPr>
          <p:cNvPr id="160809" name="Rectangle 41"/>
          <p:cNvSpPr>
            <a:spLocks noChangeArrowheads="1"/>
          </p:cNvSpPr>
          <p:nvPr/>
        </p:nvSpPr>
        <p:spPr bwMode="auto">
          <a:xfrm>
            <a:off x="3048000" y="1752600"/>
            <a:ext cx="457200" cy="1828800"/>
          </a:xfrm>
          <a:prstGeom prst="rect">
            <a:avLst/>
          </a:prstGeom>
          <a:solidFill>
            <a:srgbClr val="FF33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3300"/>
            </a:extrusionClr>
          </a:sp3d>
        </p:spPr>
        <p:txBody>
          <a:bodyPr wrap="none" anchor="ctr">
            <a:flatTx/>
          </a:bodyPr>
          <a:lstStyle/>
          <a:p>
            <a:endParaRPr lang="en-US"/>
          </a:p>
        </p:txBody>
      </p:sp>
      <p:sp>
        <p:nvSpPr>
          <p:cNvPr id="160810" name="Rectangle 42"/>
          <p:cNvSpPr>
            <a:spLocks noChangeArrowheads="1"/>
          </p:cNvSpPr>
          <p:nvPr/>
        </p:nvSpPr>
        <p:spPr bwMode="auto">
          <a:xfrm>
            <a:off x="4114800" y="1752600"/>
            <a:ext cx="457200" cy="2738438"/>
          </a:xfrm>
          <a:prstGeom prst="rect">
            <a:avLst/>
          </a:prstGeom>
          <a:solidFill>
            <a:srgbClr val="FF33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3300"/>
            </a:extrusionClr>
          </a:sp3d>
        </p:spPr>
        <p:txBody>
          <a:bodyPr wrap="none" anchor="ctr">
            <a:flatTx/>
          </a:bodyPr>
          <a:lstStyle/>
          <a:p>
            <a:endParaRPr lang="en-US"/>
          </a:p>
        </p:txBody>
      </p:sp>
      <p:sp>
        <p:nvSpPr>
          <p:cNvPr id="160811" name="Rectangle 43"/>
          <p:cNvSpPr>
            <a:spLocks noChangeArrowheads="1"/>
          </p:cNvSpPr>
          <p:nvPr/>
        </p:nvSpPr>
        <p:spPr bwMode="auto">
          <a:xfrm>
            <a:off x="5181600" y="1752600"/>
            <a:ext cx="457200" cy="3195638"/>
          </a:xfrm>
          <a:prstGeom prst="rect">
            <a:avLst/>
          </a:prstGeom>
          <a:solidFill>
            <a:srgbClr val="FF33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3300"/>
            </a:extrusionClr>
          </a:sp3d>
        </p:spPr>
        <p:txBody>
          <a:bodyPr wrap="none" anchor="ctr">
            <a:flatTx/>
          </a:bodyPr>
          <a:lstStyle/>
          <a:p>
            <a:endParaRPr lang="en-US"/>
          </a:p>
        </p:txBody>
      </p:sp>
      <p:sp>
        <p:nvSpPr>
          <p:cNvPr id="160812" name="Rectangle 44"/>
          <p:cNvSpPr>
            <a:spLocks noChangeArrowheads="1"/>
          </p:cNvSpPr>
          <p:nvPr/>
        </p:nvSpPr>
        <p:spPr bwMode="auto">
          <a:xfrm>
            <a:off x="6248400" y="1752600"/>
            <a:ext cx="457200" cy="3438525"/>
          </a:xfrm>
          <a:prstGeom prst="rect">
            <a:avLst/>
          </a:prstGeom>
          <a:solidFill>
            <a:srgbClr val="FF33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3300"/>
            </a:extrusionClr>
          </a:sp3d>
        </p:spPr>
        <p:txBody>
          <a:bodyPr wrap="none" anchor="ctr">
            <a:flatTx/>
          </a:bodyPr>
          <a:lstStyle/>
          <a:p>
            <a:endParaRPr lang="en-US"/>
          </a:p>
        </p:txBody>
      </p:sp>
      <p:sp>
        <p:nvSpPr>
          <p:cNvPr id="160813" name="Rectangle 45"/>
          <p:cNvSpPr>
            <a:spLocks noChangeArrowheads="1"/>
          </p:cNvSpPr>
          <p:nvPr/>
        </p:nvSpPr>
        <p:spPr bwMode="auto">
          <a:xfrm>
            <a:off x="7315200" y="1752600"/>
            <a:ext cx="457200" cy="3548063"/>
          </a:xfrm>
          <a:prstGeom prst="rect">
            <a:avLst/>
          </a:prstGeom>
          <a:solidFill>
            <a:srgbClr val="FF33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3300"/>
            </a:extrusionClr>
          </a:sp3d>
        </p:spPr>
        <p:txBody>
          <a:bodyPr wrap="none" anchor="ctr">
            <a:flatTx/>
          </a:bodyPr>
          <a:lstStyle/>
          <a:p>
            <a:endParaRPr lang="en-US"/>
          </a:p>
        </p:txBody>
      </p:sp>
      <p:sp>
        <p:nvSpPr>
          <p:cNvPr id="160829" name="Rectangle 61"/>
          <p:cNvSpPr>
            <a:spLocks noChangeArrowheads="1"/>
          </p:cNvSpPr>
          <p:nvPr/>
        </p:nvSpPr>
        <p:spPr bwMode="auto">
          <a:xfrm>
            <a:off x="5867400" y="6249988"/>
            <a:ext cx="457200" cy="227012"/>
          </a:xfrm>
          <a:prstGeom prst="rect">
            <a:avLst/>
          </a:prstGeom>
          <a:solidFill>
            <a:srgbClr val="FF33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3300"/>
            </a:extrusionClr>
          </a:sp3d>
        </p:spPr>
        <p:txBody>
          <a:bodyPr wrap="none" anchor="ctr">
            <a:flatTx/>
          </a:bodyPr>
          <a:lstStyle/>
          <a:p>
            <a:endParaRPr lang="en-US"/>
          </a:p>
        </p:txBody>
      </p:sp>
      <p:sp>
        <p:nvSpPr>
          <p:cNvPr id="160831" name="Rectangle 63"/>
          <p:cNvSpPr>
            <a:spLocks noChangeArrowheads="1"/>
          </p:cNvSpPr>
          <p:nvPr/>
        </p:nvSpPr>
        <p:spPr bwMode="auto">
          <a:xfrm>
            <a:off x="1600200" y="6248400"/>
            <a:ext cx="457200" cy="227013"/>
          </a:xfrm>
          <a:prstGeom prst="rect">
            <a:avLst/>
          </a:prstGeom>
          <a:solidFill>
            <a:srgbClr val="00CC66"/>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66"/>
            </a:extrusionClr>
          </a:sp3d>
        </p:spPr>
        <p:txBody>
          <a:bodyPr wrap="none" anchor="ctr">
            <a:flatTx/>
          </a:bodyPr>
          <a:lstStyle/>
          <a:p>
            <a:endParaRPr lang="en-US"/>
          </a:p>
        </p:txBody>
      </p:sp>
      <p:sp>
        <p:nvSpPr>
          <p:cNvPr id="160832" name="Rectangle 64"/>
          <p:cNvSpPr>
            <a:spLocks noChangeArrowheads="1"/>
          </p:cNvSpPr>
          <p:nvPr/>
        </p:nvSpPr>
        <p:spPr bwMode="auto">
          <a:xfrm>
            <a:off x="609600" y="6248400"/>
            <a:ext cx="457200" cy="227013"/>
          </a:xfrm>
          <a:prstGeom prst="rect">
            <a:avLst/>
          </a:prstGeom>
          <a:solidFill>
            <a:schemeClr val="tx2"/>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2"/>
            </a:extrusionClr>
          </a:sp3d>
        </p:spPr>
        <p:txBody>
          <a:bodyPr wrap="none" anchor="ctr">
            <a:flatTx/>
          </a:bodyPr>
          <a:lstStyle/>
          <a:p>
            <a:endParaRPr lang="en-US"/>
          </a:p>
        </p:txBody>
      </p:sp>
      <p:sp>
        <p:nvSpPr>
          <p:cNvPr id="160833" name="Text Box 65"/>
          <p:cNvSpPr txBox="1">
            <a:spLocks noChangeArrowheads="1"/>
          </p:cNvSpPr>
          <p:nvPr/>
        </p:nvSpPr>
        <p:spPr bwMode="auto">
          <a:xfrm>
            <a:off x="1219200" y="6019800"/>
            <a:ext cx="533400" cy="457200"/>
          </a:xfrm>
          <a:prstGeom prst="rect">
            <a:avLst/>
          </a:prstGeom>
          <a:noFill/>
          <a:ln w="9525">
            <a:noFill/>
            <a:miter lim="800000"/>
            <a:headEnd/>
            <a:tailEnd/>
          </a:ln>
          <a:effectLst/>
        </p:spPr>
        <p:txBody>
          <a:bodyPr>
            <a:spAutoFit/>
          </a:bodyPr>
          <a:lstStyle/>
          <a:p>
            <a:pPr>
              <a:spcBef>
                <a:spcPct val="50000"/>
              </a:spcBef>
            </a:pPr>
            <a:r>
              <a:rPr lang="en-US"/>
              <a:t>&amp;</a:t>
            </a:r>
          </a:p>
        </p:txBody>
      </p:sp>
      <p:sp>
        <p:nvSpPr>
          <p:cNvPr id="160834" name="Text Box 66"/>
          <p:cNvSpPr txBox="1">
            <a:spLocks noChangeArrowheads="1"/>
          </p:cNvSpPr>
          <p:nvPr/>
        </p:nvSpPr>
        <p:spPr bwMode="auto">
          <a:xfrm>
            <a:off x="2209800" y="6096000"/>
            <a:ext cx="3657600" cy="396875"/>
          </a:xfrm>
          <a:prstGeom prst="rect">
            <a:avLst/>
          </a:prstGeom>
          <a:noFill/>
          <a:ln w="9525">
            <a:noFill/>
            <a:miter lim="800000"/>
            <a:headEnd/>
            <a:tailEnd/>
          </a:ln>
          <a:effectLst/>
        </p:spPr>
        <p:txBody>
          <a:bodyPr>
            <a:spAutoFit/>
          </a:bodyPr>
          <a:lstStyle/>
          <a:p>
            <a:pPr>
              <a:spcBef>
                <a:spcPct val="50000"/>
              </a:spcBef>
            </a:pPr>
            <a:r>
              <a:rPr lang="en-US" sz="2000"/>
              <a:t>Parent &amp; Daughter radionuclides</a:t>
            </a:r>
          </a:p>
        </p:txBody>
      </p:sp>
      <p:sp>
        <p:nvSpPr>
          <p:cNvPr id="160835" name="Text Box 67"/>
          <p:cNvSpPr txBox="1">
            <a:spLocks noChangeArrowheads="1"/>
          </p:cNvSpPr>
          <p:nvPr/>
        </p:nvSpPr>
        <p:spPr bwMode="auto">
          <a:xfrm>
            <a:off x="6781800" y="6172200"/>
            <a:ext cx="1066800" cy="396875"/>
          </a:xfrm>
          <a:prstGeom prst="rect">
            <a:avLst/>
          </a:prstGeom>
          <a:noFill/>
          <a:ln w="9525">
            <a:noFill/>
            <a:miter lim="800000"/>
            <a:headEnd/>
            <a:tailEnd/>
          </a:ln>
          <a:effectLst/>
        </p:spPr>
        <p:txBody>
          <a:bodyPr>
            <a:spAutoFit/>
          </a:bodyPr>
          <a:lstStyle/>
          <a:p>
            <a:pPr>
              <a:spcBef>
                <a:spcPct val="50000"/>
              </a:spcBef>
            </a:pPr>
            <a:r>
              <a:rPr lang="en-US" sz="2000"/>
              <a:t>Stable</a:t>
            </a:r>
          </a:p>
        </p:txBody>
      </p:sp>
      <p:sp>
        <p:nvSpPr>
          <p:cNvPr id="160836" name="Line 68"/>
          <p:cNvSpPr>
            <a:spLocks noChangeShapeType="1"/>
          </p:cNvSpPr>
          <p:nvPr/>
        </p:nvSpPr>
        <p:spPr bwMode="auto">
          <a:xfrm>
            <a:off x="1066800" y="1752600"/>
            <a:ext cx="762000" cy="1828800"/>
          </a:xfrm>
          <a:prstGeom prst="line">
            <a:avLst/>
          </a:prstGeom>
          <a:noFill/>
          <a:ln w="28575">
            <a:solidFill>
              <a:schemeClr val="tx2"/>
            </a:solidFill>
            <a:round/>
            <a:headEnd/>
            <a:tailEnd/>
          </a:ln>
          <a:effectLst/>
        </p:spPr>
        <p:txBody>
          <a:bodyPr/>
          <a:lstStyle/>
          <a:p>
            <a:endParaRPr lang="en-US"/>
          </a:p>
        </p:txBody>
      </p:sp>
      <p:sp>
        <p:nvSpPr>
          <p:cNvPr id="160837" name="Line 69"/>
          <p:cNvSpPr>
            <a:spLocks noChangeShapeType="1"/>
          </p:cNvSpPr>
          <p:nvPr/>
        </p:nvSpPr>
        <p:spPr bwMode="auto">
          <a:xfrm>
            <a:off x="1828800" y="3581400"/>
            <a:ext cx="1219200" cy="914400"/>
          </a:xfrm>
          <a:prstGeom prst="line">
            <a:avLst/>
          </a:prstGeom>
          <a:noFill/>
          <a:ln w="28575">
            <a:solidFill>
              <a:schemeClr val="tx2"/>
            </a:solidFill>
            <a:round/>
            <a:headEnd/>
            <a:tailEnd/>
          </a:ln>
          <a:effectLst/>
        </p:spPr>
        <p:txBody>
          <a:bodyPr/>
          <a:lstStyle/>
          <a:p>
            <a:endParaRPr lang="en-US"/>
          </a:p>
        </p:txBody>
      </p:sp>
      <p:sp>
        <p:nvSpPr>
          <p:cNvPr id="160838" name="Line 70"/>
          <p:cNvSpPr>
            <a:spLocks noChangeShapeType="1"/>
          </p:cNvSpPr>
          <p:nvPr/>
        </p:nvSpPr>
        <p:spPr bwMode="auto">
          <a:xfrm>
            <a:off x="3048000" y="4495800"/>
            <a:ext cx="1066800" cy="457200"/>
          </a:xfrm>
          <a:prstGeom prst="line">
            <a:avLst/>
          </a:prstGeom>
          <a:noFill/>
          <a:ln w="28575">
            <a:solidFill>
              <a:schemeClr val="tx2"/>
            </a:solidFill>
            <a:round/>
            <a:headEnd/>
            <a:tailEnd/>
          </a:ln>
          <a:effectLst/>
        </p:spPr>
        <p:txBody>
          <a:bodyPr/>
          <a:lstStyle/>
          <a:p>
            <a:endParaRPr lang="en-US"/>
          </a:p>
        </p:txBody>
      </p:sp>
      <p:sp>
        <p:nvSpPr>
          <p:cNvPr id="160839" name="Line 71"/>
          <p:cNvSpPr>
            <a:spLocks noChangeShapeType="1"/>
          </p:cNvSpPr>
          <p:nvPr/>
        </p:nvSpPr>
        <p:spPr bwMode="auto">
          <a:xfrm>
            <a:off x="4114800" y="4953000"/>
            <a:ext cx="1066800" cy="228600"/>
          </a:xfrm>
          <a:prstGeom prst="line">
            <a:avLst/>
          </a:prstGeom>
          <a:noFill/>
          <a:ln w="28575">
            <a:solidFill>
              <a:schemeClr val="tx2"/>
            </a:solidFill>
            <a:round/>
            <a:headEnd/>
            <a:tailEnd/>
          </a:ln>
          <a:effectLst/>
        </p:spPr>
        <p:txBody>
          <a:bodyPr/>
          <a:lstStyle/>
          <a:p>
            <a:endParaRPr lang="en-US"/>
          </a:p>
        </p:txBody>
      </p:sp>
      <p:sp>
        <p:nvSpPr>
          <p:cNvPr id="160840" name="Line 72"/>
          <p:cNvSpPr>
            <a:spLocks noChangeShapeType="1"/>
          </p:cNvSpPr>
          <p:nvPr/>
        </p:nvSpPr>
        <p:spPr bwMode="auto">
          <a:xfrm>
            <a:off x="5181600" y="5181600"/>
            <a:ext cx="1066800" cy="214313"/>
          </a:xfrm>
          <a:prstGeom prst="line">
            <a:avLst/>
          </a:prstGeom>
          <a:noFill/>
          <a:ln w="28575">
            <a:solidFill>
              <a:schemeClr val="tx2"/>
            </a:solidFill>
            <a:round/>
            <a:headEnd/>
            <a:tailEnd/>
          </a:ln>
          <a:effectLst/>
        </p:spPr>
        <p:txBody>
          <a:bodyPr/>
          <a:lstStyle/>
          <a:p>
            <a:endParaRPr lang="en-US"/>
          </a:p>
        </p:txBody>
      </p:sp>
      <p:sp>
        <p:nvSpPr>
          <p:cNvPr id="160841" name="Line 73"/>
          <p:cNvSpPr>
            <a:spLocks noChangeShapeType="1"/>
          </p:cNvSpPr>
          <p:nvPr/>
        </p:nvSpPr>
        <p:spPr bwMode="auto">
          <a:xfrm>
            <a:off x="6248400" y="5386388"/>
            <a:ext cx="1066800" cy="23812"/>
          </a:xfrm>
          <a:prstGeom prst="line">
            <a:avLst/>
          </a:prstGeom>
          <a:noFill/>
          <a:ln w="28575">
            <a:solidFill>
              <a:schemeClr val="tx2"/>
            </a:solidFill>
            <a:round/>
            <a:headEnd/>
            <a:tailEnd/>
          </a:ln>
          <a:effectLst/>
        </p:spPr>
        <p:txBody>
          <a:bodyPr/>
          <a:lstStyle/>
          <a:p>
            <a:endParaRPr lang="en-US"/>
          </a:p>
        </p:txBody>
      </p:sp>
      <p:sp>
        <p:nvSpPr>
          <p:cNvPr id="160842" name="Line 74"/>
          <p:cNvSpPr>
            <a:spLocks noChangeShapeType="1"/>
          </p:cNvSpPr>
          <p:nvPr/>
        </p:nvSpPr>
        <p:spPr bwMode="auto">
          <a:xfrm>
            <a:off x="1828800" y="3657600"/>
            <a:ext cx="1219200" cy="914400"/>
          </a:xfrm>
          <a:prstGeom prst="line">
            <a:avLst/>
          </a:prstGeom>
          <a:noFill/>
          <a:ln w="28575">
            <a:solidFill>
              <a:srgbClr val="00CC66"/>
            </a:solidFill>
            <a:round/>
            <a:headEnd/>
            <a:tailEnd/>
          </a:ln>
          <a:effectLst/>
        </p:spPr>
        <p:txBody>
          <a:bodyPr/>
          <a:lstStyle/>
          <a:p>
            <a:endParaRPr lang="en-US"/>
          </a:p>
        </p:txBody>
      </p:sp>
      <p:sp>
        <p:nvSpPr>
          <p:cNvPr id="160843" name="Line 75"/>
          <p:cNvSpPr>
            <a:spLocks noChangeShapeType="1"/>
          </p:cNvSpPr>
          <p:nvPr/>
        </p:nvSpPr>
        <p:spPr bwMode="auto">
          <a:xfrm>
            <a:off x="3048000" y="4572000"/>
            <a:ext cx="1066800" cy="457200"/>
          </a:xfrm>
          <a:prstGeom prst="line">
            <a:avLst/>
          </a:prstGeom>
          <a:noFill/>
          <a:ln w="28575">
            <a:solidFill>
              <a:srgbClr val="00CC66"/>
            </a:solidFill>
            <a:round/>
            <a:headEnd/>
            <a:tailEnd/>
          </a:ln>
          <a:effectLst/>
        </p:spPr>
        <p:txBody>
          <a:bodyPr/>
          <a:lstStyle/>
          <a:p>
            <a:endParaRPr lang="en-US"/>
          </a:p>
        </p:txBody>
      </p:sp>
      <p:sp>
        <p:nvSpPr>
          <p:cNvPr id="160844" name="Line 76"/>
          <p:cNvSpPr>
            <a:spLocks noChangeShapeType="1"/>
          </p:cNvSpPr>
          <p:nvPr/>
        </p:nvSpPr>
        <p:spPr bwMode="auto">
          <a:xfrm>
            <a:off x="4114800" y="5029200"/>
            <a:ext cx="1066800" cy="228600"/>
          </a:xfrm>
          <a:prstGeom prst="line">
            <a:avLst/>
          </a:prstGeom>
          <a:noFill/>
          <a:ln w="28575">
            <a:solidFill>
              <a:srgbClr val="00CC66"/>
            </a:solidFill>
            <a:round/>
            <a:headEnd/>
            <a:tailEnd/>
          </a:ln>
          <a:effectLst/>
        </p:spPr>
        <p:txBody>
          <a:bodyPr/>
          <a:lstStyle/>
          <a:p>
            <a:endParaRPr lang="en-US"/>
          </a:p>
        </p:txBody>
      </p:sp>
      <p:sp>
        <p:nvSpPr>
          <p:cNvPr id="160845" name="Line 77"/>
          <p:cNvSpPr>
            <a:spLocks noChangeShapeType="1"/>
          </p:cNvSpPr>
          <p:nvPr/>
        </p:nvSpPr>
        <p:spPr bwMode="auto">
          <a:xfrm>
            <a:off x="5181600" y="5257800"/>
            <a:ext cx="1066800" cy="152400"/>
          </a:xfrm>
          <a:prstGeom prst="line">
            <a:avLst/>
          </a:prstGeom>
          <a:noFill/>
          <a:ln w="28575">
            <a:solidFill>
              <a:srgbClr val="00CC66"/>
            </a:solidFill>
            <a:round/>
            <a:headEnd/>
            <a:tailEnd/>
          </a:ln>
          <a:effectLst/>
        </p:spPr>
        <p:txBody>
          <a:bodyPr/>
          <a:lstStyle/>
          <a:p>
            <a:endParaRPr lang="en-US"/>
          </a:p>
        </p:txBody>
      </p:sp>
      <p:sp>
        <p:nvSpPr>
          <p:cNvPr id="160846" name="Line 78"/>
          <p:cNvSpPr>
            <a:spLocks noChangeShapeType="1"/>
          </p:cNvSpPr>
          <p:nvPr/>
        </p:nvSpPr>
        <p:spPr bwMode="auto">
          <a:xfrm flipV="1">
            <a:off x="6248400" y="5410200"/>
            <a:ext cx="1066800" cy="0"/>
          </a:xfrm>
          <a:prstGeom prst="line">
            <a:avLst/>
          </a:prstGeom>
          <a:noFill/>
          <a:ln w="28575">
            <a:solidFill>
              <a:srgbClr val="00CC66"/>
            </a:solidFill>
            <a:round/>
            <a:headEnd/>
            <a:tailEnd/>
          </a:ln>
          <a:effectLst/>
        </p:spPr>
        <p:txBody>
          <a:bodyPr/>
          <a:lstStyle/>
          <a:p>
            <a:endParaRPr lang="en-US"/>
          </a:p>
        </p:txBody>
      </p:sp>
      <p:sp>
        <p:nvSpPr>
          <p:cNvPr id="160847" name="Text Box 79"/>
          <p:cNvSpPr txBox="1">
            <a:spLocks noChangeArrowheads="1"/>
          </p:cNvSpPr>
          <p:nvPr/>
        </p:nvSpPr>
        <p:spPr bwMode="auto">
          <a:xfrm rot="10800000">
            <a:off x="55563" y="990600"/>
            <a:ext cx="488950" cy="3810000"/>
          </a:xfrm>
          <a:prstGeom prst="rect">
            <a:avLst/>
          </a:prstGeom>
          <a:noFill/>
          <a:ln w="9525">
            <a:noFill/>
            <a:miter lim="800000"/>
            <a:headEnd/>
            <a:tailEnd/>
          </a:ln>
          <a:effectLst/>
        </p:spPr>
        <p:txBody>
          <a:bodyPr vert="eaVert">
            <a:spAutoFit/>
          </a:bodyPr>
          <a:lstStyle/>
          <a:p>
            <a:pPr>
              <a:spcBef>
                <a:spcPct val="50000"/>
              </a:spcBef>
            </a:pPr>
            <a:r>
              <a:rPr lang="en-US" sz="2000"/>
              <a:t>Total number of atoms</a:t>
            </a:r>
          </a:p>
        </p:txBody>
      </p:sp>
      <p:sp>
        <p:nvSpPr>
          <p:cNvPr id="160848" name="Text Box 80"/>
          <p:cNvSpPr txBox="1">
            <a:spLocks noChangeArrowheads="1"/>
          </p:cNvSpPr>
          <p:nvPr/>
        </p:nvSpPr>
        <p:spPr bwMode="auto">
          <a:xfrm>
            <a:off x="876300" y="5470525"/>
            <a:ext cx="1562100" cy="396875"/>
          </a:xfrm>
          <a:prstGeom prst="rect">
            <a:avLst/>
          </a:prstGeom>
          <a:noFill/>
          <a:ln w="9525">
            <a:noFill/>
            <a:miter lim="800000"/>
            <a:headEnd/>
            <a:tailEnd/>
          </a:ln>
          <a:effectLst/>
        </p:spPr>
        <p:txBody>
          <a:bodyPr>
            <a:spAutoFit/>
          </a:bodyPr>
          <a:lstStyle/>
          <a:p>
            <a:pPr>
              <a:spcBef>
                <a:spcPct val="50000"/>
              </a:spcBef>
            </a:pPr>
            <a:r>
              <a:rPr lang="en-US" sz="2000"/>
              <a:t>Half Life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160776"/>
                                        </p:tgtEl>
                                      </p:cBhvr>
                                    </p:animEffect>
                                    <p:set>
                                      <p:cBhvr>
                                        <p:cTn id="7" dur="1" fill="hold">
                                          <p:stCondLst>
                                            <p:cond delay="499"/>
                                          </p:stCondLst>
                                        </p:cTn>
                                        <p:tgtEl>
                                          <p:spTgt spid="160776"/>
                                        </p:tgtEl>
                                        <p:attrNameLst>
                                          <p:attrName>style.visibility</p:attrName>
                                        </p:attrNameLst>
                                      </p:cBhvr>
                                      <p:to>
                                        <p:strVal val="hidden"/>
                                      </p:to>
                                    </p:se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60777"/>
                                        </p:tgtEl>
                                        <p:attrNameLst>
                                          <p:attrName>style.visibility</p:attrName>
                                        </p:attrNameLst>
                                      </p:cBhvr>
                                      <p:to>
                                        <p:strVal val="visible"/>
                                      </p:to>
                                    </p:set>
                                  </p:childTnLst>
                                </p:cTn>
                              </p:par>
                              <p:par>
                                <p:cTn id="11" presetID="9" presetClass="entr" presetSubtype="0" fill="hold" grpId="0" nodeType="withEffect">
                                  <p:stCondLst>
                                    <p:cond delay="0"/>
                                  </p:stCondLst>
                                  <p:childTnLst>
                                    <p:set>
                                      <p:cBhvr>
                                        <p:cTn id="12" dur="1" fill="hold">
                                          <p:stCondLst>
                                            <p:cond delay="0"/>
                                          </p:stCondLst>
                                        </p:cTn>
                                        <p:tgtEl>
                                          <p:spTgt spid="160836"/>
                                        </p:tgtEl>
                                        <p:attrNameLst>
                                          <p:attrName>style.visibility</p:attrName>
                                        </p:attrNameLst>
                                      </p:cBhvr>
                                      <p:to>
                                        <p:strVal val="visible"/>
                                      </p:to>
                                    </p:set>
                                    <p:animEffect transition="in" filter="dissolve">
                                      <p:cBhvr>
                                        <p:cTn id="13" dur="500"/>
                                        <p:tgtEl>
                                          <p:spTgt spid="160836"/>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160802"/>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6078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1" nodeType="clickEffect">
                                  <p:stCondLst>
                                    <p:cond delay="0"/>
                                  </p:stCondLst>
                                  <p:childTnLst>
                                    <p:animEffect transition="out" filter="dissolve">
                                      <p:cBhvr>
                                        <p:cTn id="21" dur="500"/>
                                        <p:tgtEl>
                                          <p:spTgt spid="160777"/>
                                        </p:tgtEl>
                                      </p:cBhvr>
                                    </p:animEffect>
                                    <p:set>
                                      <p:cBhvr>
                                        <p:cTn id="22" dur="1" fill="hold">
                                          <p:stCondLst>
                                            <p:cond delay="499"/>
                                          </p:stCondLst>
                                        </p:cTn>
                                        <p:tgtEl>
                                          <p:spTgt spid="160777"/>
                                        </p:tgtEl>
                                        <p:attrNameLst>
                                          <p:attrName>style.visibility</p:attrName>
                                        </p:attrNameLst>
                                      </p:cBhvr>
                                      <p:to>
                                        <p:strVal val="hidden"/>
                                      </p:to>
                                    </p:set>
                                  </p:childTnLst>
                                </p:cTn>
                              </p:par>
                            </p:childTnLst>
                          </p:cTn>
                        </p:par>
                        <p:par>
                          <p:cTn id="23" fill="hold">
                            <p:stCondLst>
                              <p:cond delay="500"/>
                            </p:stCondLst>
                            <p:childTnLst>
                              <p:par>
                                <p:cTn id="24" presetID="1" presetClass="entr" presetSubtype="0" fill="hold" grpId="0" nodeType="afterEffect">
                                  <p:stCondLst>
                                    <p:cond delay="0"/>
                                  </p:stCondLst>
                                  <p:childTnLst>
                                    <p:set>
                                      <p:cBhvr>
                                        <p:cTn id="25" dur="1" fill="hold">
                                          <p:stCondLst>
                                            <p:cond delay="0"/>
                                          </p:stCondLst>
                                        </p:cTn>
                                        <p:tgtEl>
                                          <p:spTgt spid="160778"/>
                                        </p:tgtEl>
                                        <p:attrNameLst>
                                          <p:attrName>style.visibility</p:attrName>
                                        </p:attrNameLst>
                                      </p:cBhvr>
                                      <p:to>
                                        <p:strVal val="visible"/>
                                      </p:to>
                                    </p:set>
                                  </p:childTnLst>
                                </p:cTn>
                              </p:par>
                              <p:par>
                                <p:cTn id="26" presetID="9" presetClass="entr" presetSubtype="0" fill="hold" grpId="0" nodeType="withEffect">
                                  <p:stCondLst>
                                    <p:cond delay="0"/>
                                  </p:stCondLst>
                                  <p:childTnLst>
                                    <p:set>
                                      <p:cBhvr>
                                        <p:cTn id="27" dur="1" fill="hold">
                                          <p:stCondLst>
                                            <p:cond delay="0"/>
                                          </p:stCondLst>
                                        </p:cTn>
                                        <p:tgtEl>
                                          <p:spTgt spid="160837"/>
                                        </p:tgtEl>
                                        <p:attrNameLst>
                                          <p:attrName>style.visibility</p:attrName>
                                        </p:attrNameLst>
                                      </p:cBhvr>
                                      <p:to>
                                        <p:strVal val="visible"/>
                                      </p:to>
                                    </p:set>
                                    <p:animEffect transition="in" filter="dissolve">
                                      <p:cBhvr>
                                        <p:cTn id="28" dur="500"/>
                                        <p:tgtEl>
                                          <p:spTgt spid="160837"/>
                                        </p:tgtEl>
                                      </p:cBhvr>
                                    </p:animEffect>
                                  </p:childTnLst>
                                </p:cTn>
                              </p:par>
                            </p:childTnLst>
                          </p:cTn>
                        </p:par>
                        <p:par>
                          <p:cTn id="29" fill="hold">
                            <p:stCondLst>
                              <p:cond delay="1000"/>
                            </p:stCondLst>
                            <p:childTnLst>
                              <p:par>
                                <p:cTn id="30" presetID="9" presetClass="exit" presetSubtype="0" fill="hold" grpId="1" nodeType="afterEffect">
                                  <p:stCondLst>
                                    <p:cond delay="0"/>
                                  </p:stCondLst>
                                  <p:childTnLst>
                                    <p:animEffect transition="out" filter="dissolve">
                                      <p:cBhvr>
                                        <p:cTn id="31" dur="500"/>
                                        <p:tgtEl>
                                          <p:spTgt spid="160802"/>
                                        </p:tgtEl>
                                      </p:cBhvr>
                                    </p:animEffect>
                                    <p:set>
                                      <p:cBhvr>
                                        <p:cTn id="32" dur="1" fill="hold">
                                          <p:stCondLst>
                                            <p:cond delay="499"/>
                                          </p:stCondLst>
                                        </p:cTn>
                                        <p:tgtEl>
                                          <p:spTgt spid="160802"/>
                                        </p:tgtEl>
                                        <p:attrNameLst>
                                          <p:attrName>style.visibility</p:attrName>
                                        </p:attrNameLst>
                                      </p:cBhvr>
                                      <p:to>
                                        <p:strVal val="hidden"/>
                                      </p:to>
                                    </p:set>
                                  </p:childTnLst>
                                </p:cTn>
                              </p:par>
                            </p:childTnLst>
                          </p:cTn>
                        </p:par>
                        <p:par>
                          <p:cTn id="33" fill="hold">
                            <p:stCondLst>
                              <p:cond delay="1500"/>
                            </p:stCondLst>
                            <p:childTnLst>
                              <p:par>
                                <p:cTn id="34" presetID="1" presetClass="entr" presetSubtype="0" fill="hold" grpId="0" nodeType="afterEffect">
                                  <p:stCondLst>
                                    <p:cond delay="0"/>
                                  </p:stCondLst>
                                  <p:childTnLst>
                                    <p:set>
                                      <p:cBhvr>
                                        <p:cTn id="35" dur="1" fill="hold">
                                          <p:stCondLst>
                                            <p:cond delay="0"/>
                                          </p:stCondLst>
                                        </p:cTn>
                                        <p:tgtEl>
                                          <p:spTgt spid="160809"/>
                                        </p:tgtEl>
                                        <p:attrNameLst>
                                          <p:attrName>style.visibility</p:attrName>
                                        </p:attrNameLst>
                                      </p:cBhvr>
                                      <p:to>
                                        <p:strVal val="visible"/>
                                      </p:to>
                                    </p:set>
                                  </p:childTnLst>
                                </p:cTn>
                              </p:par>
                            </p:childTnLst>
                          </p:cTn>
                        </p:par>
                        <p:par>
                          <p:cTn id="36" fill="hold">
                            <p:stCondLst>
                              <p:cond delay="1500"/>
                            </p:stCondLst>
                            <p:childTnLst>
                              <p:par>
                                <p:cTn id="37" presetID="1" presetClass="entr" presetSubtype="0" fill="hold" grpId="0" nodeType="afterEffect">
                                  <p:stCondLst>
                                    <p:cond delay="0"/>
                                  </p:stCondLst>
                                  <p:childTnLst>
                                    <p:set>
                                      <p:cBhvr>
                                        <p:cTn id="38" dur="1" fill="hold">
                                          <p:stCondLst>
                                            <p:cond delay="0"/>
                                          </p:stCondLst>
                                        </p:cTn>
                                        <p:tgtEl>
                                          <p:spTgt spid="160804"/>
                                        </p:tgtEl>
                                        <p:attrNameLst>
                                          <p:attrName>style.visibility</p:attrName>
                                        </p:attrNameLst>
                                      </p:cBhvr>
                                      <p:to>
                                        <p:strVal val="visible"/>
                                      </p:to>
                                    </p:set>
                                  </p:childTnLst>
                                </p:cTn>
                              </p:par>
                            </p:childTnLst>
                          </p:cTn>
                        </p:par>
                        <p:par>
                          <p:cTn id="39" fill="hold">
                            <p:stCondLst>
                              <p:cond delay="1500"/>
                            </p:stCondLst>
                            <p:childTnLst>
                              <p:par>
                                <p:cTn id="40" presetID="1" presetClass="entr" presetSubtype="0" fill="hold" grpId="0" nodeType="afterEffect">
                                  <p:stCondLst>
                                    <p:cond delay="0"/>
                                  </p:stCondLst>
                                  <p:childTnLst>
                                    <p:set>
                                      <p:cBhvr>
                                        <p:cTn id="41" dur="1" fill="hold">
                                          <p:stCondLst>
                                            <p:cond delay="0"/>
                                          </p:stCondLst>
                                        </p:cTn>
                                        <p:tgtEl>
                                          <p:spTgt spid="160842"/>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160784"/>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9" presetClass="exit" presetSubtype="0" fill="hold" grpId="1" nodeType="clickEffect">
                                  <p:stCondLst>
                                    <p:cond delay="0"/>
                                  </p:stCondLst>
                                  <p:childTnLst>
                                    <p:animEffect transition="out" filter="dissolve">
                                      <p:cBhvr>
                                        <p:cTn id="47" dur="500"/>
                                        <p:tgtEl>
                                          <p:spTgt spid="160778"/>
                                        </p:tgtEl>
                                      </p:cBhvr>
                                    </p:animEffect>
                                    <p:set>
                                      <p:cBhvr>
                                        <p:cTn id="48" dur="1" fill="hold">
                                          <p:stCondLst>
                                            <p:cond delay="499"/>
                                          </p:stCondLst>
                                        </p:cTn>
                                        <p:tgtEl>
                                          <p:spTgt spid="160778"/>
                                        </p:tgtEl>
                                        <p:attrNameLst>
                                          <p:attrName>style.visibility</p:attrName>
                                        </p:attrNameLst>
                                      </p:cBhvr>
                                      <p:to>
                                        <p:strVal val="hidden"/>
                                      </p:to>
                                    </p:set>
                                  </p:childTnLst>
                                </p:cTn>
                              </p:par>
                            </p:childTnLst>
                          </p:cTn>
                        </p:par>
                        <p:par>
                          <p:cTn id="49" fill="hold">
                            <p:stCondLst>
                              <p:cond delay="500"/>
                            </p:stCondLst>
                            <p:childTnLst>
                              <p:par>
                                <p:cTn id="50" presetID="1" presetClass="entr" presetSubtype="0" fill="hold" grpId="0" nodeType="afterEffect">
                                  <p:stCondLst>
                                    <p:cond delay="0"/>
                                  </p:stCondLst>
                                  <p:childTnLst>
                                    <p:set>
                                      <p:cBhvr>
                                        <p:cTn id="51" dur="1" fill="hold">
                                          <p:stCondLst>
                                            <p:cond delay="0"/>
                                          </p:stCondLst>
                                        </p:cTn>
                                        <p:tgtEl>
                                          <p:spTgt spid="160779"/>
                                        </p:tgtEl>
                                        <p:attrNameLst>
                                          <p:attrName>style.visibility</p:attrName>
                                        </p:attrNameLst>
                                      </p:cBhvr>
                                      <p:to>
                                        <p:strVal val="visible"/>
                                      </p:to>
                                    </p:set>
                                  </p:childTnLst>
                                </p:cTn>
                              </p:par>
                            </p:childTnLst>
                          </p:cTn>
                        </p:par>
                        <p:par>
                          <p:cTn id="52" fill="hold">
                            <p:stCondLst>
                              <p:cond delay="500"/>
                            </p:stCondLst>
                            <p:childTnLst>
                              <p:par>
                                <p:cTn id="53" presetID="1" presetClass="entr" presetSubtype="0" fill="hold" grpId="0" nodeType="afterEffect">
                                  <p:stCondLst>
                                    <p:cond delay="0"/>
                                  </p:stCondLst>
                                  <p:childTnLst>
                                    <p:set>
                                      <p:cBhvr>
                                        <p:cTn id="54" dur="1" fill="hold">
                                          <p:stCondLst>
                                            <p:cond delay="0"/>
                                          </p:stCondLst>
                                        </p:cTn>
                                        <p:tgtEl>
                                          <p:spTgt spid="160838"/>
                                        </p:tgtEl>
                                        <p:attrNameLst>
                                          <p:attrName>style.visibility</p:attrName>
                                        </p:attrNameLst>
                                      </p:cBhvr>
                                      <p:to>
                                        <p:strVal val="visible"/>
                                      </p:to>
                                    </p:set>
                                  </p:childTnLst>
                                </p:cTn>
                              </p:par>
                            </p:childTnLst>
                          </p:cTn>
                        </p:par>
                        <p:par>
                          <p:cTn id="55" fill="hold">
                            <p:stCondLst>
                              <p:cond delay="500"/>
                            </p:stCondLst>
                            <p:childTnLst>
                              <p:par>
                                <p:cTn id="56" presetID="9" presetClass="exit" presetSubtype="0" fill="hold" grpId="1" nodeType="afterEffect">
                                  <p:stCondLst>
                                    <p:cond delay="0"/>
                                  </p:stCondLst>
                                  <p:childTnLst>
                                    <p:animEffect transition="out" filter="dissolve">
                                      <p:cBhvr>
                                        <p:cTn id="57" dur="500"/>
                                        <p:tgtEl>
                                          <p:spTgt spid="160804"/>
                                        </p:tgtEl>
                                      </p:cBhvr>
                                    </p:animEffect>
                                    <p:set>
                                      <p:cBhvr>
                                        <p:cTn id="58" dur="1" fill="hold">
                                          <p:stCondLst>
                                            <p:cond delay="499"/>
                                          </p:stCondLst>
                                        </p:cTn>
                                        <p:tgtEl>
                                          <p:spTgt spid="160804"/>
                                        </p:tgtEl>
                                        <p:attrNameLst>
                                          <p:attrName>style.visibility</p:attrName>
                                        </p:attrNameLst>
                                      </p:cBhvr>
                                      <p:to>
                                        <p:strVal val="hidden"/>
                                      </p:to>
                                    </p:set>
                                  </p:childTnLst>
                                </p:cTn>
                              </p:par>
                            </p:childTnLst>
                          </p:cTn>
                        </p:par>
                        <p:par>
                          <p:cTn id="59" fill="hold">
                            <p:stCondLst>
                              <p:cond delay="1000"/>
                            </p:stCondLst>
                            <p:childTnLst>
                              <p:par>
                                <p:cTn id="60" presetID="1" presetClass="entr" presetSubtype="0" fill="hold" grpId="0" nodeType="afterEffect">
                                  <p:stCondLst>
                                    <p:cond delay="0"/>
                                  </p:stCondLst>
                                  <p:childTnLst>
                                    <p:set>
                                      <p:cBhvr>
                                        <p:cTn id="61" dur="1" fill="hold">
                                          <p:stCondLst>
                                            <p:cond delay="0"/>
                                          </p:stCondLst>
                                        </p:cTn>
                                        <p:tgtEl>
                                          <p:spTgt spid="160810"/>
                                        </p:tgtEl>
                                        <p:attrNameLst>
                                          <p:attrName>style.visibility</p:attrName>
                                        </p:attrNameLst>
                                      </p:cBhvr>
                                      <p:to>
                                        <p:strVal val="visible"/>
                                      </p:to>
                                    </p:set>
                                  </p:childTnLst>
                                </p:cTn>
                              </p:par>
                            </p:childTnLst>
                          </p:cTn>
                        </p:par>
                        <p:par>
                          <p:cTn id="62" fill="hold">
                            <p:stCondLst>
                              <p:cond delay="1000"/>
                            </p:stCondLst>
                            <p:childTnLst>
                              <p:par>
                                <p:cTn id="63" presetID="1" presetClass="entr" presetSubtype="0" fill="hold" grpId="0" nodeType="afterEffect">
                                  <p:stCondLst>
                                    <p:cond delay="0"/>
                                  </p:stCondLst>
                                  <p:childTnLst>
                                    <p:set>
                                      <p:cBhvr>
                                        <p:cTn id="64" dur="1" fill="hold">
                                          <p:stCondLst>
                                            <p:cond delay="0"/>
                                          </p:stCondLst>
                                        </p:cTn>
                                        <p:tgtEl>
                                          <p:spTgt spid="160805"/>
                                        </p:tgtEl>
                                        <p:attrNameLst>
                                          <p:attrName>style.visibility</p:attrName>
                                        </p:attrNameLst>
                                      </p:cBhvr>
                                      <p:to>
                                        <p:strVal val="visible"/>
                                      </p:to>
                                    </p:set>
                                  </p:childTnLst>
                                </p:cTn>
                              </p:par>
                            </p:childTnLst>
                          </p:cTn>
                        </p:par>
                        <p:par>
                          <p:cTn id="65" fill="hold">
                            <p:stCondLst>
                              <p:cond delay="1000"/>
                            </p:stCondLst>
                            <p:childTnLst>
                              <p:par>
                                <p:cTn id="66" presetID="1" presetClass="entr" presetSubtype="0" fill="hold" grpId="0" nodeType="afterEffect">
                                  <p:stCondLst>
                                    <p:cond delay="0"/>
                                  </p:stCondLst>
                                  <p:childTnLst>
                                    <p:set>
                                      <p:cBhvr>
                                        <p:cTn id="67" dur="1" fill="hold">
                                          <p:stCondLst>
                                            <p:cond delay="0"/>
                                          </p:stCondLst>
                                        </p:cTn>
                                        <p:tgtEl>
                                          <p:spTgt spid="160843"/>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160785"/>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9" presetClass="exit" presetSubtype="0" fill="hold" grpId="1" nodeType="clickEffect">
                                  <p:stCondLst>
                                    <p:cond delay="0"/>
                                  </p:stCondLst>
                                  <p:childTnLst>
                                    <p:animEffect transition="out" filter="dissolve">
                                      <p:cBhvr>
                                        <p:cTn id="73" dur="500"/>
                                        <p:tgtEl>
                                          <p:spTgt spid="160779"/>
                                        </p:tgtEl>
                                      </p:cBhvr>
                                    </p:animEffect>
                                    <p:set>
                                      <p:cBhvr>
                                        <p:cTn id="74" dur="1" fill="hold">
                                          <p:stCondLst>
                                            <p:cond delay="499"/>
                                          </p:stCondLst>
                                        </p:cTn>
                                        <p:tgtEl>
                                          <p:spTgt spid="160779"/>
                                        </p:tgtEl>
                                        <p:attrNameLst>
                                          <p:attrName>style.visibility</p:attrName>
                                        </p:attrNameLst>
                                      </p:cBhvr>
                                      <p:to>
                                        <p:strVal val="hidden"/>
                                      </p:to>
                                    </p:set>
                                  </p:childTnLst>
                                </p:cTn>
                              </p:par>
                            </p:childTnLst>
                          </p:cTn>
                        </p:par>
                        <p:par>
                          <p:cTn id="75" fill="hold">
                            <p:stCondLst>
                              <p:cond delay="500"/>
                            </p:stCondLst>
                            <p:childTnLst>
                              <p:par>
                                <p:cTn id="76" presetID="1" presetClass="entr" presetSubtype="0" fill="hold" grpId="0" nodeType="afterEffect">
                                  <p:stCondLst>
                                    <p:cond delay="0"/>
                                  </p:stCondLst>
                                  <p:childTnLst>
                                    <p:set>
                                      <p:cBhvr>
                                        <p:cTn id="77" dur="1" fill="hold">
                                          <p:stCondLst>
                                            <p:cond delay="0"/>
                                          </p:stCondLst>
                                        </p:cTn>
                                        <p:tgtEl>
                                          <p:spTgt spid="160780"/>
                                        </p:tgtEl>
                                        <p:attrNameLst>
                                          <p:attrName>style.visibility</p:attrName>
                                        </p:attrNameLst>
                                      </p:cBhvr>
                                      <p:to>
                                        <p:strVal val="visible"/>
                                      </p:to>
                                    </p:set>
                                  </p:childTnLst>
                                </p:cTn>
                              </p:par>
                            </p:childTnLst>
                          </p:cTn>
                        </p:par>
                        <p:par>
                          <p:cTn id="78" fill="hold">
                            <p:stCondLst>
                              <p:cond delay="500"/>
                            </p:stCondLst>
                            <p:childTnLst>
                              <p:par>
                                <p:cTn id="79" presetID="1" presetClass="entr" presetSubtype="0" fill="hold" grpId="0" nodeType="afterEffect">
                                  <p:stCondLst>
                                    <p:cond delay="0"/>
                                  </p:stCondLst>
                                  <p:childTnLst>
                                    <p:set>
                                      <p:cBhvr>
                                        <p:cTn id="80" dur="1" fill="hold">
                                          <p:stCondLst>
                                            <p:cond delay="0"/>
                                          </p:stCondLst>
                                        </p:cTn>
                                        <p:tgtEl>
                                          <p:spTgt spid="160839"/>
                                        </p:tgtEl>
                                        <p:attrNameLst>
                                          <p:attrName>style.visibility</p:attrName>
                                        </p:attrNameLst>
                                      </p:cBhvr>
                                      <p:to>
                                        <p:strVal val="visible"/>
                                      </p:to>
                                    </p:set>
                                  </p:childTnLst>
                                </p:cTn>
                              </p:par>
                            </p:childTnLst>
                          </p:cTn>
                        </p:par>
                        <p:par>
                          <p:cTn id="81" fill="hold">
                            <p:stCondLst>
                              <p:cond delay="500"/>
                            </p:stCondLst>
                            <p:childTnLst>
                              <p:par>
                                <p:cTn id="82" presetID="9" presetClass="exit" presetSubtype="0" fill="hold" grpId="1" nodeType="afterEffect">
                                  <p:stCondLst>
                                    <p:cond delay="0"/>
                                  </p:stCondLst>
                                  <p:childTnLst>
                                    <p:animEffect transition="out" filter="dissolve">
                                      <p:cBhvr>
                                        <p:cTn id="83" dur="500"/>
                                        <p:tgtEl>
                                          <p:spTgt spid="160805"/>
                                        </p:tgtEl>
                                      </p:cBhvr>
                                    </p:animEffect>
                                    <p:set>
                                      <p:cBhvr>
                                        <p:cTn id="84" dur="1" fill="hold">
                                          <p:stCondLst>
                                            <p:cond delay="499"/>
                                          </p:stCondLst>
                                        </p:cTn>
                                        <p:tgtEl>
                                          <p:spTgt spid="160805"/>
                                        </p:tgtEl>
                                        <p:attrNameLst>
                                          <p:attrName>style.visibility</p:attrName>
                                        </p:attrNameLst>
                                      </p:cBhvr>
                                      <p:to>
                                        <p:strVal val="hidden"/>
                                      </p:to>
                                    </p:set>
                                  </p:childTnLst>
                                </p:cTn>
                              </p:par>
                            </p:childTnLst>
                          </p:cTn>
                        </p:par>
                        <p:par>
                          <p:cTn id="85" fill="hold">
                            <p:stCondLst>
                              <p:cond delay="1000"/>
                            </p:stCondLst>
                            <p:childTnLst>
                              <p:par>
                                <p:cTn id="86" presetID="1" presetClass="entr" presetSubtype="0" fill="hold" grpId="0" nodeType="afterEffect">
                                  <p:stCondLst>
                                    <p:cond delay="0"/>
                                  </p:stCondLst>
                                  <p:childTnLst>
                                    <p:set>
                                      <p:cBhvr>
                                        <p:cTn id="87" dur="1" fill="hold">
                                          <p:stCondLst>
                                            <p:cond delay="0"/>
                                          </p:stCondLst>
                                        </p:cTn>
                                        <p:tgtEl>
                                          <p:spTgt spid="160811"/>
                                        </p:tgtEl>
                                        <p:attrNameLst>
                                          <p:attrName>style.visibility</p:attrName>
                                        </p:attrNameLst>
                                      </p:cBhvr>
                                      <p:to>
                                        <p:strVal val="visible"/>
                                      </p:to>
                                    </p:set>
                                  </p:childTnLst>
                                </p:cTn>
                              </p:par>
                            </p:childTnLst>
                          </p:cTn>
                        </p:par>
                        <p:par>
                          <p:cTn id="88" fill="hold">
                            <p:stCondLst>
                              <p:cond delay="1000"/>
                            </p:stCondLst>
                            <p:childTnLst>
                              <p:par>
                                <p:cTn id="89" presetID="1" presetClass="entr" presetSubtype="0" fill="hold" grpId="0" nodeType="afterEffect">
                                  <p:stCondLst>
                                    <p:cond delay="0"/>
                                  </p:stCondLst>
                                  <p:childTnLst>
                                    <p:set>
                                      <p:cBhvr>
                                        <p:cTn id="90" dur="1" fill="hold">
                                          <p:stCondLst>
                                            <p:cond delay="0"/>
                                          </p:stCondLst>
                                        </p:cTn>
                                        <p:tgtEl>
                                          <p:spTgt spid="160806"/>
                                        </p:tgtEl>
                                        <p:attrNameLst>
                                          <p:attrName>style.visibility</p:attrName>
                                        </p:attrNameLst>
                                      </p:cBhvr>
                                      <p:to>
                                        <p:strVal val="visible"/>
                                      </p:to>
                                    </p:set>
                                  </p:childTnLst>
                                </p:cTn>
                              </p:par>
                            </p:childTnLst>
                          </p:cTn>
                        </p:par>
                        <p:par>
                          <p:cTn id="91" fill="hold">
                            <p:stCondLst>
                              <p:cond delay="1000"/>
                            </p:stCondLst>
                            <p:childTnLst>
                              <p:par>
                                <p:cTn id="92" presetID="1" presetClass="entr" presetSubtype="0" fill="hold" grpId="0" nodeType="afterEffect">
                                  <p:stCondLst>
                                    <p:cond delay="0"/>
                                  </p:stCondLst>
                                  <p:childTnLst>
                                    <p:set>
                                      <p:cBhvr>
                                        <p:cTn id="93" dur="1" fill="hold">
                                          <p:stCondLst>
                                            <p:cond delay="0"/>
                                          </p:stCondLst>
                                        </p:cTn>
                                        <p:tgtEl>
                                          <p:spTgt spid="160844"/>
                                        </p:tgtEl>
                                        <p:attrNameLst>
                                          <p:attrName>style.visibility</p:attrName>
                                        </p:attrNameLst>
                                      </p:cBhvr>
                                      <p:to>
                                        <p:strVal val="visible"/>
                                      </p:to>
                                    </p:set>
                                  </p:childTnLst>
                                </p:cTn>
                              </p:par>
                              <p:par>
                                <p:cTn id="94" presetID="1" presetClass="entr" presetSubtype="0" fill="hold" nodeType="withEffect">
                                  <p:stCondLst>
                                    <p:cond delay="0"/>
                                  </p:stCondLst>
                                  <p:childTnLst>
                                    <p:set>
                                      <p:cBhvr>
                                        <p:cTn id="95" dur="1" fill="hold">
                                          <p:stCondLst>
                                            <p:cond delay="0"/>
                                          </p:stCondLst>
                                        </p:cTn>
                                        <p:tgtEl>
                                          <p:spTgt spid="160786"/>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9" presetClass="exit" presetSubtype="0" fill="hold" grpId="1" nodeType="clickEffect">
                                  <p:stCondLst>
                                    <p:cond delay="0"/>
                                  </p:stCondLst>
                                  <p:childTnLst>
                                    <p:animEffect transition="out" filter="dissolve">
                                      <p:cBhvr>
                                        <p:cTn id="99" dur="500"/>
                                        <p:tgtEl>
                                          <p:spTgt spid="160780"/>
                                        </p:tgtEl>
                                      </p:cBhvr>
                                    </p:animEffect>
                                    <p:set>
                                      <p:cBhvr>
                                        <p:cTn id="100" dur="1" fill="hold">
                                          <p:stCondLst>
                                            <p:cond delay="499"/>
                                          </p:stCondLst>
                                        </p:cTn>
                                        <p:tgtEl>
                                          <p:spTgt spid="160780"/>
                                        </p:tgtEl>
                                        <p:attrNameLst>
                                          <p:attrName>style.visibility</p:attrName>
                                        </p:attrNameLst>
                                      </p:cBhvr>
                                      <p:to>
                                        <p:strVal val="hidden"/>
                                      </p:to>
                                    </p:set>
                                  </p:childTnLst>
                                </p:cTn>
                              </p:par>
                            </p:childTnLst>
                          </p:cTn>
                        </p:par>
                        <p:par>
                          <p:cTn id="101" fill="hold">
                            <p:stCondLst>
                              <p:cond delay="500"/>
                            </p:stCondLst>
                            <p:childTnLst>
                              <p:par>
                                <p:cTn id="102" presetID="1" presetClass="entr" presetSubtype="0" fill="hold" grpId="0" nodeType="afterEffect">
                                  <p:stCondLst>
                                    <p:cond delay="0"/>
                                  </p:stCondLst>
                                  <p:childTnLst>
                                    <p:set>
                                      <p:cBhvr>
                                        <p:cTn id="103" dur="1" fill="hold">
                                          <p:stCondLst>
                                            <p:cond delay="0"/>
                                          </p:stCondLst>
                                        </p:cTn>
                                        <p:tgtEl>
                                          <p:spTgt spid="160781"/>
                                        </p:tgtEl>
                                        <p:attrNameLst>
                                          <p:attrName>style.visibility</p:attrName>
                                        </p:attrNameLst>
                                      </p:cBhvr>
                                      <p:to>
                                        <p:strVal val="visible"/>
                                      </p:to>
                                    </p:set>
                                  </p:childTnLst>
                                </p:cTn>
                              </p:par>
                            </p:childTnLst>
                          </p:cTn>
                        </p:par>
                        <p:par>
                          <p:cTn id="104" fill="hold">
                            <p:stCondLst>
                              <p:cond delay="500"/>
                            </p:stCondLst>
                            <p:childTnLst>
                              <p:par>
                                <p:cTn id="105" presetID="1" presetClass="entr" presetSubtype="0" fill="hold" grpId="0" nodeType="afterEffect">
                                  <p:stCondLst>
                                    <p:cond delay="0"/>
                                  </p:stCondLst>
                                  <p:childTnLst>
                                    <p:set>
                                      <p:cBhvr>
                                        <p:cTn id="106" dur="1" fill="hold">
                                          <p:stCondLst>
                                            <p:cond delay="0"/>
                                          </p:stCondLst>
                                        </p:cTn>
                                        <p:tgtEl>
                                          <p:spTgt spid="160840"/>
                                        </p:tgtEl>
                                        <p:attrNameLst>
                                          <p:attrName>style.visibility</p:attrName>
                                        </p:attrNameLst>
                                      </p:cBhvr>
                                      <p:to>
                                        <p:strVal val="visible"/>
                                      </p:to>
                                    </p:set>
                                  </p:childTnLst>
                                </p:cTn>
                              </p:par>
                            </p:childTnLst>
                          </p:cTn>
                        </p:par>
                        <p:par>
                          <p:cTn id="107" fill="hold">
                            <p:stCondLst>
                              <p:cond delay="500"/>
                            </p:stCondLst>
                            <p:childTnLst>
                              <p:par>
                                <p:cTn id="108" presetID="9" presetClass="exit" presetSubtype="0" fill="hold" grpId="1" nodeType="afterEffect">
                                  <p:stCondLst>
                                    <p:cond delay="0"/>
                                  </p:stCondLst>
                                  <p:childTnLst>
                                    <p:animEffect transition="out" filter="dissolve">
                                      <p:cBhvr>
                                        <p:cTn id="109" dur="500"/>
                                        <p:tgtEl>
                                          <p:spTgt spid="160806"/>
                                        </p:tgtEl>
                                      </p:cBhvr>
                                    </p:animEffect>
                                    <p:set>
                                      <p:cBhvr>
                                        <p:cTn id="110" dur="1" fill="hold">
                                          <p:stCondLst>
                                            <p:cond delay="499"/>
                                          </p:stCondLst>
                                        </p:cTn>
                                        <p:tgtEl>
                                          <p:spTgt spid="160806"/>
                                        </p:tgtEl>
                                        <p:attrNameLst>
                                          <p:attrName>style.visibility</p:attrName>
                                        </p:attrNameLst>
                                      </p:cBhvr>
                                      <p:to>
                                        <p:strVal val="hidden"/>
                                      </p:to>
                                    </p:set>
                                  </p:childTnLst>
                                </p:cTn>
                              </p:par>
                            </p:childTnLst>
                          </p:cTn>
                        </p:par>
                        <p:par>
                          <p:cTn id="111" fill="hold">
                            <p:stCondLst>
                              <p:cond delay="1000"/>
                            </p:stCondLst>
                            <p:childTnLst>
                              <p:par>
                                <p:cTn id="112" presetID="1" presetClass="entr" presetSubtype="0" fill="hold" grpId="0" nodeType="afterEffect">
                                  <p:stCondLst>
                                    <p:cond delay="0"/>
                                  </p:stCondLst>
                                  <p:childTnLst>
                                    <p:set>
                                      <p:cBhvr>
                                        <p:cTn id="113" dur="1" fill="hold">
                                          <p:stCondLst>
                                            <p:cond delay="0"/>
                                          </p:stCondLst>
                                        </p:cTn>
                                        <p:tgtEl>
                                          <p:spTgt spid="160812"/>
                                        </p:tgtEl>
                                        <p:attrNameLst>
                                          <p:attrName>style.visibility</p:attrName>
                                        </p:attrNameLst>
                                      </p:cBhvr>
                                      <p:to>
                                        <p:strVal val="visible"/>
                                      </p:to>
                                    </p:set>
                                  </p:childTnLst>
                                </p:cTn>
                              </p:par>
                            </p:childTnLst>
                          </p:cTn>
                        </p:par>
                        <p:par>
                          <p:cTn id="114" fill="hold">
                            <p:stCondLst>
                              <p:cond delay="1000"/>
                            </p:stCondLst>
                            <p:childTnLst>
                              <p:par>
                                <p:cTn id="115" presetID="1" presetClass="entr" presetSubtype="0" fill="hold" grpId="0" nodeType="afterEffect">
                                  <p:stCondLst>
                                    <p:cond delay="0"/>
                                  </p:stCondLst>
                                  <p:childTnLst>
                                    <p:set>
                                      <p:cBhvr>
                                        <p:cTn id="116" dur="1" fill="hold">
                                          <p:stCondLst>
                                            <p:cond delay="0"/>
                                          </p:stCondLst>
                                        </p:cTn>
                                        <p:tgtEl>
                                          <p:spTgt spid="160807"/>
                                        </p:tgtEl>
                                        <p:attrNameLst>
                                          <p:attrName>style.visibility</p:attrName>
                                        </p:attrNameLst>
                                      </p:cBhvr>
                                      <p:to>
                                        <p:strVal val="visible"/>
                                      </p:to>
                                    </p:set>
                                  </p:childTnLst>
                                </p:cTn>
                              </p:par>
                            </p:childTnLst>
                          </p:cTn>
                        </p:par>
                        <p:par>
                          <p:cTn id="117" fill="hold">
                            <p:stCondLst>
                              <p:cond delay="1000"/>
                            </p:stCondLst>
                            <p:childTnLst>
                              <p:par>
                                <p:cTn id="118" presetID="1" presetClass="entr" presetSubtype="0" fill="hold" grpId="0" nodeType="afterEffect">
                                  <p:stCondLst>
                                    <p:cond delay="0"/>
                                  </p:stCondLst>
                                  <p:childTnLst>
                                    <p:set>
                                      <p:cBhvr>
                                        <p:cTn id="119" dur="1" fill="hold">
                                          <p:stCondLst>
                                            <p:cond delay="0"/>
                                          </p:stCondLst>
                                        </p:cTn>
                                        <p:tgtEl>
                                          <p:spTgt spid="160845"/>
                                        </p:tgtEl>
                                        <p:attrNameLst>
                                          <p:attrName>style.visibility</p:attrName>
                                        </p:attrNameLst>
                                      </p:cBhvr>
                                      <p:to>
                                        <p:strVal val="visible"/>
                                      </p:to>
                                    </p:set>
                                  </p:childTnLst>
                                </p:cTn>
                              </p:par>
                              <p:par>
                                <p:cTn id="120" presetID="1" presetClass="entr" presetSubtype="0" fill="hold" nodeType="withEffect">
                                  <p:stCondLst>
                                    <p:cond delay="0"/>
                                  </p:stCondLst>
                                  <p:childTnLst>
                                    <p:set>
                                      <p:cBhvr>
                                        <p:cTn id="121" dur="1" fill="hold">
                                          <p:stCondLst>
                                            <p:cond delay="0"/>
                                          </p:stCondLst>
                                        </p:cTn>
                                        <p:tgtEl>
                                          <p:spTgt spid="160787"/>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9" presetClass="exit" presetSubtype="0" fill="hold" grpId="1" nodeType="clickEffect">
                                  <p:stCondLst>
                                    <p:cond delay="0"/>
                                  </p:stCondLst>
                                  <p:childTnLst>
                                    <p:animEffect transition="out" filter="dissolve">
                                      <p:cBhvr>
                                        <p:cTn id="125" dur="500"/>
                                        <p:tgtEl>
                                          <p:spTgt spid="160781"/>
                                        </p:tgtEl>
                                      </p:cBhvr>
                                    </p:animEffect>
                                    <p:set>
                                      <p:cBhvr>
                                        <p:cTn id="126" dur="1" fill="hold">
                                          <p:stCondLst>
                                            <p:cond delay="499"/>
                                          </p:stCondLst>
                                        </p:cTn>
                                        <p:tgtEl>
                                          <p:spTgt spid="160781"/>
                                        </p:tgtEl>
                                        <p:attrNameLst>
                                          <p:attrName>style.visibility</p:attrName>
                                        </p:attrNameLst>
                                      </p:cBhvr>
                                      <p:to>
                                        <p:strVal val="hidden"/>
                                      </p:to>
                                    </p:set>
                                  </p:childTnLst>
                                </p:cTn>
                              </p:par>
                            </p:childTnLst>
                          </p:cTn>
                        </p:par>
                        <p:par>
                          <p:cTn id="127" fill="hold">
                            <p:stCondLst>
                              <p:cond delay="500"/>
                            </p:stCondLst>
                            <p:childTnLst>
                              <p:par>
                                <p:cTn id="128" presetID="1" presetClass="entr" presetSubtype="0" fill="hold" grpId="0" nodeType="afterEffect">
                                  <p:stCondLst>
                                    <p:cond delay="0"/>
                                  </p:stCondLst>
                                  <p:childTnLst>
                                    <p:set>
                                      <p:cBhvr>
                                        <p:cTn id="129" dur="1" fill="hold">
                                          <p:stCondLst>
                                            <p:cond delay="0"/>
                                          </p:stCondLst>
                                        </p:cTn>
                                        <p:tgtEl>
                                          <p:spTgt spid="160782"/>
                                        </p:tgtEl>
                                        <p:attrNameLst>
                                          <p:attrName>style.visibility</p:attrName>
                                        </p:attrNameLst>
                                      </p:cBhvr>
                                      <p:to>
                                        <p:strVal val="visible"/>
                                      </p:to>
                                    </p:set>
                                  </p:childTnLst>
                                </p:cTn>
                              </p:par>
                            </p:childTnLst>
                          </p:cTn>
                        </p:par>
                        <p:par>
                          <p:cTn id="130" fill="hold">
                            <p:stCondLst>
                              <p:cond delay="500"/>
                            </p:stCondLst>
                            <p:childTnLst>
                              <p:par>
                                <p:cTn id="131" presetID="1" presetClass="entr" presetSubtype="0" fill="hold" grpId="0" nodeType="afterEffect">
                                  <p:stCondLst>
                                    <p:cond delay="0"/>
                                  </p:stCondLst>
                                  <p:childTnLst>
                                    <p:set>
                                      <p:cBhvr>
                                        <p:cTn id="132" dur="1" fill="hold">
                                          <p:stCondLst>
                                            <p:cond delay="0"/>
                                          </p:stCondLst>
                                        </p:cTn>
                                        <p:tgtEl>
                                          <p:spTgt spid="160841"/>
                                        </p:tgtEl>
                                        <p:attrNameLst>
                                          <p:attrName>style.visibility</p:attrName>
                                        </p:attrNameLst>
                                      </p:cBhvr>
                                      <p:to>
                                        <p:strVal val="visible"/>
                                      </p:to>
                                    </p:set>
                                  </p:childTnLst>
                                </p:cTn>
                              </p:par>
                            </p:childTnLst>
                          </p:cTn>
                        </p:par>
                        <p:par>
                          <p:cTn id="133" fill="hold">
                            <p:stCondLst>
                              <p:cond delay="500"/>
                            </p:stCondLst>
                            <p:childTnLst>
                              <p:par>
                                <p:cTn id="134" presetID="9" presetClass="exit" presetSubtype="0" fill="hold" grpId="1" nodeType="afterEffect">
                                  <p:stCondLst>
                                    <p:cond delay="0"/>
                                  </p:stCondLst>
                                  <p:childTnLst>
                                    <p:animEffect transition="out" filter="dissolve">
                                      <p:cBhvr>
                                        <p:cTn id="135" dur="500"/>
                                        <p:tgtEl>
                                          <p:spTgt spid="160807"/>
                                        </p:tgtEl>
                                      </p:cBhvr>
                                    </p:animEffect>
                                    <p:set>
                                      <p:cBhvr>
                                        <p:cTn id="136" dur="1" fill="hold">
                                          <p:stCondLst>
                                            <p:cond delay="499"/>
                                          </p:stCondLst>
                                        </p:cTn>
                                        <p:tgtEl>
                                          <p:spTgt spid="160807"/>
                                        </p:tgtEl>
                                        <p:attrNameLst>
                                          <p:attrName>style.visibility</p:attrName>
                                        </p:attrNameLst>
                                      </p:cBhvr>
                                      <p:to>
                                        <p:strVal val="hidden"/>
                                      </p:to>
                                    </p:set>
                                  </p:childTnLst>
                                </p:cTn>
                              </p:par>
                            </p:childTnLst>
                          </p:cTn>
                        </p:par>
                        <p:par>
                          <p:cTn id="137" fill="hold">
                            <p:stCondLst>
                              <p:cond delay="1000"/>
                            </p:stCondLst>
                            <p:childTnLst>
                              <p:par>
                                <p:cTn id="138" presetID="1" presetClass="entr" presetSubtype="0" fill="hold" grpId="0" nodeType="afterEffect">
                                  <p:stCondLst>
                                    <p:cond delay="0"/>
                                  </p:stCondLst>
                                  <p:childTnLst>
                                    <p:set>
                                      <p:cBhvr>
                                        <p:cTn id="139" dur="1" fill="hold">
                                          <p:stCondLst>
                                            <p:cond delay="0"/>
                                          </p:stCondLst>
                                        </p:cTn>
                                        <p:tgtEl>
                                          <p:spTgt spid="160813"/>
                                        </p:tgtEl>
                                        <p:attrNameLst>
                                          <p:attrName>style.visibility</p:attrName>
                                        </p:attrNameLst>
                                      </p:cBhvr>
                                      <p:to>
                                        <p:strVal val="visible"/>
                                      </p:to>
                                    </p:set>
                                  </p:childTnLst>
                                </p:cTn>
                              </p:par>
                              <p:par>
                                <p:cTn id="140" presetID="1" presetClass="entr" presetSubtype="0" fill="hold" nodeType="withEffect">
                                  <p:stCondLst>
                                    <p:cond delay="0"/>
                                  </p:stCondLst>
                                  <p:childTnLst>
                                    <p:set>
                                      <p:cBhvr>
                                        <p:cTn id="141" dur="1" fill="hold">
                                          <p:stCondLst>
                                            <p:cond delay="0"/>
                                          </p:stCondLst>
                                        </p:cTn>
                                        <p:tgtEl>
                                          <p:spTgt spid="160788"/>
                                        </p:tgtEl>
                                        <p:attrNameLst>
                                          <p:attrName>style.visibility</p:attrName>
                                        </p:attrNameLst>
                                      </p:cBhvr>
                                      <p:to>
                                        <p:strVal val="visible"/>
                                      </p:to>
                                    </p:set>
                                  </p:childTnLst>
                                </p:cTn>
                              </p:par>
                            </p:childTnLst>
                          </p:cTn>
                        </p:par>
                        <p:par>
                          <p:cTn id="142" fill="hold">
                            <p:stCondLst>
                              <p:cond delay="1000"/>
                            </p:stCondLst>
                            <p:childTnLst>
                              <p:par>
                                <p:cTn id="143" presetID="1" presetClass="entr" presetSubtype="0" fill="hold" grpId="0" nodeType="afterEffect">
                                  <p:stCondLst>
                                    <p:cond delay="0"/>
                                  </p:stCondLst>
                                  <p:childTnLst>
                                    <p:set>
                                      <p:cBhvr>
                                        <p:cTn id="144" dur="1" fill="hold">
                                          <p:stCondLst>
                                            <p:cond delay="0"/>
                                          </p:stCondLst>
                                        </p:cTn>
                                        <p:tgtEl>
                                          <p:spTgt spid="160808"/>
                                        </p:tgtEl>
                                        <p:attrNameLst>
                                          <p:attrName>style.visibility</p:attrName>
                                        </p:attrNameLst>
                                      </p:cBhvr>
                                      <p:to>
                                        <p:strVal val="visible"/>
                                      </p:to>
                                    </p:set>
                                  </p:childTnLst>
                                </p:cTn>
                              </p:par>
                            </p:childTnLst>
                          </p:cTn>
                        </p:par>
                        <p:par>
                          <p:cTn id="145" fill="hold">
                            <p:stCondLst>
                              <p:cond delay="1000"/>
                            </p:stCondLst>
                            <p:childTnLst>
                              <p:par>
                                <p:cTn id="146" presetID="1" presetClass="entr" presetSubtype="0" fill="hold" grpId="0" nodeType="afterEffect">
                                  <p:stCondLst>
                                    <p:cond delay="0"/>
                                  </p:stCondLst>
                                  <p:childTnLst>
                                    <p:set>
                                      <p:cBhvr>
                                        <p:cTn id="147" dur="1" fill="hold">
                                          <p:stCondLst>
                                            <p:cond delay="0"/>
                                          </p:stCondLst>
                                        </p:cTn>
                                        <p:tgtEl>
                                          <p:spTgt spid="1608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6" grpId="0" animBg="1"/>
      <p:bldP spid="160777" grpId="0" animBg="1"/>
      <p:bldP spid="160777" grpId="1" animBg="1"/>
      <p:bldP spid="160778" grpId="0" animBg="1"/>
      <p:bldP spid="160778" grpId="1" animBg="1"/>
      <p:bldP spid="160779" grpId="0" animBg="1"/>
      <p:bldP spid="160779" grpId="1" animBg="1"/>
      <p:bldP spid="160780" grpId="0" animBg="1"/>
      <p:bldP spid="160780" grpId="1" animBg="1"/>
      <p:bldP spid="160781" grpId="0" animBg="1"/>
      <p:bldP spid="160781" grpId="1" animBg="1"/>
      <p:bldP spid="160782" grpId="0" animBg="1"/>
      <p:bldP spid="160802" grpId="0" animBg="1"/>
      <p:bldP spid="160802" grpId="1" animBg="1"/>
      <p:bldP spid="160804" grpId="0" animBg="1"/>
      <p:bldP spid="160804" grpId="1" animBg="1"/>
      <p:bldP spid="160805" grpId="0" animBg="1"/>
      <p:bldP spid="160805" grpId="1" animBg="1"/>
      <p:bldP spid="160806" grpId="0" animBg="1"/>
      <p:bldP spid="160806" grpId="1" animBg="1"/>
      <p:bldP spid="160807" grpId="0" animBg="1"/>
      <p:bldP spid="160807" grpId="1" animBg="1"/>
      <p:bldP spid="160808" grpId="0" animBg="1"/>
      <p:bldP spid="160809" grpId="0" animBg="1"/>
      <p:bldP spid="160810" grpId="0" animBg="1"/>
      <p:bldP spid="160811" grpId="0" animBg="1"/>
      <p:bldP spid="160812" grpId="0" animBg="1"/>
      <p:bldP spid="160813" grpId="0" animBg="1"/>
      <p:bldP spid="160836" grpId="0" animBg="1"/>
      <p:bldP spid="160837" grpId="0" animBg="1"/>
      <p:bldP spid="160838" grpId="0" animBg="1"/>
      <p:bldP spid="160839" grpId="0" animBg="1"/>
      <p:bldP spid="160840" grpId="0" animBg="1"/>
      <p:bldP spid="160841" grpId="0" animBg="1"/>
      <p:bldP spid="160842" grpId="0" animBg="1"/>
      <p:bldP spid="160843" grpId="0" animBg="1"/>
      <p:bldP spid="160844" grpId="0" animBg="1"/>
      <p:bldP spid="160845" grpId="0" animBg="1"/>
      <p:bldP spid="16084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t>Penetrating Power</a:t>
            </a:r>
          </a:p>
        </p:txBody>
      </p:sp>
      <p:sp>
        <p:nvSpPr>
          <p:cNvPr id="152579" name="Line 3"/>
          <p:cNvSpPr>
            <a:spLocks noChangeShapeType="1"/>
          </p:cNvSpPr>
          <p:nvPr/>
        </p:nvSpPr>
        <p:spPr bwMode="auto">
          <a:xfrm>
            <a:off x="4343400" y="2057400"/>
            <a:ext cx="0" cy="3581400"/>
          </a:xfrm>
          <a:prstGeom prst="line">
            <a:avLst/>
          </a:prstGeom>
          <a:noFill/>
          <a:ln w="9525">
            <a:solidFill>
              <a:schemeClr val="tx1"/>
            </a:solidFill>
            <a:round/>
            <a:headEnd/>
            <a:tailEnd/>
          </a:ln>
          <a:effectLst/>
        </p:spPr>
        <p:txBody>
          <a:bodyPr/>
          <a:lstStyle/>
          <a:p>
            <a:endParaRPr lang="en-US"/>
          </a:p>
        </p:txBody>
      </p:sp>
      <p:sp>
        <p:nvSpPr>
          <p:cNvPr id="152580" name="Rectangle 4"/>
          <p:cNvSpPr>
            <a:spLocks noChangeArrowheads="1"/>
          </p:cNvSpPr>
          <p:nvPr/>
        </p:nvSpPr>
        <p:spPr bwMode="auto">
          <a:xfrm>
            <a:off x="4648200" y="2057400"/>
            <a:ext cx="76200" cy="3581400"/>
          </a:xfrm>
          <a:prstGeom prst="rect">
            <a:avLst/>
          </a:prstGeom>
          <a:solidFill>
            <a:srgbClr val="C0C0C0"/>
          </a:solidFill>
          <a:ln w="9525">
            <a:solidFill>
              <a:schemeClr val="tx1"/>
            </a:solidFill>
            <a:miter lim="800000"/>
            <a:headEnd/>
            <a:tailEnd/>
          </a:ln>
          <a:effectLst/>
        </p:spPr>
        <p:txBody>
          <a:bodyPr wrap="none" anchor="ctr"/>
          <a:lstStyle/>
          <a:p>
            <a:endParaRPr lang="en-US"/>
          </a:p>
        </p:txBody>
      </p:sp>
      <p:sp>
        <p:nvSpPr>
          <p:cNvPr id="152581" name="Rectangle 5"/>
          <p:cNvSpPr>
            <a:spLocks noChangeArrowheads="1"/>
          </p:cNvSpPr>
          <p:nvPr/>
        </p:nvSpPr>
        <p:spPr bwMode="auto">
          <a:xfrm>
            <a:off x="5105400" y="1981200"/>
            <a:ext cx="838200" cy="3581400"/>
          </a:xfrm>
          <a:prstGeom prst="rect">
            <a:avLst/>
          </a:prstGeom>
          <a:solidFill>
            <a:srgbClr val="969696"/>
          </a:solidFill>
          <a:ln w="9525">
            <a:solidFill>
              <a:schemeClr val="tx1"/>
            </a:solidFill>
            <a:miter lim="800000"/>
            <a:headEnd/>
            <a:tailEnd/>
          </a:ln>
          <a:effectLst/>
        </p:spPr>
        <p:txBody>
          <a:bodyPr wrap="none" anchor="ctr"/>
          <a:lstStyle/>
          <a:p>
            <a:endParaRPr lang="en-US"/>
          </a:p>
        </p:txBody>
      </p:sp>
      <p:sp>
        <p:nvSpPr>
          <p:cNvPr id="152582" name="Rectangle 6"/>
          <p:cNvSpPr>
            <a:spLocks noChangeArrowheads="1"/>
          </p:cNvSpPr>
          <p:nvPr/>
        </p:nvSpPr>
        <p:spPr bwMode="auto">
          <a:xfrm>
            <a:off x="6477000" y="1905000"/>
            <a:ext cx="685800" cy="3657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52583" name="Oval 7"/>
          <p:cNvSpPr>
            <a:spLocks noChangeArrowheads="1"/>
          </p:cNvSpPr>
          <p:nvPr/>
        </p:nvSpPr>
        <p:spPr bwMode="auto">
          <a:xfrm>
            <a:off x="6324600" y="4737100"/>
            <a:ext cx="327025" cy="368300"/>
          </a:xfrm>
          <a:prstGeom prst="ellipse">
            <a:avLst/>
          </a:prstGeom>
          <a:noFill/>
          <a:ln w="12700">
            <a:solidFill>
              <a:srgbClr val="99FF66"/>
            </a:solidFill>
            <a:round/>
            <a:headEnd/>
            <a:tailEnd/>
          </a:ln>
          <a:effectLst/>
        </p:spPr>
        <p:txBody>
          <a:bodyPr wrap="none" anchor="ctr"/>
          <a:lstStyle/>
          <a:p>
            <a:endParaRPr lang="en-US"/>
          </a:p>
        </p:txBody>
      </p:sp>
      <p:grpSp>
        <p:nvGrpSpPr>
          <p:cNvPr id="2" name="Group 8"/>
          <p:cNvGrpSpPr>
            <a:grpSpLocks/>
          </p:cNvGrpSpPr>
          <p:nvPr/>
        </p:nvGrpSpPr>
        <p:grpSpPr bwMode="auto">
          <a:xfrm>
            <a:off x="3968750" y="1981200"/>
            <a:ext cx="438150" cy="417513"/>
            <a:chOff x="4832" y="998"/>
            <a:chExt cx="706" cy="648"/>
          </a:xfrm>
        </p:grpSpPr>
        <p:sp>
          <p:nvSpPr>
            <p:cNvPr id="152585" name="Oval 9"/>
            <p:cNvSpPr>
              <a:spLocks noChangeArrowheads="1"/>
            </p:cNvSpPr>
            <p:nvPr/>
          </p:nvSpPr>
          <p:spPr bwMode="auto">
            <a:xfrm>
              <a:off x="5020" y="1156"/>
              <a:ext cx="232" cy="232"/>
            </a:xfrm>
            <a:prstGeom prst="ellipse">
              <a:avLst/>
            </a:prstGeom>
            <a:noFill/>
            <a:ln w="12700">
              <a:solidFill>
                <a:schemeClr val="tx1"/>
              </a:solidFill>
              <a:round/>
              <a:headEnd/>
              <a:tailEnd/>
            </a:ln>
            <a:effectLst/>
          </p:spPr>
          <p:txBody>
            <a:bodyPr wrap="none" anchor="ctr"/>
            <a:lstStyle/>
            <a:p>
              <a:endParaRPr lang="en-US"/>
            </a:p>
          </p:txBody>
        </p:sp>
        <p:sp>
          <p:nvSpPr>
            <p:cNvPr id="152586" name="Oval 10"/>
            <p:cNvSpPr>
              <a:spLocks noChangeArrowheads="1"/>
            </p:cNvSpPr>
            <p:nvPr/>
          </p:nvSpPr>
          <p:spPr bwMode="auto">
            <a:xfrm>
              <a:off x="5028" y="1412"/>
              <a:ext cx="232" cy="232"/>
            </a:xfrm>
            <a:prstGeom prst="ellipse">
              <a:avLst/>
            </a:prstGeom>
            <a:noFill/>
            <a:ln w="12700">
              <a:solidFill>
                <a:schemeClr val="tx1"/>
              </a:solidFill>
              <a:round/>
              <a:headEnd/>
              <a:tailEnd/>
            </a:ln>
            <a:effectLst/>
          </p:spPr>
          <p:txBody>
            <a:bodyPr wrap="none" anchor="ctr"/>
            <a:lstStyle/>
            <a:p>
              <a:endParaRPr lang="en-US"/>
            </a:p>
          </p:txBody>
        </p:sp>
        <p:sp>
          <p:nvSpPr>
            <p:cNvPr id="152587" name="Oval 11"/>
            <p:cNvSpPr>
              <a:spLocks noChangeArrowheads="1"/>
            </p:cNvSpPr>
            <p:nvPr/>
          </p:nvSpPr>
          <p:spPr bwMode="auto">
            <a:xfrm>
              <a:off x="4832" y="1288"/>
              <a:ext cx="240" cy="240"/>
            </a:xfrm>
            <a:prstGeom prst="ellipse">
              <a:avLst/>
            </a:prstGeom>
            <a:solidFill>
              <a:schemeClr val="hlink"/>
            </a:solidFill>
            <a:ln w="9525">
              <a:noFill/>
              <a:round/>
              <a:headEnd/>
              <a:tailEnd/>
            </a:ln>
            <a:effectLst/>
          </p:spPr>
          <p:txBody>
            <a:bodyPr wrap="none" anchor="ctr"/>
            <a:lstStyle/>
            <a:p>
              <a:endParaRPr lang="en-US"/>
            </a:p>
          </p:txBody>
        </p:sp>
        <p:sp>
          <p:nvSpPr>
            <p:cNvPr id="152588" name="Oval 12"/>
            <p:cNvSpPr>
              <a:spLocks noChangeArrowheads="1"/>
            </p:cNvSpPr>
            <p:nvPr/>
          </p:nvSpPr>
          <p:spPr bwMode="auto">
            <a:xfrm>
              <a:off x="5208" y="1272"/>
              <a:ext cx="240" cy="240"/>
            </a:xfrm>
            <a:prstGeom prst="ellipse">
              <a:avLst/>
            </a:prstGeom>
            <a:solidFill>
              <a:schemeClr val="hlink"/>
            </a:solidFill>
            <a:ln w="9525">
              <a:noFill/>
              <a:round/>
              <a:headEnd/>
              <a:tailEnd/>
            </a:ln>
            <a:effectLst/>
          </p:spPr>
          <p:txBody>
            <a:bodyPr wrap="none" anchor="ctr"/>
            <a:lstStyle/>
            <a:p>
              <a:endParaRPr lang="en-US"/>
            </a:p>
          </p:txBody>
        </p:sp>
        <p:sp>
          <p:nvSpPr>
            <p:cNvPr id="152589" name="Rectangle 13"/>
            <p:cNvSpPr>
              <a:spLocks noChangeArrowheads="1"/>
            </p:cNvSpPr>
            <p:nvPr/>
          </p:nvSpPr>
          <p:spPr bwMode="auto">
            <a:xfrm>
              <a:off x="5272" y="998"/>
              <a:ext cx="266" cy="648"/>
            </a:xfrm>
            <a:prstGeom prst="rect">
              <a:avLst/>
            </a:prstGeom>
            <a:noFill/>
            <a:ln w="9525">
              <a:noFill/>
              <a:miter lim="800000"/>
              <a:headEnd/>
              <a:tailEnd/>
            </a:ln>
            <a:effectLst/>
          </p:spPr>
          <p:txBody>
            <a:bodyPr wrap="none" lIns="82628" tIns="41315" rIns="82628" bIns="41315">
              <a:spAutoFit/>
            </a:bodyPr>
            <a:lstStyle/>
            <a:p>
              <a:pPr defTabSz="820738" eaLnBrk="0" hangingPunct="0"/>
              <a:endParaRPr lang="en-US" sz="2200" b="1">
                <a:solidFill>
                  <a:schemeClr val="hlink"/>
                </a:solidFill>
              </a:endParaRPr>
            </a:p>
          </p:txBody>
        </p:sp>
      </p:grpSp>
      <p:grpSp>
        <p:nvGrpSpPr>
          <p:cNvPr id="3" name="Group 14"/>
          <p:cNvGrpSpPr>
            <a:grpSpLocks/>
          </p:cNvGrpSpPr>
          <p:nvPr/>
        </p:nvGrpSpPr>
        <p:grpSpPr bwMode="auto">
          <a:xfrm>
            <a:off x="4629150" y="3352800"/>
            <a:ext cx="228600" cy="152400"/>
            <a:chOff x="4824" y="1920"/>
            <a:chExt cx="384" cy="240"/>
          </a:xfrm>
        </p:grpSpPr>
        <p:sp>
          <p:nvSpPr>
            <p:cNvPr id="152591" name="Oval 15"/>
            <p:cNvSpPr>
              <a:spLocks noChangeArrowheads="1"/>
            </p:cNvSpPr>
            <p:nvPr/>
          </p:nvSpPr>
          <p:spPr bwMode="auto">
            <a:xfrm>
              <a:off x="4824" y="1920"/>
              <a:ext cx="240" cy="240"/>
            </a:xfrm>
            <a:prstGeom prst="ellipse">
              <a:avLst/>
            </a:prstGeom>
            <a:solidFill>
              <a:srgbClr val="00CC00"/>
            </a:solidFill>
            <a:ln w="9525">
              <a:noFill/>
              <a:round/>
              <a:headEnd/>
              <a:tailEnd/>
            </a:ln>
            <a:effectLst/>
          </p:spPr>
          <p:txBody>
            <a:bodyPr wrap="none" anchor="ctr"/>
            <a:lstStyle/>
            <a:p>
              <a:endParaRPr lang="en-US"/>
            </a:p>
          </p:txBody>
        </p:sp>
        <p:sp>
          <p:nvSpPr>
            <p:cNvPr id="152592" name="Line 16"/>
            <p:cNvSpPr>
              <a:spLocks noChangeShapeType="1"/>
            </p:cNvSpPr>
            <p:nvPr/>
          </p:nvSpPr>
          <p:spPr bwMode="auto">
            <a:xfrm>
              <a:off x="5065" y="1920"/>
              <a:ext cx="143" cy="0"/>
            </a:xfrm>
            <a:prstGeom prst="line">
              <a:avLst/>
            </a:prstGeom>
            <a:noFill/>
            <a:ln w="25400">
              <a:solidFill>
                <a:srgbClr val="00CC00"/>
              </a:solidFill>
              <a:round/>
              <a:headEnd type="none" w="sm" len="sm"/>
              <a:tailEnd type="none" w="sm" len="sm"/>
            </a:ln>
            <a:effectLst/>
          </p:spPr>
          <p:txBody>
            <a:bodyPr/>
            <a:lstStyle/>
            <a:p>
              <a:endParaRPr lang="en-US"/>
            </a:p>
          </p:txBody>
        </p:sp>
      </p:grpSp>
      <p:sp>
        <p:nvSpPr>
          <p:cNvPr id="152593" name="Text Box 17"/>
          <p:cNvSpPr txBox="1">
            <a:spLocks noChangeArrowheads="1"/>
          </p:cNvSpPr>
          <p:nvPr/>
        </p:nvSpPr>
        <p:spPr bwMode="auto">
          <a:xfrm>
            <a:off x="2514600" y="5181600"/>
            <a:ext cx="1752600" cy="457200"/>
          </a:xfrm>
          <a:prstGeom prst="rect">
            <a:avLst/>
          </a:prstGeom>
          <a:noFill/>
          <a:ln w="9525">
            <a:noFill/>
            <a:miter lim="800000"/>
            <a:headEnd/>
            <a:tailEnd/>
          </a:ln>
          <a:effectLst/>
        </p:spPr>
        <p:txBody>
          <a:bodyPr>
            <a:spAutoFit/>
          </a:bodyPr>
          <a:lstStyle/>
          <a:p>
            <a:pPr>
              <a:spcBef>
                <a:spcPct val="50000"/>
              </a:spcBef>
            </a:pPr>
            <a:r>
              <a:rPr lang="en-US"/>
              <a:t>Paper sheet</a:t>
            </a:r>
          </a:p>
        </p:txBody>
      </p:sp>
      <p:sp>
        <p:nvSpPr>
          <p:cNvPr id="152594" name="Text Box 18"/>
          <p:cNvSpPr txBox="1">
            <a:spLocks noChangeArrowheads="1"/>
          </p:cNvSpPr>
          <p:nvPr/>
        </p:nvSpPr>
        <p:spPr bwMode="auto">
          <a:xfrm>
            <a:off x="5029200" y="5791200"/>
            <a:ext cx="1143000" cy="457200"/>
          </a:xfrm>
          <a:prstGeom prst="rect">
            <a:avLst/>
          </a:prstGeom>
          <a:noFill/>
          <a:ln w="9525">
            <a:noFill/>
            <a:miter lim="800000"/>
            <a:headEnd/>
            <a:tailEnd/>
          </a:ln>
          <a:effectLst/>
        </p:spPr>
        <p:txBody>
          <a:bodyPr>
            <a:spAutoFit/>
          </a:bodyPr>
          <a:lstStyle/>
          <a:p>
            <a:pPr>
              <a:spcBef>
                <a:spcPct val="50000"/>
              </a:spcBef>
            </a:pPr>
            <a:r>
              <a:rPr lang="en-US"/>
              <a:t>Lead</a:t>
            </a:r>
          </a:p>
        </p:txBody>
      </p:sp>
      <p:sp>
        <p:nvSpPr>
          <p:cNvPr id="152595" name="Text Box 19"/>
          <p:cNvSpPr txBox="1">
            <a:spLocks noChangeArrowheads="1"/>
          </p:cNvSpPr>
          <p:nvPr/>
        </p:nvSpPr>
        <p:spPr bwMode="auto">
          <a:xfrm>
            <a:off x="6400800" y="5791200"/>
            <a:ext cx="1524000" cy="457200"/>
          </a:xfrm>
          <a:prstGeom prst="rect">
            <a:avLst/>
          </a:prstGeom>
          <a:noFill/>
          <a:ln w="9525">
            <a:noFill/>
            <a:miter lim="800000"/>
            <a:headEnd/>
            <a:tailEnd/>
          </a:ln>
          <a:effectLst/>
        </p:spPr>
        <p:txBody>
          <a:bodyPr>
            <a:spAutoFit/>
          </a:bodyPr>
          <a:lstStyle/>
          <a:p>
            <a:pPr>
              <a:spcBef>
                <a:spcPct val="50000"/>
              </a:spcBef>
            </a:pPr>
            <a:r>
              <a:rPr lang="en-US"/>
              <a:t>Paraffin</a:t>
            </a:r>
          </a:p>
        </p:txBody>
      </p:sp>
      <p:sp>
        <p:nvSpPr>
          <p:cNvPr id="152596" name="Text Box 20"/>
          <p:cNvSpPr txBox="1">
            <a:spLocks noChangeArrowheads="1"/>
          </p:cNvSpPr>
          <p:nvPr/>
        </p:nvSpPr>
        <p:spPr bwMode="auto">
          <a:xfrm>
            <a:off x="2667000" y="5943600"/>
            <a:ext cx="1752600" cy="457200"/>
          </a:xfrm>
          <a:prstGeom prst="rect">
            <a:avLst/>
          </a:prstGeom>
          <a:noFill/>
          <a:ln w="9525">
            <a:noFill/>
            <a:miter lim="800000"/>
            <a:headEnd/>
            <a:tailEnd/>
          </a:ln>
          <a:effectLst/>
        </p:spPr>
        <p:txBody>
          <a:bodyPr>
            <a:spAutoFit/>
          </a:bodyPr>
          <a:lstStyle/>
          <a:p>
            <a:pPr>
              <a:spcBef>
                <a:spcPct val="50000"/>
              </a:spcBef>
            </a:pPr>
            <a:r>
              <a:rPr lang="en-US"/>
              <a:t>Aluminum</a:t>
            </a:r>
          </a:p>
        </p:txBody>
      </p:sp>
      <p:sp>
        <p:nvSpPr>
          <p:cNvPr id="152597" name="Line 21"/>
          <p:cNvSpPr>
            <a:spLocks noChangeShapeType="1"/>
          </p:cNvSpPr>
          <p:nvPr/>
        </p:nvSpPr>
        <p:spPr bwMode="auto">
          <a:xfrm flipV="1">
            <a:off x="4114800" y="5638800"/>
            <a:ext cx="533400" cy="533400"/>
          </a:xfrm>
          <a:prstGeom prst="line">
            <a:avLst/>
          </a:prstGeom>
          <a:noFill/>
          <a:ln w="9525">
            <a:solidFill>
              <a:schemeClr val="tx1"/>
            </a:solidFill>
            <a:round/>
            <a:headEnd/>
            <a:tailEnd type="triangle" w="med" len="med"/>
          </a:ln>
          <a:effectLst/>
        </p:spPr>
        <p:txBody>
          <a:bodyPr/>
          <a:lstStyle/>
          <a:p>
            <a:endParaRPr lang="en-US"/>
          </a:p>
        </p:txBody>
      </p:sp>
      <p:sp>
        <p:nvSpPr>
          <p:cNvPr id="152598" name="Freeform 22"/>
          <p:cNvSpPr>
            <a:spLocks/>
          </p:cNvSpPr>
          <p:nvPr/>
        </p:nvSpPr>
        <p:spPr bwMode="auto">
          <a:xfrm>
            <a:off x="4724400" y="4191000"/>
            <a:ext cx="914400" cy="76200"/>
          </a:xfrm>
          <a:custGeom>
            <a:avLst/>
            <a:gdLst/>
            <a:ahLst/>
            <a:cxnLst>
              <a:cxn ang="0">
                <a:pos x="0" y="240"/>
              </a:cxn>
              <a:cxn ang="0">
                <a:pos x="144" y="0"/>
              </a:cxn>
              <a:cxn ang="0">
                <a:pos x="288" y="240"/>
              </a:cxn>
              <a:cxn ang="0">
                <a:pos x="480" y="0"/>
              </a:cxn>
              <a:cxn ang="0">
                <a:pos x="672" y="240"/>
              </a:cxn>
              <a:cxn ang="0">
                <a:pos x="816" y="0"/>
              </a:cxn>
              <a:cxn ang="0">
                <a:pos x="960" y="240"/>
              </a:cxn>
              <a:cxn ang="0">
                <a:pos x="1152" y="0"/>
              </a:cxn>
              <a:cxn ang="0">
                <a:pos x="1296" y="240"/>
              </a:cxn>
              <a:cxn ang="0">
                <a:pos x="1488" y="0"/>
              </a:cxn>
              <a:cxn ang="0">
                <a:pos x="1632" y="240"/>
              </a:cxn>
              <a:cxn ang="0">
                <a:pos x="1824" y="0"/>
              </a:cxn>
              <a:cxn ang="0">
                <a:pos x="2016" y="240"/>
              </a:cxn>
              <a:cxn ang="0">
                <a:pos x="2160" y="0"/>
              </a:cxn>
              <a:cxn ang="0">
                <a:pos x="2304" y="240"/>
              </a:cxn>
              <a:cxn ang="0">
                <a:pos x="2448" y="0"/>
              </a:cxn>
              <a:cxn ang="0">
                <a:pos x="2592" y="240"/>
              </a:cxn>
              <a:cxn ang="0">
                <a:pos x="2736" y="0"/>
              </a:cxn>
              <a:cxn ang="0">
                <a:pos x="2880" y="240"/>
              </a:cxn>
              <a:cxn ang="0">
                <a:pos x="3072" y="0"/>
              </a:cxn>
              <a:cxn ang="0">
                <a:pos x="3216" y="240"/>
              </a:cxn>
              <a:cxn ang="0">
                <a:pos x="3360" y="0"/>
              </a:cxn>
            </a:cxnLst>
            <a:rect l="0" t="0" r="r" b="b"/>
            <a:pathLst>
              <a:path w="3360" h="240">
                <a:moveTo>
                  <a:pt x="0" y="240"/>
                </a:moveTo>
                <a:cubicBezTo>
                  <a:pt x="48" y="120"/>
                  <a:pt x="96" y="0"/>
                  <a:pt x="144" y="0"/>
                </a:cubicBezTo>
                <a:cubicBezTo>
                  <a:pt x="192" y="0"/>
                  <a:pt x="232" y="240"/>
                  <a:pt x="288" y="240"/>
                </a:cubicBezTo>
                <a:cubicBezTo>
                  <a:pt x="344" y="240"/>
                  <a:pt x="416" y="0"/>
                  <a:pt x="480" y="0"/>
                </a:cubicBezTo>
                <a:cubicBezTo>
                  <a:pt x="544" y="0"/>
                  <a:pt x="616" y="240"/>
                  <a:pt x="672" y="240"/>
                </a:cubicBezTo>
                <a:cubicBezTo>
                  <a:pt x="728" y="240"/>
                  <a:pt x="768" y="0"/>
                  <a:pt x="816" y="0"/>
                </a:cubicBezTo>
                <a:cubicBezTo>
                  <a:pt x="864" y="0"/>
                  <a:pt x="904" y="240"/>
                  <a:pt x="960" y="240"/>
                </a:cubicBezTo>
                <a:cubicBezTo>
                  <a:pt x="1016" y="240"/>
                  <a:pt x="1096" y="0"/>
                  <a:pt x="1152" y="0"/>
                </a:cubicBezTo>
                <a:cubicBezTo>
                  <a:pt x="1208" y="0"/>
                  <a:pt x="1240" y="240"/>
                  <a:pt x="1296" y="240"/>
                </a:cubicBezTo>
                <a:cubicBezTo>
                  <a:pt x="1352" y="240"/>
                  <a:pt x="1432" y="0"/>
                  <a:pt x="1488" y="0"/>
                </a:cubicBezTo>
                <a:cubicBezTo>
                  <a:pt x="1544" y="0"/>
                  <a:pt x="1576" y="240"/>
                  <a:pt x="1632" y="240"/>
                </a:cubicBezTo>
                <a:cubicBezTo>
                  <a:pt x="1688" y="240"/>
                  <a:pt x="1760" y="0"/>
                  <a:pt x="1824" y="0"/>
                </a:cubicBezTo>
                <a:cubicBezTo>
                  <a:pt x="1888" y="0"/>
                  <a:pt x="1960" y="240"/>
                  <a:pt x="2016" y="240"/>
                </a:cubicBezTo>
                <a:cubicBezTo>
                  <a:pt x="2072" y="240"/>
                  <a:pt x="2112" y="0"/>
                  <a:pt x="2160" y="0"/>
                </a:cubicBezTo>
                <a:cubicBezTo>
                  <a:pt x="2208" y="0"/>
                  <a:pt x="2256" y="240"/>
                  <a:pt x="2304" y="240"/>
                </a:cubicBezTo>
                <a:cubicBezTo>
                  <a:pt x="2352" y="240"/>
                  <a:pt x="2400" y="0"/>
                  <a:pt x="2448" y="0"/>
                </a:cubicBezTo>
                <a:cubicBezTo>
                  <a:pt x="2496" y="0"/>
                  <a:pt x="2544" y="240"/>
                  <a:pt x="2592" y="240"/>
                </a:cubicBezTo>
                <a:cubicBezTo>
                  <a:pt x="2640" y="240"/>
                  <a:pt x="2688" y="0"/>
                  <a:pt x="2736" y="0"/>
                </a:cubicBezTo>
                <a:cubicBezTo>
                  <a:pt x="2784" y="0"/>
                  <a:pt x="2824" y="240"/>
                  <a:pt x="2880" y="240"/>
                </a:cubicBezTo>
                <a:cubicBezTo>
                  <a:pt x="2936" y="240"/>
                  <a:pt x="3016" y="0"/>
                  <a:pt x="3072" y="0"/>
                </a:cubicBezTo>
                <a:cubicBezTo>
                  <a:pt x="3128" y="0"/>
                  <a:pt x="3168" y="240"/>
                  <a:pt x="3216" y="240"/>
                </a:cubicBezTo>
                <a:cubicBezTo>
                  <a:pt x="3264" y="240"/>
                  <a:pt x="3328" y="32"/>
                  <a:pt x="3360" y="0"/>
                </a:cubicBezTo>
              </a:path>
            </a:pathLst>
          </a:custGeom>
          <a:noFill/>
          <a:ln w="9525">
            <a:solidFill>
              <a:schemeClr val="tx1"/>
            </a:solidFill>
            <a:round/>
            <a:headEnd/>
            <a:tailEnd/>
          </a:ln>
          <a:effectLst/>
        </p:spPr>
        <p:txBody>
          <a:bodyPr/>
          <a:lstStyle/>
          <a:p>
            <a:endParaRPr lang="en-US"/>
          </a:p>
        </p:txBody>
      </p:sp>
      <p:sp>
        <p:nvSpPr>
          <p:cNvPr id="152599" name="Text Box 23"/>
          <p:cNvSpPr txBox="1">
            <a:spLocks noChangeArrowheads="1"/>
          </p:cNvSpPr>
          <p:nvPr/>
        </p:nvSpPr>
        <p:spPr bwMode="auto">
          <a:xfrm>
            <a:off x="123825" y="2057400"/>
            <a:ext cx="457200" cy="457200"/>
          </a:xfrm>
          <a:prstGeom prst="rect">
            <a:avLst/>
          </a:prstGeom>
          <a:noFill/>
          <a:ln w="9525">
            <a:noFill/>
            <a:miter lim="800000"/>
            <a:headEnd/>
            <a:tailEnd/>
          </a:ln>
          <a:effectLst/>
        </p:spPr>
        <p:txBody>
          <a:bodyPr>
            <a:spAutoFit/>
          </a:bodyPr>
          <a:lstStyle/>
          <a:p>
            <a:pPr>
              <a:spcBef>
                <a:spcPct val="50000"/>
              </a:spcBef>
            </a:pPr>
            <a:r>
              <a:rPr lang="en-US">
                <a:sym typeface="Symbol" pitchFamily="18" charset="2"/>
              </a:rPr>
              <a:t></a:t>
            </a:r>
            <a:endParaRPr lang="en-US"/>
          </a:p>
        </p:txBody>
      </p:sp>
      <p:sp>
        <p:nvSpPr>
          <p:cNvPr id="152600" name="Text Box 24"/>
          <p:cNvSpPr txBox="1">
            <a:spLocks noChangeArrowheads="1"/>
          </p:cNvSpPr>
          <p:nvPr/>
        </p:nvSpPr>
        <p:spPr bwMode="auto">
          <a:xfrm>
            <a:off x="76200" y="2809875"/>
            <a:ext cx="533400" cy="457200"/>
          </a:xfrm>
          <a:prstGeom prst="rect">
            <a:avLst/>
          </a:prstGeom>
          <a:noFill/>
          <a:ln w="9525">
            <a:noFill/>
            <a:miter lim="800000"/>
            <a:headEnd/>
            <a:tailEnd/>
          </a:ln>
          <a:effectLst/>
        </p:spPr>
        <p:txBody>
          <a:bodyPr>
            <a:spAutoFit/>
          </a:bodyPr>
          <a:lstStyle/>
          <a:p>
            <a:pPr>
              <a:spcBef>
                <a:spcPct val="50000"/>
              </a:spcBef>
            </a:pPr>
            <a:r>
              <a:rPr lang="en-US">
                <a:sym typeface="Symbol" pitchFamily="18" charset="2"/>
              </a:rPr>
              <a:t></a:t>
            </a:r>
          </a:p>
        </p:txBody>
      </p:sp>
      <p:sp>
        <p:nvSpPr>
          <p:cNvPr id="152601" name="Text Box 25"/>
          <p:cNvSpPr txBox="1">
            <a:spLocks noChangeArrowheads="1"/>
          </p:cNvSpPr>
          <p:nvPr/>
        </p:nvSpPr>
        <p:spPr bwMode="auto">
          <a:xfrm>
            <a:off x="152400" y="3810000"/>
            <a:ext cx="457200" cy="457200"/>
          </a:xfrm>
          <a:prstGeom prst="rect">
            <a:avLst/>
          </a:prstGeom>
          <a:noFill/>
          <a:ln w="9525">
            <a:noFill/>
            <a:miter lim="800000"/>
            <a:headEnd/>
            <a:tailEnd/>
          </a:ln>
          <a:effectLst/>
        </p:spPr>
        <p:txBody>
          <a:bodyPr>
            <a:spAutoFit/>
          </a:bodyPr>
          <a:lstStyle/>
          <a:p>
            <a:pPr>
              <a:spcBef>
                <a:spcPct val="50000"/>
              </a:spcBef>
            </a:pPr>
            <a:r>
              <a:rPr lang="en-US">
                <a:sym typeface="Symbol" pitchFamily="18" charset="2"/>
              </a:rPr>
              <a:t></a:t>
            </a:r>
          </a:p>
        </p:txBody>
      </p:sp>
      <p:sp>
        <p:nvSpPr>
          <p:cNvPr id="152602" name="Text Box 26"/>
          <p:cNvSpPr txBox="1">
            <a:spLocks noChangeArrowheads="1"/>
          </p:cNvSpPr>
          <p:nvPr/>
        </p:nvSpPr>
        <p:spPr bwMode="auto">
          <a:xfrm>
            <a:off x="76200" y="4724400"/>
            <a:ext cx="1447800" cy="457200"/>
          </a:xfrm>
          <a:prstGeom prst="rect">
            <a:avLst/>
          </a:prstGeom>
          <a:noFill/>
          <a:ln w="9525">
            <a:noFill/>
            <a:miter lim="800000"/>
            <a:headEnd/>
            <a:tailEnd/>
          </a:ln>
          <a:effectLst/>
        </p:spPr>
        <p:txBody>
          <a:bodyPr>
            <a:spAutoFit/>
          </a:bodyPr>
          <a:lstStyle/>
          <a:p>
            <a:pPr>
              <a:spcBef>
                <a:spcPct val="50000"/>
              </a:spcBef>
            </a:pPr>
            <a:r>
              <a:rPr lang="en-US"/>
              <a:t>Neutron</a:t>
            </a:r>
          </a:p>
        </p:txBody>
      </p:sp>
      <p:sp>
        <p:nvSpPr>
          <p:cNvPr id="152603" name="Freeform 27"/>
          <p:cNvSpPr>
            <a:spLocks/>
          </p:cNvSpPr>
          <p:nvPr/>
        </p:nvSpPr>
        <p:spPr bwMode="auto">
          <a:xfrm>
            <a:off x="4724400" y="4038600"/>
            <a:ext cx="1066800" cy="76200"/>
          </a:xfrm>
          <a:custGeom>
            <a:avLst/>
            <a:gdLst/>
            <a:ahLst/>
            <a:cxnLst>
              <a:cxn ang="0">
                <a:pos x="0" y="240"/>
              </a:cxn>
              <a:cxn ang="0">
                <a:pos x="144" y="0"/>
              </a:cxn>
              <a:cxn ang="0">
                <a:pos x="288" y="240"/>
              </a:cxn>
              <a:cxn ang="0">
                <a:pos x="480" y="0"/>
              </a:cxn>
              <a:cxn ang="0">
                <a:pos x="672" y="240"/>
              </a:cxn>
              <a:cxn ang="0">
                <a:pos x="816" y="0"/>
              </a:cxn>
              <a:cxn ang="0">
                <a:pos x="960" y="240"/>
              </a:cxn>
              <a:cxn ang="0">
                <a:pos x="1152" y="0"/>
              </a:cxn>
              <a:cxn ang="0">
                <a:pos x="1296" y="240"/>
              </a:cxn>
              <a:cxn ang="0">
                <a:pos x="1488" y="0"/>
              </a:cxn>
              <a:cxn ang="0">
                <a:pos x="1632" y="240"/>
              </a:cxn>
              <a:cxn ang="0">
                <a:pos x="1824" y="0"/>
              </a:cxn>
              <a:cxn ang="0">
                <a:pos x="2016" y="240"/>
              </a:cxn>
              <a:cxn ang="0">
                <a:pos x="2160" y="0"/>
              </a:cxn>
              <a:cxn ang="0">
                <a:pos x="2304" y="240"/>
              </a:cxn>
              <a:cxn ang="0">
                <a:pos x="2448" y="0"/>
              </a:cxn>
              <a:cxn ang="0">
                <a:pos x="2592" y="240"/>
              </a:cxn>
              <a:cxn ang="0">
                <a:pos x="2736" y="0"/>
              </a:cxn>
              <a:cxn ang="0">
                <a:pos x="2880" y="240"/>
              </a:cxn>
              <a:cxn ang="0">
                <a:pos x="3072" y="0"/>
              </a:cxn>
              <a:cxn ang="0">
                <a:pos x="3216" y="240"/>
              </a:cxn>
              <a:cxn ang="0">
                <a:pos x="3360" y="0"/>
              </a:cxn>
            </a:cxnLst>
            <a:rect l="0" t="0" r="r" b="b"/>
            <a:pathLst>
              <a:path w="3360" h="240">
                <a:moveTo>
                  <a:pt x="0" y="240"/>
                </a:moveTo>
                <a:cubicBezTo>
                  <a:pt x="48" y="120"/>
                  <a:pt x="96" y="0"/>
                  <a:pt x="144" y="0"/>
                </a:cubicBezTo>
                <a:cubicBezTo>
                  <a:pt x="192" y="0"/>
                  <a:pt x="232" y="240"/>
                  <a:pt x="288" y="240"/>
                </a:cubicBezTo>
                <a:cubicBezTo>
                  <a:pt x="344" y="240"/>
                  <a:pt x="416" y="0"/>
                  <a:pt x="480" y="0"/>
                </a:cubicBezTo>
                <a:cubicBezTo>
                  <a:pt x="544" y="0"/>
                  <a:pt x="616" y="240"/>
                  <a:pt x="672" y="240"/>
                </a:cubicBezTo>
                <a:cubicBezTo>
                  <a:pt x="728" y="240"/>
                  <a:pt x="768" y="0"/>
                  <a:pt x="816" y="0"/>
                </a:cubicBezTo>
                <a:cubicBezTo>
                  <a:pt x="864" y="0"/>
                  <a:pt x="904" y="240"/>
                  <a:pt x="960" y="240"/>
                </a:cubicBezTo>
                <a:cubicBezTo>
                  <a:pt x="1016" y="240"/>
                  <a:pt x="1096" y="0"/>
                  <a:pt x="1152" y="0"/>
                </a:cubicBezTo>
                <a:cubicBezTo>
                  <a:pt x="1208" y="0"/>
                  <a:pt x="1240" y="240"/>
                  <a:pt x="1296" y="240"/>
                </a:cubicBezTo>
                <a:cubicBezTo>
                  <a:pt x="1352" y="240"/>
                  <a:pt x="1432" y="0"/>
                  <a:pt x="1488" y="0"/>
                </a:cubicBezTo>
                <a:cubicBezTo>
                  <a:pt x="1544" y="0"/>
                  <a:pt x="1576" y="240"/>
                  <a:pt x="1632" y="240"/>
                </a:cubicBezTo>
                <a:cubicBezTo>
                  <a:pt x="1688" y="240"/>
                  <a:pt x="1760" y="0"/>
                  <a:pt x="1824" y="0"/>
                </a:cubicBezTo>
                <a:cubicBezTo>
                  <a:pt x="1888" y="0"/>
                  <a:pt x="1960" y="240"/>
                  <a:pt x="2016" y="240"/>
                </a:cubicBezTo>
                <a:cubicBezTo>
                  <a:pt x="2072" y="240"/>
                  <a:pt x="2112" y="0"/>
                  <a:pt x="2160" y="0"/>
                </a:cubicBezTo>
                <a:cubicBezTo>
                  <a:pt x="2208" y="0"/>
                  <a:pt x="2256" y="240"/>
                  <a:pt x="2304" y="240"/>
                </a:cubicBezTo>
                <a:cubicBezTo>
                  <a:pt x="2352" y="240"/>
                  <a:pt x="2400" y="0"/>
                  <a:pt x="2448" y="0"/>
                </a:cubicBezTo>
                <a:cubicBezTo>
                  <a:pt x="2496" y="0"/>
                  <a:pt x="2544" y="240"/>
                  <a:pt x="2592" y="240"/>
                </a:cubicBezTo>
                <a:cubicBezTo>
                  <a:pt x="2640" y="240"/>
                  <a:pt x="2688" y="0"/>
                  <a:pt x="2736" y="0"/>
                </a:cubicBezTo>
                <a:cubicBezTo>
                  <a:pt x="2784" y="0"/>
                  <a:pt x="2824" y="240"/>
                  <a:pt x="2880" y="240"/>
                </a:cubicBezTo>
                <a:cubicBezTo>
                  <a:pt x="2936" y="240"/>
                  <a:pt x="3016" y="0"/>
                  <a:pt x="3072" y="0"/>
                </a:cubicBezTo>
                <a:cubicBezTo>
                  <a:pt x="3128" y="0"/>
                  <a:pt x="3168" y="240"/>
                  <a:pt x="3216" y="240"/>
                </a:cubicBezTo>
                <a:cubicBezTo>
                  <a:pt x="3264" y="240"/>
                  <a:pt x="3328" y="32"/>
                  <a:pt x="3360" y="0"/>
                </a:cubicBezTo>
              </a:path>
            </a:pathLst>
          </a:custGeom>
          <a:noFill/>
          <a:ln w="9525">
            <a:solidFill>
              <a:schemeClr val="tx1"/>
            </a:solidFill>
            <a:round/>
            <a:headEnd/>
            <a:tailEnd/>
          </a:ln>
          <a:effectLst/>
        </p:spPr>
        <p:txBody>
          <a:bodyPr/>
          <a:lstStyle/>
          <a:p>
            <a:endParaRPr lang="en-US"/>
          </a:p>
        </p:txBody>
      </p:sp>
      <p:sp>
        <p:nvSpPr>
          <p:cNvPr id="152604" name="Freeform 28"/>
          <p:cNvSpPr>
            <a:spLocks/>
          </p:cNvSpPr>
          <p:nvPr/>
        </p:nvSpPr>
        <p:spPr bwMode="auto">
          <a:xfrm>
            <a:off x="4724400" y="4267200"/>
            <a:ext cx="1219200" cy="76200"/>
          </a:xfrm>
          <a:custGeom>
            <a:avLst/>
            <a:gdLst/>
            <a:ahLst/>
            <a:cxnLst>
              <a:cxn ang="0">
                <a:pos x="0" y="240"/>
              </a:cxn>
              <a:cxn ang="0">
                <a:pos x="144" y="0"/>
              </a:cxn>
              <a:cxn ang="0">
                <a:pos x="288" y="240"/>
              </a:cxn>
              <a:cxn ang="0">
                <a:pos x="480" y="0"/>
              </a:cxn>
              <a:cxn ang="0">
                <a:pos x="672" y="240"/>
              </a:cxn>
              <a:cxn ang="0">
                <a:pos x="816" y="0"/>
              </a:cxn>
              <a:cxn ang="0">
                <a:pos x="960" y="240"/>
              </a:cxn>
              <a:cxn ang="0">
                <a:pos x="1152" y="0"/>
              </a:cxn>
              <a:cxn ang="0">
                <a:pos x="1296" y="240"/>
              </a:cxn>
              <a:cxn ang="0">
                <a:pos x="1488" y="0"/>
              </a:cxn>
              <a:cxn ang="0">
                <a:pos x="1632" y="240"/>
              </a:cxn>
              <a:cxn ang="0">
                <a:pos x="1824" y="0"/>
              </a:cxn>
              <a:cxn ang="0">
                <a:pos x="2016" y="240"/>
              </a:cxn>
              <a:cxn ang="0">
                <a:pos x="2160" y="0"/>
              </a:cxn>
              <a:cxn ang="0">
                <a:pos x="2304" y="240"/>
              </a:cxn>
              <a:cxn ang="0">
                <a:pos x="2448" y="0"/>
              </a:cxn>
              <a:cxn ang="0">
                <a:pos x="2592" y="240"/>
              </a:cxn>
              <a:cxn ang="0">
                <a:pos x="2736" y="0"/>
              </a:cxn>
              <a:cxn ang="0">
                <a:pos x="2880" y="240"/>
              </a:cxn>
              <a:cxn ang="0">
                <a:pos x="3072" y="0"/>
              </a:cxn>
              <a:cxn ang="0">
                <a:pos x="3216" y="240"/>
              </a:cxn>
              <a:cxn ang="0">
                <a:pos x="3360" y="0"/>
              </a:cxn>
            </a:cxnLst>
            <a:rect l="0" t="0" r="r" b="b"/>
            <a:pathLst>
              <a:path w="3360" h="240">
                <a:moveTo>
                  <a:pt x="0" y="240"/>
                </a:moveTo>
                <a:cubicBezTo>
                  <a:pt x="48" y="120"/>
                  <a:pt x="96" y="0"/>
                  <a:pt x="144" y="0"/>
                </a:cubicBezTo>
                <a:cubicBezTo>
                  <a:pt x="192" y="0"/>
                  <a:pt x="232" y="240"/>
                  <a:pt x="288" y="240"/>
                </a:cubicBezTo>
                <a:cubicBezTo>
                  <a:pt x="344" y="240"/>
                  <a:pt x="416" y="0"/>
                  <a:pt x="480" y="0"/>
                </a:cubicBezTo>
                <a:cubicBezTo>
                  <a:pt x="544" y="0"/>
                  <a:pt x="616" y="240"/>
                  <a:pt x="672" y="240"/>
                </a:cubicBezTo>
                <a:cubicBezTo>
                  <a:pt x="728" y="240"/>
                  <a:pt x="768" y="0"/>
                  <a:pt x="816" y="0"/>
                </a:cubicBezTo>
                <a:cubicBezTo>
                  <a:pt x="864" y="0"/>
                  <a:pt x="904" y="240"/>
                  <a:pt x="960" y="240"/>
                </a:cubicBezTo>
                <a:cubicBezTo>
                  <a:pt x="1016" y="240"/>
                  <a:pt x="1096" y="0"/>
                  <a:pt x="1152" y="0"/>
                </a:cubicBezTo>
                <a:cubicBezTo>
                  <a:pt x="1208" y="0"/>
                  <a:pt x="1240" y="240"/>
                  <a:pt x="1296" y="240"/>
                </a:cubicBezTo>
                <a:cubicBezTo>
                  <a:pt x="1352" y="240"/>
                  <a:pt x="1432" y="0"/>
                  <a:pt x="1488" y="0"/>
                </a:cubicBezTo>
                <a:cubicBezTo>
                  <a:pt x="1544" y="0"/>
                  <a:pt x="1576" y="240"/>
                  <a:pt x="1632" y="240"/>
                </a:cubicBezTo>
                <a:cubicBezTo>
                  <a:pt x="1688" y="240"/>
                  <a:pt x="1760" y="0"/>
                  <a:pt x="1824" y="0"/>
                </a:cubicBezTo>
                <a:cubicBezTo>
                  <a:pt x="1888" y="0"/>
                  <a:pt x="1960" y="240"/>
                  <a:pt x="2016" y="240"/>
                </a:cubicBezTo>
                <a:cubicBezTo>
                  <a:pt x="2072" y="240"/>
                  <a:pt x="2112" y="0"/>
                  <a:pt x="2160" y="0"/>
                </a:cubicBezTo>
                <a:cubicBezTo>
                  <a:pt x="2208" y="0"/>
                  <a:pt x="2256" y="240"/>
                  <a:pt x="2304" y="240"/>
                </a:cubicBezTo>
                <a:cubicBezTo>
                  <a:pt x="2352" y="240"/>
                  <a:pt x="2400" y="0"/>
                  <a:pt x="2448" y="0"/>
                </a:cubicBezTo>
                <a:cubicBezTo>
                  <a:pt x="2496" y="0"/>
                  <a:pt x="2544" y="240"/>
                  <a:pt x="2592" y="240"/>
                </a:cubicBezTo>
                <a:cubicBezTo>
                  <a:pt x="2640" y="240"/>
                  <a:pt x="2688" y="0"/>
                  <a:pt x="2736" y="0"/>
                </a:cubicBezTo>
                <a:cubicBezTo>
                  <a:pt x="2784" y="0"/>
                  <a:pt x="2824" y="240"/>
                  <a:pt x="2880" y="240"/>
                </a:cubicBezTo>
                <a:cubicBezTo>
                  <a:pt x="2936" y="240"/>
                  <a:pt x="3016" y="0"/>
                  <a:pt x="3072" y="0"/>
                </a:cubicBezTo>
                <a:cubicBezTo>
                  <a:pt x="3128" y="0"/>
                  <a:pt x="3168" y="240"/>
                  <a:pt x="3216" y="240"/>
                </a:cubicBezTo>
                <a:cubicBezTo>
                  <a:pt x="3264" y="240"/>
                  <a:pt x="3328" y="32"/>
                  <a:pt x="3360" y="0"/>
                </a:cubicBezTo>
              </a:path>
            </a:pathLst>
          </a:custGeom>
          <a:noFill/>
          <a:ln w="9525">
            <a:solidFill>
              <a:schemeClr val="tx1"/>
            </a:solidFill>
            <a:round/>
            <a:headEnd/>
            <a:tailEnd/>
          </a:ln>
          <a:effectLst/>
        </p:spPr>
        <p:txBody>
          <a:bodyPr/>
          <a:lstStyle/>
          <a:p>
            <a:endParaRPr lang="en-US"/>
          </a:p>
        </p:txBody>
      </p:sp>
      <p:sp>
        <p:nvSpPr>
          <p:cNvPr id="152605" name="Freeform 29"/>
          <p:cNvSpPr>
            <a:spLocks/>
          </p:cNvSpPr>
          <p:nvPr/>
        </p:nvSpPr>
        <p:spPr bwMode="auto">
          <a:xfrm>
            <a:off x="7543800" y="4038600"/>
            <a:ext cx="1066800" cy="76200"/>
          </a:xfrm>
          <a:custGeom>
            <a:avLst/>
            <a:gdLst/>
            <a:ahLst/>
            <a:cxnLst>
              <a:cxn ang="0">
                <a:pos x="0" y="240"/>
              </a:cxn>
              <a:cxn ang="0">
                <a:pos x="144" y="0"/>
              </a:cxn>
              <a:cxn ang="0">
                <a:pos x="288" y="240"/>
              </a:cxn>
              <a:cxn ang="0">
                <a:pos x="480" y="0"/>
              </a:cxn>
              <a:cxn ang="0">
                <a:pos x="672" y="240"/>
              </a:cxn>
              <a:cxn ang="0">
                <a:pos x="816" y="0"/>
              </a:cxn>
              <a:cxn ang="0">
                <a:pos x="960" y="240"/>
              </a:cxn>
              <a:cxn ang="0">
                <a:pos x="1152" y="0"/>
              </a:cxn>
              <a:cxn ang="0">
                <a:pos x="1296" y="240"/>
              </a:cxn>
              <a:cxn ang="0">
                <a:pos x="1488" y="0"/>
              </a:cxn>
              <a:cxn ang="0">
                <a:pos x="1632" y="240"/>
              </a:cxn>
              <a:cxn ang="0">
                <a:pos x="1824" y="0"/>
              </a:cxn>
              <a:cxn ang="0">
                <a:pos x="2016" y="240"/>
              </a:cxn>
              <a:cxn ang="0">
                <a:pos x="2160" y="0"/>
              </a:cxn>
              <a:cxn ang="0">
                <a:pos x="2304" y="240"/>
              </a:cxn>
              <a:cxn ang="0">
                <a:pos x="2448" y="0"/>
              </a:cxn>
              <a:cxn ang="0">
                <a:pos x="2592" y="240"/>
              </a:cxn>
              <a:cxn ang="0">
                <a:pos x="2736" y="0"/>
              </a:cxn>
              <a:cxn ang="0">
                <a:pos x="2880" y="240"/>
              </a:cxn>
              <a:cxn ang="0">
                <a:pos x="3072" y="0"/>
              </a:cxn>
              <a:cxn ang="0">
                <a:pos x="3216" y="240"/>
              </a:cxn>
              <a:cxn ang="0">
                <a:pos x="3360" y="0"/>
              </a:cxn>
            </a:cxnLst>
            <a:rect l="0" t="0" r="r" b="b"/>
            <a:pathLst>
              <a:path w="3360" h="240">
                <a:moveTo>
                  <a:pt x="0" y="240"/>
                </a:moveTo>
                <a:cubicBezTo>
                  <a:pt x="48" y="120"/>
                  <a:pt x="96" y="0"/>
                  <a:pt x="144" y="0"/>
                </a:cubicBezTo>
                <a:cubicBezTo>
                  <a:pt x="192" y="0"/>
                  <a:pt x="232" y="240"/>
                  <a:pt x="288" y="240"/>
                </a:cubicBezTo>
                <a:cubicBezTo>
                  <a:pt x="344" y="240"/>
                  <a:pt x="416" y="0"/>
                  <a:pt x="480" y="0"/>
                </a:cubicBezTo>
                <a:cubicBezTo>
                  <a:pt x="544" y="0"/>
                  <a:pt x="616" y="240"/>
                  <a:pt x="672" y="240"/>
                </a:cubicBezTo>
                <a:cubicBezTo>
                  <a:pt x="728" y="240"/>
                  <a:pt x="768" y="0"/>
                  <a:pt x="816" y="0"/>
                </a:cubicBezTo>
                <a:cubicBezTo>
                  <a:pt x="864" y="0"/>
                  <a:pt x="904" y="240"/>
                  <a:pt x="960" y="240"/>
                </a:cubicBezTo>
                <a:cubicBezTo>
                  <a:pt x="1016" y="240"/>
                  <a:pt x="1096" y="0"/>
                  <a:pt x="1152" y="0"/>
                </a:cubicBezTo>
                <a:cubicBezTo>
                  <a:pt x="1208" y="0"/>
                  <a:pt x="1240" y="240"/>
                  <a:pt x="1296" y="240"/>
                </a:cubicBezTo>
                <a:cubicBezTo>
                  <a:pt x="1352" y="240"/>
                  <a:pt x="1432" y="0"/>
                  <a:pt x="1488" y="0"/>
                </a:cubicBezTo>
                <a:cubicBezTo>
                  <a:pt x="1544" y="0"/>
                  <a:pt x="1576" y="240"/>
                  <a:pt x="1632" y="240"/>
                </a:cubicBezTo>
                <a:cubicBezTo>
                  <a:pt x="1688" y="240"/>
                  <a:pt x="1760" y="0"/>
                  <a:pt x="1824" y="0"/>
                </a:cubicBezTo>
                <a:cubicBezTo>
                  <a:pt x="1888" y="0"/>
                  <a:pt x="1960" y="240"/>
                  <a:pt x="2016" y="240"/>
                </a:cubicBezTo>
                <a:cubicBezTo>
                  <a:pt x="2072" y="240"/>
                  <a:pt x="2112" y="0"/>
                  <a:pt x="2160" y="0"/>
                </a:cubicBezTo>
                <a:cubicBezTo>
                  <a:pt x="2208" y="0"/>
                  <a:pt x="2256" y="240"/>
                  <a:pt x="2304" y="240"/>
                </a:cubicBezTo>
                <a:cubicBezTo>
                  <a:pt x="2352" y="240"/>
                  <a:pt x="2400" y="0"/>
                  <a:pt x="2448" y="0"/>
                </a:cubicBezTo>
                <a:cubicBezTo>
                  <a:pt x="2496" y="0"/>
                  <a:pt x="2544" y="240"/>
                  <a:pt x="2592" y="240"/>
                </a:cubicBezTo>
                <a:cubicBezTo>
                  <a:pt x="2640" y="240"/>
                  <a:pt x="2688" y="0"/>
                  <a:pt x="2736" y="0"/>
                </a:cubicBezTo>
                <a:cubicBezTo>
                  <a:pt x="2784" y="0"/>
                  <a:pt x="2824" y="240"/>
                  <a:pt x="2880" y="240"/>
                </a:cubicBezTo>
                <a:cubicBezTo>
                  <a:pt x="2936" y="240"/>
                  <a:pt x="3016" y="0"/>
                  <a:pt x="3072" y="0"/>
                </a:cubicBezTo>
                <a:cubicBezTo>
                  <a:pt x="3128" y="0"/>
                  <a:pt x="3168" y="240"/>
                  <a:pt x="3216" y="240"/>
                </a:cubicBezTo>
                <a:cubicBezTo>
                  <a:pt x="3264" y="240"/>
                  <a:pt x="3328" y="32"/>
                  <a:pt x="3360" y="0"/>
                </a:cubicBezTo>
              </a:path>
            </a:pathLst>
          </a:custGeom>
          <a:noFill/>
          <a:ln w="9525">
            <a:solidFill>
              <a:schemeClr val="tx1"/>
            </a:solidFill>
            <a:round/>
            <a:headEnd/>
            <a:tailEnd/>
          </a:ln>
          <a:effectLst/>
        </p:spPr>
        <p:txBody>
          <a:bodyPr/>
          <a:lstStyle/>
          <a:p>
            <a:endParaRPr lang="en-US"/>
          </a:p>
        </p:txBody>
      </p:sp>
      <p:sp>
        <p:nvSpPr>
          <p:cNvPr id="152606" name="Oval 30"/>
          <p:cNvSpPr>
            <a:spLocks noChangeArrowheads="1"/>
          </p:cNvSpPr>
          <p:nvPr/>
        </p:nvSpPr>
        <p:spPr bwMode="auto">
          <a:xfrm>
            <a:off x="6607175" y="4737100"/>
            <a:ext cx="327025" cy="368300"/>
          </a:xfrm>
          <a:prstGeom prst="ellipse">
            <a:avLst/>
          </a:prstGeom>
          <a:noFill/>
          <a:ln w="12700">
            <a:solidFill>
              <a:srgbClr val="99FF66"/>
            </a:solidFill>
            <a:round/>
            <a:headEnd/>
            <a:tailEnd/>
          </a:ln>
          <a:effectLst/>
        </p:spPr>
        <p:txBody>
          <a:bodyPr wrap="none" anchor="ctr"/>
          <a:lstStyle/>
          <a:p>
            <a:endParaRPr lang="en-US"/>
          </a:p>
        </p:txBody>
      </p:sp>
      <p:sp>
        <p:nvSpPr>
          <p:cNvPr id="152607" name="Oval 31"/>
          <p:cNvSpPr>
            <a:spLocks noChangeArrowheads="1"/>
          </p:cNvSpPr>
          <p:nvPr/>
        </p:nvSpPr>
        <p:spPr bwMode="auto">
          <a:xfrm>
            <a:off x="7010400" y="4724400"/>
            <a:ext cx="327025" cy="368300"/>
          </a:xfrm>
          <a:prstGeom prst="ellipse">
            <a:avLst/>
          </a:prstGeom>
          <a:noFill/>
          <a:ln w="12700">
            <a:solidFill>
              <a:srgbClr val="99FF66"/>
            </a:solidFill>
            <a:round/>
            <a:headEnd/>
            <a:tailEnd/>
          </a:ln>
          <a:effectLst/>
        </p:spPr>
        <p:txBody>
          <a:bodyPr wrap="none" anchor="ctr"/>
          <a:lstStyle/>
          <a:p>
            <a:endParaRPr lang="en-US"/>
          </a:p>
        </p:txBody>
      </p:sp>
      <p:sp>
        <p:nvSpPr>
          <p:cNvPr id="152608" name="Oval 32"/>
          <p:cNvSpPr>
            <a:spLocks noChangeArrowheads="1"/>
          </p:cNvSpPr>
          <p:nvPr/>
        </p:nvSpPr>
        <p:spPr bwMode="auto">
          <a:xfrm>
            <a:off x="6835775" y="4724400"/>
            <a:ext cx="327025" cy="368300"/>
          </a:xfrm>
          <a:prstGeom prst="ellipse">
            <a:avLst/>
          </a:prstGeom>
          <a:noFill/>
          <a:ln w="12700">
            <a:solidFill>
              <a:srgbClr val="99FF66"/>
            </a:solidFill>
            <a:round/>
            <a:headEnd/>
            <a:tailEnd/>
          </a:ln>
          <a:effectLst/>
        </p:spPr>
        <p:txBody>
          <a:bodyPr wrap="none" anchor="ctr"/>
          <a:lstStyle/>
          <a:p>
            <a:endParaRPr lang="en-US"/>
          </a:p>
        </p:txBody>
      </p:sp>
      <p:sp>
        <p:nvSpPr>
          <p:cNvPr id="152609" name="Oval 33"/>
          <p:cNvSpPr>
            <a:spLocks noChangeArrowheads="1"/>
          </p:cNvSpPr>
          <p:nvPr/>
        </p:nvSpPr>
        <p:spPr bwMode="auto">
          <a:xfrm>
            <a:off x="7292975" y="4724400"/>
            <a:ext cx="327025" cy="368300"/>
          </a:xfrm>
          <a:prstGeom prst="ellipse">
            <a:avLst/>
          </a:prstGeom>
          <a:noFill/>
          <a:ln w="12700">
            <a:solidFill>
              <a:srgbClr val="99FF66"/>
            </a:solidFill>
            <a:round/>
            <a:headEnd/>
            <a:tailEnd/>
          </a:ln>
          <a:effectLst/>
        </p:spPr>
        <p:txBody>
          <a:bodyPr wrap="none" anchor="ctr"/>
          <a:lstStyle/>
          <a:p>
            <a:endParaRPr lang="en-US"/>
          </a:p>
        </p:txBody>
      </p:sp>
      <p:sp>
        <p:nvSpPr>
          <p:cNvPr id="152614" name="Freeform 38"/>
          <p:cNvSpPr>
            <a:spLocks/>
          </p:cNvSpPr>
          <p:nvPr/>
        </p:nvSpPr>
        <p:spPr bwMode="auto">
          <a:xfrm>
            <a:off x="6781800" y="4914900"/>
            <a:ext cx="1066800" cy="76200"/>
          </a:xfrm>
          <a:custGeom>
            <a:avLst/>
            <a:gdLst/>
            <a:ahLst/>
            <a:cxnLst>
              <a:cxn ang="0">
                <a:pos x="0" y="240"/>
              </a:cxn>
              <a:cxn ang="0">
                <a:pos x="144" y="0"/>
              </a:cxn>
              <a:cxn ang="0">
                <a:pos x="288" y="240"/>
              </a:cxn>
              <a:cxn ang="0">
                <a:pos x="480" y="0"/>
              </a:cxn>
              <a:cxn ang="0">
                <a:pos x="672" y="240"/>
              </a:cxn>
              <a:cxn ang="0">
                <a:pos x="816" y="0"/>
              </a:cxn>
              <a:cxn ang="0">
                <a:pos x="960" y="240"/>
              </a:cxn>
              <a:cxn ang="0">
                <a:pos x="1152" y="0"/>
              </a:cxn>
              <a:cxn ang="0">
                <a:pos x="1296" y="240"/>
              </a:cxn>
              <a:cxn ang="0">
                <a:pos x="1488" y="0"/>
              </a:cxn>
              <a:cxn ang="0">
                <a:pos x="1632" y="240"/>
              </a:cxn>
              <a:cxn ang="0">
                <a:pos x="1824" y="0"/>
              </a:cxn>
              <a:cxn ang="0">
                <a:pos x="2016" y="240"/>
              </a:cxn>
              <a:cxn ang="0">
                <a:pos x="2160" y="0"/>
              </a:cxn>
              <a:cxn ang="0">
                <a:pos x="2304" y="240"/>
              </a:cxn>
              <a:cxn ang="0">
                <a:pos x="2448" y="0"/>
              </a:cxn>
              <a:cxn ang="0">
                <a:pos x="2592" y="240"/>
              </a:cxn>
              <a:cxn ang="0">
                <a:pos x="2736" y="0"/>
              </a:cxn>
              <a:cxn ang="0">
                <a:pos x="2880" y="240"/>
              </a:cxn>
              <a:cxn ang="0">
                <a:pos x="3072" y="0"/>
              </a:cxn>
              <a:cxn ang="0">
                <a:pos x="3216" y="240"/>
              </a:cxn>
              <a:cxn ang="0">
                <a:pos x="3360" y="0"/>
              </a:cxn>
            </a:cxnLst>
            <a:rect l="0" t="0" r="r" b="b"/>
            <a:pathLst>
              <a:path w="3360" h="240">
                <a:moveTo>
                  <a:pt x="0" y="240"/>
                </a:moveTo>
                <a:cubicBezTo>
                  <a:pt x="48" y="120"/>
                  <a:pt x="96" y="0"/>
                  <a:pt x="144" y="0"/>
                </a:cubicBezTo>
                <a:cubicBezTo>
                  <a:pt x="192" y="0"/>
                  <a:pt x="232" y="240"/>
                  <a:pt x="288" y="240"/>
                </a:cubicBezTo>
                <a:cubicBezTo>
                  <a:pt x="344" y="240"/>
                  <a:pt x="416" y="0"/>
                  <a:pt x="480" y="0"/>
                </a:cubicBezTo>
                <a:cubicBezTo>
                  <a:pt x="544" y="0"/>
                  <a:pt x="616" y="240"/>
                  <a:pt x="672" y="240"/>
                </a:cubicBezTo>
                <a:cubicBezTo>
                  <a:pt x="728" y="240"/>
                  <a:pt x="768" y="0"/>
                  <a:pt x="816" y="0"/>
                </a:cubicBezTo>
                <a:cubicBezTo>
                  <a:pt x="864" y="0"/>
                  <a:pt x="904" y="240"/>
                  <a:pt x="960" y="240"/>
                </a:cubicBezTo>
                <a:cubicBezTo>
                  <a:pt x="1016" y="240"/>
                  <a:pt x="1096" y="0"/>
                  <a:pt x="1152" y="0"/>
                </a:cubicBezTo>
                <a:cubicBezTo>
                  <a:pt x="1208" y="0"/>
                  <a:pt x="1240" y="240"/>
                  <a:pt x="1296" y="240"/>
                </a:cubicBezTo>
                <a:cubicBezTo>
                  <a:pt x="1352" y="240"/>
                  <a:pt x="1432" y="0"/>
                  <a:pt x="1488" y="0"/>
                </a:cubicBezTo>
                <a:cubicBezTo>
                  <a:pt x="1544" y="0"/>
                  <a:pt x="1576" y="240"/>
                  <a:pt x="1632" y="240"/>
                </a:cubicBezTo>
                <a:cubicBezTo>
                  <a:pt x="1688" y="240"/>
                  <a:pt x="1760" y="0"/>
                  <a:pt x="1824" y="0"/>
                </a:cubicBezTo>
                <a:cubicBezTo>
                  <a:pt x="1888" y="0"/>
                  <a:pt x="1960" y="240"/>
                  <a:pt x="2016" y="240"/>
                </a:cubicBezTo>
                <a:cubicBezTo>
                  <a:pt x="2072" y="240"/>
                  <a:pt x="2112" y="0"/>
                  <a:pt x="2160" y="0"/>
                </a:cubicBezTo>
                <a:cubicBezTo>
                  <a:pt x="2208" y="0"/>
                  <a:pt x="2256" y="240"/>
                  <a:pt x="2304" y="240"/>
                </a:cubicBezTo>
                <a:cubicBezTo>
                  <a:pt x="2352" y="240"/>
                  <a:pt x="2400" y="0"/>
                  <a:pt x="2448" y="0"/>
                </a:cubicBezTo>
                <a:cubicBezTo>
                  <a:pt x="2496" y="0"/>
                  <a:pt x="2544" y="240"/>
                  <a:pt x="2592" y="240"/>
                </a:cubicBezTo>
                <a:cubicBezTo>
                  <a:pt x="2640" y="240"/>
                  <a:pt x="2688" y="0"/>
                  <a:pt x="2736" y="0"/>
                </a:cubicBezTo>
                <a:cubicBezTo>
                  <a:pt x="2784" y="0"/>
                  <a:pt x="2824" y="240"/>
                  <a:pt x="2880" y="240"/>
                </a:cubicBezTo>
                <a:cubicBezTo>
                  <a:pt x="2936" y="240"/>
                  <a:pt x="3016" y="0"/>
                  <a:pt x="3072" y="0"/>
                </a:cubicBezTo>
                <a:cubicBezTo>
                  <a:pt x="3128" y="0"/>
                  <a:pt x="3168" y="240"/>
                  <a:pt x="3216" y="240"/>
                </a:cubicBezTo>
                <a:cubicBezTo>
                  <a:pt x="3264" y="240"/>
                  <a:pt x="3328" y="32"/>
                  <a:pt x="3360" y="0"/>
                </a:cubicBezTo>
              </a:path>
            </a:pathLst>
          </a:custGeom>
          <a:noFill/>
          <a:ln w="9525">
            <a:solidFill>
              <a:schemeClr val="tx1"/>
            </a:solidFill>
            <a:round/>
            <a:headEnd/>
            <a:tailEnd/>
          </a:ln>
          <a:effectLst/>
        </p:spPr>
        <p:txBody>
          <a:bodyPr/>
          <a:lstStyle/>
          <a:p>
            <a:endParaRPr lang="en-US"/>
          </a:p>
        </p:txBody>
      </p:sp>
      <p:grpSp>
        <p:nvGrpSpPr>
          <p:cNvPr id="4" name="Group 39"/>
          <p:cNvGrpSpPr>
            <a:grpSpLocks/>
          </p:cNvGrpSpPr>
          <p:nvPr/>
        </p:nvGrpSpPr>
        <p:grpSpPr bwMode="auto">
          <a:xfrm>
            <a:off x="3968750" y="2286000"/>
            <a:ext cx="438150" cy="417513"/>
            <a:chOff x="4832" y="998"/>
            <a:chExt cx="706" cy="648"/>
          </a:xfrm>
        </p:grpSpPr>
        <p:sp>
          <p:nvSpPr>
            <p:cNvPr id="152616" name="Oval 40"/>
            <p:cNvSpPr>
              <a:spLocks noChangeArrowheads="1"/>
            </p:cNvSpPr>
            <p:nvPr/>
          </p:nvSpPr>
          <p:spPr bwMode="auto">
            <a:xfrm>
              <a:off x="5020" y="1156"/>
              <a:ext cx="232" cy="232"/>
            </a:xfrm>
            <a:prstGeom prst="ellipse">
              <a:avLst/>
            </a:prstGeom>
            <a:noFill/>
            <a:ln w="12700">
              <a:solidFill>
                <a:schemeClr val="tx1"/>
              </a:solidFill>
              <a:round/>
              <a:headEnd/>
              <a:tailEnd/>
            </a:ln>
            <a:effectLst/>
          </p:spPr>
          <p:txBody>
            <a:bodyPr wrap="none" anchor="ctr"/>
            <a:lstStyle/>
            <a:p>
              <a:endParaRPr lang="en-US"/>
            </a:p>
          </p:txBody>
        </p:sp>
        <p:sp>
          <p:nvSpPr>
            <p:cNvPr id="152617" name="Oval 41"/>
            <p:cNvSpPr>
              <a:spLocks noChangeArrowheads="1"/>
            </p:cNvSpPr>
            <p:nvPr/>
          </p:nvSpPr>
          <p:spPr bwMode="auto">
            <a:xfrm>
              <a:off x="5028" y="1412"/>
              <a:ext cx="232" cy="232"/>
            </a:xfrm>
            <a:prstGeom prst="ellipse">
              <a:avLst/>
            </a:prstGeom>
            <a:noFill/>
            <a:ln w="12700">
              <a:solidFill>
                <a:schemeClr val="tx1"/>
              </a:solidFill>
              <a:round/>
              <a:headEnd/>
              <a:tailEnd/>
            </a:ln>
            <a:effectLst/>
          </p:spPr>
          <p:txBody>
            <a:bodyPr wrap="none" anchor="ctr"/>
            <a:lstStyle/>
            <a:p>
              <a:endParaRPr lang="en-US"/>
            </a:p>
          </p:txBody>
        </p:sp>
        <p:sp>
          <p:nvSpPr>
            <p:cNvPr id="152618" name="Oval 42"/>
            <p:cNvSpPr>
              <a:spLocks noChangeArrowheads="1"/>
            </p:cNvSpPr>
            <p:nvPr/>
          </p:nvSpPr>
          <p:spPr bwMode="auto">
            <a:xfrm>
              <a:off x="4832" y="1288"/>
              <a:ext cx="240" cy="240"/>
            </a:xfrm>
            <a:prstGeom prst="ellipse">
              <a:avLst/>
            </a:prstGeom>
            <a:solidFill>
              <a:schemeClr val="hlink"/>
            </a:solidFill>
            <a:ln w="9525">
              <a:noFill/>
              <a:round/>
              <a:headEnd/>
              <a:tailEnd/>
            </a:ln>
            <a:effectLst/>
          </p:spPr>
          <p:txBody>
            <a:bodyPr wrap="none" anchor="ctr"/>
            <a:lstStyle/>
            <a:p>
              <a:endParaRPr lang="en-US"/>
            </a:p>
          </p:txBody>
        </p:sp>
        <p:sp>
          <p:nvSpPr>
            <p:cNvPr id="152619" name="Oval 43"/>
            <p:cNvSpPr>
              <a:spLocks noChangeArrowheads="1"/>
            </p:cNvSpPr>
            <p:nvPr/>
          </p:nvSpPr>
          <p:spPr bwMode="auto">
            <a:xfrm>
              <a:off x="5208" y="1272"/>
              <a:ext cx="240" cy="240"/>
            </a:xfrm>
            <a:prstGeom prst="ellipse">
              <a:avLst/>
            </a:prstGeom>
            <a:solidFill>
              <a:schemeClr val="hlink"/>
            </a:solidFill>
            <a:ln w="9525">
              <a:noFill/>
              <a:round/>
              <a:headEnd/>
              <a:tailEnd/>
            </a:ln>
            <a:effectLst/>
          </p:spPr>
          <p:txBody>
            <a:bodyPr wrap="none" anchor="ctr"/>
            <a:lstStyle/>
            <a:p>
              <a:endParaRPr lang="en-US"/>
            </a:p>
          </p:txBody>
        </p:sp>
        <p:sp>
          <p:nvSpPr>
            <p:cNvPr id="152620" name="Rectangle 44"/>
            <p:cNvSpPr>
              <a:spLocks noChangeArrowheads="1"/>
            </p:cNvSpPr>
            <p:nvPr/>
          </p:nvSpPr>
          <p:spPr bwMode="auto">
            <a:xfrm>
              <a:off x="5272" y="998"/>
              <a:ext cx="266" cy="648"/>
            </a:xfrm>
            <a:prstGeom prst="rect">
              <a:avLst/>
            </a:prstGeom>
            <a:noFill/>
            <a:ln w="9525">
              <a:noFill/>
              <a:miter lim="800000"/>
              <a:headEnd/>
              <a:tailEnd/>
            </a:ln>
            <a:effectLst/>
          </p:spPr>
          <p:txBody>
            <a:bodyPr wrap="none" lIns="82628" tIns="41315" rIns="82628" bIns="41315">
              <a:spAutoFit/>
            </a:bodyPr>
            <a:lstStyle/>
            <a:p>
              <a:pPr defTabSz="820738" eaLnBrk="0" hangingPunct="0"/>
              <a:endParaRPr lang="en-US" sz="2200" b="1">
                <a:solidFill>
                  <a:schemeClr val="hlink"/>
                </a:solidFill>
              </a:endParaRPr>
            </a:p>
          </p:txBody>
        </p:sp>
      </p:grpSp>
      <p:grpSp>
        <p:nvGrpSpPr>
          <p:cNvPr id="5" name="Group 45"/>
          <p:cNvGrpSpPr>
            <a:grpSpLocks/>
          </p:cNvGrpSpPr>
          <p:nvPr/>
        </p:nvGrpSpPr>
        <p:grpSpPr bwMode="auto">
          <a:xfrm>
            <a:off x="3968750" y="2362200"/>
            <a:ext cx="438150" cy="417513"/>
            <a:chOff x="4832" y="998"/>
            <a:chExt cx="706" cy="648"/>
          </a:xfrm>
        </p:grpSpPr>
        <p:sp>
          <p:nvSpPr>
            <p:cNvPr id="152622" name="Oval 46"/>
            <p:cNvSpPr>
              <a:spLocks noChangeArrowheads="1"/>
            </p:cNvSpPr>
            <p:nvPr/>
          </p:nvSpPr>
          <p:spPr bwMode="auto">
            <a:xfrm>
              <a:off x="5020" y="1156"/>
              <a:ext cx="232" cy="232"/>
            </a:xfrm>
            <a:prstGeom prst="ellipse">
              <a:avLst/>
            </a:prstGeom>
            <a:noFill/>
            <a:ln w="12700">
              <a:solidFill>
                <a:schemeClr val="tx1"/>
              </a:solidFill>
              <a:round/>
              <a:headEnd/>
              <a:tailEnd/>
            </a:ln>
            <a:effectLst/>
          </p:spPr>
          <p:txBody>
            <a:bodyPr wrap="none" anchor="ctr"/>
            <a:lstStyle/>
            <a:p>
              <a:endParaRPr lang="en-US"/>
            </a:p>
          </p:txBody>
        </p:sp>
        <p:sp>
          <p:nvSpPr>
            <p:cNvPr id="152623" name="Oval 47"/>
            <p:cNvSpPr>
              <a:spLocks noChangeArrowheads="1"/>
            </p:cNvSpPr>
            <p:nvPr/>
          </p:nvSpPr>
          <p:spPr bwMode="auto">
            <a:xfrm>
              <a:off x="5028" y="1412"/>
              <a:ext cx="232" cy="232"/>
            </a:xfrm>
            <a:prstGeom prst="ellipse">
              <a:avLst/>
            </a:prstGeom>
            <a:noFill/>
            <a:ln w="12700">
              <a:solidFill>
                <a:schemeClr val="tx1"/>
              </a:solidFill>
              <a:round/>
              <a:headEnd/>
              <a:tailEnd/>
            </a:ln>
            <a:effectLst/>
          </p:spPr>
          <p:txBody>
            <a:bodyPr wrap="none" anchor="ctr"/>
            <a:lstStyle/>
            <a:p>
              <a:endParaRPr lang="en-US"/>
            </a:p>
          </p:txBody>
        </p:sp>
        <p:sp>
          <p:nvSpPr>
            <p:cNvPr id="152624" name="Oval 48"/>
            <p:cNvSpPr>
              <a:spLocks noChangeArrowheads="1"/>
            </p:cNvSpPr>
            <p:nvPr/>
          </p:nvSpPr>
          <p:spPr bwMode="auto">
            <a:xfrm>
              <a:off x="4832" y="1288"/>
              <a:ext cx="240" cy="240"/>
            </a:xfrm>
            <a:prstGeom prst="ellipse">
              <a:avLst/>
            </a:prstGeom>
            <a:solidFill>
              <a:schemeClr val="hlink"/>
            </a:solidFill>
            <a:ln w="9525">
              <a:noFill/>
              <a:round/>
              <a:headEnd/>
              <a:tailEnd/>
            </a:ln>
            <a:effectLst/>
          </p:spPr>
          <p:txBody>
            <a:bodyPr wrap="none" anchor="ctr"/>
            <a:lstStyle/>
            <a:p>
              <a:endParaRPr lang="en-US"/>
            </a:p>
          </p:txBody>
        </p:sp>
        <p:sp>
          <p:nvSpPr>
            <p:cNvPr id="152625" name="Oval 49"/>
            <p:cNvSpPr>
              <a:spLocks noChangeArrowheads="1"/>
            </p:cNvSpPr>
            <p:nvPr/>
          </p:nvSpPr>
          <p:spPr bwMode="auto">
            <a:xfrm>
              <a:off x="5208" y="1272"/>
              <a:ext cx="240" cy="240"/>
            </a:xfrm>
            <a:prstGeom prst="ellipse">
              <a:avLst/>
            </a:prstGeom>
            <a:solidFill>
              <a:schemeClr val="hlink"/>
            </a:solidFill>
            <a:ln w="9525">
              <a:noFill/>
              <a:round/>
              <a:headEnd/>
              <a:tailEnd/>
            </a:ln>
            <a:effectLst/>
          </p:spPr>
          <p:txBody>
            <a:bodyPr wrap="none" anchor="ctr"/>
            <a:lstStyle/>
            <a:p>
              <a:endParaRPr lang="en-US"/>
            </a:p>
          </p:txBody>
        </p:sp>
        <p:sp>
          <p:nvSpPr>
            <p:cNvPr id="152626" name="Rectangle 50"/>
            <p:cNvSpPr>
              <a:spLocks noChangeArrowheads="1"/>
            </p:cNvSpPr>
            <p:nvPr/>
          </p:nvSpPr>
          <p:spPr bwMode="auto">
            <a:xfrm>
              <a:off x="5272" y="998"/>
              <a:ext cx="266" cy="648"/>
            </a:xfrm>
            <a:prstGeom prst="rect">
              <a:avLst/>
            </a:prstGeom>
            <a:noFill/>
            <a:ln w="9525">
              <a:noFill/>
              <a:miter lim="800000"/>
              <a:headEnd/>
              <a:tailEnd/>
            </a:ln>
            <a:effectLst/>
          </p:spPr>
          <p:txBody>
            <a:bodyPr wrap="none" lIns="82628" tIns="41315" rIns="82628" bIns="41315">
              <a:spAutoFit/>
            </a:bodyPr>
            <a:lstStyle/>
            <a:p>
              <a:pPr defTabSz="820738" eaLnBrk="0" hangingPunct="0"/>
              <a:endParaRPr lang="en-US" sz="2200" b="1">
                <a:solidFill>
                  <a:schemeClr val="hlink"/>
                </a:solidFill>
              </a:endParaRPr>
            </a:p>
          </p:txBody>
        </p:sp>
      </p:grpSp>
      <p:grpSp>
        <p:nvGrpSpPr>
          <p:cNvPr id="6" name="Group 51"/>
          <p:cNvGrpSpPr>
            <a:grpSpLocks/>
          </p:cNvGrpSpPr>
          <p:nvPr/>
        </p:nvGrpSpPr>
        <p:grpSpPr bwMode="auto">
          <a:xfrm>
            <a:off x="3968750" y="2514600"/>
            <a:ext cx="438150" cy="417513"/>
            <a:chOff x="4832" y="998"/>
            <a:chExt cx="706" cy="648"/>
          </a:xfrm>
        </p:grpSpPr>
        <p:sp>
          <p:nvSpPr>
            <p:cNvPr id="152628" name="Oval 52"/>
            <p:cNvSpPr>
              <a:spLocks noChangeArrowheads="1"/>
            </p:cNvSpPr>
            <p:nvPr/>
          </p:nvSpPr>
          <p:spPr bwMode="auto">
            <a:xfrm>
              <a:off x="5020" y="1156"/>
              <a:ext cx="232" cy="232"/>
            </a:xfrm>
            <a:prstGeom prst="ellipse">
              <a:avLst/>
            </a:prstGeom>
            <a:noFill/>
            <a:ln w="12700">
              <a:solidFill>
                <a:schemeClr val="tx1"/>
              </a:solidFill>
              <a:round/>
              <a:headEnd/>
              <a:tailEnd/>
            </a:ln>
            <a:effectLst/>
          </p:spPr>
          <p:txBody>
            <a:bodyPr wrap="none" anchor="ctr"/>
            <a:lstStyle/>
            <a:p>
              <a:endParaRPr lang="en-US"/>
            </a:p>
          </p:txBody>
        </p:sp>
        <p:sp>
          <p:nvSpPr>
            <p:cNvPr id="152629" name="Oval 53"/>
            <p:cNvSpPr>
              <a:spLocks noChangeArrowheads="1"/>
            </p:cNvSpPr>
            <p:nvPr/>
          </p:nvSpPr>
          <p:spPr bwMode="auto">
            <a:xfrm>
              <a:off x="5028" y="1412"/>
              <a:ext cx="232" cy="232"/>
            </a:xfrm>
            <a:prstGeom prst="ellipse">
              <a:avLst/>
            </a:prstGeom>
            <a:noFill/>
            <a:ln w="12700">
              <a:solidFill>
                <a:schemeClr val="tx1"/>
              </a:solidFill>
              <a:round/>
              <a:headEnd/>
              <a:tailEnd/>
            </a:ln>
            <a:effectLst/>
          </p:spPr>
          <p:txBody>
            <a:bodyPr wrap="none" anchor="ctr"/>
            <a:lstStyle/>
            <a:p>
              <a:endParaRPr lang="en-US"/>
            </a:p>
          </p:txBody>
        </p:sp>
        <p:sp>
          <p:nvSpPr>
            <p:cNvPr id="152630" name="Oval 54"/>
            <p:cNvSpPr>
              <a:spLocks noChangeArrowheads="1"/>
            </p:cNvSpPr>
            <p:nvPr/>
          </p:nvSpPr>
          <p:spPr bwMode="auto">
            <a:xfrm>
              <a:off x="4832" y="1288"/>
              <a:ext cx="240" cy="240"/>
            </a:xfrm>
            <a:prstGeom prst="ellipse">
              <a:avLst/>
            </a:prstGeom>
            <a:solidFill>
              <a:schemeClr val="hlink"/>
            </a:solidFill>
            <a:ln w="9525">
              <a:noFill/>
              <a:round/>
              <a:headEnd/>
              <a:tailEnd/>
            </a:ln>
            <a:effectLst/>
          </p:spPr>
          <p:txBody>
            <a:bodyPr wrap="none" anchor="ctr"/>
            <a:lstStyle/>
            <a:p>
              <a:endParaRPr lang="en-US"/>
            </a:p>
          </p:txBody>
        </p:sp>
        <p:sp>
          <p:nvSpPr>
            <p:cNvPr id="152631" name="Oval 55"/>
            <p:cNvSpPr>
              <a:spLocks noChangeArrowheads="1"/>
            </p:cNvSpPr>
            <p:nvPr/>
          </p:nvSpPr>
          <p:spPr bwMode="auto">
            <a:xfrm>
              <a:off x="5208" y="1272"/>
              <a:ext cx="240" cy="240"/>
            </a:xfrm>
            <a:prstGeom prst="ellipse">
              <a:avLst/>
            </a:prstGeom>
            <a:solidFill>
              <a:schemeClr val="hlink"/>
            </a:solidFill>
            <a:ln w="9525">
              <a:noFill/>
              <a:round/>
              <a:headEnd/>
              <a:tailEnd/>
            </a:ln>
            <a:effectLst/>
          </p:spPr>
          <p:txBody>
            <a:bodyPr wrap="none" anchor="ctr"/>
            <a:lstStyle/>
            <a:p>
              <a:endParaRPr lang="en-US"/>
            </a:p>
          </p:txBody>
        </p:sp>
        <p:sp>
          <p:nvSpPr>
            <p:cNvPr id="152632" name="Rectangle 56"/>
            <p:cNvSpPr>
              <a:spLocks noChangeArrowheads="1"/>
            </p:cNvSpPr>
            <p:nvPr/>
          </p:nvSpPr>
          <p:spPr bwMode="auto">
            <a:xfrm>
              <a:off x="5272" y="998"/>
              <a:ext cx="266" cy="648"/>
            </a:xfrm>
            <a:prstGeom prst="rect">
              <a:avLst/>
            </a:prstGeom>
            <a:noFill/>
            <a:ln w="9525">
              <a:noFill/>
              <a:miter lim="800000"/>
              <a:headEnd/>
              <a:tailEnd/>
            </a:ln>
            <a:effectLst/>
          </p:spPr>
          <p:txBody>
            <a:bodyPr wrap="none" lIns="82628" tIns="41315" rIns="82628" bIns="41315">
              <a:spAutoFit/>
            </a:bodyPr>
            <a:lstStyle/>
            <a:p>
              <a:pPr defTabSz="820738" eaLnBrk="0" hangingPunct="0"/>
              <a:endParaRPr lang="en-US" sz="2200" b="1">
                <a:solidFill>
                  <a:schemeClr val="hlink"/>
                </a:solidFill>
              </a:endParaRPr>
            </a:p>
          </p:txBody>
        </p:sp>
      </p:grpSp>
      <p:grpSp>
        <p:nvGrpSpPr>
          <p:cNvPr id="7" name="Group 57"/>
          <p:cNvGrpSpPr>
            <a:grpSpLocks/>
          </p:cNvGrpSpPr>
          <p:nvPr/>
        </p:nvGrpSpPr>
        <p:grpSpPr bwMode="auto">
          <a:xfrm>
            <a:off x="3968750" y="2133600"/>
            <a:ext cx="438150" cy="417513"/>
            <a:chOff x="4832" y="998"/>
            <a:chExt cx="706" cy="648"/>
          </a:xfrm>
        </p:grpSpPr>
        <p:sp>
          <p:nvSpPr>
            <p:cNvPr id="152634" name="Oval 58"/>
            <p:cNvSpPr>
              <a:spLocks noChangeArrowheads="1"/>
            </p:cNvSpPr>
            <p:nvPr/>
          </p:nvSpPr>
          <p:spPr bwMode="auto">
            <a:xfrm>
              <a:off x="5020" y="1156"/>
              <a:ext cx="232" cy="232"/>
            </a:xfrm>
            <a:prstGeom prst="ellipse">
              <a:avLst/>
            </a:prstGeom>
            <a:noFill/>
            <a:ln w="12700">
              <a:solidFill>
                <a:schemeClr val="tx1"/>
              </a:solidFill>
              <a:round/>
              <a:headEnd/>
              <a:tailEnd/>
            </a:ln>
            <a:effectLst/>
          </p:spPr>
          <p:txBody>
            <a:bodyPr wrap="none" anchor="ctr"/>
            <a:lstStyle/>
            <a:p>
              <a:endParaRPr lang="en-US"/>
            </a:p>
          </p:txBody>
        </p:sp>
        <p:sp>
          <p:nvSpPr>
            <p:cNvPr id="152635" name="Oval 59"/>
            <p:cNvSpPr>
              <a:spLocks noChangeArrowheads="1"/>
            </p:cNvSpPr>
            <p:nvPr/>
          </p:nvSpPr>
          <p:spPr bwMode="auto">
            <a:xfrm>
              <a:off x="5028" y="1412"/>
              <a:ext cx="232" cy="232"/>
            </a:xfrm>
            <a:prstGeom prst="ellipse">
              <a:avLst/>
            </a:prstGeom>
            <a:noFill/>
            <a:ln w="12700">
              <a:solidFill>
                <a:schemeClr val="tx1"/>
              </a:solidFill>
              <a:round/>
              <a:headEnd/>
              <a:tailEnd/>
            </a:ln>
            <a:effectLst/>
          </p:spPr>
          <p:txBody>
            <a:bodyPr wrap="none" anchor="ctr"/>
            <a:lstStyle/>
            <a:p>
              <a:endParaRPr lang="en-US"/>
            </a:p>
          </p:txBody>
        </p:sp>
        <p:sp>
          <p:nvSpPr>
            <p:cNvPr id="152636" name="Oval 60"/>
            <p:cNvSpPr>
              <a:spLocks noChangeArrowheads="1"/>
            </p:cNvSpPr>
            <p:nvPr/>
          </p:nvSpPr>
          <p:spPr bwMode="auto">
            <a:xfrm>
              <a:off x="4832" y="1288"/>
              <a:ext cx="240" cy="240"/>
            </a:xfrm>
            <a:prstGeom prst="ellipse">
              <a:avLst/>
            </a:prstGeom>
            <a:solidFill>
              <a:schemeClr val="hlink"/>
            </a:solidFill>
            <a:ln w="9525">
              <a:noFill/>
              <a:round/>
              <a:headEnd/>
              <a:tailEnd/>
            </a:ln>
            <a:effectLst/>
          </p:spPr>
          <p:txBody>
            <a:bodyPr wrap="none" anchor="ctr"/>
            <a:lstStyle/>
            <a:p>
              <a:endParaRPr lang="en-US"/>
            </a:p>
          </p:txBody>
        </p:sp>
        <p:sp>
          <p:nvSpPr>
            <p:cNvPr id="152637" name="Oval 61"/>
            <p:cNvSpPr>
              <a:spLocks noChangeArrowheads="1"/>
            </p:cNvSpPr>
            <p:nvPr/>
          </p:nvSpPr>
          <p:spPr bwMode="auto">
            <a:xfrm>
              <a:off x="5208" y="1272"/>
              <a:ext cx="240" cy="240"/>
            </a:xfrm>
            <a:prstGeom prst="ellipse">
              <a:avLst/>
            </a:prstGeom>
            <a:solidFill>
              <a:schemeClr val="hlink"/>
            </a:solidFill>
            <a:ln w="9525">
              <a:noFill/>
              <a:round/>
              <a:headEnd/>
              <a:tailEnd/>
            </a:ln>
            <a:effectLst/>
          </p:spPr>
          <p:txBody>
            <a:bodyPr wrap="none" anchor="ctr"/>
            <a:lstStyle/>
            <a:p>
              <a:endParaRPr lang="en-US"/>
            </a:p>
          </p:txBody>
        </p:sp>
        <p:sp>
          <p:nvSpPr>
            <p:cNvPr id="152638" name="Rectangle 62"/>
            <p:cNvSpPr>
              <a:spLocks noChangeArrowheads="1"/>
            </p:cNvSpPr>
            <p:nvPr/>
          </p:nvSpPr>
          <p:spPr bwMode="auto">
            <a:xfrm>
              <a:off x="5272" y="998"/>
              <a:ext cx="266" cy="648"/>
            </a:xfrm>
            <a:prstGeom prst="rect">
              <a:avLst/>
            </a:prstGeom>
            <a:noFill/>
            <a:ln w="9525">
              <a:noFill/>
              <a:miter lim="800000"/>
              <a:headEnd/>
              <a:tailEnd/>
            </a:ln>
            <a:effectLst/>
          </p:spPr>
          <p:txBody>
            <a:bodyPr wrap="none" lIns="82628" tIns="41315" rIns="82628" bIns="41315">
              <a:spAutoFit/>
            </a:bodyPr>
            <a:lstStyle/>
            <a:p>
              <a:pPr defTabSz="820738" eaLnBrk="0" hangingPunct="0"/>
              <a:endParaRPr lang="en-US" sz="2200" b="1">
                <a:solidFill>
                  <a:schemeClr val="hlink"/>
                </a:solidFill>
              </a:endParaRPr>
            </a:p>
          </p:txBody>
        </p:sp>
      </p:grpSp>
      <p:grpSp>
        <p:nvGrpSpPr>
          <p:cNvPr id="8" name="Group 63"/>
          <p:cNvGrpSpPr>
            <a:grpSpLocks/>
          </p:cNvGrpSpPr>
          <p:nvPr/>
        </p:nvGrpSpPr>
        <p:grpSpPr bwMode="auto">
          <a:xfrm>
            <a:off x="4629150" y="3505200"/>
            <a:ext cx="228600" cy="152400"/>
            <a:chOff x="4824" y="1920"/>
            <a:chExt cx="384" cy="240"/>
          </a:xfrm>
        </p:grpSpPr>
        <p:sp>
          <p:nvSpPr>
            <p:cNvPr id="152640" name="Oval 64"/>
            <p:cNvSpPr>
              <a:spLocks noChangeArrowheads="1"/>
            </p:cNvSpPr>
            <p:nvPr/>
          </p:nvSpPr>
          <p:spPr bwMode="auto">
            <a:xfrm>
              <a:off x="4824" y="1920"/>
              <a:ext cx="240" cy="240"/>
            </a:xfrm>
            <a:prstGeom prst="ellipse">
              <a:avLst/>
            </a:prstGeom>
            <a:solidFill>
              <a:srgbClr val="00CC00"/>
            </a:solidFill>
            <a:ln w="9525">
              <a:noFill/>
              <a:round/>
              <a:headEnd/>
              <a:tailEnd/>
            </a:ln>
            <a:effectLst/>
          </p:spPr>
          <p:txBody>
            <a:bodyPr wrap="none" anchor="ctr"/>
            <a:lstStyle/>
            <a:p>
              <a:endParaRPr lang="en-US"/>
            </a:p>
          </p:txBody>
        </p:sp>
        <p:sp>
          <p:nvSpPr>
            <p:cNvPr id="152641" name="Line 65"/>
            <p:cNvSpPr>
              <a:spLocks noChangeShapeType="1"/>
            </p:cNvSpPr>
            <p:nvPr/>
          </p:nvSpPr>
          <p:spPr bwMode="auto">
            <a:xfrm>
              <a:off x="5065" y="1920"/>
              <a:ext cx="143" cy="0"/>
            </a:xfrm>
            <a:prstGeom prst="line">
              <a:avLst/>
            </a:prstGeom>
            <a:noFill/>
            <a:ln w="25400">
              <a:solidFill>
                <a:srgbClr val="00CC00"/>
              </a:solidFill>
              <a:round/>
              <a:headEnd type="none" w="sm" len="sm"/>
              <a:tailEnd type="none" w="sm" len="sm"/>
            </a:ln>
            <a:effectLst/>
          </p:spPr>
          <p:txBody>
            <a:bodyPr/>
            <a:lstStyle/>
            <a:p>
              <a:endParaRPr lang="en-US"/>
            </a:p>
          </p:txBody>
        </p:sp>
      </p:grpSp>
      <p:grpSp>
        <p:nvGrpSpPr>
          <p:cNvPr id="9" name="Group 66"/>
          <p:cNvGrpSpPr>
            <a:grpSpLocks/>
          </p:cNvGrpSpPr>
          <p:nvPr/>
        </p:nvGrpSpPr>
        <p:grpSpPr bwMode="auto">
          <a:xfrm>
            <a:off x="4648200" y="3733800"/>
            <a:ext cx="228600" cy="152400"/>
            <a:chOff x="4824" y="1920"/>
            <a:chExt cx="384" cy="240"/>
          </a:xfrm>
        </p:grpSpPr>
        <p:sp>
          <p:nvSpPr>
            <p:cNvPr id="152643" name="Oval 67"/>
            <p:cNvSpPr>
              <a:spLocks noChangeArrowheads="1"/>
            </p:cNvSpPr>
            <p:nvPr/>
          </p:nvSpPr>
          <p:spPr bwMode="auto">
            <a:xfrm>
              <a:off x="4824" y="1920"/>
              <a:ext cx="240" cy="240"/>
            </a:xfrm>
            <a:prstGeom prst="ellipse">
              <a:avLst/>
            </a:prstGeom>
            <a:solidFill>
              <a:srgbClr val="00CC00"/>
            </a:solidFill>
            <a:ln w="9525">
              <a:noFill/>
              <a:round/>
              <a:headEnd/>
              <a:tailEnd/>
            </a:ln>
            <a:effectLst/>
          </p:spPr>
          <p:txBody>
            <a:bodyPr wrap="none" anchor="ctr"/>
            <a:lstStyle/>
            <a:p>
              <a:endParaRPr lang="en-US"/>
            </a:p>
          </p:txBody>
        </p:sp>
        <p:sp>
          <p:nvSpPr>
            <p:cNvPr id="152644" name="Line 68"/>
            <p:cNvSpPr>
              <a:spLocks noChangeShapeType="1"/>
            </p:cNvSpPr>
            <p:nvPr/>
          </p:nvSpPr>
          <p:spPr bwMode="auto">
            <a:xfrm>
              <a:off x="5065" y="1920"/>
              <a:ext cx="143" cy="0"/>
            </a:xfrm>
            <a:prstGeom prst="line">
              <a:avLst/>
            </a:prstGeom>
            <a:noFill/>
            <a:ln w="25400">
              <a:solidFill>
                <a:srgbClr val="00CC00"/>
              </a:solidFill>
              <a:round/>
              <a:headEnd type="none" w="sm" len="sm"/>
              <a:tailEnd type="none" w="sm" len="sm"/>
            </a:ln>
            <a:effectLst/>
          </p:spPr>
          <p:txBody>
            <a:bodyPr/>
            <a:lstStyle/>
            <a:p>
              <a:endParaRPr lang="en-US"/>
            </a:p>
          </p:txBody>
        </p:sp>
      </p:grpSp>
      <p:grpSp>
        <p:nvGrpSpPr>
          <p:cNvPr id="10" name="Group 69"/>
          <p:cNvGrpSpPr>
            <a:grpSpLocks/>
          </p:cNvGrpSpPr>
          <p:nvPr/>
        </p:nvGrpSpPr>
        <p:grpSpPr bwMode="auto">
          <a:xfrm>
            <a:off x="4638675" y="3810000"/>
            <a:ext cx="228600" cy="152400"/>
            <a:chOff x="4824" y="1920"/>
            <a:chExt cx="384" cy="240"/>
          </a:xfrm>
        </p:grpSpPr>
        <p:sp>
          <p:nvSpPr>
            <p:cNvPr id="152646" name="Oval 70"/>
            <p:cNvSpPr>
              <a:spLocks noChangeArrowheads="1"/>
            </p:cNvSpPr>
            <p:nvPr/>
          </p:nvSpPr>
          <p:spPr bwMode="auto">
            <a:xfrm>
              <a:off x="4824" y="1920"/>
              <a:ext cx="240" cy="240"/>
            </a:xfrm>
            <a:prstGeom prst="ellipse">
              <a:avLst/>
            </a:prstGeom>
            <a:solidFill>
              <a:srgbClr val="00CC00"/>
            </a:solidFill>
            <a:ln w="9525">
              <a:noFill/>
              <a:round/>
              <a:headEnd/>
              <a:tailEnd/>
            </a:ln>
            <a:effectLst/>
          </p:spPr>
          <p:txBody>
            <a:bodyPr wrap="none" anchor="ctr"/>
            <a:lstStyle/>
            <a:p>
              <a:endParaRPr lang="en-US"/>
            </a:p>
          </p:txBody>
        </p:sp>
        <p:sp>
          <p:nvSpPr>
            <p:cNvPr id="152647" name="Line 71"/>
            <p:cNvSpPr>
              <a:spLocks noChangeShapeType="1"/>
            </p:cNvSpPr>
            <p:nvPr/>
          </p:nvSpPr>
          <p:spPr bwMode="auto">
            <a:xfrm>
              <a:off x="5065" y="1920"/>
              <a:ext cx="143" cy="0"/>
            </a:xfrm>
            <a:prstGeom prst="line">
              <a:avLst/>
            </a:prstGeom>
            <a:noFill/>
            <a:ln w="25400">
              <a:solidFill>
                <a:srgbClr val="00CC00"/>
              </a:solidFill>
              <a:round/>
              <a:headEnd type="none" w="sm" len="sm"/>
              <a:tailEnd type="none" w="sm" len="sm"/>
            </a:ln>
            <a:effectLst/>
          </p:spPr>
          <p:txBody>
            <a:bodyPr/>
            <a:lstStyle/>
            <a:p>
              <a:endParaRPr lang="en-US"/>
            </a:p>
          </p:txBody>
        </p:sp>
      </p:grpSp>
      <p:grpSp>
        <p:nvGrpSpPr>
          <p:cNvPr id="11" name="Group 72"/>
          <p:cNvGrpSpPr>
            <a:grpSpLocks/>
          </p:cNvGrpSpPr>
          <p:nvPr/>
        </p:nvGrpSpPr>
        <p:grpSpPr bwMode="auto">
          <a:xfrm>
            <a:off x="4638675" y="3657600"/>
            <a:ext cx="228600" cy="152400"/>
            <a:chOff x="4824" y="1920"/>
            <a:chExt cx="384" cy="240"/>
          </a:xfrm>
        </p:grpSpPr>
        <p:sp>
          <p:nvSpPr>
            <p:cNvPr id="152649" name="Oval 73"/>
            <p:cNvSpPr>
              <a:spLocks noChangeArrowheads="1"/>
            </p:cNvSpPr>
            <p:nvPr/>
          </p:nvSpPr>
          <p:spPr bwMode="auto">
            <a:xfrm>
              <a:off x="4824" y="1920"/>
              <a:ext cx="240" cy="240"/>
            </a:xfrm>
            <a:prstGeom prst="ellipse">
              <a:avLst/>
            </a:prstGeom>
            <a:solidFill>
              <a:srgbClr val="00CC00"/>
            </a:solidFill>
            <a:ln w="9525">
              <a:noFill/>
              <a:round/>
              <a:headEnd/>
              <a:tailEnd/>
            </a:ln>
            <a:effectLst/>
          </p:spPr>
          <p:txBody>
            <a:bodyPr wrap="none" anchor="ctr"/>
            <a:lstStyle/>
            <a:p>
              <a:endParaRPr lang="en-US"/>
            </a:p>
          </p:txBody>
        </p:sp>
        <p:sp>
          <p:nvSpPr>
            <p:cNvPr id="152650" name="Line 74"/>
            <p:cNvSpPr>
              <a:spLocks noChangeShapeType="1"/>
            </p:cNvSpPr>
            <p:nvPr/>
          </p:nvSpPr>
          <p:spPr bwMode="auto">
            <a:xfrm>
              <a:off x="5065" y="1920"/>
              <a:ext cx="143" cy="0"/>
            </a:xfrm>
            <a:prstGeom prst="line">
              <a:avLst/>
            </a:prstGeom>
            <a:noFill/>
            <a:ln w="25400">
              <a:solidFill>
                <a:srgbClr val="00CC00"/>
              </a:solidFill>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0-#ppt_w/2"/>
                                          </p:val>
                                        </p:tav>
                                        <p:tav tm="100000">
                                          <p:val>
                                            <p:strVal val="#ppt_x"/>
                                          </p:val>
                                        </p:tav>
                                      </p:tavLst>
                                    </p:anim>
                                    <p:anim calcmode="lin" valueType="num">
                                      <p:cBhvr additive="base">
                                        <p:cTn id="23" dur="500" fill="hold"/>
                                        <p:tgtEl>
                                          <p:spTgt spid="6"/>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0-#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par>
                                <p:cTn id="29" presetID="1" presetClass="entr" presetSubtype="0" fill="hold" nodeType="withEffect">
                                  <p:stCondLst>
                                    <p:cond delay="0"/>
                                  </p:stCondLst>
                                  <p:childTnLst>
                                    <p:set>
                                      <p:cBhvr>
                                        <p:cTn id="30" dur="1" fill="hold">
                                          <p:stCondLst>
                                            <p:cond delay="499"/>
                                          </p:stCondLst>
                                        </p:cTn>
                                        <p:tgtEl>
                                          <p:spTgt spid="15259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500" fill="hold"/>
                                        <p:tgtEl>
                                          <p:spTgt spid="3"/>
                                        </p:tgtEl>
                                        <p:attrNameLst>
                                          <p:attrName>ppt_x</p:attrName>
                                        </p:attrNameLst>
                                      </p:cBhvr>
                                      <p:tavLst>
                                        <p:tav tm="0">
                                          <p:val>
                                            <p:strVal val="0-#ppt_w/2"/>
                                          </p:val>
                                        </p:tav>
                                        <p:tav tm="100000">
                                          <p:val>
                                            <p:strVal val="#ppt_x"/>
                                          </p:val>
                                        </p:tav>
                                      </p:tavLst>
                                    </p:anim>
                                    <p:anim calcmode="lin" valueType="num">
                                      <p:cBhvr additive="base">
                                        <p:cTn id="36" dur="500" fill="hold"/>
                                        <p:tgtEl>
                                          <p:spTgt spid="3"/>
                                        </p:tgtEl>
                                        <p:attrNameLst>
                                          <p:attrName>ppt_y</p:attrName>
                                        </p:attrNameLst>
                                      </p:cBhvr>
                                      <p:tavLst>
                                        <p:tav tm="0">
                                          <p:val>
                                            <p:strVal val="#ppt_y"/>
                                          </p:val>
                                        </p:tav>
                                        <p:tav tm="100000">
                                          <p:val>
                                            <p:strVal val="#ppt_y"/>
                                          </p:val>
                                        </p:tav>
                                      </p:tavLst>
                                    </p:anim>
                                  </p:childTnLst>
                                </p:cTn>
                              </p:par>
                            </p:childTnLst>
                          </p:cTn>
                        </p:par>
                        <p:par>
                          <p:cTn id="37" fill="hold">
                            <p:stCondLst>
                              <p:cond delay="500"/>
                            </p:stCondLst>
                            <p:childTnLst>
                              <p:par>
                                <p:cTn id="38" presetID="2" presetClass="entr" presetSubtype="8" fill="hold" nodeType="after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0-#ppt_w/2"/>
                                          </p:val>
                                        </p:tav>
                                        <p:tav tm="100000">
                                          <p:val>
                                            <p:strVal val="#ppt_x"/>
                                          </p:val>
                                        </p:tav>
                                      </p:tavLst>
                                    </p:anim>
                                    <p:anim calcmode="lin" valueType="num">
                                      <p:cBhvr additive="base">
                                        <p:cTn id="41" dur="500" fill="hold"/>
                                        <p:tgtEl>
                                          <p:spTgt spid="8"/>
                                        </p:tgtEl>
                                        <p:attrNameLst>
                                          <p:attrName>ppt_y</p:attrName>
                                        </p:attrNameLst>
                                      </p:cBhvr>
                                      <p:tavLst>
                                        <p:tav tm="0">
                                          <p:val>
                                            <p:strVal val="#ppt_y"/>
                                          </p:val>
                                        </p:tav>
                                        <p:tav tm="100000">
                                          <p:val>
                                            <p:strVal val="#ppt_y"/>
                                          </p:val>
                                        </p:tav>
                                      </p:tavLst>
                                    </p:anim>
                                  </p:childTnLst>
                                </p:cTn>
                              </p:par>
                            </p:childTnLst>
                          </p:cTn>
                        </p:par>
                        <p:par>
                          <p:cTn id="42" fill="hold">
                            <p:stCondLst>
                              <p:cond delay="1000"/>
                            </p:stCondLst>
                            <p:childTnLst>
                              <p:par>
                                <p:cTn id="43" presetID="2" presetClass="entr" presetSubtype="8" fill="hold" nodeType="after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0-#ppt_w/2"/>
                                          </p:val>
                                        </p:tav>
                                        <p:tav tm="100000">
                                          <p:val>
                                            <p:strVal val="#ppt_x"/>
                                          </p:val>
                                        </p:tav>
                                      </p:tavLst>
                                    </p:anim>
                                    <p:anim calcmode="lin" valueType="num">
                                      <p:cBhvr additive="base">
                                        <p:cTn id="46" dur="500" fill="hold"/>
                                        <p:tgtEl>
                                          <p:spTgt spid="9"/>
                                        </p:tgtEl>
                                        <p:attrNameLst>
                                          <p:attrName>ppt_y</p:attrName>
                                        </p:attrNameLst>
                                      </p:cBhvr>
                                      <p:tavLst>
                                        <p:tav tm="0">
                                          <p:val>
                                            <p:strVal val="#ppt_y"/>
                                          </p:val>
                                        </p:tav>
                                        <p:tav tm="100000">
                                          <p:val>
                                            <p:strVal val="#ppt_y"/>
                                          </p:val>
                                        </p:tav>
                                      </p:tavLst>
                                    </p:anim>
                                  </p:childTnLst>
                                </p:cTn>
                              </p:par>
                            </p:childTnLst>
                          </p:cTn>
                        </p:par>
                        <p:par>
                          <p:cTn id="47" fill="hold">
                            <p:stCondLst>
                              <p:cond delay="1500"/>
                            </p:stCondLst>
                            <p:childTnLst>
                              <p:par>
                                <p:cTn id="48" presetID="2" presetClass="entr" presetSubtype="8" fill="hold" nodeType="after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additive="base">
                                        <p:cTn id="50" dur="500" fill="hold"/>
                                        <p:tgtEl>
                                          <p:spTgt spid="10"/>
                                        </p:tgtEl>
                                        <p:attrNameLst>
                                          <p:attrName>ppt_x</p:attrName>
                                        </p:attrNameLst>
                                      </p:cBhvr>
                                      <p:tavLst>
                                        <p:tav tm="0">
                                          <p:val>
                                            <p:strVal val="0-#ppt_w/2"/>
                                          </p:val>
                                        </p:tav>
                                        <p:tav tm="100000">
                                          <p:val>
                                            <p:strVal val="#ppt_x"/>
                                          </p:val>
                                        </p:tav>
                                      </p:tavLst>
                                    </p:anim>
                                    <p:anim calcmode="lin" valueType="num">
                                      <p:cBhvr additive="base">
                                        <p:cTn id="51" dur="500" fill="hold"/>
                                        <p:tgtEl>
                                          <p:spTgt spid="10"/>
                                        </p:tgtEl>
                                        <p:attrNameLst>
                                          <p:attrName>ppt_y</p:attrName>
                                        </p:attrNameLst>
                                      </p:cBhvr>
                                      <p:tavLst>
                                        <p:tav tm="0">
                                          <p:val>
                                            <p:strVal val="#ppt_y"/>
                                          </p:val>
                                        </p:tav>
                                        <p:tav tm="100000">
                                          <p:val>
                                            <p:strVal val="#ppt_y"/>
                                          </p:val>
                                        </p:tav>
                                      </p:tavLst>
                                    </p:anim>
                                  </p:childTnLst>
                                </p:cTn>
                              </p:par>
                            </p:childTnLst>
                          </p:cTn>
                        </p:par>
                        <p:par>
                          <p:cTn id="52" fill="hold">
                            <p:stCondLst>
                              <p:cond delay="2000"/>
                            </p:stCondLst>
                            <p:childTnLst>
                              <p:par>
                                <p:cTn id="53" presetID="2" presetClass="entr" presetSubtype="8" fill="hold"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0-#ppt_w/2"/>
                                          </p:val>
                                        </p:tav>
                                        <p:tav tm="100000">
                                          <p:val>
                                            <p:strVal val="#ppt_x"/>
                                          </p:val>
                                        </p:tav>
                                      </p:tavLst>
                                    </p:anim>
                                    <p:anim calcmode="lin" valueType="num">
                                      <p:cBhvr additive="base">
                                        <p:cTn id="56" dur="500" fill="hold"/>
                                        <p:tgtEl>
                                          <p:spTgt spid="11"/>
                                        </p:tgtEl>
                                        <p:attrNameLst>
                                          <p:attrName>ppt_y</p:attrName>
                                        </p:attrNameLst>
                                      </p:cBhvr>
                                      <p:tavLst>
                                        <p:tav tm="0">
                                          <p:val>
                                            <p:strVal val="#ppt_y"/>
                                          </p:val>
                                        </p:tav>
                                        <p:tav tm="100000">
                                          <p:val>
                                            <p:strVal val="#ppt_y"/>
                                          </p:val>
                                        </p:tav>
                                      </p:tavLst>
                                    </p:anim>
                                  </p:childTnLst>
                                </p:cTn>
                              </p:par>
                              <p:par>
                                <p:cTn id="57" presetID="1" presetClass="entr" presetSubtype="0" fill="hold" grpId="0" nodeType="withEffect">
                                  <p:stCondLst>
                                    <p:cond delay="0"/>
                                  </p:stCondLst>
                                  <p:childTnLst>
                                    <p:set>
                                      <p:cBhvr>
                                        <p:cTn id="58" dur="1" fill="hold">
                                          <p:stCondLst>
                                            <p:cond delay="499"/>
                                          </p:stCondLst>
                                        </p:cTn>
                                        <p:tgtEl>
                                          <p:spTgt spid="15260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grpId="0" nodeType="clickEffect">
                                  <p:stCondLst>
                                    <p:cond delay="0"/>
                                  </p:stCondLst>
                                  <p:childTnLst>
                                    <p:set>
                                      <p:cBhvr>
                                        <p:cTn id="62" dur="1" fill="hold">
                                          <p:stCondLst>
                                            <p:cond delay="0"/>
                                          </p:stCondLst>
                                        </p:cTn>
                                        <p:tgtEl>
                                          <p:spTgt spid="152598"/>
                                        </p:tgtEl>
                                        <p:attrNameLst>
                                          <p:attrName>style.visibility</p:attrName>
                                        </p:attrNameLst>
                                      </p:cBhvr>
                                      <p:to>
                                        <p:strVal val="visible"/>
                                      </p:to>
                                    </p:set>
                                    <p:anim calcmode="lin" valueType="num">
                                      <p:cBhvr additive="base">
                                        <p:cTn id="63" dur="2000" fill="hold"/>
                                        <p:tgtEl>
                                          <p:spTgt spid="152598"/>
                                        </p:tgtEl>
                                        <p:attrNameLst>
                                          <p:attrName>ppt_x</p:attrName>
                                        </p:attrNameLst>
                                      </p:cBhvr>
                                      <p:tavLst>
                                        <p:tav tm="0">
                                          <p:val>
                                            <p:strVal val="0-#ppt_w/2"/>
                                          </p:val>
                                        </p:tav>
                                        <p:tav tm="100000">
                                          <p:val>
                                            <p:strVal val="#ppt_x"/>
                                          </p:val>
                                        </p:tav>
                                      </p:tavLst>
                                    </p:anim>
                                    <p:anim calcmode="lin" valueType="num">
                                      <p:cBhvr additive="base">
                                        <p:cTn id="64" dur="2000" fill="hold"/>
                                        <p:tgtEl>
                                          <p:spTgt spid="152598"/>
                                        </p:tgtEl>
                                        <p:attrNameLst>
                                          <p:attrName>ppt_y</p:attrName>
                                        </p:attrNameLst>
                                      </p:cBhvr>
                                      <p:tavLst>
                                        <p:tav tm="0">
                                          <p:val>
                                            <p:strVal val="#ppt_y"/>
                                          </p:val>
                                        </p:tav>
                                        <p:tav tm="100000">
                                          <p:val>
                                            <p:strVal val="#ppt_y"/>
                                          </p:val>
                                        </p:tav>
                                      </p:tavLst>
                                    </p:anim>
                                  </p:childTnLst>
                                </p:cTn>
                              </p:par>
                            </p:childTnLst>
                          </p:cTn>
                        </p:par>
                        <p:par>
                          <p:cTn id="65" fill="hold">
                            <p:stCondLst>
                              <p:cond delay="2000"/>
                            </p:stCondLst>
                            <p:childTnLst>
                              <p:par>
                                <p:cTn id="66" presetID="9" presetClass="exit" presetSubtype="0" fill="hold" grpId="1" nodeType="afterEffect">
                                  <p:stCondLst>
                                    <p:cond delay="0"/>
                                  </p:stCondLst>
                                  <p:childTnLst>
                                    <p:animEffect transition="out" filter="dissolve">
                                      <p:cBhvr>
                                        <p:cTn id="67" dur="500"/>
                                        <p:tgtEl>
                                          <p:spTgt spid="152598"/>
                                        </p:tgtEl>
                                      </p:cBhvr>
                                    </p:animEffect>
                                    <p:set>
                                      <p:cBhvr>
                                        <p:cTn id="68" dur="1" fill="hold">
                                          <p:stCondLst>
                                            <p:cond delay="499"/>
                                          </p:stCondLst>
                                        </p:cTn>
                                        <p:tgtEl>
                                          <p:spTgt spid="152598"/>
                                        </p:tgtEl>
                                        <p:attrNameLst>
                                          <p:attrName>style.visibility</p:attrName>
                                        </p:attrNameLst>
                                      </p:cBhvr>
                                      <p:to>
                                        <p:strVal val="hidden"/>
                                      </p:to>
                                    </p:set>
                                  </p:childTnLst>
                                </p:cTn>
                              </p:par>
                            </p:childTnLst>
                          </p:cTn>
                        </p:par>
                        <p:par>
                          <p:cTn id="69" fill="hold">
                            <p:stCondLst>
                              <p:cond delay="2500"/>
                            </p:stCondLst>
                            <p:childTnLst>
                              <p:par>
                                <p:cTn id="70" presetID="2" presetClass="entr" presetSubtype="8" fill="hold" grpId="0" nodeType="afterEffect">
                                  <p:stCondLst>
                                    <p:cond delay="0"/>
                                  </p:stCondLst>
                                  <p:childTnLst>
                                    <p:set>
                                      <p:cBhvr>
                                        <p:cTn id="71" dur="1" fill="hold">
                                          <p:stCondLst>
                                            <p:cond delay="0"/>
                                          </p:stCondLst>
                                        </p:cTn>
                                        <p:tgtEl>
                                          <p:spTgt spid="152603"/>
                                        </p:tgtEl>
                                        <p:attrNameLst>
                                          <p:attrName>style.visibility</p:attrName>
                                        </p:attrNameLst>
                                      </p:cBhvr>
                                      <p:to>
                                        <p:strVal val="visible"/>
                                      </p:to>
                                    </p:set>
                                    <p:anim calcmode="lin" valueType="num">
                                      <p:cBhvr additive="base">
                                        <p:cTn id="72" dur="2000" fill="hold"/>
                                        <p:tgtEl>
                                          <p:spTgt spid="152603"/>
                                        </p:tgtEl>
                                        <p:attrNameLst>
                                          <p:attrName>ppt_x</p:attrName>
                                        </p:attrNameLst>
                                      </p:cBhvr>
                                      <p:tavLst>
                                        <p:tav tm="0">
                                          <p:val>
                                            <p:strVal val="0-#ppt_w/2"/>
                                          </p:val>
                                        </p:tav>
                                        <p:tav tm="100000">
                                          <p:val>
                                            <p:strVal val="#ppt_x"/>
                                          </p:val>
                                        </p:tav>
                                      </p:tavLst>
                                    </p:anim>
                                    <p:anim calcmode="lin" valueType="num">
                                      <p:cBhvr additive="base">
                                        <p:cTn id="73" dur="2000" fill="hold"/>
                                        <p:tgtEl>
                                          <p:spTgt spid="152603"/>
                                        </p:tgtEl>
                                        <p:attrNameLst>
                                          <p:attrName>ppt_y</p:attrName>
                                        </p:attrNameLst>
                                      </p:cBhvr>
                                      <p:tavLst>
                                        <p:tav tm="0">
                                          <p:val>
                                            <p:strVal val="#ppt_y"/>
                                          </p:val>
                                        </p:tav>
                                        <p:tav tm="100000">
                                          <p:val>
                                            <p:strVal val="#ppt_y"/>
                                          </p:val>
                                        </p:tav>
                                      </p:tavLst>
                                    </p:anim>
                                  </p:childTnLst>
                                </p:cTn>
                              </p:par>
                            </p:childTnLst>
                          </p:cTn>
                        </p:par>
                        <p:par>
                          <p:cTn id="74" fill="hold">
                            <p:stCondLst>
                              <p:cond delay="4500"/>
                            </p:stCondLst>
                            <p:childTnLst>
                              <p:par>
                                <p:cTn id="75" presetID="9" presetClass="exit" presetSubtype="0" fill="hold" grpId="1" nodeType="afterEffect">
                                  <p:stCondLst>
                                    <p:cond delay="0"/>
                                  </p:stCondLst>
                                  <p:childTnLst>
                                    <p:animEffect transition="out" filter="dissolve">
                                      <p:cBhvr>
                                        <p:cTn id="76" dur="500"/>
                                        <p:tgtEl>
                                          <p:spTgt spid="152603"/>
                                        </p:tgtEl>
                                      </p:cBhvr>
                                    </p:animEffect>
                                    <p:set>
                                      <p:cBhvr>
                                        <p:cTn id="77" dur="1" fill="hold">
                                          <p:stCondLst>
                                            <p:cond delay="499"/>
                                          </p:stCondLst>
                                        </p:cTn>
                                        <p:tgtEl>
                                          <p:spTgt spid="152603"/>
                                        </p:tgtEl>
                                        <p:attrNameLst>
                                          <p:attrName>style.visibility</p:attrName>
                                        </p:attrNameLst>
                                      </p:cBhvr>
                                      <p:to>
                                        <p:strVal val="hidden"/>
                                      </p:to>
                                    </p:set>
                                  </p:childTnLst>
                                </p:cTn>
                              </p:par>
                            </p:childTnLst>
                          </p:cTn>
                        </p:par>
                        <p:par>
                          <p:cTn id="78" fill="hold">
                            <p:stCondLst>
                              <p:cond delay="5000"/>
                            </p:stCondLst>
                            <p:childTnLst>
                              <p:par>
                                <p:cTn id="79" presetID="2" presetClass="entr" presetSubtype="8" fill="hold" grpId="0" nodeType="afterEffect">
                                  <p:stCondLst>
                                    <p:cond delay="0"/>
                                  </p:stCondLst>
                                  <p:childTnLst>
                                    <p:set>
                                      <p:cBhvr>
                                        <p:cTn id="80" dur="1" fill="hold">
                                          <p:stCondLst>
                                            <p:cond delay="0"/>
                                          </p:stCondLst>
                                        </p:cTn>
                                        <p:tgtEl>
                                          <p:spTgt spid="152605"/>
                                        </p:tgtEl>
                                        <p:attrNameLst>
                                          <p:attrName>style.visibility</p:attrName>
                                        </p:attrNameLst>
                                      </p:cBhvr>
                                      <p:to>
                                        <p:strVal val="visible"/>
                                      </p:to>
                                    </p:set>
                                    <p:anim calcmode="lin" valueType="num">
                                      <p:cBhvr additive="base">
                                        <p:cTn id="81" dur="3000" fill="hold"/>
                                        <p:tgtEl>
                                          <p:spTgt spid="152605"/>
                                        </p:tgtEl>
                                        <p:attrNameLst>
                                          <p:attrName>ppt_x</p:attrName>
                                        </p:attrNameLst>
                                      </p:cBhvr>
                                      <p:tavLst>
                                        <p:tav tm="0">
                                          <p:val>
                                            <p:strVal val="0-#ppt_w/2"/>
                                          </p:val>
                                        </p:tav>
                                        <p:tav tm="100000">
                                          <p:val>
                                            <p:strVal val="#ppt_x"/>
                                          </p:val>
                                        </p:tav>
                                      </p:tavLst>
                                    </p:anim>
                                    <p:anim calcmode="lin" valueType="num">
                                      <p:cBhvr additive="base">
                                        <p:cTn id="82" dur="3000" fill="hold"/>
                                        <p:tgtEl>
                                          <p:spTgt spid="152605"/>
                                        </p:tgtEl>
                                        <p:attrNameLst>
                                          <p:attrName>ppt_y</p:attrName>
                                        </p:attrNameLst>
                                      </p:cBhvr>
                                      <p:tavLst>
                                        <p:tav tm="0">
                                          <p:val>
                                            <p:strVal val="#ppt_y"/>
                                          </p:val>
                                        </p:tav>
                                        <p:tav tm="100000">
                                          <p:val>
                                            <p:strVal val="#ppt_y"/>
                                          </p:val>
                                        </p:tav>
                                      </p:tavLst>
                                    </p:anim>
                                  </p:childTnLst>
                                </p:cTn>
                              </p:par>
                            </p:childTnLst>
                          </p:cTn>
                        </p:par>
                        <p:par>
                          <p:cTn id="83" fill="hold">
                            <p:stCondLst>
                              <p:cond delay="8000"/>
                            </p:stCondLst>
                            <p:childTnLst>
                              <p:par>
                                <p:cTn id="84" presetID="2" presetClass="entr" presetSubtype="8" fill="hold" grpId="0" nodeType="afterEffect">
                                  <p:stCondLst>
                                    <p:cond delay="0"/>
                                  </p:stCondLst>
                                  <p:childTnLst>
                                    <p:set>
                                      <p:cBhvr>
                                        <p:cTn id="85" dur="1" fill="hold">
                                          <p:stCondLst>
                                            <p:cond delay="0"/>
                                          </p:stCondLst>
                                        </p:cTn>
                                        <p:tgtEl>
                                          <p:spTgt spid="152604"/>
                                        </p:tgtEl>
                                        <p:attrNameLst>
                                          <p:attrName>style.visibility</p:attrName>
                                        </p:attrNameLst>
                                      </p:cBhvr>
                                      <p:to>
                                        <p:strVal val="visible"/>
                                      </p:to>
                                    </p:set>
                                    <p:anim calcmode="lin" valueType="num">
                                      <p:cBhvr additive="base">
                                        <p:cTn id="86" dur="2000" fill="hold"/>
                                        <p:tgtEl>
                                          <p:spTgt spid="152604"/>
                                        </p:tgtEl>
                                        <p:attrNameLst>
                                          <p:attrName>ppt_x</p:attrName>
                                        </p:attrNameLst>
                                      </p:cBhvr>
                                      <p:tavLst>
                                        <p:tav tm="0">
                                          <p:val>
                                            <p:strVal val="0-#ppt_w/2"/>
                                          </p:val>
                                        </p:tav>
                                        <p:tav tm="100000">
                                          <p:val>
                                            <p:strVal val="#ppt_x"/>
                                          </p:val>
                                        </p:tav>
                                      </p:tavLst>
                                    </p:anim>
                                    <p:anim calcmode="lin" valueType="num">
                                      <p:cBhvr additive="base">
                                        <p:cTn id="87" dur="2000" fill="hold"/>
                                        <p:tgtEl>
                                          <p:spTgt spid="152604"/>
                                        </p:tgtEl>
                                        <p:attrNameLst>
                                          <p:attrName>ppt_y</p:attrName>
                                        </p:attrNameLst>
                                      </p:cBhvr>
                                      <p:tavLst>
                                        <p:tav tm="0">
                                          <p:val>
                                            <p:strVal val="#ppt_y"/>
                                          </p:val>
                                        </p:tav>
                                        <p:tav tm="100000">
                                          <p:val>
                                            <p:strVal val="#ppt_y"/>
                                          </p:val>
                                        </p:tav>
                                      </p:tavLst>
                                    </p:anim>
                                  </p:childTnLst>
                                </p:cTn>
                              </p:par>
                            </p:childTnLst>
                          </p:cTn>
                        </p:par>
                        <p:par>
                          <p:cTn id="88" fill="hold">
                            <p:stCondLst>
                              <p:cond delay="10000"/>
                            </p:stCondLst>
                            <p:childTnLst>
                              <p:par>
                                <p:cTn id="89" presetID="9" presetClass="exit" presetSubtype="0" fill="hold" grpId="1" nodeType="afterEffect">
                                  <p:stCondLst>
                                    <p:cond delay="0"/>
                                  </p:stCondLst>
                                  <p:childTnLst>
                                    <p:animEffect transition="out" filter="dissolve">
                                      <p:cBhvr>
                                        <p:cTn id="90" dur="500"/>
                                        <p:tgtEl>
                                          <p:spTgt spid="152604"/>
                                        </p:tgtEl>
                                      </p:cBhvr>
                                    </p:animEffect>
                                    <p:set>
                                      <p:cBhvr>
                                        <p:cTn id="91" dur="1" fill="hold">
                                          <p:stCondLst>
                                            <p:cond delay="499"/>
                                          </p:stCondLst>
                                        </p:cTn>
                                        <p:tgtEl>
                                          <p:spTgt spid="152604"/>
                                        </p:tgtEl>
                                        <p:attrNameLst>
                                          <p:attrName>style.visibility</p:attrName>
                                        </p:attrNameLst>
                                      </p:cBhvr>
                                      <p:to>
                                        <p:strVal val="hidden"/>
                                      </p:to>
                                    </p:set>
                                  </p:childTnLst>
                                </p:cTn>
                              </p:par>
                              <p:par>
                                <p:cTn id="92" presetID="1" presetClass="entr" presetSubtype="0" fill="hold" grpId="0" nodeType="withEffect">
                                  <p:stCondLst>
                                    <p:cond delay="0"/>
                                  </p:stCondLst>
                                  <p:childTnLst>
                                    <p:set>
                                      <p:cBhvr>
                                        <p:cTn id="93" dur="1" fill="hold">
                                          <p:stCondLst>
                                            <p:cond delay="499"/>
                                          </p:stCondLst>
                                        </p:cTn>
                                        <p:tgtEl>
                                          <p:spTgt spid="152601"/>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2" presetClass="entr" presetSubtype="8" fill="hold" grpId="0" nodeType="clickEffect">
                                  <p:stCondLst>
                                    <p:cond delay="0"/>
                                  </p:stCondLst>
                                  <p:childTnLst>
                                    <p:set>
                                      <p:cBhvr>
                                        <p:cTn id="97" dur="1" fill="hold">
                                          <p:stCondLst>
                                            <p:cond delay="0"/>
                                          </p:stCondLst>
                                        </p:cTn>
                                        <p:tgtEl>
                                          <p:spTgt spid="152583"/>
                                        </p:tgtEl>
                                        <p:attrNameLst>
                                          <p:attrName>style.visibility</p:attrName>
                                        </p:attrNameLst>
                                      </p:cBhvr>
                                      <p:to>
                                        <p:strVal val="visible"/>
                                      </p:to>
                                    </p:set>
                                    <p:anim calcmode="lin" valueType="num">
                                      <p:cBhvr additive="base">
                                        <p:cTn id="98" dur="2000" fill="hold"/>
                                        <p:tgtEl>
                                          <p:spTgt spid="152583"/>
                                        </p:tgtEl>
                                        <p:attrNameLst>
                                          <p:attrName>ppt_x</p:attrName>
                                        </p:attrNameLst>
                                      </p:cBhvr>
                                      <p:tavLst>
                                        <p:tav tm="0">
                                          <p:val>
                                            <p:strVal val="0-#ppt_w/2"/>
                                          </p:val>
                                        </p:tav>
                                        <p:tav tm="100000">
                                          <p:val>
                                            <p:strVal val="#ppt_x"/>
                                          </p:val>
                                        </p:tav>
                                      </p:tavLst>
                                    </p:anim>
                                    <p:anim calcmode="lin" valueType="num">
                                      <p:cBhvr additive="base">
                                        <p:cTn id="99" dur="2000" fill="hold"/>
                                        <p:tgtEl>
                                          <p:spTgt spid="152583"/>
                                        </p:tgtEl>
                                        <p:attrNameLst>
                                          <p:attrName>ppt_y</p:attrName>
                                        </p:attrNameLst>
                                      </p:cBhvr>
                                      <p:tavLst>
                                        <p:tav tm="0">
                                          <p:val>
                                            <p:strVal val="#ppt_y"/>
                                          </p:val>
                                        </p:tav>
                                        <p:tav tm="100000">
                                          <p:val>
                                            <p:strVal val="#ppt_y"/>
                                          </p:val>
                                        </p:tav>
                                      </p:tavLst>
                                    </p:anim>
                                  </p:childTnLst>
                                </p:cTn>
                              </p:par>
                            </p:childTnLst>
                          </p:cTn>
                        </p:par>
                        <p:par>
                          <p:cTn id="100" fill="hold">
                            <p:stCondLst>
                              <p:cond delay="2000"/>
                            </p:stCondLst>
                            <p:childTnLst>
                              <p:par>
                                <p:cTn id="101" presetID="9" presetClass="exit" presetSubtype="0" fill="hold" grpId="1" nodeType="afterEffect">
                                  <p:stCondLst>
                                    <p:cond delay="0"/>
                                  </p:stCondLst>
                                  <p:childTnLst>
                                    <p:animEffect transition="out" filter="dissolve">
                                      <p:cBhvr>
                                        <p:cTn id="102" dur="500"/>
                                        <p:tgtEl>
                                          <p:spTgt spid="152583"/>
                                        </p:tgtEl>
                                      </p:cBhvr>
                                    </p:animEffect>
                                    <p:set>
                                      <p:cBhvr>
                                        <p:cTn id="103" dur="1" fill="hold">
                                          <p:stCondLst>
                                            <p:cond delay="499"/>
                                          </p:stCondLst>
                                        </p:cTn>
                                        <p:tgtEl>
                                          <p:spTgt spid="152583"/>
                                        </p:tgtEl>
                                        <p:attrNameLst>
                                          <p:attrName>style.visibility</p:attrName>
                                        </p:attrNameLst>
                                      </p:cBhvr>
                                      <p:to>
                                        <p:strVal val="hidden"/>
                                      </p:to>
                                    </p:set>
                                  </p:childTnLst>
                                </p:cTn>
                              </p:par>
                              <p:par>
                                <p:cTn id="104" presetID="1" presetClass="entr" presetSubtype="0" fill="hold" grpId="0" nodeType="withEffect">
                                  <p:stCondLst>
                                    <p:cond delay="0"/>
                                  </p:stCondLst>
                                  <p:childTnLst>
                                    <p:set>
                                      <p:cBhvr>
                                        <p:cTn id="105" dur="1" fill="hold">
                                          <p:stCondLst>
                                            <p:cond delay="499"/>
                                          </p:stCondLst>
                                        </p:cTn>
                                        <p:tgtEl>
                                          <p:spTgt spid="152602"/>
                                        </p:tgtEl>
                                        <p:attrNameLst>
                                          <p:attrName>style.visibility</p:attrName>
                                        </p:attrNameLst>
                                      </p:cBhvr>
                                      <p:to>
                                        <p:strVal val="visible"/>
                                      </p:to>
                                    </p:set>
                                  </p:childTnLst>
                                </p:cTn>
                              </p:par>
                            </p:childTnLst>
                          </p:cTn>
                        </p:par>
                        <p:par>
                          <p:cTn id="106" fill="hold">
                            <p:stCondLst>
                              <p:cond delay="2500"/>
                            </p:stCondLst>
                            <p:childTnLst>
                              <p:par>
                                <p:cTn id="107" presetID="2" presetClass="entr" presetSubtype="8" fill="hold" grpId="0" nodeType="afterEffect">
                                  <p:stCondLst>
                                    <p:cond delay="0"/>
                                  </p:stCondLst>
                                  <p:childTnLst>
                                    <p:set>
                                      <p:cBhvr>
                                        <p:cTn id="108" dur="1" fill="hold">
                                          <p:stCondLst>
                                            <p:cond delay="0"/>
                                          </p:stCondLst>
                                        </p:cTn>
                                        <p:tgtEl>
                                          <p:spTgt spid="152606"/>
                                        </p:tgtEl>
                                        <p:attrNameLst>
                                          <p:attrName>style.visibility</p:attrName>
                                        </p:attrNameLst>
                                      </p:cBhvr>
                                      <p:to>
                                        <p:strVal val="visible"/>
                                      </p:to>
                                    </p:set>
                                    <p:anim calcmode="lin" valueType="num">
                                      <p:cBhvr additive="base">
                                        <p:cTn id="109" dur="2000" fill="hold"/>
                                        <p:tgtEl>
                                          <p:spTgt spid="152606"/>
                                        </p:tgtEl>
                                        <p:attrNameLst>
                                          <p:attrName>ppt_x</p:attrName>
                                        </p:attrNameLst>
                                      </p:cBhvr>
                                      <p:tavLst>
                                        <p:tav tm="0">
                                          <p:val>
                                            <p:strVal val="0-#ppt_w/2"/>
                                          </p:val>
                                        </p:tav>
                                        <p:tav tm="100000">
                                          <p:val>
                                            <p:strVal val="#ppt_x"/>
                                          </p:val>
                                        </p:tav>
                                      </p:tavLst>
                                    </p:anim>
                                    <p:anim calcmode="lin" valueType="num">
                                      <p:cBhvr additive="base">
                                        <p:cTn id="110" dur="2000" fill="hold"/>
                                        <p:tgtEl>
                                          <p:spTgt spid="152606"/>
                                        </p:tgtEl>
                                        <p:attrNameLst>
                                          <p:attrName>ppt_y</p:attrName>
                                        </p:attrNameLst>
                                      </p:cBhvr>
                                      <p:tavLst>
                                        <p:tav tm="0">
                                          <p:val>
                                            <p:strVal val="#ppt_y"/>
                                          </p:val>
                                        </p:tav>
                                        <p:tav tm="100000">
                                          <p:val>
                                            <p:strVal val="#ppt_y"/>
                                          </p:val>
                                        </p:tav>
                                      </p:tavLst>
                                    </p:anim>
                                  </p:childTnLst>
                                </p:cTn>
                              </p:par>
                            </p:childTnLst>
                          </p:cTn>
                        </p:par>
                        <p:par>
                          <p:cTn id="111" fill="hold">
                            <p:stCondLst>
                              <p:cond delay="4500"/>
                            </p:stCondLst>
                            <p:childTnLst>
                              <p:par>
                                <p:cTn id="112" presetID="9" presetClass="exit" presetSubtype="0" fill="hold" grpId="1" nodeType="afterEffect">
                                  <p:stCondLst>
                                    <p:cond delay="0"/>
                                  </p:stCondLst>
                                  <p:childTnLst>
                                    <p:animEffect transition="out" filter="dissolve">
                                      <p:cBhvr>
                                        <p:cTn id="113" dur="500"/>
                                        <p:tgtEl>
                                          <p:spTgt spid="152606"/>
                                        </p:tgtEl>
                                      </p:cBhvr>
                                    </p:animEffect>
                                    <p:set>
                                      <p:cBhvr>
                                        <p:cTn id="114" dur="1" fill="hold">
                                          <p:stCondLst>
                                            <p:cond delay="499"/>
                                          </p:stCondLst>
                                        </p:cTn>
                                        <p:tgtEl>
                                          <p:spTgt spid="152606"/>
                                        </p:tgtEl>
                                        <p:attrNameLst>
                                          <p:attrName>style.visibility</p:attrName>
                                        </p:attrNameLst>
                                      </p:cBhvr>
                                      <p:to>
                                        <p:strVal val="hidden"/>
                                      </p:to>
                                    </p:set>
                                  </p:childTnLst>
                                </p:cTn>
                              </p:par>
                            </p:childTnLst>
                          </p:cTn>
                        </p:par>
                        <p:par>
                          <p:cTn id="115" fill="hold">
                            <p:stCondLst>
                              <p:cond delay="5000"/>
                            </p:stCondLst>
                            <p:childTnLst>
                              <p:par>
                                <p:cTn id="116" presetID="2" presetClass="entr" presetSubtype="8" fill="hold" grpId="0" nodeType="afterEffect">
                                  <p:stCondLst>
                                    <p:cond delay="0"/>
                                  </p:stCondLst>
                                  <p:childTnLst>
                                    <p:set>
                                      <p:cBhvr>
                                        <p:cTn id="117" dur="1" fill="hold">
                                          <p:stCondLst>
                                            <p:cond delay="0"/>
                                          </p:stCondLst>
                                        </p:cTn>
                                        <p:tgtEl>
                                          <p:spTgt spid="152607"/>
                                        </p:tgtEl>
                                        <p:attrNameLst>
                                          <p:attrName>style.visibility</p:attrName>
                                        </p:attrNameLst>
                                      </p:cBhvr>
                                      <p:to>
                                        <p:strVal val="visible"/>
                                      </p:to>
                                    </p:set>
                                    <p:anim calcmode="lin" valueType="num">
                                      <p:cBhvr additive="base">
                                        <p:cTn id="118" dur="2000" fill="hold"/>
                                        <p:tgtEl>
                                          <p:spTgt spid="152607"/>
                                        </p:tgtEl>
                                        <p:attrNameLst>
                                          <p:attrName>ppt_x</p:attrName>
                                        </p:attrNameLst>
                                      </p:cBhvr>
                                      <p:tavLst>
                                        <p:tav tm="0">
                                          <p:val>
                                            <p:strVal val="0-#ppt_w/2"/>
                                          </p:val>
                                        </p:tav>
                                        <p:tav tm="100000">
                                          <p:val>
                                            <p:strVal val="#ppt_x"/>
                                          </p:val>
                                        </p:tav>
                                      </p:tavLst>
                                    </p:anim>
                                    <p:anim calcmode="lin" valueType="num">
                                      <p:cBhvr additive="base">
                                        <p:cTn id="119" dur="2000" fill="hold"/>
                                        <p:tgtEl>
                                          <p:spTgt spid="152607"/>
                                        </p:tgtEl>
                                        <p:attrNameLst>
                                          <p:attrName>ppt_y</p:attrName>
                                        </p:attrNameLst>
                                      </p:cBhvr>
                                      <p:tavLst>
                                        <p:tav tm="0">
                                          <p:val>
                                            <p:strVal val="#ppt_y"/>
                                          </p:val>
                                        </p:tav>
                                        <p:tav tm="100000">
                                          <p:val>
                                            <p:strVal val="#ppt_y"/>
                                          </p:val>
                                        </p:tav>
                                      </p:tavLst>
                                    </p:anim>
                                  </p:childTnLst>
                                </p:cTn>
                              </p:par>
                            </p:childTnLst>
                          </p:cTn>
                        </p:par>
                        <p:par>
                          <p:cTn id="120" fill="hold">
                            <p:stCondLst>
                              <p:cond delay="7000"/>
                            </p:stCondLst>
                            <p:childTnLst>
                              <p:par>
                                <p:cTn id="121" presetID="9" presetClass="exit" presetSubtype="0" fill="hold" grpId="1" nodeType="afterEffect">
                                  <p:stCondLst>
                                    <p:cond delay="0"/>
                                  </p:stCondLst>
                                  <p:childTnLst>
                                    <p:animEffect transition="out" filter="dissolve">
                                      <p:cBhvr>
                                        <p:cTn id="122" dur="500"/>
                                        <p:tgtEl>
                                          <p:spTgt spid="152607"/>
                                        </p:tgtEl>
                                      </p:cBhvr>
                                    </p:animEffect>
                                    <p:set>
                                      <p:cBhvr>
                                        <p:cTn id="123" dur="1" fill="hold">
                                          <p:stCondLst>
                                            <p:cond delay="499"/>
                                          </p:stCondLst>
                                        </p:cTn>
                                        <p:tgtEl>
                                          <p:spTgt spid="152607"/>
                                        </p:tgtEl>
                                        <p:attrNameLst>
                                          <p:attrName>style.visibility</p:attrName>
                                        </p:attrNameLst>
                                      </p:cBhvr>
                                      <p:to>
                                        <p:strVal val="hidden"/>
                                      </p:to>
                                    </p:set>
                                  </p:childTnLst>
                                </p:cTn>
                              </p:par>
                            </p:childTnLst>
                          </p:cTn>
                        </p:par>
                        <p:par>
                          <p:cTn id="124" fill="hold">
                            <p:stCondLst>
                              <p:cond delay="7500"/>
                            </p:stCondLst>
                            <p:childTnLst>
                              <p:par>
                                <p:cTn id="125" presetID="1" presetClass="entr" presetSubtype="0" fill="hold" grpId="0" nodeType="afterEffect">
                                  <p:stCondLst>
                                    <p:cond delay="0"/>
                                  </p:stCondLst>
                                  <p:childTnLst>
                                    <p:set>
                                      <p:cBhvr>
                                        <p:cTn id="126" dur="1" fill="hold">
                                          <p:stCondLst>
                                            <p:cond delay="0"/>
                                          </p:stCondLst>
                                        </p:cTn>
                                        <p:tgtEl>
                                          <p:spTgt spid="152614"/>
                                        </p:tgtEl>
                                        <p:attrNameLst>
                                          <p:attrName>style.visibility</p:attrName>
                                        </p:attrNameLst>
                                      </p:cBhvr>
                                      <p:to>
                                        <p:strVal val="visible"/>
                                      </p:to>
                                    </p:set>
                                  </p:childTnLst>
                                </p:cTn>
                              </p:par>
                            </p:childTnLst>
                          </p:cTn>
                        </p:par>
                        <p:par>
                          <p:cTn id="127" fill="hold">
                            <p:stCondLst>
                              <p:cond delay="7500"/>
                            </p:stCondLst>
                            <p:childTnLst>
                              <p:par>
                                <p:cTn id="128" presetID="2" presetClass="exit" presetSubtype="2" fill="hold" grpId="1" nodeType="afterEffect">
                                  <p:stCondLst>
                                    <p:cond delay="0"/>
                                  </p:stCondLst>
                                  <p:childTnLst>
                                    <p:anim calcmode="lin" valueType="num">
                                      <p:cBhvr additive="base">
                                        <p:cTn id="129" dur="2000"/>
                                        <p:tgtEl>
                                          <p:spTgt spid="152614"/>
                                        </p:tgtEl>
                                        <p:attrNameLst>
                                          <p:attrName>ppt_x</p:attrName>
                                        </p:attrNameLst>
                                      </p:cBhvr>
                                      <p:tavLst>
                                        <p:tav tm="0">
                                          <p:val>
                                            <p:strVal val="ppt_x"/>
                                          </p:val>
                                        </p:tav>
                                        <p:tav tm="100000">
                                          <p:val>
                                            <p:strVal val="1+ppt_w/2"/>
                                          </p:val>
                                        </p:tav>
                                      </p:tavLst>
                                    </p:anim>
                                    <p:anim calcmode="lin" valueType="num">
                                      <p:cBhvr additive="base">
                                        <p:cTn id="130" dur="2000"/>
                                        <p:tgtEl>
                                          <p:spTgt spid="152614"/>
                                        </p:tgtEl>
                                        <p:attrNameLst>
                                          <p:attrName>ppt_y</p:attrName>
                                        </p:attrNameLst>
                                      </p:cBhvr>
                                      <p:tavLst>
                                        <p:tav tm="0">
                                          <p:val>
                                            <p:strVal val="ppt_y"/>
                                          </p:val>
                                        </p:tav>
                                        <p:tav tm="100000">
                                          <p:val>
                                            <p:strVal val="ppt_y"/>
                                          </p:val>
                                        </p:tav>
                                      </p:tavLst>
                                    </p:anim>
                                    <p:set>
                                      <p:cBhvr>
                                        <p:cTn id="131" dur="1" fill="hold">
                                          <p:stCondLst>
                                            <p:cond delay="1999"/>
                                          </p:stCondLst>
                                        </p:cTn>
                                        <p:tgtEl>
                                          <p:spTgt spid="152614"/>
                                        </p:tgtEl>
                                        <p:attrNameLst>
                                          <p:attrName>style.visibility</p:attrName>
                                        </p:attrNameLst>
                                      </p:cBhvr>
                                      <p:to>
                                        <p:strVal val="hidden"/>
                                      </p:to>
                                    </p:set>
                                  </p:childTnLst>
                                </p:cTn>
                              </p:par>
                            </p:childTnLst>
                          </p:cTn>
                        </p:par>
                        <p:par>
                          <p:cTn id="132" fill="hold">
                            <p:stCondLst>
                              <p:cond delay="9500"/>
                            </p:stCondLst>
                            <p:childTnLst>
                              <p:par>
                                <p:cTn id="133" presetID="2" presetClass="entr" presetSubtype="8" fill="hold" grpId="0" nodeType="afterEffect">
                                  <p:stCondLst>
                                    <p:cond delay="0"/>
                                  </p:stCondLst>
                                  <p:childTnLst>
                                    <p:set>
                                      <p:cBhvr>
                                        <p:cTn id="134" dur="1" fill="hold">
                                          <p:stCondLst>
                                            <p:cond delay="0"/>
                                          </p:stCondLst>
                                        </p:cTn>
                                        <p:tgtEl>
                                          <p:spTgt spid="152608"/>
                                        </p:tgtEl>
                                        <p:attrNameLst>
                                          <p:attrName>style.visibility</p:attrName>
                                        </p:attrNameLst>
                                      </p:cBhvr>
                                      <p:to>
                                        <p:strVal val="visible"/>
                                      </p:to>
                                    </p:set>
                                    <p:anim calcmode="lin" valueType="num">
                                      <p:cBhvr additive="base">
                                        <p:cTn id="135" dur="2000" fill="hold"/>
                                        <p:tgtEl>
                                          <p:spTgt spid="152608"/>
                                        </p:tgtEl>
                                        <p:attrNameLst>
                                          <p:attrName>ppt_x</p:attrName>
                                        </p:attrNameLst>
                                      </p:cBhvr>
                                      <p:tavLst>
                                        <p:tav tm="0">
                                          <p:val>
                                            <p:strVal val="0-#ppt_w/2"/>
                                          </p:val>
                                        </p:tav>
                                        <p:tav tm="100000">
                                          <p:val>
                                            <p:strVal val="#ppt_x"/>
                                          </p:val>
                                        </p:tav>
                                      </p:tavLst>
                                    </p:anim>
                                    <p:anim calcmode="lin" valueType="num">
                                      <p:cBhvr additive="base">
                                        <p:cTn id="136" dur="2000" fill="hold"/>
                                        <p:tgtEl>
                                          <p:spTgt spid="152608"/>
                                        </p:tgtEl>
                                        <p:attrNameLst>
                                          <p:attrName>ppt_y</p:attrName>
                                        </p:attrNameLst>
                                      </p:cBhvr>
                                      <p:tavLst>
                                        <p:tav tm="0">
                                          <p:val>
                                            <p:strVal val="#ppt_y"/>
                                          </p:val>
                                        </p:tav>
                                        <p:tav tm="100000">
                                          <p:val>
                                            <p:strVal val="#ppt_y"/>
                                          </p:val>
                                        </p:tav>
                                      </p:tavLst>
                                    </p:anim>
                                  </p:childTnLst>
                                </p:cTn>
                              </p:par>
                            </p:childTnLst>
                          </p:cTn>
                        </p:par>
                        <p:par>
                          <p:cTn id="137" fill="hold">
                            <p:stCondLst>
                              <p:cond delay="11500"/>
                            </p:stCondLst>
                            <p:childTnLst>
                              <p:par>
                                <p:cTn id="138" presetID="0" presetClass="path" presetSubtype="0" decel="50000" fill="hold" grpId="1" nodeType="afterEffect">
                                  <p:stCondLst>
                                    <p:cond delay="0"/>
                                  </p:stCondLst>
                                  <p:childTnLst>
                                    <p:animMotion origin="layout" path="M -1.38889E-6 -7.40741E-7 L 0.25122 -0.09352 " pathEditMode="fixed" rAng="0" ptsTypes="AA">
                                      <p:cBhvr>
                                        <p:cTn id="139" dur="3000" fill="hold"/>
                                        <p:tgtEl>
                                          <p:spTgt spid="152608"/>
                                        </p:tgtEl>
                                        <p:attrNameLst>
                                          <p:attrName>ppt_x</p:attrName>
                                          <p:attrName>ppt_y</p:attrName>
                                        </p:attrNameLst>
                                      </p:cBhvr>
                                      <p:rCtr x="12600" y="-4700"/>
                                    </p:animMotion>
                                  </p:childTnLst>
                                </p:cTn>
                              </p:par>
                            </p:childTnLst>
                          </p:cTn>
                        </p:par>
                        <p:par>
                          <p:cTn id="140" fill="hold">
                            <p:stCondLst>
                              <p:cond delay="14500"/>
                            </p:stCondLst>
                            <p:childTnLst>
                              <p:par>
                                <p:cTn id="141" presetID="2" presetClass="entr" presetSubtype="8" fill="hold" grpId="0" nodeType="afterEffect">
                                  <p:stCondLst>
                                    <p:cond delay="0"/>
                                  </p:stCondLst>
                                  <p:childTnLst>
                                    <p:set>
                                      <p:cBhvr>
                                        <p:cTn id="142" dur="1" fill="hold">
                                          <p:stCondLst>
                                            <p:cond delay="0"/>
                                          </p:stCondLst>
                                        </p:cTn>
                                        <p:tgtEl>
                                          <p:spTgt spid="152609"/>
                                        </p:tgtEl>
                                        <p:attrNameLst>
                                          <p:attrName>style.visibility</p:attrName>
                                        </p:attrNameLst>
                                      </p:cBhvr>
                                      <p:to>
                                        <p:strVal val="visible"/>
                                      </p:to>
                                    </p:set>
                                    <p:anim calcmode="lin" valueType="num">
                                      <p:cBhvr additive="base">
                                        <p:cTn id="143" dur="2000" fill="hold"/>
                                        <p:tgtEl>
                                          <p:spTgt spid="152609"/>
                                        </p:tgtEl>
                                        <p:attrNameLst>
                                          <p:attrName>ppt_x</p:attrName>
                                        </p:attrNameLst>
                                      </p:cBhvr>
                                      <p:tavLst>
                                        <p:tav tm="0">
                                          <p:val>
                                            <p:strVal val="0-#ppt_w/2"/>
                                          </p:val>
                                        </p:tav>
                                        <p:tav tm="100000">
                                          <p:val>
                                            <p:strVal val="#ppt_x"/>
                                          </p:val>
                                        </p:tav>
                                      </p:tavLst>
                                    </p:anim>
                                    <p:anim calcmode="lin" valueType="num">
                                      <p:cBhvr additive="base">
                                        <p:cTn id="144" dur="2000" fill="hold"/>
                                        <p:tgtEl>
                                          <p:spTgt spid="1526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3" grpId="0" animBg="1"/>
      <p:bldP spid="152583" grpId="1" animBg="1"/>
      <p:bldP spid="152598" grpId="0" animBg="1"/>
      <p:bldP spid="152598" grpId="1" animBg="1"/>
      <p:bldP spid="152600" grpId="0" autoUpdateAnimBg="0"/>
      <p:bldP spid="152601" grpId="0" autoUpdateAnimBg="0"/>
      <p:bldP spid="152602" grpId="0" autoUpdateAnimBg="0"/>
      <p:bldP spid="152603" grpId="0" animBg="1"/>
      <p:bldP spid="152603" grpId="1" animBg="1"/>
      <p:bldP spid="152604" grpId="0" animBg="1"/>
      <p:bldP spid="152604" grpId="1" animBg="1"/>
      <p:bldP spid="152605" grpId="0" animBg="1"/>
      <p:bldP spid="152606" grpId="0" animBg="1"/>
      <p:bldP spid="152606" grpId="1" animBg="1"/>
      <p:bldP spid="152607" grpId="0" animBg="1"/>
      <p:bldP spid="152607" grpId="1" animBg="1"/>
      <p:bldP spid="152608" grpId="0" animBg="1"/>
      <p:bldP spid="152608" grpId="1" animBg="1"/>
      <p:bldP spid="152609" grpId="0" animBg="1"/>
      <p:bldP spid="152614" grpId="0" animBg="1"/>
      <p:bldP spid="152614"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1135</TotalTime>
  <Words>3152</Words>
  <Application>Microsoft Office PowerPoint</Application>
  <PresentationFormat>On-screen Show (4:3)</PresentationFormat>
  <Paragraphs>438</Paragraphs>
  <Slides>39</Slides>
  <Notes>12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Historical and philosophical perspectives of ionizing radiation protection</vt:lpstr>
      <vt:lpstr>Life and Radiation</vt:lpstr>
      <vt:lpstr>Source of natural radiation</vt:lpstr>
      <vt:lpstr>TNORM</vt:lpstr>
      <vt:lpstr>Radiation due to technology </vt:lpstr>
      <vt:lpstr>Radioactivity</vt:lpstr>
      <vt:lpstr>Ionizing Radiation </vt:lpstr>
      <vt:lpstr>Half Life</vt:lpstr>
      <vt:lpstr>Penetrating Power</vt:lpstr>
      <vt:lpstr>Units of Measurements</vt:lpstr>
      <vt:lpstr>High Background Areas</vt:lpstr>
      <vt:lpstr>Dose Rate from some Sources</vt:lpstr>
      <vt:lpstr>Man As a Source of Radiation?</vt:lpstr>
      <vt:lpstr>Total From Natural Sources</vt:lpstr>
      <vt:lpstr>Average Dose Comparison</vt:lpstr>
      <vt:lpstr>Radiation Dose From All Sources </vt:lpstr>
      <vt:lpstr>Biological Effects (Direct Action)</vt:lpstr>
      <vt:lpstr>Indirect Effect</vt:lpstr>
      <vt:lpstr>Damage to the DNA and repair mechanisms</vt:lpstr>
      <vt:lpstr>Cell Sensitivity</vt:lpstr>
      <vt:lpstr>Time line of biological effects</vt:lpstr>
      <vt:lpstr>Deterministic Effects</vt:lpstr>
      <vt:lpstr>Radiation Protection in early days</vt:lpstr>
      <vt:lpstr>Radiation Effects on Embryo/Fetus</vt:lpstr>
      <vt:lpstr>Threshold model</vt:lpstr>
      <vt:lpstr>Linear No Threshold model</vt:lpstr>
      <vt:lpstr>Risk</vt:lpstr>
      <vt:lpstr>Estimation of risk</vt:lpstr>
      <vt:lpstr>Evolution of risk coefficient</vt:lpstr>
      <vt:lpstr>Risk Coefficient</vt:lpstr>
      <vt:lpstr>Evolution of Protection principles</vt:lpstr>
      <vt:lpstr>Evolution of Protection principles</vt:lpstr>
      <vt:lpstr>Evolution of Protection principles</vt:lpstr>
      <vt:lpstr>Evolution of Protection principles</vt:lpstr>
      <vt:lpstr>Evolution of Protection principles</vt:lpstr>
      <vt:lpstr>Protection principle for stochastic processes</vt:lpstr>
      <vt:lpstr>Evolution of dose limits</vt:lpstr>
      <vt:lpstr>Summary</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and philosophical perspectives of ionizing radiation protection</dc:title>
  <dc:creator>shilpa</dc:creator>
  <cp:lastModifiedBy>barc</cp:lastModifiedBy>
  <cp:revision>214</cp:revision>
  <dcterms:created xsi:type="dcterms:W3CDTF">2006-08-16T00:00:00Z</dcterms:created>
  <dcterms:modified xsi:type="dcterms:W3CDTF">2015-05-08T06:53:52Z</dcterms:modified>
</cp:coreProperties>
</file>