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1" r:id="rId3"/>
    <p:sldId id="257" r:id="rId4"/>
    <p:sldId id="260" r:id="rId5"/>
    <p:sldId id="263" r:id="rId6"/>
    <p:sldId id="259" r:id="rId7"/>
    <p:sldId id="262" r:id="rId8"/>
    <p:sldId id="296" r:id="rId9"/>
    <p:sldId id="302" r:id="rId10"/>
    <p:sldId id="305" r:id="rId11"/>
    <p:sldId id="303" r:id="rId12"/>
    <p:sldId id="304" r:id="rId13"/>
    <p:sldId id="264" r:id="rId14"/>
    <p:sldId id="268" r:id="rId15"/>
    <p:sldId id="265" r:id="rId16"/>
    <p:sldId id="289" r:id="rId17"/>
    <p:sldId id="293" r:id="rId18"/>
    <p:sldId id="294" r:id="rId19"/>
    <p:sldId id="292" r:id="rId20"/>
    <p:sldId id="290" r:id="rId21"/>
    <p:sldId id="291" r:id="rId22"/>
    <p:sldId id="288" r:id="rId23"/>
    <p:sldId id="287" r:id="rId24"/>
    <p:sldId id="295" r:id="rId25"/>
    <p:sldId id="297" r:id="rId26"/>
    <p:sldId id="310" r:id="rId27"/>
    <p:sldId id="298" r:id="rId28"/>
    <p:sldId id="301" r:id="rId29"/>
    <p:sldId id="299" r:id="rId30"/>
    <p:sldId id="284" r:id="rId31"/>
    <p:sldId id="285" r:id="rId32"/>
    <p:sldId id="286" r:id="rId33"/>
    <p:sldId id="279" r:id="rId34"/>
    <p:sldId id="281" r:id="rId35"/>
    <p:sldId id="272" r:id="rId36"/>
    <p:sldId id="274" r:id="rId37"/>
    <p:sldId id="275" r:id="rId38"/>
    <p:sldId id="276" r:id="rId39"/>
    <p:sldId id="277" r:id="rId40"/>
    <p:sldId id="278" r:id="rId41"/>
    <p:sldId id="266" r:id="rId42"/>
    <p:sldId id="269" r:id="rId43"/>
    <p:sldId id="270" r:id="rId44"/>
    <p:sldId id="309" r:id="rId45"/>
    <p:sldId id="271" r:id="rId46"/>
    <p:sldId id="261" r:id="rId47"/>
    <p:sldId id="25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5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TER\Tendor%20document%2030042010\TED-Documents\TED-EDR-FDR\SAT\SAT-Test-Parameters\TED-SAT-HPA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sz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Power 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Test on Match Load</a:t>
            </a:r>
          </a:p>
        </c:rich>
      </c:tx>
      <c:layout>
        <c:manualLayout>
          <c:xMode val="edge"/>
          <c:yMode val="edge"/>
          <c:x val="0.32785411198600173"/>
          <c:y val="1.365331040104628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034973753280839"/>
          <c:y val="0.11423217149050909"/>
          <c:w val="0.73649059492563429"/>
          <c:h val="0.60663423897951319"/>
        </c:manualLayout>
      </c:layout>
      <c:scatterChart>
        <c:scatterStyle val="smoothMarker"/>
        <c:varyColors val="0"/>
        <c:ser>
          <c:idx val="0"/>
          <c:order val="0"/>
          <c:tx>
            <c:v>Test@36MHz</c:v>
          </c:tx>
          <c:marker>
            <c:symbol val="none"/>
          </c:marker>
          <c:xVal>
            <c:numRef>
              <c:f>'Test Graphs'!$A$4:$A$7</c:f>
              <c:numCache>
                <c:formatCode>0.00</c:formatCode>
                <c:ptCount val="4"/>
                <c:pt idx="0">
                  <c:v>22</c:v>
                </c:pt>
                <c:pt idx="1">
                  <c:v>43.4</c:v>
                </c:pt>
                <c:pt idx="2">
                  <c:v>63.4</c:v>
                </c:pt>
                <c:pt idx="3">
                  <c:v>73.3</c:v>
                </c:pt>
              </c:numCache>
            </c:numRef>
          </c:xVal>
          <c:yVal>
            <c:numRef>
              <c:f>'Test Graphs'!$B$4:$B$7</c:f>
              <c:numCache>
                <c:formatCode>0.00</c:formatCode>
                <c:ptCount val="4"/>
                <c:pt idx="0">
                  <c:v>500</c:v>
                </c:pt>
                <c:pt idx="1">
                  <c:v>1008</c:v>
                </c:pt>
                <c:pt idx="2">
                  <c:v>1501</c:v>
                </c:pt>
                <c:pt idx="3">
                  <c:v>1705</c:v>
                </c:pt>
              </c:numCache>
            </c:numRef>
          </c:yVal>
          <c:smooth val="1"/>
        </c:ser>
        <c:ser>
          <c:idx val="1"/>
          <c:order val="1"/>
          <c:tx>
            <c:v>Test@45MHz</c:v>
          </c:tx>
          <c:marker>
            <c:symbol val="none"/>
          </c:marker>
          <c:xVal>
            <c:numRef>
              <c:f>'Test Graphs'!$D$4:$D$7</c:f>
              <c:numCache>
                <c:formatCode>0.00</c:formatCode>
                <c:ptCount val="4"/>
                <c:pt idx="0">
                  <c:v>26</c:v>
                </c:pt>
                <c:pt idx="1">
                  <c:v>39.9</c:v>
                </c:pt>
                <c:pt idx="2">
                  <c:v>53</c:v>
                </c:pt>
                <c:pt idx="3">
                  <c:v>77.3</c:v>
                </c:pt>
              </c:numCache>
            </c:numRef>
          </c:xVal>
          <c:yVal>
            <c:numRef>
              <c:f>'Test Graphs'!$E$4:$E$7</c:f>
              <c:numCache>
                <c:formatCode>0.00</c:formatCode>
                <c:ptCount val="4"/>
                <c:pt idx="0">
                  <c:v>503</c:v>
                </c:pt>
                <c:pt idx="1">
                  <c:v>753</c:v>
                </c:pt>
                <c:pt idx="2">
                  <c:v>1000</c:v>
                </c:pt>
                <c:pt idx="3">
                  <c:v>1502</c:v>
                </c:pt>
              </c:numCache>
            </c:numRef>
          </c:yVal>
          <c:smooth val="1"/>
        </c:ser>
        <c:ser>
          <c:idx val="2"/>
          <c:order val="2"/>
          <c:tx>
            <c:v>Test@55MHz</c:v>
          </c:tx>
          <c:marker>
            <c:symbol val="none"/>
          </c:marker>
          <c:xVal>
            <c:numRef>
              <c:f>'Test Graphs'!$G$4:$G$8</c:f>
              <c:numCache>
                <c:formatCode>0.00</c:formatCode>
                <c:ptCount val="5"/>
                <c:pt idx="0">
                  <c:v>22.2</c:v>
                </c:pt>
                <c:pt idx="1">
                  <c:v>33.880000000000003</c:v>
                </c:pt>
                <c:pt idx="2">
                  <c:v>45.6</c:v>
                </c:pt>
                <c:pt idx="3">
                  <c:v>55.8</c:v>
                </c:pt>
                <c:pt idx="4">
                  <c:v>63.9</c:v>
                </c:pt>
              </c:numCache>
            </c:numRef>
          </c:xVal>
          <c:yVal>
            <c:numRef>
              <c:f>'Test Graphs'!$H$4:$H$8</c:f>
              <c:numCache>
                <c:formatCode>0.00</c:formatCode>
                <c:ptCount val="5"/>
                <c:pt idx="0">
                  <c:v>503</c:v>
                </c:pt>
                <c:pt idx="1">
                  <c:v>761</c:v>
                </c:pt>
                <c:pt idx="2">
                  <c:v>1016</c:v>
                </c:pt>
                <c:pt idx="3">
                  <c:v>1271</c:v>
                </c:pt>
                <c:pt idx="4">
                  <c:v>1500</c:v>
                </c:pt>
              </c:numCache>
            </c:numRef>
          </c:yVal>
          <c:smooth val="1"/>
        </c:ser>
        <c:ser>
          <c:idx val="3"/>
          <c:order val="3"/>
          <c:tx>
            <c:v>Test@65MHz</c:v>
          </c:tx>
          <c:marker>
            <c:symbol val="none"/>
          </c:marker>
          <c:xVal>
            <c:numRef>
              <c:f>'Test Graphs'!$J$4:$J$7</c:f>
              <c:numCache>
                <c:formatCode>0.00</c:formatCode>
                <c:ptCount val="4"/>
                <c:pt idx="0">
                  <c:v>18.2</c:v>
                </c:pt>
                <c:pt idx="1">
                  <c:v>27.6</c:v>
                </c:pt>
                <c:pt idx="2">
                  <c:v>37.4</c:v>
                </c:pt>
                <c:pt idx="3">
                  <c:v>49</c:v>
                </c:pt>
              </c:numCache>
            </c:numRef>
          </c:xVal>
          <c:yVal>
            <c:numRef>
              <c:f>'Test Graphs'!$K$4:$K$7</c:f>
              <c:numCache>
                <c:formatCode>0.00</c:formatCode>
                <c:ptCount val="4"/>
                <c:pt idx="0">
                  <c:v>503</c:v>
                </c:pt>
                <c:pt idx="1">
                  <c:v>748</c:v>
                </c:pt>
                <c:pt idx="2">
                  <c:v>1033</c:v>
                </c:pt>
                <c:pt idx="3">
                  <c:v>1503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9174144"/>
        <c:axId val="259178064"/>
      </c:scatterChart>
      <c:valAx>
        <c:axId val="259174144"/>
        <c:scaling>
          <c:orientation val="minMax"/>
          <c:max val="8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r>
                  <a:rPr lang="en-US" sz="10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Power (kW)</a:t>
                </a:r>
                <a:endParaRPr 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572270341207349"/>
              <c:y val="0.6301301586448452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259178064"/>
        <c:crosses val="autoZero"/>
        <c:crossBetween val="midCat"/>
        <c:majorUnit val="10"/>
      </c:valAx>
      <c:valAx>
        <c:axId val="259178064"/>
        <c:scaling>
          <c:orientation val="minMax"/>
          <c:min val="4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</a:t>
                </a:r>
                <a:r>
                  <a:rPr lang="en-US" sz="10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Power (kW)</a:t>
                </a:r>
                <a:endParaRPr lang="en-US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8625109361329825E-2"/>
              <c:y val="0.21382601918787456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259174144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layout>
        <c:manualLayout>
          <c:xMode val="edge"/>
          <c:yMode val="edge"/>
          <c:x val="2.9040184034065875E-2"/>
          <c:y val="0.82729013822077702"/>
          <c:w val="0.94040428760217309"/>
          <c:h val="0.13203090039803103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strRef>
              <c:f>'swg port2'!$R$1</c:f>
              <c:strCache>
                <c:ptCount val="1"/>
                <c:pt idx="0">
                  <c:v>Atten_10 m SWG 1MB_19 sept 2019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'swg port2'!$Q$2:$Q$595</c:f>
              <c:numCache>
                <c:formatCode>General</c:formatCode>
                <c:ptCount val="594"/>
                <c:pt idx="0">
                  <c:v>0</c:v>
                </c:pt>
                <c:pt idx="1">
                  <c:v>10.193207495000001</c:v>
                </c:pt>
                <c:pt idx="2">
                  <c:v>20.386415289799999</c:v>
                </c:pt>
                <c:pt idx="3">
                  <c:v>30.579623984000001</c:v>
                </c:pt>
                <c:pt idx="4">
                  <c:v>40.772829980000004</c:v>
                </c:pt>
                <c:pt idx="5">
                  <c:v>50.966038974</c:v>
                </c:pt>
                <c:pt idx="6">
                  <c:v>61.159244969999996</c:v>
                </c:pt>
                <c:pt idx="7">
                  <c:v>71.352453964000006</c:v>
                </c:pt>
                <c:pt idx="8">
                  <c:v>81.545659960000009</c:v>
                </c:pt>
                <c:pt idx="9">
                  <c:v>91.738868953999997</c:v>
                </c:pt>
                <c:pt idx="10">
                  <c:v>101.93207495</c:v>
                </c:pt>
                <c:pt idx="11">
                  <c:v>112.125283944</c:v>
                </c:pt>
                <c:pt idx="12">
                  <c:v>122.31849293799999</c:v>
                </c:pt>
                <c:pt idx="13">
                  <c:v>132.51169893400001</c:v>
                </c:pt>
                <c:pt idx="14">
                  <c:v>142.70490792800001</c:v>
                </c:pt>
                <c:pt idx="15">
                  <c:v>152.898113924</c:v>
                </c:pt>
                <c:pt idx="16">
                  <c:v>163.091322918</c:v>
                </c:pt>
                <c:pt idx="17">
                  <c:v>173.28452891399999</c:v>
                </c:pt>
                <c:pt idx="18">
                  <c:v>183.47773790799999</c:v>
                </c:pt>
                <c:pt idx="19">
                  <c:v>193.67094390400001</c:v>
                </c:pt>
                <c:pt idx="20">
                  <c:v>203.86415289799999</c:v>
                </c:pt>
                <c:pt idx="21">
                  <c:v>214.057358894</c:v>
                </c:pt>
                <c:pt idx="22">
                  <c:v>224.25056788800001</c:v>
                </c:pt>
                <c:pt idx="23">
                  <c:v>234.44377688200001</c:v>
                </c:pt>
                <c:pt idx="24">
                  <c:v>244.63698287800003</c:v>
                </c:pt>
                <c:pt idx="25">
                  <c:v>254.830191872</c:v>
                </c:pt>
                <c:pt idx="26">
                  <c:v>265.02339786800002</c:v>
                </c:pt>
                <c:pt idx="27">
                  <c:v>275.21660686199999</c:v>
                </c:pt>
                <c:pt idx="28">
                  <c:v>285.40981285800001</c:v>
                </c:pt>
                <c:pt idx="29">
                  <c:v>295.60302185200004</c:v>
                </c:pt>
                <c:pt idx="30">
                  <c:v>305.79623984</c:v>
                </c:pt>
                <c:pt idx="31">
                  <c:v>315.98943983999999</c:v>
                </c:pt>
                <c:pt idx="32">
                  <c:v>326.18263984000004</c:v>
                </c:pt>
                <c:pt idx="33">
                  <c:v>336.37583984000003</c:v>
                </c:pt>
                <c:pt idx="34">
                  <c:v>346.56906982000004</c:v>
                </c:pt>
                <c:pt idx="35">
                  <c:v>356.76226982000003</c:v>
                </c:pt>
                <c:pt idx="36">
                  <c:v>366.95546982000002</c:v>
                </c:pt>
                <c:pt idx="37">
                  <c:v>377.14866982000001</c:v>
                </c:pt>
                <c:pt idx="38">
                  <c:v>387.34189979999996</c:v>
                </c:pt>
                <c:pt idx="39">
                  <c:v>397.53509980000001</c:v>
                </c:pt>
                <c:pt idx="40">
                  <c:v>407.7282998</c:v>
                </c:pt>
                <c:pt idx="41">
                  <c:v>417.92149979999999</c:v>
                </c:pt>
                <c:pt idx="42">
                  <c:v>428.11472978</c:v>
                </c:pt>
                <c:pt idx="43">
                  <c:v>438.30792977999999</c:v>
                </c:pt>
                <c:pt idx="44">
                  <c:v>448.50112977999999</c:v>
                </c:pt>
                <c:pt idx="45">
                  <c:v>458.69432977999998</c:v>
                </c:pt>
                <c:pt idx="46">
                  <c:v>468.88755976000004</c:v>
                </c:pt>
                <c:pt idx="47">
                  <c:v>479.08075976000003</c:v>
                </c:pt>
                <c:pt idx="48">
                  <c:v>489.27395975999997</c:v>
                </c:pt>
                <c:pt idx="49">
                  <c:v>499.46715975999996</c:v>
                </c:pt>
                <c:pt idx="50">
                  <c:v>509.66038973999997</c:v>
                </c:pt>
                <c:pt idx="51">
                  <c:v>519.85358973999996</c:v>
                </c:pt>
                <c:pt idx="52">
                  <c:v>530.04678974000001</c:v>
                </c:pt>
                <c:pt idx="53">
                  <c:v>540.23998973999994</c:v>
                </c:pt>
                <c:pt idx="54">
                  <c:v>550.43321972000001</c:v>
                </c:pt>
                <c:pt idx="55">
                  <c:v>560.62641971999994</c:v>
                </c:pt>
                <c:pt idx="56">
                  <c:v>570.81961971999999</c:v>
                </c:pt>
                <c:pt idx="57">
                  <c:v>581.01284970000006</c:v>
                </c:pt>
                <c:pt idx="58">
                  <c:v>591.20604969999999</c:v>
                </c:pt>
                <c:pt idx="59">
                  <c:v>601.39924970000004</c:v>
                </c:pt>
                <c:pt idx="60">
                  <c:v>611.59244969999997</c:v>
                </c:pt>
                <c:pt idx="61">
                  <c:v>621.78567968000004</c:v>
                </c:pt>
                <c:pt idx="62">
                  <c:v>631.97887967999998</c:v>
                </c:pt>
                <c:pt idx="63">
                  <c:v>642.17207968000002</c:v>
                </c:pt>
                <c:pt idx="64">
                  <c:v>652.36527968000007</c:v>
                </c:pt>
                <c:pt idx="65">
                  <c:v>662.55850966000003</c:v>
                </c:pt>
                <c:pt idx="66">
                  <c:v>672.75170966000007</c:v>
                </c:pt>
                <c:pt idx="67">
                  <c:v>682.94490966000001</c:v>
                </c:pt>
                <c:pt idx="68">
                  <c:v>693.13810966000005</c:v>
                </c:pt>
                <c:pt idx="69">
                  <c:v>703.33133964000001</c:v>
                </c:pt>
                <c:pt idx="70">
                  <c:v>713.52453964000006</c:v>
                </c:pt>
                <c:pt idx="71">
                  <c:v>723.7177396400001</c:v>
                </c:pt>
                <c:pt idx="72">
                  <c:v>733.91093964000004</c:v>
                </c:pt>
                <c:pt idx="73">
                  <c:v>744.10416961999999</c:v>
                </c:pt>
                <c:pt idx="74">
                  <c:v>754.29736961999993</c:v>
                </c:pt>
                <c:pt idx="75">
                  <c:v>764.49056962000009</c:v>
                </c:pt>
                <c:pt idx="76">
                  <c:v>774.68376962000002</c:v>
                </c:pt>
                <c:pt idx="77">
                  <c:v>784.87699959999998</c:v>
                </c:pt>
                <c:pt idx="78">
                  <c:v>795.07019960000002</c:v>
                </c:pt>
                <c:pt idx="79">
                  <c:v>805.26339959999996</c:v>
                </c:pt>
                <c:pt idx="80">
                  <c:v>815.4565996</c:v>
                </c:pt>
                <c:pt idx="81">
                  <c:v>825.64982957999996</c:v>
                </c:pt>
                <c:pt idx="82">
                  <c:v>835.84302958000001</c:v>
                </c:pt>
                <c:pt idx="83">
                  <c:v>846.03622957999994</c:v>
                </c:pt>
                <c:pt idx="84">
                  <c:v>856.22942957999999</c:v>
                </c:pt>
                <c:pt idx="85">
                  <c:v>866.42265956000006</c:v>
                </c:pt>
                <c:pt idx="86">
                  <c:v>876.61585955999999</c:v>
                </c:pt>
                <c:pt idx="87">
                  <c:v>886.80905956000004</c:v>
                </c:pt>
                <c:pt idx="88">
                  <c:v>897.00225955999997</c:v>
                </c:pt>
                <c:pt idx="89">
                  <c:v>907.19548954000004</c:v>
                </c:pt>
                <c:pt idx="90">
                  <c:v>917.38868953999997</c:v>
                </c:pt>
                <c:pt idx="91">
                  <c:v>927.58188954000002</c:v>
                </c:pt>
                <c:pt idx="92">
                  <c:v>937.77508954000007</c:v>
                </c:pt>
                <c:pt idx="93">
                  <c:v>947.96831952000002</c:v>
                </c:pt>
                <c:pt idx="94">
                  <c:v>958.16151952000007</c:v>
                </c:pt>
                <c:pt idx="95">
                  <c:v>968.35471952</c:v>
                </c:pt>
                <c:pt idx="96">
                  <c:v>978.54791951999994</c:v>
                </c:pt>
                <c:pt idx="97">
                  <c:v>988.74114949999989</c:v>
                </c:pt>
                <c:pt idx="98">
                  <c:v>998.93434950000005</c:v>
                </c:pt>
                <c:pt idx="99">
                  <c:v>1009.1275495</c:v>
                </c:pt>
                <c:pt idx="100">
                  <c:v>1019.3207495</c:v>
                </c:pt>
                <c:pt idx="101">
                  <c:v>1029.51397948</c:v>
                </c:pt>
                <c:pt idx="102">
                  <c:v>1039.7071794799999</c:v>
                </c:pt>
                <c:pt idx="103">
                  <c:v>1049.9003794800001</c:v>
                </c:pt>
                <c:pt idx="104">
                  <c:v>1060.09357948</c:v>
                </c:pt>
                <c:pt idx="105">
                  <c:v>1070.2868094600001</c:v>
                </c:pt>
                <c:pt idx="106">
                  <c:v>1080.48000946</c:v>
                </c:pt>
                <c:pt idx="107">
                  <c:v>1090.67320946</c:v>
                </c:pt>
                <c:pt idx="108">
                  <c:v>1100.8664094600001</c:v>
                </c:pt>
                <c:pt idx="109">
                  <c:v>1111.0596394400002</c:v>
                </c:pt>
                <c:pt idx="110">
                  <c:v>1121.2528394399999</c:v>
                </c:pt>
                <c:pt idx="111">
                  <c:v>1131.44603944</c:v>
                </c:pt>
                <c:pt idx="112">
                  <c:v>1141.6392694200001</c:v>
                </c:pt>
                <c:pt idx="113">
                  <c:v>1151.8324694200001</c:v>
                </c:pt>
                <c:pt idx="114">
                  <c:v>1162.0256694200002</c:v>
                </c:pt>
                <c:pt idx="115">
                  <c:v>1172.2188694199999</c:v>
                </c:pt>
                <c:pt idx="116">
                  <c:v>1182.4120994</c:v>
                </c:pt>
                <c:pt idx="117">
                  <c:v>1192.6052993999999</c:v>
                </c:pt>
                <c:pt idx="118">
                  <c:v>1202.7984994000001</c:v>
                </c:pt>
                <c:pt idx="119">
                  <c:v>1212.9916994</c:v>
                </c:pt>
                <c:pt idx="120">
                  <c:v>1223.1849293799999</c:v>
                </c:pt>
                <c:pt idx="121">
                  <c:v>1233.37812938</c:v>
                </c:pt>
                <c:pt idx="122">
                  <c:v>1243.57132938</c:v>
                </c:pt>
                <c:pt idx="123">
                  <c:v>1253.7645293800001</c:v>
                </c:pt>
                <c:pt idx="124">
                  <c:v>1263.95775936</c:v>
                </c:pt>
                <c:pt idx="125">
                  <c:v>1274.1509593599999</c:v>
                </c:pt>
                <c:pt idx="126">
                  <c:v>1284.34415936</c:v>
                </c:pt>
                <c:pt idx="127">
                  <c:v>1294.53735936</c:v>
                </c:pt>
                <c:pt idx="128">
                  <c:v>1304.7305893400001</c:v>
                </c:pt>
                <c:pt idx="129">
                  <c:v>1314.92378934</c:v>
                </c:pt>
                <c:pt idx="130">
                  <c:v>1325.1169893399999</c:v>
                </c:pt>
                <c:pt idx="131">
                  <c:v>1335.3101893400001</c:v>
                </c:pt>
                <c:pt idx="132">
                  <c:v>1345.5034193200001</c:v>
                </c:pt>
                <c:pt idx="133">
                  <c:v>1355.6966193200001</c:v>
                </c:pt>
                <c:pt idx="134">
                  <c:v>1365.88981932</c:v>
                </c:pt>
                <c:pt idx="135">
                  <c:v>1376.0830193199999</c:v>
                </c:pt>
                <c:pt idx="136">
                  <c:v>1386.2762493</c:v>
                </c:pt>
                <c:pt idx="137">
                  <c:v>1396.4694493000002</c:v>
                </c:pt>
                <c:pt idx="138">
                  <c:v>1406.6626492999999</c:v>
                </c:pt>
                <c:pt idx="139">
                  <c:v>1416.8558493</c:v>
                </c:pt>
                <c:pt idx="140">
                  <c:v>1427.0490792800001</c:v>
                </c:pt>
                <c:pt idx="141">
                  <c:v>1437.24227928</c:v>
                </c:pt>
                <c:pt idx="142">
                  <c:v>1447.4354792800002</c:v>
                </c:pt>
                <c:pt idx="143">
                  <c:v>1457.6286792799999</c:v>
                </c:pt>
                <c:pt idx="144">
                  <c:v>1467.82190926</c:v>
                </c:pt>
                <c:pt idx="145">
                  <c:v>1478.0151092600001</c:v>
                </c:pt>
                <c:pt idx="146">
                  <c:v>1488.2083092600001</c:v>
                </c:pt>
                <c:pt idx="147">
                  <c:v>1498.40150926</c:v>
                </c:pt>
                <c:pt idx="148">
                  <c:v>1508.5947392399999</c:v>
                </c:pt>
                <c:pt idx="149">
                  <c:v>1518.78793924</c:v>
                </c:pt>
                <c:pt idx="150">
                  <c:v>1528.9811392400002</c:v>
                </c:pt>
                <c:pt idx="151">
                  <c:v>1539.1743392400001</c:v>
                </c:pt>
                <c:pt idx="152">
                  <c:v>1549.36756922</c:v>
                </c:pt>
                <c:pt idx="153">
                  <c:v>1559.5607692199999</c:v>
                </c:pt>
                <c:pt idx="154">
                  <c:v>1569.75396922</c:v>
                </c:pt>
                <c:pt idx="155">
                  <c:v>1579.94716922</c:v>
                </c:pt>
                <c:pt idx="156">
                  <c:v>1590.1403992</c:v>
                </c:pt>
                <c:pt idx="157">
                  <c:v>1600.3335992</c:v>
                </c:pt>
                <c:pt idx="158">
                  <c:v>1610.5267991999999</c:v>
                </c:pt>
                <c:pt idx="159">
                  <c:v>1620.7199992000001</c:v>
                </c:pt>
                <c:pt idx="160">
                  <c:v>1630.9132291800001</c:v>
                </c:pt>
                <c:pt idx="161">
                  <c:v>1641.1064291799999</c:v>
                </c:pt>
                <c:pt idx="162">
                  <c:v>1651.29962918</c:v>
                </c:pt>
                <c:pt idx="163">
                  <c:v>1661.4928291799999</c:v>
                </c:pt>
                <c:pt idx="164">
                  <c:v>1671.68605916</c:v>
                </c:pt>
                <c:pt idx="165">
                  <c:v>1681.8792591600002</c:v>
                </c:pt>
                <c:pt idx="166">
                  <c:v>1692.0724591599999</c:v>
                </c:pt>
                <c:pt idx="167">
                  <c:v>1702.2656891399999</c:v>
                </c:pt>
                <c:pt idx="168">
                  <c:v>1712.4588891400001</c:v>
                </c:pt>
                <c:pt idx="169">
                  <c:v>1722.65208914</c:v>
                </c:pt>
                <c:pt idx="170">
                  <c:v>1732.8452891400002</c:v>
                </c:pt>
                <c:pt idx="171">
                  <c:v>1743.03851912</c:v>
                </c:pt>
                <c:pt idx="172">
                  <c:v>1753.23171912</c:v>
                </c:pt>
                <c:pt idx="173">
                  <c:v>1763.4249191200001</c:v>
                </c:pt>
                <c:pt idx="174">
                  <c:v>1773.6181191200001</c:v>
                </c:pt>
                <c:pt idx="175">
                  <c:v>1783.8113490999999</c:v>
                </c:pt>
                <c:pt idx="176">
                  <c:v>1794.0045491000001</c:v>
                </c:pt>
                <c:pt idx="177">
                  <c:v>1804.1977491</c:v>
                </c:pt>
                <c:pt idx="178">
                  <c:v>1814.3909491000002</c:v>
                </c:pt>
                <c:pt idx="179">
                  <c:v>1824.58417908</c:v>
                </c:pt>
                <c:pt idx="180">
                  <c:v>1834.7773790799999</c:v>
                </c:pt>
                <c:pt idx="181">
                  <c:v>1844.9705790799999</c:v>
                </c:pt>
                <c:pt idx="182">
                  <c:v>1855.16377908</c:v>
                </c:pt>
                <c:pt idx="183">
                  <c:v>1865.3570090600001</c:v>
                </c:pt>
                <c:pt idx="184">
                  <c:v>1875.55020906</c:v>
                </c:pt>
                <c:pt idx="185">
                  <c:v>1885.74340906</c:v>
                </c:pt>
                <c:pt idx="186">
                  <c:v>1895.9366090599999</c:v>
                </c:pt>
                <c:pt idx="187">
                  <c:v>1906.12983904</c:v>
                </c:pt>
                <c:pt idx="188">
                  <c:v>1916.3230390400001</c:v>
                </c:pt>
                <c:pt idx="189">
                  <c:v>1926.5162390399998</c:v>
                </c:pt>
                <c:pt idx="190">
                  <c:v>1936.70943904</c:v>
                </c:pt>
                <c:pt idx="191">
                  <c:v>1946.9026690200001</c:v>
                </c:pt>
                <c:pt idx="192">
                  <c:v>1957.0958690200002</c:v>
                </c:pt>
                <c:pt idx="193">
                  <c:v>1967.2890690199999</c:v>
                </c:pt>
                <c:pt idx="194">
                  <c:v>1977.4822690199999</c:v>
                </c:pt>
                <c:pt idx="195">
                  <c:v>1987.6754989999999</c:v>
                </c:pt>
                <c:pt idx="196">
                  <c:v>1997.8686990000001</c:v>
                </c:pt>
                <c:pt idx="197">
                  <c:v>2008.0618990000003</c:v>
                </c:pt>
                <c:pt idx="198">
                  <c:v>2018.255099</c:v>
                </c:pt>
                <c:pt idx="199">
                  <c:v>2028.4483289799998</c:v>
                </c:pt>
                <c:pt idx="200">
                  <c:v>2038.64152898</c:v>
                </c:pt>
                <c:pt idx="201">
                  <c:v>2048.8347289799999</c:v>
                </c:pt>
                <c:pt idx="202">
                  <c:v>2059.0279289800001</c:v>
                </c:pt>
                <c:pt idx="203">
                  <c:v>2069.2211589600001</c:v>
                </c:pt>
                <c:pt idx="204">
                  <c:v>2079.4143589599998</c:v>
                </c:pt>
                <c:pt idx="205">
                  <c:v>2089.60755896</c:v>
                </c:pt>
                <c:pt idx="206">
                  <c:v>2099.8007589600002</c:v>
                </c:pt>
                <c:pt idx="207">
                  <c:v>2109.9939889400002</c:v>
                </c:pt>
                <c:pt idx="208">
                  <c:v>2120.1871889399999</c:v>
                </c:pt>
                <c:pt idx="209">
                  <c:v>2130.3803889400001</c:v>
                </c:pt>
                <c:pt idx="210">
                  <c:v>2140.5735889399998</c:v>
                </c:pt>
                <c:pt idx="211">
                  <c:v>2150.7668189199999</c:v>
                </c:pt>
                <c:pt idx="212">
                  <c:v>2160.96001892</c:v>
                </c:pt>
                <c:pt idx="213">
                  <c:v>2171.1532189199997</c:v>
                </c:pt>
                <c:pt idx="214">
                  <c:v>2181.3464189199999</c:v>
                </c:pt>
                <c:pt idx="215">
                  <c:v>2191.5396489</c:v>
                </c:pt>
                <c:pt idx="216">
                  <c:v>2201.7328489000001</c:v>
                </c:pt>
                <c:pt idx="217">
                  <c:v>2211.9260489000003</c:v>
                </c:pt>
                <c:pt idx="218">
                  <c:v>2222.1192489</c:v>
                </c:pt>
                <c:pt idx="219">
                  <c:v>2232.3124788800001</c:v>
                </c:pt>
                <c:pt idx="220">
                  <c:v>2242.5056788799998</c:v>
                </c:pt>
                <c:pt idx="221">
                  <c:v>2252.6988788799999</c:v>
                </c:pt>
                <c:pt idx="222">
                  <c:v>2262.89210886</c:v>
                </c:pt>
                <c:pt idx="223">
                  <c:v>2273.0853088600002</c:v>
                </c:pt>
                <c:pt idx="224">
                  <c:v>2283.2785088599999</c:v>
                </c:pt>
                <c:pt idx="225">
                  <c:v>2293.47170886</c:v>
                </c:pt>
                <c:pt idx="226">
                  <c:v>2303.6649388400001</c:v>
                </c:pt>
                <c:pt idx="227">
                  <c:v>2313.8581388400003</c:v>
                </c:pt>
                <c:pt idx="228">
                  <c:v>2324.0513388400004</c:v>
                </c:pt>
                <c:pt idx="229">
                  <c:v>2334.2445388399997</c:v>
                </c:pt>
                <c:pt idx="230">
                  <c:v>2344.4377688199997</c:v>
                </c:pt>
                <c:pt idx="231">
                  <c:v>2354.6309688199999</c:v>
                </c:pt>
                <c:pt idx="232">
                  <c:v>2364.8241688200001</c:v>
                </c:pt>
                <c:pt idx="233">
                  <c:v>2375.0173688200002</c:v>
                </c:pt>
                <c:pt idx="234">
                  <c:v>2385.2105987999998</c:v>
                </c:pt>
                <c:pt idx="235">
                  <c:v>2395.4037988</c:v>
                </c:pt>
                <c:pt idx="236">
                  <c:v>2405.5969988000002</c:v>
                </c:pt>
                <c:pt idx="237">
                  <c:v>2415.7901988000003</c:v>
                </c:pt>
                <c:pt idx="238">
                  <c:v>2425.9834287799999</c:v>
                </c:pt>
                <c:pt idx="239">
                  <c:v>2436.1766287799996</c:v>
                </c:pt>
                <c:pt idx="240">
                  <c:v>2446.3698287799998</c:v>
                </c:pt>
                <c:pt idx="241">
                  <c:v>2456.56302878</c:v>
                </c:pt>
                <c:pt idx="242">
                  <c:v>2466.75625876</c:v>
                </c:pt>
                <c:pt idx="243">
                  <c:v>2476.9494587600002</c:v>
                </c:pt>
                <c:pt idx="244">
                  <c:v>2487.1426587599999</c:v>
                </c:pt>
                <c:pt idx="245">
                  <c:v>2497.3358587600001</c:v>
                </c:pt>
                <c:pt idx="246">
                  <c:v>2507.5290887400001</c:v>
                </c:pt>
                <c:pt idx="247">
                  <c:v>2517.7222887400003</c:v>
                </c:pt>
                <c:pt idx="248">
                  <c:v>2527.91548874</c:v>
                </c:pt>
                <c:pt idx="249">
                  <c:v>2538.1086887399997</c:v>
                </c:pt>
                <c:pt idx="250">
                  <c:v>2548.3019187199998</c:v>
                </c:pt>
                <c:pt idx="251">
                  <c:v>2558.4951187199999</c:v>
                </c:pt>
                <c:pt idx="252">
                  <c:v>2568.6883187200001</c:v>
                </c:pt>
                <c:pt idx="253">
                  <c:v>2578.8815187200003</c:v>
                </c:pt>
                <c:pt idx="254">
                  <c:v>2589.0747487000003</c:v>
                </c:pt>
                <c:pt idx="255">
                  <c:v>2599.2679487</c:v>
                </c:pt>
                <c:pt idx="256">
                  <c:v>2609.4611487000002</c:v>
                </c:pt>
                <c:pt idx="257">
                  <c:v>2619.6543486999999</c:v>
                </c:pt>
                <c:pt idx="258">
                  <c:v>2629.84757868</c:v>
                </c:pt>
                <c:pt idx="259">
                  <c:v>2640.0407786800001</c:v>
                </c:pt>
                <c:pt idx="260">
                  <c:v>2650.2339786799998</c:v>
                </c:pt>
                <c:pt idx="261">
                  <c:v>2660.42717868</c:v>
                </c:pt>
                <c:pt idx="262">
                  <c:v>2670.6204086600001</c:v>
                </c:pt>
                <c:pt idx="263">
                  <c:v>2680.8136086600002</c:v>
                </c:pt>
                <c:pt idx="264">
                  <c:v>2691.0068086600004</c:v>
                </c:pt>
                <c:pt idx="265">
                  <c:v>2701.2000086600001</c:v>
                </c:pt>
                <c:pt idx="266">
                  <c:v>2711.3932386400002</c:v>
                </c:pt>
                <c:pt idx="267">
                  <c:v>2721.5864386399999</c:v>
                </c:pt>
                <c:pt idx="268">
                  <c:v>2731.77963864</c:v>
                </c:pt>
                <c:pt idx="269">
                  <c:v>2741.9728386400002</c:v>
                </c:pt>
                <c:pt idx="270">
                  <c:v>2752.1660686199998</c:v>
                </c:pt>
                <c:pt idx="271">
                  <c:v>2762.35926862</c:v>
                </c:pt>
                <c:pt idx="272">
                  <c:v>2772.5524686200001</c:v>
                </c:pt>
                <c:pt idx="273">
                  <c:v>2782.7456686200003</c:v>
                </c:pt>
                <c:pt idx="274">
                  <c:v>2792.9388986000004</c:v>
                </c:pt>
                <c:pt idx="275">
                  <c:v>2803.1320986000001</c:v>
                </c:pt>
                <c:pt idx="276">
                  <c:v>2813.3252985999998</c:v>
                </c:pt>
                <c:pt idx="277">
                  <c:v>2823.5185285799998</c:v>
                </c:pt>
                <c:pt idx="278">
                  <c:v>2833.71172858</c:v>
                </c:pt>
                <c:pt idx="279">
                  <c:v>2843.9049285800002</c:v>
                </c:pt>
                <c:pt idx="280">
                  <c:v>2854.0981285799999</c:v>
                </c:pt>
                <c:pt idx="281">
                  <c:v>2864.2913585599999</c:v>
                </c:pt>
                <c:pt idx="282">
                  <c:v>2874.4845585600001</c:v>
                </c:pt>
                <c:pt idx="283">
                  <c:v>2884.6777585600003</c:v>
                </c:pt>
                <c:pt idx="284">
                  <c:v>2894.8709585600004</c:v>
                </c:pt>
                <c:pt idx="285">
                  <c:v>2905.06418854</c:v>
                </c:pt>
                <c:pt idx="286">
                  <c:v>2915.2573885399997</c:v>
                </c:pt>
                <c:pt idx="287">
                  <c:v>2925.4505885399999</c:v>
                </c:pt>
                <c:pt idx="288">
                  <c:v>2935.6437885400001</c:v>
                </c:pt>
                <c:pt idx="289">
                  <c:v>2945.8370185200001</c:v>
                </c:pt>
                <c:pt idx="290">
                  <c:v>2956.0302185200003</c:v>
                </c:pt>
                <c:pt idx="291">
                  <c:v>2966.22341852</c:v>
                </c:pt>
                <c:pt idx="292">
                  <c:v>2976.4166185200002</c:v>
                </c:pt>
                <c:pt idx="293">
                  <c:v>2986.6098485000002</c:v>
                </c:pt>
                <c:pt idx="294">
                  <c:v>2996.8030484999999</c:v>
                </c:pt>
                <c:pt idx="295">
                  <c:v>3006.9963984000001</c:v>
                </c:pt>
                <c:pt idx="296">
                  <c:v>3017.1895983999998</c:v>
                </c:pt>
                <c:pt idx="297">
                  <c:v>3027.3827984</c:v>
                </c:pt>
                <c:pt idx="298">
                  <c:v>3037.5759984000001</c:v>
                </c:pt>
                <c:pt idx="299">
                  <c:v>3047.7691983999998</c:v>
                </c:pt>
                <c:pt idx="300">
                  <c:v>3057.9623984</c:v>
                </c:pt>
                <c:pt idx="301">
                  <c:v>3068.1555984000001</c:v>
                </c:pt>
                <c:pt idx="302">
                  <c:v>3078.3487984000003</c:v>
                </c:pt>
                <c:pt idx="303">
                  <c:v>3088.5419984</c:v>
                </c:pt>
                <c:pt idx="304">
                  <c:v>3098.7351983999997</c:v>
                </c:pt>
                <c:pt idx="305">
                  <c:v>3108.9283983999999</c:v>
                </c:pt>
                <c:pt idx="306">
                  <c:v>3119.1215984</c:v>
                </c:pt>
                <c:pt idx="307">
                  <c:v>3129.3147984000002</c:v>
                </c:pt>
                <c:pt idx="308">
                  <c:v>3139.5079983999999</c:v>
                </c:pt>
                <c:pt idx="309">
                  <c:v>3149.7011984000001</c:v>
                </c:pt>
                <c:pt idx="310">
                  <c:v>3159.8943984000002</c:v>
                </c:pt>
                <c:pt idx="311">
                  <c:v>3170.0875984000004</c:v>
                </c:pt>
                <c:pt idx="312">
                  <c:v>3180.2807984000001</c:v>
                </c:pt>
                <c:pt idx="313">
                  <c:v>3190.4739983999998</c:v>
                </c:pt>
                <c:pt idx="314">
                  <c:v>3200.6671984</c:v>
                </c:pt>
                <c:pt idx="315">
                  <c:v>3210.8603984000001</c:v>
                </c:pt>
                <c:pt idx="316">
                  <c:v>3221.0535983999998</c:v>
                </c:pt>
                <c:pt idx="317">
                  <c:v>3231.2467984</c:v>
                </c:pt>
                <c:pt idx="318">
                  <c:v>3241.4399984000001</c:v>
                </c:pt>
                <c:pt idx="319">
                  <c:v>3251.6331984000003</c:v>
                </c:pt>
                <c:pt idx="320">
                  <c:v>3261.8263984</c:v>
                </c:pt>
                <c:pt idx="321">
                  <c:v>3272.0195984000002</c:v>
                </c:pt>
                <c:pt idx="322">
                  <c:v>3282.2127983999999</c:v>
                </c:pt>
                <c:pt idx="323">
                  <c:v>3292.4059984</c:v>
                </c:pt>
                <c:pt idx="324">
                  <c:v>3302.5991983999998</c:v>
                </c:pt>
                <c:pt idx="325">
                  <c:v>3312.7923983999999</c:v>
                </c:pt>
                <c:pt idx="326">
                  <c:v>3322.9855984000001</c:v>
                </c:pt>
                <c:pt idx="327">
                  <c:v>3333.1787984000002</c:v>
                </c:pt>
                <c:pt idx="328">
                  <c:v>3343.3719983999999</c:v>
                </c:pt>
                <c:pt idx="329">
                  <c:v>3353.5651984000001</c:v>
                </c:pt>
                <c:pt idx="330">
                  <c:v>3363.7583984000003</c:v>
                </c:pt>
                <c:pt idx="331">
                  <c:v>3373.9515984</c:v>
                </c:pt>
                <c:pt idx="332">
                  <c:v>3384.1447984000001</c:v>
                </c:pt>
                <c:pt idx="333">
                  <c:v>3394.3379983999998</c:v>
                </c:pt>
                <c:pt idx="334">
                  <c:v>3404.5314982</c:v>
                </c:pt>
                <c:pt idx="335">
                  <c:v>3414.7246982000001</c:v>
                </c:pt>
                <c:pt idx="336">
                  <c:v>3424.9178981999999</c:v>
                </c:pt>
                <c:pt idx="337">
                  <c:v>3435.1110982</c:v>
                </c:pt>
                <c:pt idx="338">
                  <c:v>3445.3042982000002</c:v>
                </c:pt>
                <c:pt idx="339">
                  <c:v>3455.4974982000003</c:v>
                </c:pt>
                <c:pt idx="340">
                  <c:v>3465.6906982</c:v>
                </c:pt>
                <c:pt idx="341">
                  <c:v>3475.8838982000002</c:v>
                </c:pt>
                <c:pt idx="342">
                  <c:v>3486.0770981999999</c:v>
                </c:pt>
                <c:pt idx="343">
                  <c:v>3496.2702982000001</c:v>
                </c:pt>
                <c:pt idx="344">
                  <c:v>3506.4634981999998</c:v>
                </c:pt>
                <c:pt idx="345">
                  <c:v>3516.6566981999999</c:v>
                </c:pt>
                <c:pt idx="346">
                  <c:v>3526.8498982000001</c:v>
                </c:pt>
                <c:pt idx="347">
                  <c:v>3537.0430982000003</c:v>
                </c:pt>
                <c:pt idx="348">
                  <c:v>3547.2362982</c:v>
                </c:pt>
                <c:pt idx="349">
                  <c:v>3557.4294982000001</c:v>
                </c:pt>
                <c:pt idx="350">
                  <c:v>3567.6226981999998</c:v>
                </c:pt>
                <c:pt idx="351">
                  <c:v>3577.8158982</c:v>
                </c:pt>
                <c:pt idx="352">
                  <c:v>3588.0090982000002</c:v>
                </c:pt>
                <c:pt idx="353">
                  <c:v>3598.2022981999999</c:v>
                </c:pt>
                <c:pt idx="354">
                  <c:v>3608.3954982</c:v>
                </c:pt>
                <c:pt idx="355">
                  <c:v>3618.5886982000002</c:v>
                </c:pt>
                <c:pt idx="356">
                  <c:v>3628.7818982000003</c:v>
                </c:pt>
                <c:pt idx="357">
                  <c:v>3638.9750982</c:v>
                </c:pt>
                <c:pt idx="358">
                  <c:v>3649.1682982000002</c:v>
                </c:pt>
                <c:pt idx="359">
                  <c:v>3659.3614981999999</c:v>
                </c:pt>
                <c:pt idx="360">
                  <c:v>3669.5546982000001</c:v>
                </c:pt>
                <c:pt idx="361">
                  <c:v>3679.7478981999998</c:v>
                </c:pt>
                <c:pt idx="362">
                  <c:v>3689.9410981999999</c:v>
                </c:pt>
                <c:pt idx="363">
                  <c:v>3700.1342982000001</c:v>
                </c:pt>
                <c:pt idx="364">
                  <c:v>3710.3274982000003</c:v>
                </c:pt>
                <c:pt idx="365">
                  <c:v>3720.5206982</c:v>
                </c:pt>
                <c:pt idx="366">
                  <c:v>3730.7138982000001</c:v>
                </c:pt>
                <c:pt idx="367">
                  <c:v>3740.9070982000003</c:v>
                </c:pt>
                <c:pt idx="368">
                  <c:v>3751.1002982</c:v>
                </c:pt>
                <c:pt idx="369">
                  <c:v>3761.2934981999997</c:v>
                </c:pt>
                <c:pt idx="370">
                  <c:v>3771.4866981999999</c:v>
                </c:pt>
                <c:pt idx="371">
                  <c:v>3781.6798982</c:v>
                </c:pt>
                <c:pt idx="372">
                  <c:v>3791.8730982000002</c:v>
                </c:pt>
                <c:pt idx="373">
                  <c:v>3802.0662981999999</c:v>
                </c:pt>
                <c:pt idx="374">
                  <c:v>3812.259798</c:v>
                </c:pt>
                <c:pt idx="375">
                  <c:v>3822.4529980000002</c:v>
                </c:pt>
                <c:pt idx="376">
                  <c:v>3832.6461980000004</c:v>
                </c:pt>
                <c:pt idx="377">
                  <c:v>3842.8393980000005</c:v>
                </c:pt>
                <c:pt idx="378">
                  <c:v>3853.0325980000002</c:v>
                </c:pt>
                <c:pt idx="379">
                  <c:v>3863.2257979999995</c:v>
                </c:pt>
                <c:pt idx="380">
                  <c:v>3873.4189979999996</c:v>
                </c:pt>
                <c:pt idx="381">
                  <c:v>3883.6121979999998</c:v>
                </c:pt>
                <c:pt idx="382">
                  <c:v>3893.805398</c:v>
                </c:pt>
                <c:pt idx="383">
                  <c:v>3903.9985980000001</c:v>
                </c:pt>
                <c:pt idx="384">
                  <c:v>3914.1917980000003</c:v>
                </c:pt>
                <c:pt idx="385">
                  <c:v>3924.3849980000005</c:v>
                </c:pt>
                <c:pt idx="386">
                  <c:v>3934.5781980000006</c:v>
                </c:pt>
                <c:pt idx="387">
                  <c:v>3944.7713979999999</c:v>
                </c:pt>
                <c:pt idx="388">
                  <c:v>3954.9645979999996</c:v>
                </c:pt>
                <c:pt idx="389">
                  <c:v>3965.1577979999997</c:v>
                </c:pt>
                <c:pt idx="390">
                  <c:v>3975.3509979999999</c:v>
                </c:pt>
                <c:pt idx="391">
                  <c:v>3985.5441980000001</c:v>
                </c:pt>
                <c:pt idx="392">
                  <c:v>3995.7373980000002</c:v>
                </c:pt>
                <c:pt idx="393">
                  <c:v>4005.9305980000004</c:v>
                </c:pt>
                <c:pt idx="394">
                  <c:v>4016.1237980000005</c:v>
                </c:pt>
                <c:pt idx="395">
                  <c:v>4026.3169979999998</c:v>
                </c:pt>
                <c:pt idx="396">
                  <c:v>4036.5101979999999</c:v>
                </c:pt>
                <c:pt idx="397">
                  <c:v>4046.7033979999997</c:v>
                </c:pt>
                <c:pt idx="398">
                  <c:v>4056.8965979999998</c:v>
                </c:pt>
                <c:pt idx="399">
                  <c:v>4067.089798</c:v>
                </c:pt>
                <c:pt idx="400">
                  <c:v>4077.2829980000001</c:v>
                </c:pt>
                <c:pt idx="401">
                  <c:v>4087.4761980000003</c:v>
                </c:pt>
                <c:pt idx="402">
                  <c:v>4097.669398</c:v>
                </c:pt>
                <c:pt idx="403">
                  <c:v>4107.8625980000006</c:v>
                </c:pt>
                <c:pt idx="404">
                  <c:v>4118.0557979999994</c:v>
                </c:pt>
                <c:pt idx="405">
                  <c:v>4128.248998</c:v>
                </c:pt>
                <c:pt idx="406">
                  <c:v>4138.4421979999997</c:v>
                </c:pt>
                <c:pt idx="407">
                  <c:v>4148.6353980000004</c:v>
                </c:pt>
                <c:pt idx="408">
                  <c:v>4158.8285980000001</c:v>
                </c:pt>
                <c:pt idx="409">
                  <c:v>4169.0217980000007</c:v>
                </c:pt>
                <c:pt idx="410">
                  <c:v>4179.2149980000004</c:v>
                </c:pt>
                <c:pt idx="411">
                  <c:v>4189.4081980000001</c:v>
                </c:pt>
                <c:pt idx="412">
                  <c:v>4199.6013979999998</c:v>
                </c:pt>
                <c:pt idx="413">
                  <c:v>4209.7948977999995</c:v>
                </c:pt>
                <c:pt idx="414">
                  <c:v>4219.9880978000001</c:v>
                </c:pt>
                <c:pt idx="415">
                  <c:v>4230.1812977999998</c:v>
                </c:pt>
                <c:pt idx="416">
                  <c:v>4240.3744978000004</c:v>
                </c:pt>
                <c:pt idx="417">
                  <c:v>4250.5676978000001</c:v>
                </c:pt>
                <c:pt idx="418">
                  <c:v>4260.7608978000007</c:v>
                </c:pt>
                <c:pt idx="419">
                  <c:v>4270.9540977999995</c:v>
                </c:pt>
                <c:pt idx="420">
                  <c:v>4281.1472978000002</c:v>
                </c:pt>
                <c:pt idx="421">
                  <c:v>4291.3404977999999</c:v>
                </c:pt>
                <c:pt idx="422">
                  <c:v>4301.5336977999996</c:v>
                </c:pt>
                <c:pt idx="423">
                  <c:v>4311.7268978000002</c:v>
                </c:pt>
                <c:pt idx="424">
                  <c:v>4321.9200977999999</c:v>
                </c:pt>
                <c:pt idx="425">
                  <c:v>4332.1132978000005</c:v>
                </c:pt>
                <c:pt idx="426">
                  <c:v>4342.3064978000002</c:v>
                </c:pt>
                <c:pt idx="427">
                  <c:v>4352.4996978000008</c:v>
                </c:pt>
                <c:pt idx="428">
                  <c:v>4362.6928977999996</c:v>
                </c:pt>
                <c:pt idx="429">
                  <c:v>4372.8860978000002</c:v>
                </c:pt>
                <c:pt idx="430">
                  <c:v>4383.0792977999999</c:v>
                </c:pt>
                <c:pt idx="431">
                  <c:v>4393.2724977999997</c:v>
                </c:pt>
                <c:pt idx="432">
                  <c:v>4403.4656978000003</c:v>
                </c:pt>
                <c:pt idx="433">
                  <c:v>4413.6588978</c:v>
                </c:pt>
                <c:pt idx="434">
                  <c:v>4423.8520978000006</c:v>
                </c:pt>
                <c:pt idx="435">
                  <c:v>4434.0452978000003</c:v>
                </c:pt>
                <c:pt idx="436">
                  <c:v>4444.2384978</c:v>
                </c:pt>
                <c:pt idx="437">
                  <c:v>4454.4316977999997</c:v>
                </c:pt>
                <c:pt idx="438">
                  <c:v>4464.6248978000003</c:v>
                </c:pt>
                <c:pt idx="439">
                  <c:v>4474.8180978</c:v>
                </c:pt>
                <c:pt idx="440">
                  <c:v>4485.0112977999997</c:v>
                </c:pt>
                <c:pt idx="441">
                  <c:v>4495.2044978000004</c:v>
                </c:pt>
                <c:pt idx="442">
                  <c:v>4505.3976978000001</c:v>
                </c:pt>
                <c:pt idx="443">
                  <c:v>4515.5908978000007</c:v>
                </c:pt>
                <c:pt idx="444">
                  <c:v>4525.7840977999995</c:v>
                </c:pt>
                <c:pt idx="445">
                  <c:v>4535.9772978000001</c:v>
                </c:pt>
                <c:pt idx="446">
                  <c:v>4546.1704977999998</c:v>
                </c:pt>
                <c:pt idx="447">
                  <c:v>4556.3636977999995</c:v>
                </c:pt>
                <c:pt idx="448">
                  <c:v>4566.5568978000001</c:v>
                </c:pt>
                <c:pt idx="449">
                  <c:v>4576.7500977999998</c:v>
                </c:pt>
                <c:pt idx="450">
                  <c:v>4586.9432978000004</c:v>
                </c:pt>
                <c:pt idx="451">
                  <c:v>4597.1364978000001</c:v>
                </c:pt>
                <c:pt idx="452">
                  <c:v>4607.3299975999998</c:v>
                </c:pt>
                <c:pt idx="453">
                  <c:v>4617.5231975999995</c:v>
                </c:pt>
                <c:pt idx="454">
                  <c:v>4627.7163976000002</c:v>
                </c:pt>
                <c:pt idx="455">
                  <c:v>4637.9095975999999</c:v>
                </c:pt>
                <c:pt idx="456">
                  <c:v>4648.1027976000005</c:v>
                </c:pt>
                <c:pt idx="457">
                  <c:v>4658.2959976000002</c:v>
                </c:pt>
                <c:pt idx="458">
                  <c:v>4668.4891975999999</c:v>
                </c:pt>
                <c:pt idx="459">
                  <c:v>4678.6823976000005</c:v>
                </c:pt>
                <c:pt idx="460">
                  <c:v>4688.8755975999993</c:v>
                </c:pt>
                <c:pt idx="461">
                  <c:v>4699.0687975999999</c:v>
                </c:pt>
                <c:pt idx="462">
                  <c:v>4709.2619975999996</c:v>
                </c:pt>
                <c:pt idx="463">
                  <c:v>4719.4551976000002</c:v>
                </c:pt>
                <c:pt idx="464">
                  <c:v>4729.6483976</c:v>
                </c:pt>
                <c:pt idx="465">
                  <c:v>4739.8415976000006</c:v>
                </c:pt>
                <c:pt idx="466">
                  <c:v>4750.0347976000003</c:v>
                </c:pt>
                <c:pt idx="467">
                  <c:v>4760.2279976</c:v>
                </c:pt>
                <c:pt idx="468">
                  <c:v>4770.4211975999997</c:v>
                </c:pt>
                <c:pt idx="469">
                  <c:v>4780.6143975999994</c:v>
                </c:pt>
                <c:pt idx="470">
                  <c:v>4790.8075976</c:v>
                </c:pt>
                <c:pt idx="471">
                  <c:v>4801.0007975999997</c:v>
                </c:pt>
                <c:pt idx="472">
                  <c:v>4811.1939976000003</c:v>
                </c:pt>
                <c:pt idx="473">
                  <c:v>4821.3871976</c:v>
                </c:pt>
                <c:pt idx="474">
                  <c:v>4831.5803976000007</c:v>
                </c:pt>
                <c:pt idx="475">
                  <c:v>4841.7735976000004</c:v>
                </c:pt>
                <c:pt idx="476">
                  <c:v>4851.9667976000001</c:v>
                </c:pt>
                <c:pt idx="477">
                  <c:v>4862.1599975999998</c:v>
                </c:pt>
                <c:pt idx="478">
                  <c:v>4872.3531975999995</c:v>
                </c:pt>
                <c:pt idx="479">
                  <c:v>4882.5463976000001</c:v>
                </c:pt>
                <c:pt idx="480">
                  <c:v>4892.7395975999998</c:v>
                </c:pt>
                <c:pt idx="481">
                  <c:v>4902.9327976000004</c:v>
                </c:pt>
                <c:pt idx="482">
                  <c:v>4913.1259976000001</c:v>
                </c:pt>
                <c:pt idx="483">
                  <c:v>4923.3191976000007</c:v>
                </c:pt>
                <c:pt idx="484">
                  <c:v>4933.5123976000004</c:v>
                </c:pt>
                <c:pt idx="485">
                  <c:v>4943.7055975999992</c:v>
                </c:pt>
                <c:pt idx="486">
                  <c:v>4953.8987975999999</c:v>
                </c:pt>
                <c:pt idx="487">
                  <c:v>4964.0919975999996</c:v>
                </c:pt>
                <c:pt idx="488">
                  <c:v>4974.2851976000002</c:v>
                </c:pt>
                <c:pt idx="489">
                  <c:v>4984.4783975999999</c:v>
                </c:pt>
                <c:pt idx="490">
                  <c:v>4994.6715976000005</c:v>
                </c:pt>
                <c:pt idx="491">
                  <c:v>5004.8647976000002</c:v>
                </c:pt>
                <c:pt idx="492">
                  <c:v>5015.0582974000008</c:v>
                </c:pt>
                <c:pt idx="493">
                  <c:v>5025.2514973999996</c:v>
                </c:pt>
                <c:pt idx="494">
                  <c:v>5035.4446974000002</c:v>
                </c:pt>
                <c:pt idx="495">
                  <c:v>5045.6378973999999</c:v>
                </c:pt>
                <c:pt idx="496">
                  <c:v>5055.8310973999996</c:v>
                </c:pt>
                <c:pt idx="497">
                  <c:v>5066.0242974000003</c:v>
                </c:pt>
                <c:pt idx="498">
                  <c:v>5076.2174974</c:v>
                </c:pt>
                <c:pt idx="499">
                  <c:v>5086.4106974000006</c:v>
                </c:pt>
                <c:pt idx="500">
                  <c:v>5096.6038974000003</c:v>
                </c:pt>
                <c:pt idx="501">
                  <c:v>5106.7970974</c:v>
                </c:pt>
                <c:pt idx="502">
                  <c:v>5116.9902973999997</c:v>
                </c:pt>
                <c:pt idx="503">
                  <c:v>5127.1834974000003</c:v>
                </c:pt>
                <c:pt idx="504">
                  <c:v>5137.3766974</c:v>
                </c:pt>
                <c:pt idx="505">
                  <c:v>5147.5698973999997</c:v>
                </c:pt>
                <c:pt idx="506">
                  <c:v>5157.7630974000003</c:v>
                </c:pt>
                <c:pt idx="507">
                  <c:v>5167.9562974</c:v>
                </c:pt>
                <c:pt idx="508">
                  <c:v>5178.1494974000007</c:v>
                </c:pt>
                <c:pt idx="509">
                  <c:v>5188.3426973999995</c:v>
                </c:pt>
                <c:pt idx="510">
                  <c:v>5198.5358974000001</c:v>
                </c:pt>
                <c:pt idx="511">
                  <c:v>5208.7290973999998</c:v>
                </c:pt>
                <c:pt idx="512">
                  <c:v>5218.9222974000004</c:v>
                </c:pt>
                <c:pt idx="513">
                  <c:v>5229.1154974000001</c:v>
                </c:pt>
                <c:pt idx="514">
                  <c:v>5239.3086973999998</c:v>
                </c:pt>
                <c:pt idx="515">
                  <c:v>5249.5018974000004</c:v>
                </c:pt>
                <c:pt idx="516">
                  <c:v>5259.6950974000001</c:v>
                </c:pt>
                <c:pt idx="517">
                  <c:v>5269.8882974000007</c:v>
                </c:pt>
                <c:pt idx="518">
                  <c:v>5280.0814973999995</c:v>
                </c:pt>
                <c:pt idx="519">
                  <c:v>5290.2746974000002</c:v>
                </c:pt>
                <c:pt idx="520">
                  <c:v>5300.4678973999999</c:v>
                </c:pt>
                <c:pt idx="521">
                  <c:v>5310.6610974000005</c:v>
                </c:pt>
                <c:pt idx="522">
                  <c:v>5320.8542974000002</c:v>
                </c:pt>
                <c:pt idx="523">
                  <c:v>5331.0474973999999</c:v>
                </c:pt>
                <c:pt idx="524">
                  <c:v>5341.2406974000005</c:v>
                </c:pt>
                <c:pt idx="525">
                  <c:v>5351.4338974000002</c:v>
                </c:pt>
                <c:pt idx="526">
                  <c:v>5361.6270973999999</c:v>
                </c:pt>
                <c:pt idx="527">
                  <c:v>5371.8202973999996</c:v>
                </c:pt>
                <c:pt idx="528">
                  <c:v>5382.0134974000002</c:v>
                </c:pt>
                <c:pt idx="529">
                  <c:v>5392.2066973999999</c:v>
                </c:pt>
                <c:pt idx="530">
                  <c:v>5402.3998974000006</c:v>
                </c:pt>
                <c:pt idx="531">
                  <c:v>5412.5933972000003</c:v>
                </c:pt>
                <c:pt idx="532">
                  <c:v>5422.7865972000009</c:v>
                </c:pt>
                <c:pt idx="533">
                  <c:v>5432.9797971999997</c:v>
                </c:pt>
                <c:pt idx="534">
                  <c:v>5443.1729971999994</c:v>
                </c:pt>
                <c:pt idx="535">
                  <c:v>5453.3661972</c:v>
                </c:pt>
                <c:pt idx="536">
                  <c:v>5463.5593971999997</c:v>
                </c:pt>
                <c:pt idx="537">
                  <c:v>5473.7525972000003</c:v>
                </c:pt>
                <c:pt idx="538">
                  <c:v>5483.9457972</c:v>
                </c:pt>
                <c:pt idx="539">
                  <c:v>5494.1389972000006</c:v>
                </c:pt>
                <c:pt idx="540">
                  <c:v>5504.3321972000003</c:v>
                </c:pt>
                <c:pt idx="541">
                  <c:v>5514.5253972</c:v>
                </c:pt>
                <c:pt idx="542">
                  <c:v>5524.7185971999997</c:v>
                </c:pt>
                <c:pt idx="543">
                  <c:v>5534.9117971999995</c:v>
                </c:pt>
                <c:pt idx="544">
                  <c:v>5545.1049972000001</c:v>
                </c:pt>
                <c:pt idx="545">
                  <c:v>5555.2981971999998</c:v>
                </c:pt>
                <c:pt idx="546">
                  <c:v>5565.4913972000004</c:v>
                </c:pt>
                <c:pt idx="547">
                  <c:v>5575.6845972000001</c:v>
                </c:pt>
                <c:pt idx="548">
                  <c:v>5585.8777972000007</c:v>
                </c:pt>
                <c:pt idx="549">
                  <c:v>5596.0709972000004</c:v>
                </c:pt>
                <c:pt idx="550">
                  <c:v>5606.2641972000001</c:v>
                </c:pt>
                <c:pt idx="551">
                  <c:v>5616.4573971999998</c:v>
                </c:pt>
                <c:pt idx="552">
                  <c:v>5626.6505971999995</c:v>
                </c:pt>
                <c:pt idx="553">
                  <c:v>5636.8437972000002</c:v>
                </c:pt>
                <c:pt idx="554">
                  <c:v>5647.0369971999999</c:v>
                </c:pt>
                <c:pt idx="555">
                  <c:v>5657.2301972000005</c:v>
                </c:pt>
                <c:pt idx="556">
                  <c:v>5667.4233972000002</c:v>
                </c:pt>
                <c:pt idx="557">
                  <c:v>5677.6165972000008</c:v>
                </c:pt>
                <c:pt idx="558">
                  <c:v>5687.8097971999996</c:v>
                </c:pt>
                <c:pt idx="559">
                  <c:v>5698.0029972000002</c:v>
                </c:pt>
                <c:pt idx="560">
                  <c:v>5708.1961971999999</c:v>
                </c:pt>
                <c:pt idx="561">
                  <c:v>5718.3893971999996</c:v>
                </c:pt>
                <c:pt idx="562">
                  <c:v>5728.5825972000002</c:v>
                </c:pt>
                <c:pt idx="563">
                  <c:v>5738.7757971999999</c:v>
                </c:pt>
                <c:pt idx="564">
                  <c:v>5748.9689972000006</c:v>
                </c:pt>
                <c:pt idx="565">
                  <c:v>5759.1621972000003</c:v>
                </c:pt>
                <c:pt idx="566">
                  <c:v>5769.3553972000009</c:v>
                </c:pt>
                <c:pt idx="567">
                  <c:v>5779.5485971999997</c:v>
                </c:pt>
                <c:pt idx="568">
                  <c:v>5789.7417972000003</c:v>
                </c:pt>
                <c:pt idx="569">
                  <c:v>5799.9349972</c:v>
                </c:pt>
                <c:pt idx="570">
                  <c:v>5810.1284969999997</c:v>
                </c:pt>
                <c:pt idx="571">
                  <c:v>5820.3216970000003</c:v>
                </c:pt>
                <c:pt idx="572">
                  <c:v>5830.514897</c:v>
                </c:pt>
                <c:pt idx="573">
                  <c:v>5840.7080970000006</c:v>
                </c:pt>
                <c:pt idx="574">
                  <c:v>5850.9012969999994</c:v>
                </c:pt>
                <c:pt idx="575">
                  <c:v>5861.094497</c:v>
                </c:pt>
                <c:pt idx="576">
                  <c:v>5871.2876969999998</c:v>
                </c:pt>
                <c:pt idx="577">
                  <c:v>5881.4808970000004</c:v>
                </c:pt>
                <c:pt idx="578">
                  <c:v>5891.6740970000001</c:v>
                </c:pt>
                <c:pt idx="579">
                  <c:v>5901.8672969999998</c:v>
                </c:pt>
                <c:pt idx="580">
                  <c:v>5912.0604970000004</c:v>
                </c:pt>
                <c:pt idx="581">
                  <c:v>5922.2536970000001</c:v>
                </c:pt>
                <c:pt idx="582">
                  <c:v>5932.4468969999998</c:v>
                </c:pt>
                <c:pt idx="583">
                  <c:v>5942.6400969999995</c:v>
                </c:pt>
                <c:pt idx="584">
                  <c:v>5952.8332970000001</c:v>
                </c:pt>
                <c:pt idx="585">
                  <c:v>5963.0264969999998</c:v>
                </c:pt>
                <c:pt idx="586">
                  <c:v>5973.2196970000005</c:v>
                </c:pt>
                <c:pt idx="587">
                  <c:v>5983.4128970000002</c:v>
                </c:pt>
                <c:pt idx="588">
                  <c:v>5993.6060969999999</c:v>
                </c:pt>
                <c:pt idx="589">
                  <c:v>6003.7992970000005</c:v>
                </c:pt>
                <c:pt idx="590">
                  <c:v>6013.9924970000002</c:v>
                </c:pt>
                <c:pt idx="591">
                  <c:v>6024.1856969999999</c:v>
                </c:pt>
                <c:pt idx="592">
                  <c:v>6034.3788969999996</c:v>
                </c:pt>
                <c:pt idx="593">
                  <c:v>6044.5720970000002</c:v>
                </c:pt>
              </c:numCache>
            </c:numRef>
          </c:xVal>
          <c:yVal>
            <c:numRef>
              <c:f>'swg port2'!$R$2:$R$595</c:f>
              <c:numCache>
                <c:formatCode>General</c:formatCode>
                <c:ptCount val="594"/>
                <c:pt idx="0">
                  <c:v>0.16793141742451012</c:v>
                </c:pt>
                <c:pt idx="1">
                  <c:v>0</c:v>
                </c:pt>
                <c:pt idx="2">
                  <c:v>0.84097868467637349</c:v>
                </c:pt>
                <c:pt idx="3">
                  <c:v>-2.4107931965835583</c:v>
                </c:pt>
                <c:pt idx="4">
                  <c:v>0.30194710316960394</c:v>
                </c:pt>
                <c:pt idx="5">
                  <c:v>-0.75175077761818399</c:v>
                </c:pt>
                <c:pt idx="6">
                  <c:v>0.78931594614539313</c:v>
                </c:pt>
                <c:pt idx="7">
                  <c:v>0.31100138723872889</c:v>
                </c:pt>
                <c:pt idx="8">
                  <c:v>0</c:v>
                </c:pt>
                <c:pt idx="9">
                  <c:v>-0.13433170835406272</c:v>
                </c:pt>
                <c:pt idx="10">
                  <c:v>-0.78981743623790412</c:v>
                </c:pt>
                <c:pt idx="11">
                  <c:v>-0.27998642384238664</c:v>
                </c:pt>
                <c:pt idx="12">
                  <c:v>-0.29365722200220756</c:v>
                </c:pt>
                <c:pt idx="13">
                  <c:v>-0.47859207843230578</c:v>
                </c:pt>
                <c:pt idx="14">
                  <c:v>-0.81421865172334473</c:v>
                </c:pt>
                <c:pt idx="15">
                  <c:v>-0.43926423953783111</c:v>
                </c:pt>
                <c:pt idx="16">
                  <c:v>-0.78557246199813735</c:v>
                </c:pt>
                <c:pt idx="17">
                  <c:v>-0.76406073151317111</c:v>
                </c:pt>
                <c:pt idx="18">
                  <c:v>-0.80066858239553418</c:v>
                </c:pt>
                <c:pt idx="19">
                  <c:v>-0.76251474041998235</c:v>
                </c:pt>
                <c:pt idx="20">
                  <c:v>-0.79808926271290603</c:v>
                </c:pt>
                <c:pt idx="21">
                  <c:v>-0.70379199231972778</c:v>
                </c:pt>
                <c:pt idx="22">
                  <c:v>-0.65509731736586152</c:v>
                </c:pt>
                <c:pt idx="23">
                  <c:v>-0.6282632387567606</c:v>
                </c:pt>
                <c:pt idx="24">
                  <c:v>-0.66835558685409824</c:v>
                </c:pt>
                <c:pt idx="25">
                  <c:v>-0.71635176302554782</c:v>
                </c:pt>
                <c:pt idx="26">
                  <c:v>-0.74839928241320219</c:v>
                </c:pt>
                <c:pt idx="27">
                  <c:v>-0.86480203186599547</c:v>
                </c:pt>
                <c:pt idx="28">
                  <c:v>-0.79883226791964645</c:v>
                </c:pt>
                <c:pt idx="29">
                  <c:v>-0.91920376701819273</c:v>
                </c:pt>
                <c:pt idx="30">
                  <c:v>-0.83890568310079672</c:v>
                </c:pt>
                <c:pt idx="31">
                  <c:v>-0.8958188006785095</c:v>
                </c:pt>
                <c:pt idx="32">
                  <c:v>-0.98782445267235952</c:v>
                </c:pt>
                <c:pt idx="33">
                  <c:v>-0.91110487974052856</c:v>
                </c:pt>
                <c:pt idx="34">
                  <c:v>-0.85927297097460564</c:v>
                </c:pt>
                <c:pt idx="35">
                  <c:v>-0.94647666153904519</c:v>
                </c:pt>
                <c:pt idx="36">
                  <c:v>-0.94930107064211966</c:v>
                </c:pt>
                <c:pt idx="37">
                  <c:v>-1.5964974920756003</c:v>
                </c:pt>
                <c:pt idx="38">
                  <c:v>-1.3337793765869856</c:v>
                </c:pt>
                <c:pt idx="39">
                  <c:v>-0.90704048824048711</c:v>
                </c:pt>
                <c:pt idx="40">
                  <c:v>-0.99002712623511524</c:v>
                </c:pt>
                <c:pt idx="41">
                  <c:v>-0.96476677677279465</c:v>
                </c:pt>
                <c:pt idx="42">
                  <c:v>-1.0281639580234867</c:v>
                </c:pt>
                <c:pt idx="43">
                  <c:v>-1.315576739215139</c:v>
                </c:pt>
                <c:pt idx="44">
                  <c:v>-1.7851141469278555</c:v>
                </c:pt>
                <c:pt idx="45">
                  <c:v>-1.1246688396212841</c:v>
                </c:pt>
                <c:pt idx="46">
                  <c:v>-1.2057228685260271</c:v>
                </c:pt>
                <c:pt idx="47">
                  <c:v>-1.2042734816779577</c:v>
                </c:pt>
                <c:pt idx="48">
                  <c:v>-1.1779427424135167</c:v>
                </c:pt>
                <c:pt idx="49">
                  <c:v>-1.2908880643278164</c:v>
                </c:pt>
                <c:pt idx="50">
                  <c:v>-1.3455283157590017</c:v>
                </c:pt>
                <c:pt idx="51">
                  <c:v>-1.5945015245632141</c:v>
                </c:pt>
                <c:pt idx="52">
                  <c:v>-1.9780380196016953</c:v>
                </c:pt>
                <c:pt idx="53">
                  <c:v>-2.6168818846663333</c:v>
                </c:pt>
                <c:pt idx="54">
                  <c:v>-3.3759931190960475</c:v>
                </c:pt>
                <c:pt idx="55">
                  <c:v>-4.2401881134546677</c:v>
                </c:pt>
                <c:pt idx="56">
                  <c:v>-2.925266239946835</c:v>
                </c:pt>
                <c:pt idx="57">
                  <c:v>-2.1557333410627968</c:v>
                </c:pt>
                <c:pt idx="58">
                  <c:v>-1.8418510643082306</c:v>
                </c:pt>
                <c:pt idx="59">
                  <c:v>-1.5424483031002891</c:v>
                </c:pt>
                <c:pt idx="60">
                  <c:v>-1.5746390597233804</c:v>
                </c:pt>
                <c:pt idx="61">
                  <c:v>-1.7640037630221428</c:v>
                </c:pt>
                <c:pt idx="62">
                  <c:v>-1.3778520877069966</c:v>
                </c:pt>
                <c:pt idx="63">
                  <c:v>-1.2650078266511104</c:v>
                </c:pt>
                <c:pt idx="64">
                  <c:v>-1.3181491782958417</c:v>
                </c:pt>
                <c:pt idx="65">
                  <c:v>-1.2616964803478949</c:v>
                </c:pt>
                <c:pt idx="66">
                  <c:v>-1.275745269835731</c:v>
                </c:pt>
                <c:pt idx="67">
                  <c:v>-1.2777866629300343</c:v>
                </c:pt>
                <c:pt idx="68">
                  <c:v>-1.3514914887152032</c:v>
                </c:pt>
                <c:pt idx="69">
                  <c:v>-1.3629593720363506</c:v>
                </c:pt>
                <c:pt idx="70">
                  <c:v>-1.5353199150241355</c:v>
                </c:pt>
                <c:pt idx="71">
                  <c:v>-1.7185341340412272</c:v>
                </c:pt>
                <c:pt idx="72">
                  <c:v>-2.2400187310732793</c:v>
                </c:pt>
                <c:pt idx="73">
                  <c:v>-2.961995994933226</c:v>
                </c:pt>
                <c:pt idx="74">
                  <c:v>-3.7256570210075726</c:v>
                </c:pt>
                <c:pt idx="75">
                  <c:v>-2.6723604359587849</c:v>
                </c:pt>
                <c:pt idx="76">
                  <c:v>-1.9730314040237995</c:v>
                </c:pt>
                <c:pt idx="77">
                  <c:v>-1.6528327057258438</c:v>
                </c:pt>
                <c:pt idx="78">
                  <c:v>-1.4845630054388321</c:v>
                </c:pt>
                <c:pt idx="79">
                  <c:v>-1.4322427230187873</c:v>
                </c:pt>
                <c:pt idx="80">
                  <c:v>-1.3462428649727309</c:v>
                </c:pt>
                <c:pt idx="81">
                  <c:v>-1.3470064607623895</c:v>
                </c:pt>
                <c:pt idx="82">
                  <c:v>-1.3298038622103017</c:v>
                </c:pt>
                <c:pt idx="83">
                  <c:v>-1.3228037875273775</c:v>
                </c:pt>
                <c:pt idx="84">
                  <c:v>-1.3329909555709218</c:v>
                </c:pt>
                <c:pt idx="85">
                  <c:v>-1.3562644667475783</c:v>
                </c:pt>
                <c:pt idx="86">
                  <c:v>-1.3192716602202945</c:v>
                </c:pt>
                <c:pt idx="87">
                  <c:v>-1.3826188597176692</c:v>
                </c:pt>
                <c:pt idx="88">
                  <c:v>-1.4017940858375884</c:v>
                </c:pt>
                <c:pt idx="89">
                  <c:v>-1.7049945147077774</c:v>
                </c:pt>
                <c:pt idx="90">
                  <c:v>-2.1044420904257599</c:v>
                </c:pt>
                <c:pt idx="91">
                  <c:v>-1.5689588734525441</c:v>
                </c:pt>
                <c:pt idx="92">
                  <c:v>-1.5300064015698809</c:v>
                </c:pt>
                <c:pt idx="93">
                  <c:v>-1.6422726626422437</c:v>
                </c:pt>
                <c:pt idx="94">
                  <c:v>-1.8172775679273931</c:v>
                </c:pt>
                <c:pt idx="95">
                  <c:v>-2.5020633502839567</c:v>
                </c:pt>
                <c:pt idx="96">
                  <c:v>-2.8031163323610251</c:v>
                </c:pt>
                <c:pt idx="97">
                  <c:v>-3.3758062205128221</c:v>
                </c:pt>
                <c:pt idx="98">
                  <c:v>-2.5827036172569766</c:v>
                </c:pt>
                <c:pt idx="99">
                  <c:v>-2.1136504073686497</c:v>
                </c:pt>
                <c:pt idx="100">
                  <c:v>-1.9300714378944437</c:v>
                </c:pt>
                <c:pt idx="101">
                  <c:v>-1.9423594899677801</c:v>
                </c:pt>
                <c:pt idx="102">
                  <c:v>-2.0346917106176283</c:v>
                </c:pt>
                <c:pt idx="103">
                  <c:v>-2.1761562423829823</c:v>
                </c:pt>
                <c:pt idx="104">
                  <c:v>-2.3410961626180091</c:v>
                </c:pt>
                <c:pt idx="105">
                  <c:v>-2.6384375683501897</c:v>
                </c:pt>
                <c:pt idx="106">
                  <c:v>-2.9312166473331587</c:v>
                </c:pt>
                <c:pt idx="107">
                  <c:v>3.1017340079542448</c:v>
                </c:pt>
                <c:pt idx="108">
                  <c:v>1.9695990063057536</c:v>
                </c:pt>
                <c:pt idx="109">
                  <c:v>0.52329188378123859</c:v>
                </c:pt>
                <c:pt idx="110">
                  <c:v>-2.5835123004940619</c:v>
                </c:pt>
                <c:pt idx="111">
                  <c:v>-3.0588599849506295</c:v>
                </c:pt>
                <c:pt idx="112">
                  <c:v>-2.8506406519771179</c:v>
                </c:pt>
                <c:pt idx="113">
                  <c:v>2.1754171824539124</c:v>
                </c:pt>
                <c:pt idx="114">
                  <c:v>5.1138372755518615</c:v>
                </c:pt>
                <c:pt idx="115">
                  <c:v>-2.8208096618869942</c:v>
                </c:pt>
                <c:pt idx="116">
                  <c:v>-2.8756900664128104</c:v>
                </c:pt>
                <c:pt idx="117">
                  <c:v>-2.996665379916589</c:v>
                </c:pt>
                <c:pt idx="118">
                  <c:v>-1.5193977923114566</c:v>
                </c:pt>
                <c:pt idx="119">
                  <c:v>-2.3091917568151952</c:v>
                </c:pt>
                <c:pt idx="120">
                  <c:v>-2.271068403733814</c:v>
                </c:pt>
                <c:pt idx="121">
                  <c:v>-2.3884669583247584</c:v>
                </c:pt>
                <c:pt idx="122">
                  <c:v>-2.7103757632105943</c:v>
                </c:pt>
                <c:pt idx="123">
                  <c:v>-2.2846198228453662</c:v>
                </c:pt>
                <c:pt idx="124">
                  <c:v>-2.1533050082342013</c:v>
                </c:pt>
                <c:pt idx="125">
                  <c:v>-2.1555057116465766</c:v>
                </c:pt>
                <c:pt idx="126">
                  <c:v>-2.1399474117498061</c:v>
                </c:pt>
                <c:pt idx="127">
                  <c:v>-2.1048557768540981</c:v>
                </c:pt>
                <c:pt idx="128">
                  <c:v>-2.1007530496215274</c:v>
                </c:pt>
                <c:pt idx="129">
                  <c:v>-2.2358130071802189</c:v>
                </c:pt>
                <c:pt idx="130">
                  <c:v>-2.5782667373928865</c:v>
                </c:pt>
                <c:pt idx="131">
                  <c:v>-2.0011536494669766</c:v>
                </c:pt>
                <c:pt idx="132">
                  <c:v>-1.9400405532009763</c:v>
                </c:pt>
                <c:pt idx="133">
                  <c:v>-1.9530805654924315</c:v>
                </c:pt>
                <c:pt idx="134">
                  <c:v>-2.0680722147080925</c:v>
                </c:pt>
                <c:pt idx="135">
                  <c:v>-2.1787138936473305</c:v>
                </c:pt>
                <c:pt idx="136">
                  <c:v>-2.4658504660846585</c:v>
                </c:pt>
                <c:pt idx="137">
                  <c:v>-2.6382117914281751</c:v>
                </c:pt>
                <c:pt idx="138">
                  <c:v>0</c:v>
                </c:pt>
                <c:pt idx="139">
                  <c:v>-1.6024876538657249</c:v>
                </c:pt>
                <c:pt idx="140">
                  <c:v>-2.774131669698563</c:v>
                </c:pt>
                <c:pt idx="141">
                  <c:v>-2.4388484906455901</c:v>
                </c:pt>
                <c:pt idx="142">
                  <c:v>-2.241846623937513</c:v>
                </c:pt>
                <c:pt idx="143">
                  <c:v>-2.0712402746325727</c:v>
                </c:pt>
                <c:pt idx="144">
                  <c:v>-1.9695431480410488</c:v>
                </c:pt>
                <c:pt idx="145">
                  <c:v>-1.8936329949055064</c:v>
                </c:pt>
                <c:pt idx="146">
                  <c:v>-1.9178012414640164</c:v>
                </c:pt>
                <c:pt idx="147">
                  <c:v>-1.9065236015796247</c:v>
                </c:pt>
                <c:pt idx="148">
                  <c:v>-1.8699877289333973</c:v>
                </c:pt>
                <c:pt idx="149">
                  <c:v>-1.9255783119716898</c:v>
                </c:pt>
                <c:pt idx="150">
                  <c:v>-1.9725465904069703</c:v>
                </c:pt>
                <c:pt idx="151">
                  <c:v>-2.1594219456424457</c:v>
                </c:pt>
                <c:pt idx="152">
                  <c:v>-2.1656217828802111</c:v>
                </c:pt>
                <c:pt idx="153">
                  <c:v>-2.0555704599815123</c:v>
                </c:pt>
                <c:pt idx="154">
                  <c:v>-2.1849129809241221</c:v>
                </c:pt>
                <c:pt idx="155">
                  <c:v>-2.2804182594495979</c:v>
                </c:pt>
                <c:pt idx="156">
                  <c:v>-2.3272195807188085</c:v>
                </c:pt>
                <c:pt idx="157">
                  <c:v>7.836692702819108</c:v>
                </c:pt>
                <c:pt idx="158">
                  <c:v>-2.2454265736695054</c:v>
                </c:pt>
                <c:pt idx="159">
                  <c:v>-2.5442388219833658</c:v>
                </c:pt>
                <c:pt idx="160">
                  <c:v>-2.2823476535961129</c:v>
                </c:pt>
                <c:pt idx="161">
                  <c:v>-1.6292651423887232</c:v>
                </c:pt>
                <c:pt idx="162">
                  <c:v>7.3111922742248181</c:v>
                </c:pt>
                <c:pt idx="163">
                  <c:v>5.3601583601013942</c:v>
                </c:pt>
                <c:pt idx="164">
                  <c:v>7.6033112178772289</c:v>
                </c:pt>
                <c:pt idx="165">
                  <c:v>3.3118971998514852</c:v>
                </c:pt>
                <c:pt idx="166">
                  <c:v>1.259684343321793</c:v>
                </c:pt>
                <c:pt idx="167">
                  <c:v>2.7684470563562535</c:v>
                </c:pt>
                <c:pt idx="168">
                  <c:v>10.249875159377041</c:v>
                </c:pt>
                <c:pt idx="169">
                  <c:v>3.5788718956394168</c:v>
                </c:pt>
                <c:pt idx="170">
                  <c:v>-1.2635981310844864</c:v>
                </c:pt>
                <c:pt idx="171">
                  <c:v>-2.5722571106852534</c:v>
                </c:pt>
                <c:pt idx="172">
                  <c:v>-2.0652886203452661</c:v>
                </c:pt>
                <c:pt idx="173">
                  <c:v>-0.2370289603860643</c:v>
                </c:pt>
                <c:pt idx="174">
                  <c:v>-2.7110395688435722</c:v>
                </c:pt>
                <c:pt idx="175">
                  <c:v>-2.1866176372972927</c:v>
                </c:pt>
                <c:pt idx="176">
                  <c:v>0</c:v>
                </c:pt>
                <c:pt idx="177">
                  <c:v>-2.6287036003760949</c:v>
                </c:pt>
                <c:pt idx="178">
                  <c:v>-2.9248775490034089</c:v>
                </c:pt>
                <c:pt idx="179">
                  <c:v>-2.1615457515644656</c:v>
                </c:pt>
                <c:pt idx="180">
                  <c:v>-2.5293146086274101</c:v>
                </c:pt>
                <c:pt idx="181">
                  <c:v>-3.5002168923730297</c:v>
                </c:pt>
                <c:pt idx="182">
                  <c:v>-5.0028935780175585</c:v>
                </c:pt>
                <c:pt idx="183">
                  <c:v>0</c:v>
                </c:pt>
                <c:pt idx="184">
                  <c:v>-1.2501535654657625</c:v>
                </c:pt>
                <c:pt idx="185">
                  <c:v>0</c:v>
                </c:pt>
                <c:pt idx="186">
                  <c:v>-6.5616496419395105</c:v>
                </c:pt>
                <c:pt idx="187">
                  <c:v>-5.1794986185280347</c:v>
                </c:pt>
                <c:pt idx="188">
                  <c:v>1.6962895233555788</c:v>
                </c:pt>
                <c:pt idx="189">
                  <c:v>-16.328924824444016</c:v>
                </c:pt>
                <c:pt idx="190">
                  <c:v>-6.18650238087152</c:v>
                </c:pt>
                <c:pt idx="191">
                  <c:v>-4.0019485362725273</c:v>
                </c:pt>
                <c:pt idx="192">
                  <c:v>-1.2932625461528089</c:v>
                </c:pt>
                <c:pt idx="193">
                  <c:v>0</c:v>
                </c:pt>
                <c:pt idx="194">
                  <c:v>-7.8607782523211878</c:v>
                </c:pt>
                <c:pt idx="195">
                  <c:v>-5.5347224031109077</c:v>
                </c:pt>
                <c:pt idx="196">
                  <c:v>-2.2231640425514927</c:v>
                </c:pt>
                <c:pt idx="197">
                  <c:v>-9.6094887554820509</c:v>
                </c:pt>
                <c:pt idx="198">
                  <c:v>0.86881203386281824</c:v>
                </c:pt>
                <c:pt idx="199">
                  <c:v>-5.6830442544235629</c:v>
                </c:pt>
                <c:pt idx="200">
                  <c:v>-3.7250293707301125</c:v>
                </c:pt>
                <c:pt idx="201">
                  <c:v>-7.7529328128768746</c:v>
                </c:pt>
                <c:pt idx="202">
                  <c:v>-3.1789549047326937</c:v>
                </c:pt>
                <c:pt idx="203">
                  <c:v>-4.6826498805594667</c:v>
                </c:pt>
                <c:pt idx="204">
                  <c:v>-2.3276854944053866</c:v>
                </c:pt>
                <c:pt idx="205">
                  <c:v>-6.6171915507683385</c:v>
                </c:pt>
                <c:pt idx="206">
                  <c:v>-2.6642008822657495</c:v>
                </c:pt>
                <c:pt idx="207">
                  <c:v>-7.7038224806879532</c:v>
                </c:pt>
                <c:pt idx="208">
                  <c:v>-1.9856173612398513</c:v>
                </c:pt>
                <c:pt idx="209">
                  <c:v>0</c:v>
                </c:pt>
                <c:pt idx="210">
                  <c:v>-7.3194714964497463</c:v>
                </c:pt>
                <c:pt idx="211">
                  <c:v>-3.0520078862705127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-8.5410689113973106</c:v>
                </c:pt>
                <c:pt idx="216">
                  <c:v>-3.8513601894345988</c:v>
                </c:pt>
                <c:pt idx="217">
                  <c:v>0</c:v>
                </c:pt>
                <c:pt idx="218">
                  <c:v>-1.2484890315605042</c:v>
                </c:pt>
                <c:pt idx="219">
                  <c:v>-9.7090244406010164</c:v>
                </c:pt>
                <c:pt idx="220">
                  <c:v>-11.637773532557494</c:v>
                </c:pt>
                <c:pt idx="221">
                  <c:v>-16.540642719936024</c:v>
                </c:pt>
                <c:pt idx="222">
                  <c:v>1.9974349570179408</c:v>
                </c:pt>
                <c:pt idx="223">
                  <c:v>0</c:v>
                </c:pt>
                <c:pt idx="224">
                  <c:v>-9.7313534970400486</c:v>
                </c:pt>
                <c:pt idx="225">
                  <c:v>-17.01255730544807</c:v>
                </c:pt>
                <c:pt idx="226">
                  <c:v>0.82700949105368948</c:v>
                </c:pt>
                <c:pt idx="227">
                  <c:v>-3.517970513434908</c:v>
                </c:pt>
                <c:pt idx="228">
                  <c:v>-6.574721318338109</c:v>
                </c:pt>
                <c:pt idx="229">
                  <c:v>0</c:v>
                </c:pt>
                <c:pt idx="230">
                  <c:v>0.65225468161081879</c:v>
                </c:pt>
                <c:pt idx="231">
                  <c:v>0</c:v>
                </c:pt>
                <c:pt idx="232">
                  <c:v>-2.434033290185277</c:v>
                </c:pt>
                <c:pt idx="233">
                  <c:v>-0.83415910928672066</c:v>
                </c:pt>
                <c:pt idx="234">
                  <c:v>-3.6680940375804107</c:v>
                </c:pt>
                <c:pt idx="235">
                  <c:v>0.65323992574704826</c:v>
                </c:pt>
                <c:pt idx="236">
                  <c:v>0</c:v>
                </c:pt>
                <c:pt idx="237">
                  <c:v>0</c:v>
                </c:pt>
                <c:pt idx="238">
                  <c:v>-1.6164254313070039</c:v>
                </c:pt>
                <c:pt idx="239">
                  <c:v>-10.859339602980679</c:v>
                </c:pt>
                <c:pt idx="240">
                  <c:v>0</c:v>
                </c:pt>
                <c:pt idx="241">
                  <c:v>0</c:v>
                </c:pt>
                <c:pt idx="242">
                  <c:v>-5.4333069292865224</c:v>
                </c:pt>
                <c:pt idx="243">
                  <c:v>-5.7350706170630339</c:v>
                </c:pt>
                <c:pt idx="244">
                  <c:v>-2.5856360312694777</c:v>
                </c:pt>
                <c:pt idx="245">
                  <c:v>-5.243130616928374</c:v>
                </c:pt>
                <c:pt idx="246">
                  <c:v>-3.2119265271795334</c:v>
                </c:pt>
                <c:pt idx="247">
                  <c:v>-5.8184487788724475</c:v>
                </c:pt>
                <c:pt idx="248">
                  <c:v>-1.4153400038274642</c:v>
                </c:pt>
                <c:pt idx="249">
                  <c:v>-7.2460695566806832</c:v>
                </c:pt>
                <c:pt idx="250">
                  <c:v>-2.1867409466726553</c:v>
                </c:pt>
                <c:pt idx="251">
                  <c:v>-6.6662117521829281</c:v>
                </c:pt>
                <c:pt idx="252">
                  <c:v>-2.3285048050085813</c:v>
                </c:pt>
                <c:pt idx="253">
                  <c:v>-0.16104614866239192</c:v>
                </c:pt>
                <c:pt idx="254">
                  <c:v>-3.4970612939393062</c:v>
                </c:pt>
                <c:pt idx="255">
                  <c:v>-7.0492700499210406</c:v>
                </c:pt>
                <c:pt idx="256">
                  <c:v>-4.5871521517453546</c:v>
                </c:pt>
                <c:pt idx="257">
                  <c:v>7.2500647781763083</c:v>
                </c:pt>
                <c:pt idx="258">
                  <c:v>-3.471294690436153</c:v>
                </c:pt>
                <c:pt idx="259">
                  <c:v>-7.9072309441978845</c:v>
                </c:pt>
                <c:pt idx="260">
                  <c:v>-2.0680853349730066</c:v>
                </c:pt>
                <c:pt idx="261">
                  <c:v>6.5233192143501997</c:v>
                </c:pt>
                <c:pt idx="262">
                  <c:v>-4.1633542262159855</c:v>
                </c:pt>
                <c:pt idx="263">
                  <c:v>-5.8260770592820279</c:v>
                </c:pt>
                <c:pt idx="264">
                  <c:v>-3.8047399513509421</c:v>
                </c:pt>
                <c:pt idx="265">
                  <c:v>0</c:v>
                </c:pt>
                <c:pt idx="266">
                  <c:v>-5.0877641246991292</c:v>
                </c:pt>
                <c:pt idx="267">
                  <c:v>-6.5975327456199508</c:v>
                </c:pt>
                <c:pt idx="268">
                  <c:v>-2.9630714900925081</c:v>
                </c:pt>
                <c:pt idx="269">
                  <c:v>0</c:v>
                </c:pt>
                <c:pt idx="270">
                  <c:v>-3.5204884674186503</c:v>
                </c:pt>
                <c:pt idx="271">
                  <c:v>-8.0999611013736637</c:v>
                </c:pt>
                <c:pt idx="272">
                  <c:v>1.443908549917309</c:v>
                </c:pt>
                <c:pt idx="273">
                  <c:v>0</c:v>
                </c:pt>
                <c:pt idx="274">
                  <c:v>-4.3076159215488099</c:v>
                </c:pt>
                <c:pt idx="275">
                  <c:v>0</c:v>
                </c:pt>
                <c:pt idx="276">
                  <c:v>0.2713670821162108</c:v>
                </c:pt>
                <c:pt idx="277">
                  <c:v>-19.756909317076698</c:v>
                </c:pt>
                <c:pt idx="278">
                  <c:v>0</c:v>
                </c:pt>
                <c:pt idx="279">
                  <c:v>0</c:v>
                </c:pt>
                <c:pt idx="280">
                  <c:v>22.52888634236291</c:v>
                </c:pt>
                <c:pt idx="281">
                  <c:v>-4.2145231431253274</c:v>
                </c:pt>
                <c:pt idx="282">
                  <c:v>0</c:v>
                </c:pt>
                <c:pt idx="283">
                  <c:v>-9.1671245522564764</c:v>
                </c:pt>
                <c:pt idx="284">
                  <c:v>-1.8778252891213612</c:v>
                </c:pt>
                <c:pt idx="285">
                  <c:v>-2.0276463595394532</c:v>
                </c:pt>
                <c:pt idx="286">
                  <c:v>-4.4027623190741503</c:v>
                </c:pt>
                <c:pt idx="287">
                  <c:v>-6.3279619213632996</c:v>
                </c:pt>
                <c:pt idx="288">
                  <c:v>-5.438016537538088</c:v>
                </c:pt>
                <c:pt idx="289">
                  <c:v>-4.046378995230782</c:v>
                </c:pt>
                <c:pt idx="290">
                  <c:v>-4.012588853575954</c:v>
                </c:pt>
                <c:pt idx="291">
                  <c:v>-5.5278273920093879</c:v>
                </c:pt>
                <c:pt idx="292">
                  <c:v>-1.2379493957948271</c:v>
                </c:pt>
                <c:pt idx="293">
                  <c:v>-6.3461501278512733</c:v>
                </c:pt>
                <c:pt idx="294">
                  <c:v>-5.6101747363173082</c:v>
                </c:pt>
                <c:pt idx="295">
                  <c:v>-1.150843025971326</c:v>
                </c:pt>
                <c:pt idx="296">
                  <c:v>-6.5574190963605963</c:v>
                </c:pt>
                <c:pt idx="297">
                  <c:v>0</c:v>
                </c:pt>
                <c:pt idx="298">
                  <c:v>0</c:v>
                </c:pt>
                <c:pt idx="299">
                  <c:v>-5.4674504155837411</c:v>
                </c:pt>
                <c:pt idx="300">
                  <c:v>-3.0514032086105329</c:v>
                </c:pt>
                <c:pt idx="301">
                  <c:v>-10.086218635288972</c:v>
                </c:pt>
                <c:pt idx="302">
                  <c:v>0</c:v>
                </c:pt>
                <c:pt idx="303">
                  <c:v>0</c:v>
                </c:pt>
                <c:pt idx="304">
                  <c:v>-5.2656374228566394</c:v>
                </c:pt>
                <c:pt idx="305">
                  <c:v>-7.2667579369042388</c:v>
                </c:pt>
                <c:pt idx="306">
                  <c:v>-6.7162280029425432</c:v>
                </c:pt>
                <c:pt idx="307">
                  <c:v>-4.9549729280349428</c:v>
                </c:pt>
                <c:pt idx="308">
                  <c:v>-3.0328839706195119</c:v>
                </c:pt>
                <c:pt idx="309">
                  <c:v>-7.0174967878116679</c:v>
                </c:pt>
                <c:pt idx="310">
                  <c:v>0</c:v>
                </c:pt>
                <c:pt idx="311">
                  <c:v>-5.9752454346362072</c:v>
                </c:pt>
                <c:pt idx="312">
                  <c:v>2.4597511547543234</c:v>
                </c:pt>
                <c:pt idx="313">
                  <c:v>-6.9861910022270113</c:v>
                </c:pt>
                <c:pt idx="314">
                  <c:v>-6.0983565563715638</c:v>
                </c:pt>
                <c:pt idx="315">
                  <c:v>-6.3216096990616162</c:v>
                </c:pt>
                <c:pt idx="316">
                  <c:v>0</c:v>
                </c:pt>
                <c:pt idx="317">
                  <c:v>-10.127389522797179</c:v>
                </c:pt>
                <c:pt idx="318">
                  <c:v>-7.5063594651795</c:v>
                </c:pt>
                <c:pt idx="319">
                  <c:v>6.0451979646430427</c:v>
                </c:pt>
                <c:pt idx="320">
                  <c:v>0</c:v>
                </c:pt>
                <c:pt idx="321">
                  <c:v>0</c:v>
                </c:pt>
                <c:pt idx="322">
                  <c:v>-14.618493544666327</c:v>
                </c:pt>
                <c:pt idx="323">
                  <c:v>-15.92429629304698</c:v>
                </c:pt>
                <c:pt idx="324">
                  <c:v>0</c:v>
                </c:pt>
                <c:pt idx="325">
                  <c:v>-30.084942253714686</c:v>
                </c:pt>
                <c:pt idx="326">
                  <c:v>5.8299855824945777</c:v>
                </c:pt>
                <c:pt idx="327">
                  <c:v>0</c:v>
                </c:pt>
                <c:pt idx="328">
                  <c:v>-4.7054313458914292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-10.358773715195539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-7.2298470478691605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-24.802153362725473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6.3483524549718515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-2.8975318572375275</c:v>
                </c:pt>
                <c:pt idx="356">
                  <c:v>0</c:v>
                </c:pt>
                <c:pt idx="357">
                  <c:v>0</c:v>
                </c:pt>
                <c:pt idx="358">
                  <c:v>1.575347042892995</c:v>
                </c:pt>
                <c:pt idx="359">
                  <c:v>1.6455275922880475</c:v>
                </c:pt>
                <c:pt idx="360">
                  <c:v>-0.64192822032015884</c:v>
                </c:pt>
                <c:pt idx="361">
                  <c:v>-12.679608877131392</c:v>
                </c:pt>
                <c:pt idx="362">
                  <c:v>6.3933989956055566</c:v>
                </c:pt>
                <c:pt idx="363">
                  <c:v>-2.7497052570690066</c:v>
                </c:pt>
                <c:pt idx="364">
                  <c:v>-6.5715328357527847</c:v>
                </c:pt>
                <c:pt idx="365">
                  <c:v>-5.9201554182266314</c:v>
                </c:pt>
                <c:pt idx="366">
                  <c:v>0</c:v>
                </c:pt>
                <c:pt idx="367">
                  <c:v>-8.7391572480861086</c:v>
                </c:pt>
                <c:pt idx="368">
                  <c:v>0</c:v>
                </c:pt>
                <c:pt idx="369">
                  <c:v>-12.957733262876694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0.78167594578407662</c:v>
                </c:pt>
                <c:pt idx="374">
                  <c:v>-26.26090046895871</c:v>
                </c:pt>
                <c:pt idx="375">
                  <c:v>0</c:v>
                </c:pt>
                <c:pt idx="376">
                  <c:v>-8.6825947405149275</c:v>
                </c:pt>
                <c:pt idx="377">
                  <c:v>-10.797382691537836</c:v>
                </c:pt>
                <c:pt idx="378">
                  <c:v>-3.2273736223069021</c:v>
                </c:pt>
                <c:pt idx="379">
                  <c:v>0</c:v>
                </c:pt>
                <c:pt idx="380">
                  <c:v>0</c:v>
                </c:pt>
                <c:pt idx="381">
                  <c:v>-7.3275292552558966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-16.746220214117045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1.2472752402024803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-15.22188489331379</c:v>
                </c:pt>
                <c:pt idx="409">
                  <c:v>0</c:v>
                </c:pt>
                <c:pt idx="410">
                  <c:v>0</c:v>
                </c:pt>
                <c:pt idx="411">
                  <c:v>-7.8546629574604667</c:v>
                </c:pt>
                <c:pt idx="412">
                  <c:v>0</c:v>
                </c:pt>
                <c:pt idx="413">
                  <c:v>-10.505908018532375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4.3783927747719709</c:v>
                </c:pt>
                <c:pt idx="418">
                  <c:v>0</c:v>
                </c:pt>
                <c:pt idx="419">
                  <c:v>0</c:v>
                </c:pt>
                <c:pt idx="420">
                  <c:v>-6.8932674338307018</c:v>
                </c:pt>
                <c:pt idx="421">
                  <c:v>1.7674023120020712</c:v>
                </c:pt>
                <c:pt idx="422">
                  <c:v>0</c:v>
                </c:pt>
                <c:pt idx="423">
                  <c:v>0</c:v>
                </c:pt>
                <c:pt idx="424">
                  <c:v>-7.040549794467009</c:v>
                </c:pt>
                <c:pt idx="425">
                  <c:v>0</c:v>
                </c:pt>
                <c:pt idx="426">
                  <c:v>-9.9180745298310686</c:v>
                </c:pt>
                <c:pt idx="427">
                  <c:v>-0.23405448343380986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-4.4107971856668113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-1.8860186726443406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-3.322997906516552</c:v>
                </c:pt>
                <c:pt idx="440">
                  <c:v>-15.120547768749116</c:v>
                </c:pt>
                <c:pt idx="441">
                  <c:v>0</c:v>
                </c:pt>
                <c:pt idx="442">
                  <c:v>0</c:v>
                </c:pt>
                <c:pt idx="443">
                  <c:v>-3.0352419902212393</c:v>
                </c:pt>
                <c:pt idx="444">
                  <c:v>-9.9517076000461167</c:v>
                </c:pt>
                <c:pt idx="445">
                  <c:v>0</c:v>
                </c:pt>
                <c:pt idx="446">
                  <c:v>0</c:v>
                </c:pt>
                <c:pt idx="447">
                  <c:v>2.5383883326494736</c:v>
                </c:pt>
                <c:pt idx="448">
                  <c:v>-10.131933315265222</c:v>
                </c:pt>
                <c:pt idx="449">
                  <c:v>-22.858602218317717</c:v>
                </c:pt>
                <c:pt idx="450">
                  <c:v>0</c:v>
                </c:pt>
                <c:pt idx="451">
                  <c:v>0</c:v>
                </c:pt>
                <c:pt idx="452">
                  <c:v>-14.111561427314252</c:v>
                </c:pt>
                <c:pt idx="453">
                  <c:v>-9.2692663638384083</c:v>
                </c:pt>
                <c:pt idx="454">
                  <c:v>0</c:v>
                </c:pt>
                <c:pt idx="455">
                  <c:v>0</c:v>
                </c:pt>
                <c:pt idx="456">
                  <c:v>-8.5505359830743917</c:v>
                </c:pt>
                <c:pt idx="457">
                  <c:v>-8.0789336590269674</c:v>
                </c:pt>
                <c:pt idx="458">
                  <c:v>0</c:v>
                </c:pt>
                <c:pt idx="459">
                  <c:v>-7.2050010902677828</c:v>
                </c:pt>
                <c:pt idx="460">
                  <c:v>0</c:v>
                </c:pt>
                <c:pt idx="461">
                  <c:v>-0.39900291898727425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-1.7744325809259958</c:v>
                </c:pt>
                <c:pt idx="466">
                  <c:v>-6.5600791929246842</c:v>
                </c:pt>
                <c:pt idx="467">
                  <c:v>-3.6105486721209545</c:v>
                </c:pt>
                <c:pt idx="468">
                  <c:v>-9.7314870522028549</c:v>
                </c:pt>
                <c:pt idx="469">
                  <c:v>0</c:v>
                </c:pt>
                <c:pt idx="470">
                  <c:v>-9.2105820163495267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-6.8344750473327052</c:v>
                </c:pt>
                <c:pt idx="475">
                  <c:v>-12.684273010405963</c:v>
                </c:pt>
                <c:pt idx="476">
                  <c:v>-8.9584011149770646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0.91179508827805611</c:v>
                </c:pt>
                <c:pt idx="481">
                  <c:v>-4.8193633871193144</c:v>
                </c:pt>
                <c:pt idx="482">
                  <c:v>-5.8547021547628164</c:v>
                </c:pt>
                <c:pt idx="483">
                  <c:v>-7.1816228697471516</c:v>
                </c:pt>
                <c:pt idx="484">
                  <c:v>-8.3420774428981197</c:v>
                </c:pt>
                <c:pt idx="485">
                  <c:v>-8.6800010038347928</c:v>
                </c:pt>
                <c:pt idx="486">
                  <c:v>-10.23947178381764</c:v>
                </c:pt>
                <c:pt idx="487">
                  <c:v>-9.1045177155646737</c:v>
                </c:pt>
                <c:pt idx="488">
                  <c:v>-10.5721110091546</c:v>
                </c:pt>
                <c:pt idx="489">
                  <c:v>-9.189292693763182</c:v>
                </c:pt>
                <c:pt idx="490">
                  <c:v>-11.963055580091698</c:v>
                </c:pt>
                <c:pt idx="491">
                  <c:v>-11.008093709198903</c:v>
                </c:pt>
                <c:pt idx="492">
                  <c:v>-13.885421829738211</c:v>
                </c:pt>
                <c:pt idx="493">
                  <c:v>-12.057402290147204</c:v>
                </c:pt>
                <c:pt idx="494">
                  <c:v>-8.9078219402199892</c:v>
                </c:pt>
                <c:pt idx="495">
                  <c:v>-11.870289782217649</c:v>
                </c:pt>
                <c:pt idx="496">
                  <c:v>-12.139363197820238</c:v>
                </c:pt>
                <c:pt idx="497">
                  <c:v>-11.835639772962365</c:v>
                </c:pt>
                <c:pt idx="498">
                  <c:v>-7.4590074273398574</c:v>
                </c:pt>
                <c:pt idx="499">
                  <c:v>-8.1050335026951217</c:v>
                </c:pt>
                <c:pt idx="500">
                  <c:v>-14.414125375624927</c:v>
                </c:pt>
                <c:pt idx="501">
                  <c:v>-12.158748029690706</c:v>
                </c:pt>
                <c:pt idx="502">
                  <c:v>0</c:v>
                </c:pt>
                <c:pt idx="503">
                  <c:v>-4.86847308148762</c:v>
                </c:pt>
                <c:pt idx="504">
                  <c:v>-2.3006264059159722</c:v>
                </c:pt>
                <c:pt idx="505">
                  <c:v>-1.2868493567066612</c:v>
                </c:pt>
                <c:pt idx="506">
                  <c:v>-6.3393834167646759</c:v>
                </c:pt>
                <c:pt idx="507">
                  <c:v>10.180989105029781</c:v>
                </c:pt>
                <c:pt idx="508">
                  <c:v>-8.9306092738025296</c:v>
                </c:pt>
                <c:pt idx="509">
                  <c:v>0</c:v>
                </c:pt>
                <c:pt idx="510">
                  <c:v>-25.43476592092108</c:v>
                </c:pt>
                <c:pt idx="511">
                  <c:v>2.1012189024485846</c:v>
                </c:pt>
                <c:pt idx="512">
                  <c:v>0</c:v>
                </c:pt>
                <c:pt idx="513">
                  <c:v>-6.1930620300821095</c:v>
                </c:pt>
                <c:pt idx="514">
                  <c:v>11.494125346175343</c:v>
                </c:pt>
                <c:pt idx="515">
                  <c:v>0</c:v>
                </c:pt>
                <c:pt idx="516">
                  <c:v>0</c:v>
                </c:pt>
                <c:pt idx="517">
                  <c:v>-8.5375291645815032</c:v>
                </c:pt>
                <c:pt idx="518">
                  <c:v>0</c:v>
                </c:pt>
                <c:pt idx="519">
                  <c:v>-8.6480228726261483</c:v>
                </c:pt>
                <c:pt idx="520">
                  <c:v>-4.52223769074494</c:v>
                </c:pt>
                <c:pt idx="521">
                  <c:v>0</c:v>
                </c:pt>
                <c:pt idx="522">
                  <c:v>-3.9081165814847365</c:v>
                </c:pt>
                <c:pt idx="523">
                  <c:v>-2.185821809654676</c:v>
                </c:pt>
                <c:pt idx="524">
                  <c:v>-7.5011924911447192</c:v>
                </c:pt>
                <c:pt idx="525">
                  <c:v>0</c:v>
                </c:pt>
                <c:pt idx="526">
                  <c:v>-0.85268297869315945</c:v>
                </c:pt>
                <c:pt idx="527">
                  <c:v>0</c:v>
                </c:pt>
                <c:pt idx="528">
                  <c:v>-11.052344529058701</c:v>
                </c:pt>
                <c:pt idx="529">
                  <c:v>-0.57727684227289644</c:v>
                </c:pt>
                <c:pt idx="530">
                  <c:v>0</c:v>
                </c:pt>
                <c:pt idx="531">
                  <c:v>-4.160779480115802</c:v>
                </c:pt>
                <c:pt idx="532">
                  <c:v>0</c:v>
                </c:pt>
                <c:pt idx="533">
                  <c:v>-3.2438423893435346</c:v>
                </c:pt>
                <c:pt idx="534">
                  <c:v>-5.2635358687621601</c:v>
                </c:pt>
                <c:pt idx="535">
                  <c:v>-13.243272229345289</c:v>
                </c:pt>
                <c:pt idx="536">
                  <c:v>1.4922119696958547</c:v>
                </c:pt>
                <c:pt idx="537">
                  <c:v>0</c:v>
                </c:pt>
                <c:pt idx="538">
                  <c:v>-2.6739062050933127</c:v>
                </c:pt>
                <c:pt idx="539">
                  <c:v>-10.107768254786651</c:v>
                </c:pt>
                <c:pt idx="540">
                  <c:v>-12.940114323791894</c:v>
                </c:pt>
                <c:pt idx="541">
                  <c:v>-4.4193805835924413</c:v>
                </c:pt>
                <c:pt idx="542">
                  <c:v>-10.356242631753867</c:v>
                </c:pt>
                <c:pt idx="543">
                  <c:v>-0.75128724513650758</c:v>
                </c:pt>
                <c:pt idx="544">
                  <c:v>0</c:v>
                </c:pt>
                <c:pt idx="545">
                  <c:v>-0.13317824665564745</c:v>
                </c:pt>
                <c:pt idx="546">
                  <c:v>0</c:v>
                </c:pt>
                <c:pt idx="547">
                  <c:v>-15.296486865507671</c:v>
                </c:pt>
                <c:pt idx="548">
                  <c:v>0</c:v>
                </c:pt>
                <c:pt idx="549">
                  <c:v>-4.4138433912473829</c:v>
                </c:pt>
                <c:pt idx="550">
                  <c:v>0</c:v>
                </c:pt>
                <c:pt idx="551">
                  <c:v>-13.354338661982226</c:v>
                </c:pt>
                <c:pt idx="552">
                  <c:v>3.7638101324003008</c:v>
                </c:pt>
                <c:pt idx="553">
                  <c:v>-8.9757077456567878</c:v>
                </c:pt>
                <c:pt idx="554">
                  <c:v>-3.4206714730111054</c:v>
                </c:pt>
                <c:pt idx="555">
                  <c:v>-8.6828226219101001</c:v>
                </c:pt>
                <c:pt idx="556">
                  <c:v>-3.8903895673612592</c:v>
                </c:pt>
                <c:pt idx="557">
                  <c:v>-3.8785228849132087</c:v>
                </c:pt>
                <c:pt idx="558">
                  <c:v>-6.9830827646689837</c:v>
                </c:pt>
                <c:pt idx="559">
                  <c:v>-11.23581839187649</c:v>
                </c:pt>
                <c:pt idx="560">
                  <c:v>-5.6723265922039996</c:v>
                </c:pt>
                <c:pt idx="561">
                  <c:v>-23.27613898251386</c:v>
                </c:pt>
                <c:pt idx="562">
                  <c:v>-8.6430346275942984</c:v>
                </c:pt>
                <c:pt idx="563">
                  <c:v>0</c:v>
                </c:pt>
                <c:pt idx="564">
                  <c:v>-5.3404306439788645</c:v>
                </c:pt>
                <c:pt idx="565">
                  <c:v>-9.9215090490501296</c:v>
                </c:pt>
                <c:pt idx="566">
                  <c:v>0</c:v>
                </c:pt>
                <c:pt idx="567">
                  <c:v>-7.1371908918021534</c:v>
                </c:pt>
                <c:pt idx="568">
                  <c:v>-3.0446230025523633</c:v>
                </c:pt>
                <c:pt idx="569">
                  <c:v>-7.2453905150976592</c:v>
                </c:pt>
                <c:pt idx="570">
                  <c:v>0</c:v>
                </c:pt>
                <c:pt idx="571">
                  <c:v>0</c:v>
                </c:pt>
                <c:pt idx="572">
                  <c:v>-5.5327696007665805</c:v>
                </c:pt>
                <c:pt idx="573">
                  <c:v>0</c:v>
                </c:pt>
                <c:pt idx="574">
                  <c:v>1.6008429592910713</c:v>
                </c:pt>
                <c:pt idx="575">
                  <c:v>-0.18274279184452816</c:v>
                </c:pt>
                <c:pt idx="576">
                  <c:v>0</c:v>
                </c:pt>
                <c:pt idx="577">
                  <c:v>-10.9204590386632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-7.4703517648151792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-2.8328134691178923</c:v>
                </c:pt>
                <c:pt idx="587">
                  <c:v>0</c:v>
                </c:pt>
                <c:pt idx="588">
                  <c:v>3.5136820463127534</c:v>
                </c:pt>
                <c:pt idx="589">
                  <c:v>0</c:v>
                </c:pt>
                <c:pt idx="590">
                  <c:v>-3.9091425545290011</c:v>
                </c:pt>
                <c:pt idx="591">
                  <c:v>-0.69598687819781568</c:v>
                </c:pt>
                <c:pt idx="592">
                  <c:v>0</c:v>
                </c:pt>
                <c:pt idx="593">
                  <c:v>-3.0254052226101535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FD0-473C-A20F-E9AA55B84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9659584"/>
        <c:axId val="259654488"/>
      </c:scatterChart>
      <c:valAx>
        <c:axId val="259659584"/>
        <c:scaling>
          <c:orientation val="minMax"/>
          <c:max val="1000"/>
          <c:min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Frequency(GHz)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654488"/>
        <c:crosses val="autoZero"/>
        <c:crossBetween val="midCat"/>
      </c:valAx>
      <c:valAx>
        <c:axId val="259654488"/>
        <c:scaling>
          <c:orientation val="minMax"/>
          <c:max val="0"/>
          <c:min val="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Attenuation(dB)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659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970B5-98E9-497F-B0AE-4D7332446EE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30B91-109E-45AA-8768-FF258E0A74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569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087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47A4-A698-4B30-AA87-90C3E1A2892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6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47A4-A698-4B30-AA87-90C3E1A2892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3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17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54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4412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46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3094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841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30B91-109E-45AA-8768-FF258E0A7432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738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447A4-A698-4B30-AA87-90C3E1A2892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566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29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331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F775-1CBD-4409-973C-6AB5269A85C2}" type="datetimeFigureOut">
              <a:rPr lang="en-US" smtClean="0"/>
              <a:pPr/>
              <a:t>11/5/19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C39E-EAC3-4ADE-9D2A-AC0249001240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214313" y="928688"/>
            <a:ext cx="8715375" cy="5357812"/>
          </a:xfrm>
          <a:prstGeom prst="roundRect">
            <a:avLst>
              <a:gd name="adj" fmla="val 5583"/>
            </a:avLst>
          </a:prstGeom>
          <a:noFill/>
          <a:ln w="25400" cap="rnd">
            <a:solidFill>
              <a:srgbClr val="392AAC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en-US" sz="2400" b="0" kern="1200" smtClean="0">
                <a:solidFill>
                  <a:srgbClr val="392AA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lnSpc>
                <a:spcPct val="150000"/>
              </a:lnSpc>
            </a:pPr>
            <a:endParaRPr lang="en-US" b="0" dirty="0" smtClean="0"/>
          </a:p>
          <a:p>
            <a:pPr>
              <a:lnSpc>
                <a:spcPct val="150000"/>
              </a:lnSpc>
            </a:pPr>
            <a:endParaRPr lang="en-US" b="0" dirty="0" smtClean="0"/>
          </a:p>
          <a:p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7184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802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440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852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088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138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03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606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914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4A22-34E2-4748-A860-F4407A6F18F6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AE56B-D72C-4132-9456-E0999ADAA09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316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ter.org/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jpeg"/><Relationship Id="rId3" Type="http://schemas.openxmlformats.org/officeDocument/2006/relationships/image" Target="../media/image58.png"/><Relationship Id="rId21" Type="http://schemas.openxmlformats.org/officeDocument/2006/relationships/image" Target="../media/image76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17" Type="http://schemas.openxmlformats.org/officeDocument/2006/relationships/image" Target="../media/image72.jpeg"/><Relationship Id="rId25" Type="http://schemas.openxmlformats.org/officeDocument/2006/relationships/image" Target="../media/image80.jpeg"/><Relationship Id="rId2" Type="http://schemas.openxmlformats.org/officeDocument/2006/relationships/image" Target="../media/image57.png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24" Type="http://schemas.openxmlformats.org/officeDocument/2006/relationships/image" Target="../media/image79.jpe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10" Type="http://schemas.openxmlformats.org/officeDocument/2006/relationships/image" Target="../media/image65.png"/><Relationship Id="rId19" Type="http://schemas.openxmlformats.org/officeDocument/2006/relationships/image" Target="../media/image74.jpeg"/><Relationship Id="rId4" Type="http://schemas.openxmlformats.org/officeDocument/2006/relationships/image" Target="../media/image59.emf"/><Relationship Id="rId9" Type="http://schemas.openxmlformats.org/officeDocument/2006/relationships/image" Target="../media/image64.png"/><Relationship Id="rId14" Type="http://schemas.openxmlformats.org/officeDocument/2006/relationships/image" Target="../media/image69.jpeg"/><Relationship Id="rId22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emf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056" y="1587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DEVELOPING TECHNOLOGIES FOR INDIA'S DELIVERABLES TO ITER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661248"/>
            <a:ext cx="8064896" cy="1152128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Aparajita</a:t>
            </a:r>
            <a:r>
              <a:rPr lang="en-US" b="1" dirty="0" smtClean="0">
                <a:solidFill>
                  <a:schemeClr val="tx1"/>
                </a:solidFill>
              </a:rPr>
              <a:t> Mukherjee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On behalf of the ITER-India Team</a:t>
            </a:r>
            <a:endParaRPr lang="en-IN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628801"/>
            <a:ext cx="4896544" cy="3655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556792"/>
            <a:ext cx="3888432" cy="38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22375\Desktop\Uploads\Progress Images\BS_S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5" y="2204866"/>
            <a:ext cx="2743719" cy="188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873" y="2280006"/>
            <a:ext cx="259434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190mm to 80mm weld joint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5486" y="652626"/>
            <a:ext cx="4391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Prototypes to ensure ITER requirement</a:t>
            </a:r>
            <a:endParaRPr lang="en-US" b="1" u="sng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14" descr="D:\Chirag\Z-Cryostat-photos\chirags photo\LC_S1_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10100" r="5042" b="650"/>
          <a:stretch/>
        </p:blipFill>
        <p:spPr bwMode="auto">
          <a:xfrm>
            <a:off x="4307578" y="4725144"/>
            <a:ext cx="2706712" cy="192861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39297" y="6356180"/>
            <a:ext cx="2243277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Fixture for major weld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825" y="1092806"/>
            <a:ext cx="4880681" cy="31558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3968" y="3071322"/>
            <a:ext cx="1656184" cy="1145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31"/>
          <a:stretch/>
        </p:blipFill>
        <p:spPr>
          <a:xfrm>
            <a:off x="7014290" y="4365104"/>
            <a:ext cx="1950198" cy="11107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7152324" y="5517234"/>
            <a:ext cx="1740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Arrangement to manage distortion at free edges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15772" r="5107" b="32805"/>
          <a:stretch/>
        </p:blipFill>
        <p:spPr>
          <a:xfrm>
            <a:off x="2183361" y="5486844"/>
            <a:ext cx="2028601" cy="11825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 bwMode="auto">
          <a:xfrm>
            <a:off x="2090043" y="4786916"/>
            <a:ext cx="2121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33CC"/>
                </a:solidFill>
              </a:rPr>
              <a:t>Top lid mock-up (30 deg.)</a:t>
            </a:r>
          </a:p>
        </p:txBody>
      </p:sp>
      <p:pic>
        <p:nvPicPr>
          <p:cNvPr id="25" name="Content Placeholder 3" descr="C:\Users\122375\Desktop\New folder (3)\BS T2 Mockup Assembl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2" y="4672466"/>
            <a:ext cx="2023433" cy="1996347"/>
          </a:xfrm>
          <a:prstGeom prst="rect">
            <a:avLst/>
          </a:prstGeom>
          <a:noFill/>
          <a:ln w="25400" cap="rnd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35496" y="4293096"/>
            <a:ext cx="216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33CC"/>
                </a:solidFill>
              </a:rPr>
              <a:t>Base Section (40 deg.)</a:t>
            </a:r>
          </a:p>
        </p:txBody>
      </p:sp>
      <p:sp>
        <p:nvSpPr>
          <p:cNvPr id="27" name="Title 2"/>
          <p:cNvSpPr txBox="1">
            <a:spLocks/>
          </p:cNvSpPr>
          <p:nvPr/>
        </p:nvSpPr>
        <p:spPr>
          <a:xfrm>
            <a:off x="1955736" y="116632"/>
            <a:ext cx="5352568" cy="494764"/>
          </a:xfrm>
          <a:prstGeom prst="rect">
            <a:avLst/>
          </a:prstGeom>
          <a:solidFill>
            <a:srgbClr val="0033CC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CRYOSTAT  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908" y="1137518"/>
            <a:ext cx="4087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0000FF"/>
                </a:solidFill>
              </a:rPr>
              <a:t>Welding across a thickness range of </a:t>
            </a:r>
            <a:r>
              <a:rPr lang="en-IN" b="1" dirty="0">
                <a:solidFill>
                  <a:srgbClr val="C00000"/>
                </a:solidFill>
              </a:rPr>
              <a:t>20</a:t>
            </a:r>
            <a:r>
              <a:rPr lang="en-US" b="1" dirty="0">
                <a:solidFill>
                  <a:srgbClr val="C00000"/>
                </a:solidFill>
              </a:rPr>
              <a:t>–</a:t>
            </a:r>
            <a:r>
              <a:rPr lang="en-IN" b="1" dirty="0">
                <a:solidFill>
                  <a:srgbClr val="C00000"/>
                </a:solidFill>
              </a:rPr>
              <a:t>200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0000FF"/>
                </a:solidFill>
              </a:rPr>
              <a:t>Control of weld distortion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-9712" y="677309"/>
            <a:ext cx="4184341" cy="43088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N" sz="2200" dirty="0"/>
              <a:t>Construction heavily dependent on </a:t>
            </a:r>
          </a:p>
        </p:txBody>
      </p:sp>
    </p:spTree>
    <p:extLst>
      <p:ext uri="{BB962C8B-B14F-4D97-AF65-F5344CB8AC3E}">
        <p14:creationId xmlns:p14="http://schemas.microsoft.com/office/powerpoint/2010/main" val="6029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6" grpId="0" animBg="1"/>
      <p:bldP spid="22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461613"/>
            <a:ext cx="6120680" cy="249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100" y="3172906"/>
            <a:ext cx="5922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An example of full piece assembled from segments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62" y="813840"/>
            <a:ext cx="2956530" cy="1599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5950" y="2643389"/>
            <a:ext cx="1412966" cy="25138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3"/>
          <p:cNvSpPr txBox="1"/>
          <p:nvPr/>
        </p:nvSpPr>
        <p:spPr>
          <a:xfrm>
            <a:off x="6156176" y="5231772"/>
            <a:ext cx="2952328" cy="122156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1600" b="1" dirty="0">
                <a:ea typeface="Calibri" panose="020F0502020204030204" pitchFamily="34" charset="0"/>
                <a:cs typeface="Mangal" panose="02040503050203030202" pitchFamily="18" charset="0"/>
              </a:rPr>
              <a:t>Status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100" dirty="0">
                <a:ea typeface="Calibri" panose="020F0502020204030204" pitchFamily="34" charset="0"/>
                <a:cs typeface="Mangal" panose="02040503050203030202" pitchFamily="18" charset="0"/>
              </a:rPr>
              <a:t>          </a:t>
            </a:r>
            <a:r>
              <a:rPr lang="en-IN" sz="1600" b="1" dirty="0">
                <a:ea typeface="Calibri" panose="020F0502020204030204" pitchFamily="34" charset="0"/>
                <a:cs typeface="Mangal" panose="02040503050203030202" pitchFamily="18" charset="0"/>
              </a:rPr>
              <a:t>Fabrication Completed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ea typeface="Calibri" panose="020F0502020204030204" pitchFamily="34" charset="0"/>
                <a:cs typeface="Mangal" panose="02040503050203030202" pitchFamily="18" charset="0"/>
              </a:rPr>
              <a:t>       </a:t>
            </a:r>
            <a:r>
              <a:rPr lang="en-IN" sz="1600" b="1" dirty="0">
                <a:ea typeface="Calibri" panose="020F0502020204030204" pitchFamily="34" charset="0"/>
                <a:cs typeface="Mangal" panose="02040503050203030202" pitchFamily="18" charset="0"/>
              </a:rPr>
              <a:t>Ongoing Top-lid fabrication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28185" y="5591812"/>
            <a:ext cx="233363" cy="25820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28185" y="6023860"/>
            <a:ext cx="233363" cy="266432"/>
          </a:xfrm>
          <a:prstGeom prst="rect">
            <a:avLst/>
          </a:prstGeom>
          <a:solidFill>
            <a:srgbClr val="FFFF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92138" y="2452826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Manufacturing at factory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10" y="5850020"/>
            <a:ext cx="8450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100% volumetric test for vacuum joints,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100% Helium leak test,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Out gassing test and emissivity test as per ITER requirement performed successfully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118" y="1092808"/>
            <a:ext cx="4084141" cy="1982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96136" y="692696"/>
            <a:ext cx="2961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Workshop at ITER site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1955736" y="116632"/>
            <a:ext cx="5352568" cy="494764"/>
          </a:xfrm>
          <a:prstGeom prst="rect">
            <a:avLst/>
          </a:prstGeom>
          <a:solidFill>
            <a:srgbClr val="0033CC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CRYOSTAT  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348522" y="1700810"/>
            <a:ext cx="561594" cy="383179"/>
          </a:xfrm>
          <a:prstGeom prst="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434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/>
      <p:bldP spid="2" grpId="0"/>
      <p:bldP spid="16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2" y="908720"/>
            <a:ext cx="3339927" cy="2226618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640" y="908722"/>
            <a:ext cx="3569784" cy="2226617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5576" y="3068960"/>
            <a:ext cx="3817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0033CC"/>
                </a:solidFill>
              </a:rPr>
              <a:t>Lower</a:t>
            </a:r>
            <a:r>
              <a:rPr lang="fr-FR" sz="1600" b="1" dirty="0">
                <a:solidFill>
                  <a:srgbClr val="0033CC"/>
                </a:solidFill>
              </a:rPr>
              <a:t> </a:t>
            </a:r>
            <a:r>
              <a:rPr lang="fr-FR" sz="1600" b="1" dirty="0" err="1">
                <a:solidFill>
                  <a:srgbClr val="0033CC"/>
                </a:solidFill>
              </a:rPr>
              <a:t>cylindercompleted</a:t>
            </a:r>
            <a:r>
              <a:rPr lang="fr-FR" sz="1600" b="1" dirty="0">
                <a:solidFill>
                  <a:srgbClr val="0033CC"/>
                </a:solidFill>
              </a:rPr>
              <a:t> in February 2019</a:t>
            </a:r>
            <a:endParaRPr lang="en-GB" sz="1600" b="1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6151" y="3091988"/>
            <a:ext cx="3238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33CC"/>
                </a:solidFill>
              </a:rPr>
              <a:t>Base section </a:t>
            </a:r>
            <a:r>
              <a:rPr lang="fr-FR" sz="1600" b="1" dirty="0" err="1">
                <a:solidFill>
                  <a:srgbClr val="0033CC"/>
                </a:solidFill>
              </a:rPr>
              <a:t>complèted</a:t>
            </a:r>
            <a:r>
              <a:rPr lang="fr-FR" sz="1600" b="1" dirty="0">
                <a:solidFill>
                  <a:srgbClr val="0033CC"/>
                </a:solidFill>
              </a:rPr>
              <a:t> in July 2019</a:t>
            </a:r>
            <a:endParaRPr lang="en-GB" sz="1600" b="1" dirty="0">
              <a:solidFill>
                <a:srgbClr val="0033C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64" t="867" r="863" b="1315"/>
          <a:stretch/>
        </p:blipFill>
        <p:spPr>
          <a:xfrm>
            <a:off x="4927031" y="3356994"/>
            <a:ext cx="4064495" cy="2441825"/>
          </a:xfrm>
          <a:prstGeom prst="rect">
            <a:avLst/>
          </a:prstGeom>
          <a:solidFill>
            <a:schemeClr val="tx1">
              <a:lumMod val="50000"/>
              <a:lumOff val="50000"/>
              <a:alpha val="75000"/>
            </a:schemeClr>
          </a:solidFill>
          <a:ln w="3175">
            <a:solidFill>
              <a:srgbClr val="FFC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64090" y="5754742"/>
            <a:ext cx="3409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0033CC"/>
                </a:solidFill>
              </a:rPr>
              <a:t>Ongoing</a:t>
            </a:r>
            <a:r>
              <a:rPr lang="fr-FR" sz="1600" b="1" dirty="0">
                <a:solidFill>
                  <a:srgbClr val="0033CC"/>
                </a:solidFill>
              </a:rPr>
              <a:t> </a:t>
            </a:r>
            <a:r>
              <a:rPr lang="fr-FR" sz="1600" b="1" dirty="0" err="1">
                <a:solidFill>
                  <a:srgbClr val="0033CC"/>
                </a:solidFill>
              </a:rPr>
              <a:t>Upper</a:t>
            </a:r>
            <a:r>
              <a:rPr lang="fr-FR" sz="1600" b="1" dirty="0">
                <a:solidFill>
                  <a:srgbClr val="0033CC"/>
                </a:solidFill>
              </a:rPr>
              <a:t> </a:t>
            </a:r>
            <a:r>
              <a:rPr lang="fr-FR" sz="1600" b="1" dirty="0" err="1">
                <a:solidFill>
                  <a:srgbClr val="0033CC"/>
                </a:solidFill>
              </a:rPr>
              <a:t>cylinder</a:t>
            </a:r>
            <a:r>
              <a:rPr lang="fr-FR" sz="1600" b="1" dirty="0">
                <a:solidFill>
                  <a:srgbClr val="0033CC"/>
                </a:solidFill>
              </a:rPr>
              <a:t> </a:t>
            </a:r>
            <a:r>
              <a:rPr lang="fr-FR" sz="1600" b="1" dirty="0" err="1">
                <a:solidFill>
                  <a:srgbClr val="0033CC"/>
                </a:solidFill>
              </a:rPr>
              <a:t>sub-assembly</a:t>
            </a:r>
            <a:endParaRPr lang="en-GB" sz="16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092" y="476674"/>
            <a:ext cx="203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At Workshop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12" y="6237312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u="sng" dirty="0">
                <a:solidFill>
                  <a:srgbClr val="C00000"/>
                </a:solidFill>
              </a:rPr>
              <a:t>Base Section </a:t>
            </a:r>
            <a:r>
              <a:rPr lang="fr-FR" sz="2400" b="1" dirty="0"/>
              <a:t>&amp; </a:t>
            </a:r>
            <a:r>
              <a:rPr lang="fr-FR" sz="2800" b="1" u="sng" dirty="0" err="1">
                <a:solidFill>
                  <a:srgbClr val="C00000"/>
                </a:solidFill>
              </a:rPr>
              <a:t>Lower</a:t>
            </a:r>
            <a:r>
              <a:rPr lang="fr-FR" sz="2800" b="1" u="sng" dirty="0">
                <a:solidFill>
                  <a:srgbClr val="C00000"/>
                </a:solidFill>
              </a:rPr>
              <a:t> </a:t>
            </a:r>
            <a:r>
              <a:rPr lang="fr-FR" sz="2800" b="1" u="sng" dirty="0" err="1">
                <a:solidFill>
                  <a:srgbClr val="C00000"/>
                </a:solidFill>
              </a:rPr>
              <a:t>Cylinder</a:t>
            </a:r>
            <a:r>
              <a:rPr lang="fr-FR" sz="2800" b="1" dirty="0">
                <a:solidFill>
                  <a:srgbClr val="C00000"/>
                </a:solidFill>
              </a:rPr>
              <a:t> </a:t>
            </a:r>
            <a:r>
              <a:rPr lang="fr-FR" sz="2400" b="1" dirty="0" err="1"/>
              <a:t>handed</a:t>
            </a:r>
            <a:r>
              <a:rPr lang="fr-FR" sz="2400" b="1" dirty="0"/>
              <a:t> over to IO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0" y="3373193"/>
            <a:ext cx="4432016" cy="2926836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1955736" y="116632"/>
            <a:ext cx="5352568" cy="494764"/>
          </a:xfrm>
          <a:prstGeom prst="rect">
            <a:avLst/>
          </a:prstGeom>
          <a:solidFill>
            <a:srgbClr val="0033CC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CRYOSTAT  </a:t>
            </a:r>
            <a:endParaRPr lang="en-I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764602"/>
            <a:ext cx="2454196" cy="2448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319" y="3958718"/>
            <a:ext cx="2317802" cy="226813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943922" y="4804846"/>
            <a:ext cx="349735" cy="183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195738" y="44624"/>
            <a:ext cx="5606391" cy="477836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 WALL SHIELDS 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500" y="548680"/>
            <a:ext cx="8880792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</a:rPr>
              <a:t>FUNCTION: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33CC"/>
                </a:solidFill>
              </a:rPr>
              <a:t>Neutron</a:t>
            </a:r>
            <a:r>
              <a:rPr lang="en-US" sz="2000" dirty="0">
                <a:solidFill>
                  <a:srgbClr val="0033CC"/>
                </a:solidFill>
              </a:rPr>
              <a:t> </a:t>
            </a:r>
            <a:r>
              <a:rPr lang="en-US" sz="2000" b="1" u="sng" dirty="0">
                <a:solidFill>
                  <a:srgbClr val="0033CC"/>
                </a:solidFill>
              </a:rPr>
              <a:t>shielding </a:t>
            </a:r>
            <a:r>
              <a:rPr lang="en-US" sz="2000" b="1" u="sng" dirty="0"/>
              <a:t>for components situated outside of vacuum vessel </a:t>
            </a:r>
            <a:r>
              <a:rPr lang="en-US" sz="2000" dirty="0"/>
              <a:t>(such as  magnets) as well as for </a:t>
            </a:r>
            <a:r>
              <a:rPr lang="en-US" sz="2000" b="1" u="sng" dirty="0"/>
              <a:t>environmental safety</a:t>
            </a:r>
            <a:r>
              <a:rPr lang="en-US" sz="2000" u="sng" dirty="0"/>
              <a:t> </a:t>
            </a:r>
            <a:r>
              <a:rPr lang="en-US" sz="2000" dirty="0"/>
              <a:t>&amp;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/>
              <a:t>Reduce </a:t>
            </a:r>
            <a:r>
              <a:rPr lang="en-US" sz="2000" b="1" u="sng" dirty="0">
                <a:solidFill>
                  <a:srgbClr val="0033CC"/>
                </a:solidFill>
              </a:rPr>
              <a:t>toroidal field ripple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732" y="2027223"/>
            <a:ext cx="8810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u="sng" dirty="0"/>
              <a:t>Occupy 55 % of the space </a:t>
            </a:r>
            <a:r>
              <a:rPr lang="en-US" sz="2000" dirty="0"/>
              <a:t>between the double walls of the vacuum vessel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726" y="2492898"/>
            <a:ext cx="897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ü"/>
            </a:pPr>
            <a:r>
              <a:rPr lang="en-US" b="1" u="sng" dirty="0"/>
              <a:t>Modular</a:t>
            </a:r>
            <a:r>
              <a:rPr lang="en-US" dirty="0"/>
              <a:t> structure </a:t>
            </a:r>
            <a:r>
              <a:rPr lang="en-US" b="1" u="sng" dirty="0"/>
              <a:t>9000 blocks made of 72000</a:t>
            </a:r>
            <a:r>
              <a:rPr lang="en-US" dirty="0"/>
              <a:t> borated (</a:t>
            </a:r>
            <a:r>
              <a:rPr lang="en-IN" dirty="0">
                <a:cs typeface="Times New Roman" panose="02020603050405020304" pitchFamily="18" charset="0"/>
              </a:rPr>
              <a:t>1-2% boron) </a:t>
            </a:r>
            <a:r>
              <a:rPr lang="en-US" dirty="0"/>
              <a:t>or ferritic steel plates (each 40mm thick)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3552" y="3140970"/>
            <a:ext cx="348051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Reduces toroidal magnetic field ripple </a:t>
            </a:r>
            <a:r>
              <a:rPr lang="en-US" sz="1600" b="1" dirty="0">
                <a:cs typeface="Times New Roman" panose="02020603050405020304" pitchFamily="18" charset="0"/>
              </a:rPr>
              <a:t>as it has high Saturation Magnetization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4468" y="3140970"/>
            <a:ext cx="35197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Provides high neutron shielding </a:t>
            </a:r>
            <a:r>
              <a:rPr lang="en-US" sz="1600" b="1" dirty="0">
                <a:cs typeface="Times New Roman" panose="02020603050405020304" pitchFamily="18" charset="0"/>
              </a:rPr>
              <a:t>due to its high Neutron Capture Cross Section</a:t>
            </a:r>
            <a:endParaRPr lang="en-US" sz="1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981810" y="2816063"/>
            <a:ext cx="310270" cy="293549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72208" y="2816061"/>
            <a:ext cx="352120" cy="338916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11338"/>
          <a:stretch/>
        </p:blipFill>
        <p:spPr bwMode="auto">
          <a:xfrm>
            <a:off x="5940154" y="3949525"/>
            <a:ext cx="1861975" cy="228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6732240" y="4111721"/>
            <a:ext cx="851982" cy="3752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236297" y="4111721"/>
            <a:ext cx="347924" cy="750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900637" y="5025957"/>
            <a:ext cx="767858" cy="4878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24328" y="3960878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IWS Blocks</a:t>
            </a:r>
            <a:endParaRPr lang="en-IN" sz="1600" b="1" dirty="0"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84222" y="4438886"/>
            <a:ext cx="138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Support Rib + Lower Bracket Assembly</a:t>
            </a:r>
            <a:endParaRPr lang="en-IN" sz="1600" b="1" dirty="0"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68344" y="5658293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b="1" dirty="0">
                <a:cs typeface="Times New Roman" panose="02020603050405020304" pitchFamily="18" charset="0"/>
              </a:rPr>
              <a:t>SS316L(N)-IG</a:t>
            </a:r>
            <a:endParaRPr lang="en-IN" sz="1600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172400" y="5269881"/>
            <a:ext cx="0" cy="438934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5536" y="6237314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/>
              <a:t>9000 blocks are to be assembled for 9 sectors of vacuum vessel &amp; the field joints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08834" y="6198405"/>
            <a:ext cx="3471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/>
              <a:t>These block assemblies use ~ 5,10,000 brackets, spacers, bolts and washers</a:t>
            </a:r>
          </a:p>
        </p:txBody>
      </p:sp>
    </p:spTree>
    <p:extLst>
      <p:ext uri="{BB962C8B-B14F-4D97-AF65-F5344CB8AC3E}">
        <p14:creationId xmlns:p14="http://schemas.microsoft.com/office/powerpoint/2010/main" val="341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22" grpId="0"/>
      <p:bldP spid="23" grpId="0"/>
      <p:bldP spid="24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686307"/>
            <a:ext cx="871296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Constraints of IWS </a:t>
            </a:r>
          </a:p>
          <a:p>
            <a:pPr algn="just"/>
            <a:endParaRPr lang="en-US" sz="2200" b="1" u="sng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cs typeface="Times New Roman" panose="02020603050405020304" pitchFamily="18" charset="0"/>
              </a:rPr>
              <a:t>Not accessible for maintenance/repair after fabrication of Vacuum Vessel (VV)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b="1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>
                <a:cs typeface="Times New Roman" panose="02020603050405020304" pitchFamily="18" charset="0"/>
              </a:rPr>
              <a:t>These blocks remain immersed in water-passing through double wall of VV</a:t>
            </a:r>
          </a:p>
          <a:p>
            <a:pPr algn="just"/>
            <a:r>
              <a:rPr lang="en-US" sz="2200" b="1" dirty="0">
                <a:cs typeface="Times New Roman" panose="02020603050405020304" pitchFamily="18" charset="0"/>
              </a:rPr>
              <a:t>	Hence, IWS materials should have high corrosion resistance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3951054"/>
            <a:ext cx="8892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1" dirty="0"/>
              <a:t>Use of powder metallurgy route used to produce SS304B7 by Carpenter Technology for better grain structure and boron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1" dirty="0"/>
              <a:t>Corrosion study for all IWS materials under simulated operating conditions (200 deg. C, 24 bar pressure, water, 5 weeks)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1" dirty="0"/>
              <a:t>Magnetic permeability control during component machining (Maximum 1.03)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1" dirty="0"/>
              <a:t>Vibration test for fastener anti-rotation design validation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302" y="3429002"/>
            <a:ext cx="3118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Development includes: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195738" y="44624"/>
            <a:ext cx="5606391" cy="477836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</a:rPr>
              <a:t>IN WALL SHIELDS </a:t>
            </a:r>
            <a:endParaRPr lang="en-I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070" y="4738482"/>
            <a:ext cx="20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</a:rPr>
              <a:t>PRESENT STATUS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83" y="884715"/>
            <a:ext cx="3669024" cy="1824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2468" y="5385588"/>
            <a:ext cx="436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Expected completion of manufacturing: Mid 2020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644008" y="2994085"/>
            <a:ext cx="4456368" cy="3819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" t="23110" r="8082" b="3496"/>
          <a:stretch/>
        </p:blipFill>
        <p:spPr>
          <a:xfrm>
            <a:off x="36004" y="764704"/>
            <a:ext cx="4824028" cy="3234174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2195738" y="44624"/>
            <a:ext cx="5606391" cy="477836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</a:rPr>
              <a:t>IN WALL SHIELDS </a:t>
            </a:r>
            <a:endParaRPr lang="en-I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60840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Ion Cyclotron Resonance Frequency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867" y="1196752"/>
            <a:ext cx="5688631" cy="16004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Indian contribution: </a:t>
            </a:r>
            <a:r>
              <a:rPr lang="en-US" sz="2200" b="1" u="sng" dirty="0">
                <a:solidFill>
                  <a:srgbClr val="C00000"/>
                </a:solidFill>
              </a:rPr>
              <a:t>9 nos. of RF Source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(8 for plasma operation + 1 spare)</a:t>
            </a:r>
          </a:p>
          <a:p>
            <a:endParaRPr lang="en-US" sz="1000" b="1" dirty="0">
              <a:solidFill>
                <a:srgbClr val="0033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CC"/>
                </a:solidFill>
              </a:rPr>
              <a:t>2.5 MW/VSWR 2:1/35-65 MHz/2000s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33CC"/>
                </a:solidFill>
              </a:rPr>
              <a:t>3.0 MW/VSWR 1.5:1/40-55 MHz/3600s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3179" y="2741324"/>
            <a:ext cx="8822542" cy="3928036"/>
            <a:chOff x="35496" y="2132856"/>
            <a:chExt cx="8822542" cy="3928036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97" r="4553"/>
            <a:stretch/>
          </p:blipFill>
          <p:spPr>
            <a:xfrm>
              <a:off x="35496" y="2218556"/>
              <a:ext cx="7835205" cy="384233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65845" y="2132856"/>
              <a:ext cx="8692193" cy="3816424"/>
              <a:chOff x="237853" y="1301164"/>
              <a:chExt cx="8692193" cy="3816424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 flipH="1" flipV="1">
                <a:off x="1930041" y="2608342"/>
                <a:ext cx="1260140" cy="73125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2522303" y="2525301"/>
                <a:ext cx="667878" cy="8143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902149" y="3328572"/>
                <a:ext cx="11521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3MW test loads</a:t>
                </a:r>
                <a:endParaRPr lang="en-GB" sz="11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058499" y="2320309"/>
                <a:ext cx="15521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Transmission Lines (8)</a:t>
                </a:r>
                <a:endParaRPr lang="en-GB" sz="1200" dirty="0" err="1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37853" y="1960269"/>
                <a:ext cx="12227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RF Sources (8+1)</a:t>
                </a:r>
                <a:endParaRPr lang="en-GB" sz="1200" dirty="0" err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614117" y="1301164"/>
                <a:ext cx="14871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TL to Hot Cell Facility</a:t>
                </a:r>
                <a:endParaRPr lang="en-GB" sz="1200" dirty="0" err="1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50951" y="4181484"/>
                <a:ext cx="1379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Movable matching </a:t>
                </a:r>
              </a:p>
              <a:p>
                <a:r>
                  <a:rPr lang="en-US" sz="1200" dirty="0"/>
                  <a:t>system</a:t>
                </a:r>
                <a:endParaRPr lang="en-GB" sz="1200" dirty="0" err="1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71750" y="3796147"/>
                <a:ext cx="15675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Pre-matching units (2)</a:t>
                </a:r>
                <a:endParaRPr lang="en-GB" sz="1200" dirty="0" err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49925" y="2608341"/>
                <a:ext cx="13211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Matching units (2)</a:t>
                </a:r>
                <a:endParaRPr lang="en-GB" sz="1200" dirty="0" err="1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66446" y="4037468"/>
                <a:ext cx="981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Antennas (2)</a:t>
                </a:r>
                <a:endParaRPr lang="en-GB" sz="1200" dirty="0" err="1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389981" y="3605420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HVPS</a:t>
                </a:r>
                <a:endParaRPr lang="en-GB" sz="1200" dirty="0" err="1"/>
              </a:p>
            </p:txBody>
          </p:sp>
          <p:cxnSp>
            <p:nvCxnSpPr>
              <p:cNvPr id="21" name="Straight Arrow Connector 20"/>
              <p:cNvCxnSpPr>
                <a:stCxn id="13" idx="2"/>
              </p:cNvCxnSpPr>
              <p:nvPr/>
            </p:nvCxnSpPr>
            <p:spPr bwMode="auto">
              <a:xfrm>
                <a:off x="3834577" y="2597308"/>
                <a:ext cx="140914" cy="27699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flipH="1">
                <a:off x="4774357" y="2874307"/>
                <a:ext cx="216024" cy="2990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5350421" y="2874307"/>
                <a:ext cx="432048" cy="1605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5350421" y="3600416"/>
                <a:ext cx="158896" cy="26310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5350421" y="3308033"/>
                <a:ext cx="1099361" cy="58476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6390731" y="3749436"/>
                <a:ext cx="255834" cy="28231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 flipH="1" flipV="1">
                <a:off x="6286525" y="3749437"/>
                <a:ext cx="104206" cy="28231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TextBox 27"/>
              <p:cNvSpPr txBox="1"/>
              <p:nvPr/>
            </p:nvSpPr>
            <p:spPr>
              <a:xfrm>
                <a:off x="6108984" y="4840589"/>
                <a:ext cx="5831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(PPTF)</a:t>
                </a:r>
                <a:endParaRPr lang="en-GB" sz="1200" dirty="0" err="1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 flipV="1">
                <a:off x="6718573" y="4973572"/>
                <a:ext cx="249521" cy="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H="1">
                <a:off x="8014717" y="4613532"/>
                <a:ext cx="172580" cy="21602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31" name="Group 30"/>
              <p:cNvGrpSpPr/>
              <p:nvPr/>
            </p:nvGrpSpPr>
            <p:grpSpPr>
              <a:xfrm>
                <a:off x="423829" y="1369297"/>
                <a:ext cx="6308411" cy="3480639"/>
                <a:chOff x="509504" y="839683"/>
                <a:chExt cx="6308411" cy="3480639"/>
              </a:xfrm>
            </p:grpSpPr>
            <p:pic>
              <p:nvPicPr>
                <p:cNvPr id="32" name="Picture 18" descr="iter_ppt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8064" y="987574"/>
                  <a:ext cx="108672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66481" y="3795886"/>
                  <a:ext cx="1351434" cy="524436"/>
                </a:xfrm>
                <a:prstGeom prst="rect">
                  <a:avLst/>
                </a:prstGeom>
              </p:spPr>
            </p:pic>
            <p:pic>
              <p:nvPicPr>
                <p:cNvPr id="34" name="Picture 6" descr="logo10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9504" y="839683"/>
                  <a:ext cx="1110168" cy="5799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5" name="Group 34"/>
                <p:cNvGrpSpPr/>
                <p:nvPr/>
              </p:nvGrpSpPr>
              <p:grpSpPr>
                <a:xfrm>
                  <a:off x="553219" y="3291179"/>
                  <a:ext cx="2146573" cy="591523"/>
                  <a:chOff x="265187" y="3428349"/>
                  <a:chExt cx="2146573" cy="591523"/>
                </a:xfrm>
              </p:grpSpPr>
              <p:pic>
                <p:nvPicPr>
                  <p:cNvPr id="36" name="Picture 6" descr="logo10.jp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5187" y="3428349"/>
                    <a:ext cx="1132342" cy="5915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331640" y="3588985"/>
                    <a:ext cx="43204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/>
                      <a:t>&amp;</a:t>
                    </a:r>
                    <a:endParaRPr lang="en-GB" sz="2000" dirty="0"/>
                  </a:p>
                </p:txBody>
              </p:sp>
              <p:pic>
                <p:nvPicPr>
                  <p:cNvPr id="38" name="Picture 37" descr="iterlogo">
                    <a:hlinkClick r:id="rId6"/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19672" y="3471073"/>
                    <a:ext cx="792088" cy="406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</p:grp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35498" y="720162"/>
            <a:ext cx="2618389" cy="141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2333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None/>
            </a:pPr>
            <a:r>
              <a:rPr lang="en-US" altLang="en-US" sz="2200" b="1" u="sng" dirty="0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Functionality: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2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Heating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2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Current drive  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2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Wall conditioning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9514" y="6033482"/>
            <a:ext cx="5138765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</a:rPr>
              <a:t>This kind of RF source is unique in terms of its stringent specifications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17613" y="693859"/>
            <a:ext cx="6218885" cy="43088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200" b="1" dirty="0">
                <a:solidFill>
                  <a:schemeClr val="bg1"/>
                </a:solidFill>
              </a:rPr>
              <a:t>ITER require total 20 MW ICRF power to the plasma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39" grpId="0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5" y="1748228"/>
            <a:ext cx="8912011" cy="398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2008" y="5805266"/>
            <a:ext cx="896448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000" b="1" u="sng" dirty="0">
                <a:latin typeface="+mn-lt"/>
              </a:rPr>
              <a:t>To address major technical issues:</a:t>
            </a:r>
            <a:r>
              <a:rPr lang="en-GB" altLang="en-US" sz="2000" b="1" dirty="0">
                <a:latin typeface="+mn-lt"/>
              </a:rPr>
              <a:t> </a:t>
            </a:r>
          </a:p>
          <a:p>
            <a:pPr algn="ctr" eaLnBrk="1" hangingPunct="1"/>
            <a:r>
              <a:rPr lang="en-GB" altLang="en-US" sz="2000" b="1" dirty="0">
                <a:solidFill>
                  <a:srgbClr val="C00000"/>
                </a:solidFill>
                <a:latin typeface="+mn-lt"/>
              </a:rPr>
              <a:t>Single chain (R&amp;D) experimentation at 1.5 MW / 2000s / 35 - 65 MHz at VSWR 2:1 launched using </a:t>
            </a:r>
            <a:r>
              <a:rPr lang="en-GB" altLang="en-US" sz="2000" b="1" dirty="0" err="1">
                <a:solidFill>
                  <a:srgbClr val="C00000"/>
                </a:solidFill>
                <a:latin typeface="+mn-lt"/>
              </a:rPr>
              <a:t>Diacrode</a:t>
            </a:r>
            <a:r>
              <a:rPr lang="en-GB" altLang="en-US" sz="2000" b="1" dirty="0">
                <a:solidFill>
                  <a:srgbClr val="C00000"/>
                </a:solidFill>
                <a:latin typeface="+mn-lt"/>
              </a:rPr>
              <a:t> &amp; Tetrode technologies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775" y="620688"/>
            <a:ext cx="90332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C00000"/>
                </a:solidFill>
              </a:rPr>
              <a:t>No unique amplifier chain able to meet the output power requirement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dirty="0">
                <a:solidFill>
                  <a:srgbClr val="C00000"/>
                </a:solidFill>
              </a:rPr>
              <a:t>ITER-India proposed a layout consists of two parallel three-stage amplifier chains + a combiner circuit on the output side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60840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Ion Cyclotron Resonance Frequency </a:t>
            </a:r>
          </a:p>
        </p:txBody>
      </p:sp>
    </p:spTree>
    <p:extLst>
      <p:ext uri="{BB962C8B-B14F-4D97-AF65-F5344CB8AC3E}">
        <p14:creationId xmlns:p14="http://schemas.microsoft.com/office/powerpoint/2010/main" val="5485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83568" y="1584034"/>
            <a:ext cx="8352928" cy="4293238"/>
            <a:chOff x="555698" y="1260049"/>
            <a:chExt cx="5927858" cy="3033048"/>
          </a:xfrm>
        </p:grpSpPr>
        <p:sp>
          <p:nvSpPr>
            <p:cNvPr id="7" name="Rectangle 6"/>
            <p:cNvSpPr/>
            <p:nvPr/>
          </p:nvSpPr>
          <p:spPr bwMode="auto">
            <a:xfrm>
              <a:off x="3347865" y="3219543"/>
              <a:ext cx="1800199" cy="1073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endParaRPr lang="en-IN" sz="2000"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987055" y="2321610"/>
              <a:ext cx="1504825" cy="1539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endParaRPr lang="en-IN" sz="2000"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55698" y="1317838"/>
              <a:ext cx="1431355" cy="8150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endParaRPr lang="en-IN" sz="2000">
                <a:cs typeface="Arial" panose="020B0604020202020204" pitchFamily="34" charset="0"/>
              </a:endParaRPr>
            </a:p>
          </p:txBody>
        </p:sp>
        <p:sp>
          <p:nvSpPr>
            <p:cNvPr id="10" name="Flowchart: Alternate Process 9"/>
            <p:cNvSpPr/>
            <p:nvPr/>
          </p:nvSpPr>
          <p:spPr bwMode="auto">
            <a:xfrm>
              <a:off x="676666" y="1393972"/>
              <a:ext cx="1096353" cy="618392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r>
                <a:rPr lang="en-US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Phase-I: R&amp;D</a:t>
              </a:r>
            </a:p>
          </p:txBody>
        </p:sp>
        <p:sp>
          <p:nvSpPr>
            <p:cNvPr id="11" name="Flowchart: Alternate Process 10"/>
            <p:cNvSpPr/>
            <p:nvPr/>
          </p:nvSpPr>
          <p:spPr bwMode="auto">
            <a:xfrm>
              <a:off x="2051660" y="2420888"/>
              <a:ext cx="1296204" cy="785876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r>
                <a:rPr lang="en-US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Phase-II: Prototype</a:t>
              </a:r>
            </a:p>
          </p:txBody>
        </p:sp>
        <p:sp>
          <p:nvSpPr>
            <p:cNvPr id="12" name="Flowchart: Alternate Process 11"/>
            <p:cNvSpPr/>
            <p:nvPr/>
          </p:nvSpPr>
          <p:spPr bwMode="auto">
            <a:xfrm>
              <a:off x="3491880" y="3292728"/>
              <a:ext cx="1565330" cy="859055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r>
                <a:rPr lang="en-US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Phase-III: Bulk Production</a:t>
              </a:r>
            </a:p>
          </p:txBody>
        </p:sp>
        <p:cxnSp>
          <p:nvCxnSpPr>
            <p:cNvPr id="13" name="Elbow Connector 12"/>
            <p:cNvCxnSpPr/>
            <p:nvPr/>
          </p:nvCxnSpPr>
          <p:spPr bwMode="auto">
            <a:xfrm>
              <a:off x="1235546" y="2060847"/>
              <a:ext cx="751509" cy="720083"/>
            </a:xfrm>
            <a:prstGeom prst="bentConnector3">
              <a:avLst>
                <a:gd name="adj1" fmla="val 2783"/>
              </a:avLst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11" idx="2"/>
              <a:endCxn id="12" idx="1"/>
            </p:cNvCxnSpPr>
            <p:nvPr/>
          </p:nvCxnSpPr>
          <p:spPr bwMode="auto">
            <a:xfrm rot="16200000" flipH="1">
              <a:off x="2838075" y="3068451"/>
              <a:ext cx="515492" cy="792118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02"/>
            <p:cNvSpPr>
              <a:spLocks noChangeArrowheads="1"/>
            </p:cNvSpPr>
            <p:nvPr/>
          </p:nvSpPr>
          <p:spPr bwMode="auto">
            <a:xfrm>
              <a:off x="3162036" y="2434547"/>
              <a:ext cx="3321520" cy="500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14400">
                  <a:solidFill>
                    <a:schemeClr val="tx1"/>
                  </a:solidFill>
                  <a:latin typeface="Calibri" pitchFamily="34" charset="0"/>
                </a:defRPr>
              </a:lvl1pPr>
              <a:lvl2pPr marL="457200">
                <a:spcBef>
                  <a:spcPct val="20000"/>
                </a:spcBef>
                <a:buFont typeface="Arial" charset="0"/>
                <a:buChar char="–"/>
                <a:defRPr sz="12600">
                  <a:solidFill>
                    <a:schemeClr val="tx1"/>
                  </a:solidFill>
                  <a:latin typeface="Calibri" pitchFamily="34" charset="0"/>
                </a:defRPr>
              </a:lvl2pPr>
              <a:lvl3pPr marL="4637088" indent="-927100">
                <a:spcBef>
                  <a:spcPct val="20000"/>
                </a:spcBef>
                <a:buFont typeface="Arial" charset="0"/>
                <a:buChar char="•"/>
                <a:defRPr sz="10800">
                  <a:solidFill>
                    <a:schemeClr val="tx1"/>
                  </a:solidFill>
                  <a:latin typeface="Calibri" pitchFamily="34" charset="0"/>
                </a:defRPr>
              </a:lvl3pPr>
              <a:lvl4pPr marL="6491288" indent="-927100">
                <a:spcBef>
                  <a:spcPct val="20000"/>
                </a:spcBef>
                <a:buFont typeface="Arial" charset="0"/>
                <a:buChar char="–"/>
                <a:defRPr sz="9000">
                  <a:solidFill>
                    <a:schemeClr val="tx1"/>
                  </a:solidFill>
                  <a:latin typeface="Calibri" pitchFamily="34" charset="0"/>
                </a:defRPr>
              </a:lvl4pPr>
              <a:lvl5pPr marL="8347075" indent="-927100">
                <a:spcBef>
                  <a:spcPct val="20000"/>
                </a:spcBef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5pPr>
              <a:lvl6pPr marL="88042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6pPr>
              <a:lvl7pPr marL="92614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7pPr>
              <a:lvl8pPr marL="97186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8pPr>
              <a:lvl9pPr marL="101758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1">
                <a:spcBef>
                  <a:spcPct val="0"/>
                </a:spcBef>
                <a:buNone/>
              </a:pPr>
              <a:r>
                <a:rPr lang="en-US" altLang="en-US" sz="2000" b="1" dirty="0">
                  <a:latin typeface="+mn-lt"/>
                </a:rPr>
                <a:t>- </a:t>
              </a:r>
              <a:r>
                <a:rPr lang="en-US" altLang="en-US" sz="2000" b="1" dirty="0">
                  <a:solidFill>
                    <a:srgbClr val="C00000"/>
                  </a:solidFill>
                  <a:latin typeface="+mn-lt"/>
                </a:rPr>
                <a:t>Stability </a:t>
              </a:r>
              <a:r>
                <a:rPr lang="en-US" altLang="en-US" sz="2000" b="1" dirty="0">
                  <a:latin typeface="+mn-lt"/>
                </a:rPr>
                <a:t>of combined system during </a:t>
              </a:r>
              <a:r>
                <a:rPr lang="en-US" altLang="en-US" sz="2000" b="1" dirty="0">
                  <a:solidFill>
                    <a:srgbClr val="C00000"/>
                  </a:solidFill>
                  <a:latin typeface="+mn-lt"/>
                </a:rPr>
                <a:t>mismatched</a:t>
              </a:r>
              <a:r>
                <a:rPr lang="en-US" altLang="en-US" sz="2000" b="1" dirty="0">
                  <a:latin typeface="+mn-lt"/>
                </a:rPr>
                <a:t> conditions</a:t>
              </a:r>
            </a:p>
          </p:txBody>
        </p:sp>
        <p:sp>
          <p:nvSpPr>
            <p:cNvPr id="16" name="Rectangle 104"/>
            <p:cNvSpPr>
              <a:spLocks noChangeArrowheads="1"/>
            </p:cNvSpPr>
            <p:nvPr/>
          </p:nvSpPr>
          <p:spPr bwMode="auto">
            <a:xfrm>
              <a:off x="1744969" y="1260049"/>
              <a:ext cx="4176463" cy="717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14400">
                  <a:solidFill>
                    <a:schemeClr val="tx1"/>
                  </a:solidFill>
                  <a:latin typeface="Calibri" pitchFamily="34" charset="0"/>
                </a:defRPr>
              </a:lvl1pPr>
              <a:lvl2pPr marL="457200">
                <a:spcBef>
                  <a:spcPct val="20000"/>
                </a:spcBef>
                <a:buFont typeface="Arial" charset="0"/>
                <a:buChar char="–"/>
                <a:defRPr sz="12600">
                  <a:solidFill>
                    <a:schemeClr val="tx1"/>
                  </a:solidFill>
                  <a:latin typeface="Calibri" pitchFamily="34" charset="0"/>
                </a:defRPr>
              </a:lvl2pPr>
              <a:lvl3pPr marL="4637088" indent="-927100">
                <a:spcBef>
                  <a:spcPct val="20000"/>
                </a:spcBef>
                <a:buFont typeface="Arial" charset="0"/>
                <a:buChar char="•"/>
                <a:defRPr sz="10800">
                  <a:solidFill>
                    <a:schemeClr val="tx1"/>
                  </a:solidFill>
                  <a:latin typeface="Calibri" pitchFamily="34" charset="0"/>
                </a:defRPr>
              </a:lvl3pPr>
              <a:lvl4pPr marL="6491288" indent="-927100">
                <a:spcBef>
                  <a:spcPct val="20000"/>
                </a:spcBef>
                <a:buFont typeface="Arial" charset="0"/>
                <a:buChar char="–"/>
                <a:defRPr sz="9000">
                  <a:solidFill>
                    <a:schemeClr val="tx1"/>
                  </a:solidFill>
                  <a:latin typeface="Calibri" pitchFamily="34" charset="0"/>
                </a:defRPr>
              </a:lvl4pPr>
              <a:lvl5pPr marL="8347075" indent="-927100">
                <a:spcBef>
                  <a:spcPct val="20000"/>
                </a:spcBef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5pPr>
              <a:lvl6pPr marL="88042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6pPr>
              <a:lvl7pPr marL="92614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7pPr>
              <a:lvl8pPr marL="97186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8pPr>
              <a:lvl9pPr marL="101758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lvl="1">
                <a:spcBef>
                  <a:spcPct val="0"/>
                </a:spcBef>
                <a:buNone/>
              </a:pPr>
              <a:r>
                <a:rPr lang="en-US" altLang="en-US" sz="2000" b="1" dirty="0">
                  <a:latin typeface="+mn-lt"/>
                </a:rPr>
                <a:t>- Identification of </a:t>
              </a:r>
              <a:r>
                <a:rPr lang="en-US" altLang="en-US" sz="2000" b="1" dirty="0">
                  <a:solidFill>
                    <a:srgbClr val="C00000"/>
                  </a:solidFill>
                  <a:latin typeface="+mn-lt"/>
                </a:rPr>
                <a:t>final stage tube &amp; critical</a:t>
              </a:r>
              <a:r>
                <a:rPr lang="en-US" altLang="en-US" sz="2000" b="1" dirty="0">
                  <a:latin typeface="+mn-lt"/>
                </a:rPr>
                <a:t> components </a:t>
              </a:r>
            </a:p>
            <a:p>
              <a:pPr lvl="1">
                <a:spcBef>
                  <a:spcPct val="0"/>
                </a:spcBef>
                <a:buNone/>
              </a:pPr>
              <a:r>
                <a:rPr lang="en-US" altLang="en-US" sz="2000" b="1" dirty="0">
                  <a:latin typeface="+mn-lt"/>
                </a:rPr>
                <a:t>- Tackling major </a:t>
              </a:r>
              <a:r>
                <a:rPr lang="en-US" altLang="en-US" sz="2000" b="1" dirty="0">
                  <a:solidFill>
                    <a:srgbClr val="C00000"/>
                  </a:solidFill>
                  <a:latin typeface="+mn-lt"/>
                </a:rPr>
                <a:t>Interfaces</a:t>
              </a:r>
            </a:p>
          </p:txBody>
        </p:sp>
        <p:sp>
          <p:nvSpPr>
            <p:cNvPr id="17" name="Rectangle 105"/>
            <p:cNvSpPr>
              <a:spLocks noChangeArrowheads="1"/>
            </p:cNvSpPr>
            <p:nvPr/>
          </p:nvSpPr>
          <p:spPr bwMode="auto">
            <a:xfrm>
              <a:off x="1835696" y="1988840"/>
              <a:ext cx="2898624" cy="28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(single chain experimentation)</a:t>
              </a:r>
              <a:endParaRPr lang="en-IN" altLang="en-US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06"/>
            <p:cNvSpPr>
              <a:spLocks noChangeArrowheads="1"/>
            </p:cNvSpPr>
            <p:nvPr/>
          </p:nvSpPr>
          <p:spPr bwMode="auto">
            <a:xfrm>
              <a:off x="757664" y="2852936"/>
              <a:ext cx="1279998" cy="717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(2 chain of amplifiers + Combiner)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7197" y="908722"/>
            <a:ext cx="205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Execution plan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60840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Ion Cyclotron Resonance Frequency </a:t>
            </a:r>
          </a:p>
        </p:txBody>
      </p:sp>
    </p:spTree>
    <p:extLst>
      <p:ext uri="{BB962C8B-B14F-4D97-AF65-F5344CB8AC3E}">
        <p14:creationId xmlns:p14="http://schemas.microsoft.com/office/powerpoint/2010/main" val="24116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964513" y="1728465"/>
            <a:ext cx="3071985" cy="2564633"/>
            <a:chOff x="5964511" y="1440431"/>
            <a:chExt cx="3071985" cy="2564633"/>
          </a:xfrm>
        </p:grpSpPr>
        <p:pic>
          <p:nvPicPr>
            <p:cNvPr id="37" name="Picture 10" descr="Pictures\hpa3-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8810" r="32365"/>
            <a:stretch>
              <a:fillRect/>
            </a:stretch>
          </p:blipFill>
          <p:spPr bwMode="auto">
            <a:xfrm>
              <a:off x="6635759" y="1440431"/>
              <a:ext cx="1703179" cy="2564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49"/>
            <p:cNvSpPr txBox="1">
              <a:spLocks noChangeAspect="1" noChangeArrowheads="1"/>
            </p:cNvSpPr>
            <p:nvPr/>
          </p:nvSpPr>
          <p:spPr bwMode="auto">
            <a:xfrm>
              <a:off x="6100958" y="3106374"/>
              <a:ext cx="748603" cy="2162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000" dirty="0">
                  <a:latin typeface="Times New Roman" pitchFamily="18" charset="0"/>
                </a:rPr>
                <a:t>RF input</a:t>
              </a:r>
            </a:p>
          </p:txBody>
        </p:sp>
        <p:sp>
          <p:nvSpPr>
            <p:cNvPr id="39" name="Text Box 48"/>
            <p:cNvSpPr txBox="1">
              <a:spLocks noChangeAspect="1" noChangeArrowheads="1"/>
            </p:cNvSpPr>
            <p:nvPr/>
          </p:nvSpPr>
          <p:spPr bwMode="auto">
            <a:xfrm>
              <a:off x="5964511" y="2517182"/>
              <a:ext cx="748606" cy="2421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000" dirty="0">
                  <a:latin typeface="Times New Roman" pitchFamily="18" charset="0"/>
                </a:rPr>
                <a:t>RF output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87" t="20943" r="33384" b="4775"/>
            <a:stretch/>
          </p:blipFill>
          <p:spPr>
            <a:xfrm>
              <a:off x="8266694" y="2871015"/>
              <a:ext cx="769802" cy="868818"/>
            </a:xfrm>
            <a:prstGeom prst="rect">
              <a:avLst/>
            </a:prstGeom>
          </p:spPr>
        </p:pic>
        <p:sp>
          <p:nvSpPr>
            <p:cNvPr id="41" name="Curved Down Arrow 40"/>
            <p:cNvSpPr/>
            <p:nvPr/>
          </p:nvSpPr>
          <p:spPr>
            <a:xfrm flipH="1">
              <a:off x="7848531" y="2408357"/>
              <a:ext cx="803064" cy="441300"/>
            </a:xfrm>
            <a:prstGeom prst="curvedDown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pic>
        <p:nvPicPr>
          <p:cNvPr id="42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7" y="1664596"/>
            <a:ext cx="5173849" cy="3204564"/>
          </a:xfrm>
        </p:spPr>
      </p:pic>
      <p:pic>
        <p:nvPicPr>
          <p:cNvPr id="45" name="Picture 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70" y="4221088"/>
            <a:ext cx="2701270" cy="1944216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154"/>
          <p:cNvSpPr>
            <a:spLocks noChangeArrowheads="1"/>
          </p:cNvSpPr>
          <p:nvPr/>
        </p:nvSpPr>
        <p:spPr bwMode="auto">
          <a:xfrm>
            <a:off x="3473796" y="3717034"/>
            <a:ext cx="1026196" cy="3855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Test Rig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211962" y="4027867"/>
            <a:ext cx="1206619" cy="5532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148"/>
          <p:cNvSpPr>
            <a:spLocks noChangeArrowheads="1"/>
          </p:cNvSpPr>
          <p:nvPr/>
        </p:nvSpPr>
        <p:spPr bwMode="auto">
          <a:xfrm>
            <a:off x="1" y="705069"/>
            <a:ext cx="9036496" cy="7395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Developed dedicated test facility comprises of Low power RF section, SSPA, Controls, High Voltage &amp; Auxiliary Power </a:t>
            </a:r>
            <a:r>
              <a:rPr lang="en-US" altLang="en-US" sz="1800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Supplies,Tx</a:t>
            </a:r>
            <a:r>
              <a:rPr lang="en-US" altLang="en-US" sz="1800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-line system, Test Rig, Cooling etc.</a:t>
            </a:r>
          </a:p>
        </p:txBody>
      </p:sp>
      <p:sp>
        <p:nvSpPr>
          <p:cNvPr id="49" name="Rectangle 148"/>
          <p:cNvSpPr>
            <a:spLocks noChangeArrowheads="1"/>
          </p:cNvSpPr>
          <p:nvPr/>
        </p:nvSpPr>
        <p:spPr bwMode="auto">
          <a:xfrm>
            <a:off x="4211960" y="6237314"/>
            <a:ext cx="4611676" cy="35016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Test Rig: 3MW Dummy Load + Mismatch </a:t>
            </a:r>
            <a:r>
              <a:rPr lang="en-US" altLang="en-US" sz="1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alt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-line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10746" r="20813" b="40895"/>
          <a:stretch/>
        </p:blipFill>
        <p:spPr>
          <a:xfrm>
            <a:off x="6804250" y="4221090"/>
            <a:ext cx="2043229" cy="1989617"/>
          </a:xfrm>
          <a:prstGeom prst="rect">
            <a:avLst/>
          </a:prstGeom>
          <a:ln w="38100">
            <a:solidFill>
              <a:srgbClr val="66FF33"/>
            </a:solidFill>
          </a:ln>
        </p:spPr>
      </p:pic>
      <p:cxnSp>
        <p:nvCxnSpPr>
          <p:cNvPr id="51" name="Straight Arrow Connector 50"/>
          <p:cNvCxnSpPr/>
          <p:nvPr/>
        </p:nvCxnSpPr>
        <p:spPr>
          <a:xfrm>
            <a:off x="4211962" y="4027867"/>
            <a:ext cx="3399739" cy="46084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271225"/>
            <a:ext cx="1835696" cy="2557118"/>
          </a:xfrm>
          <a:prstGeom prst="roundRect">
            <a:avLst>
              <a:gd name="adj" fmla="val 5585"/>
            </a:avLst>
          </a:prstGeom>
          <a:noFill/>
          <a:ln w="25400" cap="rnd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r="22412" b="3550"/>
          <a:stretch/>
        </p:blipFill>
        <p:spPr>
          <a:xfrm>
            <a:off x="1619674" y="5584614"/>
            <a:ext cx="774455" cy="1156754"/>
          </a:xfrm>
          <a:prstGeom prst="rect">
            <a:avLst/>
          </a:prstGeom>
        </p:spPr>
      </p:pic>
      <p:sp>
        <p:nvSpPr>
          <p:cNvPr id="54" name="Curved Down Arrow 53"/>
          <p:cNvSpPr/>
          <p:nvPr/>
        </p:nvSpPr>
        <p:spPr>
          <a:xfrm flipH="1">
            <a:off x="1115616" y="5363964"/>
            <a:ext cx="803064" cy="441300"/>
          </a:xfrm>
          <a:prstGeom prst="curved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9552" y="1649445"/>
            <a:ext cx="216024" cy="257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Rectangle 55"/>
          <p:cNvSpPr/>
          <p:nvPr/>
        </p:nvSpPr>
        <p:spPr>
          <a:xfrm>
            <a:off x="5742213" y="1577437"/>
            <a:ext cx="169616" cy="257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004050" y="2060848"/>
            <a:ext cx="1476331" cy="67759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11102" y="1586418"/>
            <a:ext cx="5031113" cy="14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 58"/>
          <p:cNvSpPr/>
          <p:nvPr/>
        </p:nvSpPr>
        <p:spPr>
          <a:xfrm>
            <a:off x="1763688" y="4771471"/>
            <a:ext cx="2232248" cy="16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Rectangle 154"/>
          <p:cNvSpPr>
            <a:spLocks noChangeArrowheads="1"/>
          </p:cNvSpPr>
          <p:nvPr/>
        </p:nvSpPr>
        <p:spPr bwMode="auto">
          <a:xfrm>
            <a:off x="1359317" y="4789107"/>
            <a:ext cx="2564613" cy="3855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Tetrode based system</a:t>
            </a:r>
          </a:p>
        </p:txBody>
      </p:sp>
      <p:sp>
        <p:nvSpPr>
          <p:cNvPr id="61" name="Rectangle 154"/>
          <p:cNvSpPr>
            <a:spLocks noChangeArrowheads="1"/>
          </p:cNvSpPr>
          <p:nvPr/>
        </p:nvSpPr>
        <p:spPr bwMode="auto">
          <a:xfrm>
            <a:off x="5113039" y="1700810"/>
            <a:ext cx="2483299" cy="3855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01416" tIns="50708" rIns="101416" bIns="50708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4400">
                <a:solidFill>
                  <a:schemeClr val="tx1"/>
                </a:solidFill>
                <a:latin typeface="Calibri" pitchFamily="34" charset="0"/>
              </a:defRPr>
            </a:lvl1pPr>
            <a:lvl2pPr marL="3013075" indent="-1158875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12600">
                <a:solidFill>
                  <a:schemeClr val="tx1"/>
                </a:solidFill>
                <a:latin typeface="Calibri" pitchFamily="34" charset="0"/>
              </a:defRPr>
            </a:lvl2pPr>
            <a:lvl3pPr marL="4637088" indent="-927100">
              <a:spcBef>
                <a:spcPct val="20000"/>
              </a:spcBef>
              <a:buFont typeface="Arial" charset="0"/>
              <a:buChar char="•"/>
              <a:tabLst>
                <a:tab pos="1323975" algn="l"/>
              </a:tabLst>
              <a:defRPr sz="10800">
                <a:solidFill>
                  <a:schemeClr val="tx1"/>
                </a:solidFill>
                <a:latin typeface="Calibri" pitchFamily="34" charset="0"/>
              </a:defRPr>
            </a:lvl3pPr>
            <a:lvl4pPr marL="6491288" indent="-927100">
              <a:spcBef>
                <a:spcPct val="20000"/>
              </a:spcBef>
              <a:buFont typeface="Arial" charset="0"/>
              <a:buChar char="–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4pPr>
            <a:lvl5pPr marL="8347075" indent="-927100">
              <a:spcBef>
                <a:spcPct val="20000"/>
              </a:spcBef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5pPr>
            <a:lvl6pPr marL="88042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6pPr>
            <a:lvl7pPr marL="92614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7pPr>
            <a:lvl8pPr marL="97186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8pPr>
            <a:lvl9pPr marL="10175875" indent="-927100" defTabSz="41116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323975" algn="l"/>
              </a:tabLst>
              <a:defRPr sz="9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Diacrode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based system</a:t>
            </a:r>
          </a:p>
        </p:txBody>
      </p:sp>
      <p:sp>
        <p:nvSpPr>
          <p:cNvPr id="62" name="Text Box 49"/>
          <p:cNvSpPr txBox="1">
            <a:spLocks noChangeAspect="1" noChangeArrowheads="1"/>
          </p:cNvSpPr>
          <p:nvPr/>
        </p:nvSpPr>
        <p:spPr bwMode="auto">
          <a:xfrm>
            <a:off x="179514" y="3933058"/>
            <a:ext cx="666327" cy="2162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000" dirty="0">
                <a:latin typeface="Times New Roman" pitchFamily="18" charset="0"/>
              </a:rPr>
              <a:t>RF input</a:t>
            </a:r>
          </a:p>
        </p:txBody>
      </p:sp>
      <p:sp>
        <p:nvSpPr>
          <p:cNvPr id="63" name="Text Box 48"/>
          <p:cNvSpPr txBox="1">
            <a:spLocks noChangeAspect="1" noChangeArrowheads="1"/>
          </p:cNvSpPr>
          <p:nvPr/>
        </p:nvSpPr>
        <p:spPr bwMode="auto">
          <a:xfrm>
            <a:off x="1187624" y="4338989"/>
            <a:ext cx="748606" cy="24214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1000" dirty="0">
                <a:latin typeface="Times New Roman" pitchFamily="18" charset="0"/>
              </a:rPr>
              <a:t>RF output</a:t>
            </a:r>
          </a:p>
        </p:txBody>
      </p:sp>
      <p:sp>
        <p:nvSpPr>
          <p:cNvPr id="64" name="Up Arrow 63"/>
          <p:cNvSpPr/>
          <p:nvPr/>
        </p:nvSpPr>
        <p:spPr>
          <a:xfrm>
            <a:off x="1043610" y="4293098"/>
            <a:ext cx="45719" cy="237629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Up Arrow 64"/>
          <p:cNvSpPr/>
          <p:nvPr/>
        </p:nvSpPr>
        <p:spPr>
          <a:xfrm flipH="1" flipV="1">
            <a:off x="781867" y="4005066"/>
            <a:ext cx="45719" cy="22873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1115618" y="3861048"/>
            <a:ext cx="1961733" cy="13548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ight Arrow 66"/>
          <p:cNvSpPr/>
          <p:nvPr/>
        </p:nvSpPr>
        <p:spPr>
          <a:xfrm>
            <a:off x="6804248" y="3502535"/>
            <a:ext cx="227786" cy="531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Right Arrow 67"/>
          <p:cNvSpPr/>
          <p:nvPr/>
        </p:nvSpPr>
        <p:spPr>
          <a:xfrm flipH="1">
            <a:off x="6661162" y="2891921"/>
            <a:ext cx="256981" cy="6872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60840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Ion Cyclotron Resonance Frequency </a:t>
            </a:r>
          </a:p>
        </p:txBody>
      </p:sp>
    </p:spTree>
    <p:extLst>
      <p:ext uri="{BB962C8B-B14F-4D97-AF65-F5344CB8AC3E}">
        <p14:creationId xmlns:p14="http://schemas.microsoft.com/office/powerpoint/2010/main" val="41382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36310" y="260650"/>
            <a:ext cx="8778240" cy="6067383"/>
            <a:chOff x="0" y="0"/>
            <a:chExt cx="12192000" cy="6320192"/>
          </a:xfrm>
        </p:grpSpPr>
        <p:pic>
          <p:nvPicPr>
            <p:cNvPr id="5" name="Picture 2" descr="C:\Users\arnouxr\Documents\Work\En Cours\DRONE RICHE PLATFORM MARCH 2018\Drone_Platform_Riche_full_1a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6" t="2228" r="2867" b="13526"/>
            <a:stretch/>
          </p:blipFill>
          <p:spPr bwMode="auto">
            <a:xfrm>
              <a:off x="0" y="0"/>
              <a:ext cx="12192000" cy="632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itle 1"/>
            <p:cNvSpPr txBox="1">
              <a:spLocks/>
            </p:cNvSpPr>
            <p:nvPr/>
          </p:nvSpPr>
          <p:spPr>
            <a:xfrm>
              <a:off x="737447" y="150283"/>
              <a:ext cx="11379199" cy="67326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4000" b="1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Areal</a:t>
              </a:r>
              <a:r>
                <a:rPr lang="fr-FR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view</a:t>
              </a:r>
              <a:r>
                <a:rPr lang="fr-FR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of ITER site, France</a:t>
              </a:r>
              <a:endParaRPr lang="en-GB" sz="4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82378" y="3873182"/>
              <a:ext cx="2269140" cy="41678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ITER Machine</a:t>
              </a:r>
              <a:endParaRPr lang="en-GB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16" idx="0"/>
            </p:cNvCxnSpPr>
            <p:nvPr/>
          </p:nvCxnSpPr>
          <p:spPr>
            <a:xfrm flipV="1">
              <a:off x="6316949" y="2794257"/>
              <a:ext cx="215932" cy="1078925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11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61048"/>
            <a:ext cx="8658768" cy="2952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401" y="817395"/>
            <a:ext cx="4104456" cy="2846159"/>
          </a:xfrm>
          <a:prstGeom prst="rect">
            <a:avLst/>
          </a:prstGeom>
        </p:spPr>
      </p:pic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2317350852"/>
              </p:ext>
            </p:extLst>
          </p:nvPr>
        </p:nvGraphicFramePr>
        <p:xfrm>
          <a:off x="26374" y="847302"/>
          <a:ext cx="4601270" cy="2835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60840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Ion Cyclotron Resonance Frequency </a:t>
            </a:r>
          </a:p>
        </p:txBody>
      </p:sp>
    </p:spTree>
    <p:extLst>
      <p:ext uri="{BB962C8B-B14F-4D97-AF65-F5344CB8AC3E}">
        <p14:creationId xmlns:p14="http://schemas.microsoft.com/office/powerpoint/2010/main" val="402778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1955" y="5805266"/>
            <a:ext cx="7624463" cy="830997"/>
          </a:xfrm>
          <a:prstGeom prst="rect">
            <a:avLst/>
          </a:prstGeom>
          <a:solidFill>
            <a:srgbClr val="C000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3MW ICRF Source is to be tested as per ITER specification at ITER-India 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5" y="669328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33CC"/>
                </a:solidFill>
              </a:rPr>
              <a:t>2 nos. of 1.5MW amplifier chains combine to achieve the desired power 2.5MW to 3 MW</a:t>
            </a: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1814" r="5385" b="8572"/>
          <a:stretch>
            <a:fillRect/>
          </a:stretch>
        </p:blipFill>
        <p:spPr bwMode="auto">
          <a:xfrm>
            <a:off x="2569" y="2031390"/>
            <a:ext cx="2913249" cy="209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93" y="1377215"/>
            <a:ext cx="6304505" cy="357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9905" y="4869160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33CC"/>
                </a:solidFill>
              </a:rPr>
              <a:t>MW level power combiner developed &amp; tested successfully at ITER-India lab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9592" y="116632"/>
            <a:ext cx="7560840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RF Sources: Ion Cyclotron Resonance Frequency </a:t>
            </a:r>
          </a:p>
        </p:txBody>
      </p:sp>
    </p:spTree>
    <p:extLst>
      <p:ext uri="{BB962C8B-B14F-4D97-AF65-F5344CB8AC3E}">
        <p14:creationId xmlns:p14="http://schemas.microsoft.com/office/powerpoint/2010/main" val="3602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31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78026"/>
            <a:ext cx="8405226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Electron Cyclotron Resonance Frequency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037" y="921604"/>
            <a:ext cx="6069808" cy="488545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632597" y="4017946"/>
            <a:ext cx="288032" cy="12241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21037" y="524208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Gyrotron Sources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36853" y="4449994"/>
            <a:ext cx="0" cy="93610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40709" y="531409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Transmission Lines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60989" y="4449994"/>
            <a:ext cx="648072" cy="13681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21029" y="589015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Launchers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37253" y="5890156"/>
            <a:ext cx="131542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24x1MW@170GHz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0709" y="5746140"/>
            <a:ext cx="280831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24 corrugated waveguide lines (</a:t>
            </a:r>
            <a:r>
              <a:rPr lang="en-IN" sz="1600" dirty="0"/>
              <a:t>D:</a:t>
            </a:r>
            <a:r>
              <a:rPr lang="en-IN" dirty="0"/>
              <a:t>50 mm; L~150m)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65045" y="6250194"/>
            <a:ext cx="86409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1 + 4 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504" y="676434"/>
            <a:ext cx="331236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2333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None/>
            </a:pPr>
            <a:r>
              <a:rPr lang="en-US" altLang="en-US" sz="2000" b="1" u="sng" dirty="0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Functionality: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To assist plasma start up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Heating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Current drive  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Plasma instability control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796136" y="736938"/>
            <a:ext cx="3312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2333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None/>
            </a:pPr>
            <a:r>
              <a:rPr lang="en-US" altLang="en-US" sz="2000" b="1" u="sng" dirty="0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Requirement: total 20 MW of EC power to ITER plasma </a:t>
            </a:r>
            <a:endParaRPr lang="en-US" altLang="en-US" sz="2000" b="1" dirty="0">
              <a:solidFill>
                <a:srgbClr val="1C07B9"/>
              </a:solidFill>
              <a:latin typeface="+mn-lt"/>
              <a:ea typeface="Osaka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928556" y="1660964"/>
            <a:ext cx="216024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2333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None/>
            </a:pPr>
            <a:r>
              <a:rPr lang="en-US" altLang="en-US" sz="2000" b="1" u="sng" dirty="0" err="1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Gyrotron</a:t>
            </a:r>
            <a:r>
              <a:rPr lang="en-US" altLang="en-US" sz="2000" b="1" u="sng" dirty="0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: 24 Nos.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Japan - 8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Russia - 8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Europe - 6  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Font typeface="Times" charset="0"/>
              <a:buChar char="•"/>
            </a:pPr>
            <a:r>
              <a:rPr lang="en-US" altLang="en-US" sz="2000" b="1" dirty="0">
                <a:solidFill>
                  <a:srgbClr val="1C07B9"/>
                </a:solidFill>
                <a:latin typeface="+mn-lt"/>
                <a:ea typeface="Osaka"/>
                <a:cs typeface="Arial" panose="020B0604020202020204" pitchFamily="34" charset="0"/>
              </a:rPr>
              <a:t>India - 2</a:t>
            </a:r>
          </a:p>
        </p:txBody>
      </p: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100761" y="2346510"/>
            <a:ext cx="30321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rgbClr val="392AA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92AA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92AA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92AA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Indian contribution to ITER ECRF sources: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rgbClr val="0033CC"/>
                </a:solidFill>
                <a:latin typeface="+mn-lt"/>
              </a:rPr>
              <a:t>2 </a:t>
            </a:r>
            <a:r>
              <a:rPr lang="en-US" altLang="en-US" sz="2000" u="sng" dirty="0" err="1">
                <a:solidFill>
                  <a:srgbClr val="0033CC"/>
                </a:solidFill>
                <a:latin typeface="+mn-lt"/>
              </a:rPr>
              <a:t>Gyrotron</a:t>
            </a:r>
            <a:r>
              <a:rPr lang="en-US" altLang="en-US" sz="2000" u="sng" dirty="0">
                <a:solidFill>
                  <a:srgbClr val="0033CC"/>
                </a:solidFill>
                <a:latin typeface="+mn-lt"/>
              </a:rPr>
              <a:t> source sets + Auxiliary Power Supplies &amp; Controls</a:t>
            </a:r>
            <a:endParaRPr lang="en-IN" altLang="en-US" sz="2000" u="sng" dirty="0">
              <a:solidFill>
                <a:srgbClr val="0033CC"/>
              </a:solidFill>
              <a:latin typeface="+mn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52834"/>
              </p:ext>
            </p:extLst>
          </p:nvPr>
        </p:nvGraphicFramePr>
        <p:xfrm>
          <a:off x="157883" y="4687706"/>
          <a:ext cx="2541911" cy="198165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317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en-US" sz="1600" dirty="0"/>
                        <a:t>Nominal RF Frequency</a:t>
                      </a:r>
                      <a:endParaRPr lang="en-IN" sz="1600" b="0" dirty="0"/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170</a:t>
                      </a:r>
                      <a:r>
                        <a:rPr lang="en-US" sz="1600" baseline="0" dirty="0"/>
                        <a:t> GHz</a:t>
                      </a:r>
                      <a:endParaRPr lang="en-IN" sz="1600" b="0" dirty="0"/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602">
                <a:tc>
                  <a:txBody>
                    <a:bodyPr/>
                    <a:lstStyle/>
                    <a:p>
                      <a:r>
                        <a:rPr lang="en-US" sz="1600" dirty="0"/>
                        <a:t>RF Power </a:t>
                      </a:r>
                      <a:endParaRPr lang="en-IN" sz="1600" b="0" dirty="0"/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Symbol" panose="05050102010706020507" pitchFamily="18" charset="2"/>
                        </a:rPr>
                        <a:t>1</a:t>
                      </a:r>
                      <a:r>
                        <a:rPr lang="en-US" sz="1600" baseline="0" dirty="0" smtClean="0"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600" dirty="0" smtClean="0">
                          <a:sym typeface="Symbol" panose="05050102010706020507" pitchFamily="18" charset="2"/>
                        </a:rPr>
                        <a:t>MW</a:t>
                      </a:r>
                      <a:endParaRPr lang="en-IN" sz="1600" b="0" dirty="0"/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156">
                <a:tc>
                  <a:txBody>
                    <a:bodyPr/>
                    <a:lstStyle/>
                    <a:p>
                      <a:r>
                        <a:rPr lang="en-US" sz="1600" dirty="0"/>
                        <a:t>Pulse (Max)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3600 </a:t>
                      </a:r>
                      <a:r>
                        <a:rPr lang="en-US" sz="1600" dirty="0" smtClean="0"/>
                        <a:t>s  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734">
                <a:tc>
                  <a:txBody>
                    <a:bodyPr/>
                    <a:lstStyle/>
                    <a:p>
                      <a:r>
                        <a:rPr lang="en-US" sz="1600" dirty="0"/>
                        <a:t>Efficiency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ym typeface="Symbol" panose="05050102010706020507" pitchFamily="18" charset="2"/>
                        </a:rPr>
                        <a:t> </a:t>
                      </a:r>
                      <a:r>
                        <a:rPr lang="en-US" sz="1600" dirty="0"/>
                        <a:t>50 %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478">
                <a:tc>
                  <a:txBody>
                    <a:bodyPr/>
                    <a:lstStyle/>
                    <a:p>
                      <a:r>
                        <a:rPr lang="en-IN" sz="1600" b="0" dirty="0" smtClean="0">
                          <a:solidFill>
                            <a:schemeClr val="tx1"/>
                          </a:solidFill>
                        </a:rPr>
                        <a:t>Reliability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b="0" dirty="0" smtClean="0">
                          <a:solidFill>
                            <a:schemeClr val="tx1"/>
                          </a:solidFill>
                        </a:rPr>
                        <a:t>≥ 95%</a:t>
                      </a:r>
                      <a:endParaRPr lang="en-IN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30312" y="4253026"/>
            <a:ext cx="2325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sz="2000" u="sng" dirty="0">
                <a:solidFill>
                  <a:srgbClr val="C00000"/>
                </a:solidFill>
                <a:latin typeface="+mj-lt"/>
              </a:rPr>
              <a:t>Main Specifications </a:t>
            </a:r>
            <a:endParaRPr lang="en-IN" sz="2000" u="sng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8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3305969" y="575483"/>
            <a:ext cx="2935288" cy="484968"/>
          </a:xfrm>
          <a:ln>
            <a:round/>
          </a:ln>
        </p:spPr>
        <p:txBody>
          <a:bodyPr>
            <a:normAutofit/>
          </a:bodyPr>
          <a:lstStyle/>
          <a:p>
            <a:r>
              <a:rPr lang="en-US" altLang="en-US" sz="2400" b="1" u="sng" dirty="0">
                <a:solidFill>
                  <a:srgbClr val="C00000"/>
                </a:solidFill>
              </a:rPr>
              <a:t>Execution Plan</a:t>
            </a:r>
            <a:endParaRPr lang="en-IN" altLang="en-US" sz="2400" b="1" u="sng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49688" y="1125540"/>
            <a:ext cx="5149850" cy="3240087"/>
          </a:xfrm>
          <a:prstGeom prst="roundRect">
            <a:avLst>
              <a:gd name="adj" fmla="val 429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444501" y="1060452"/>
            <a:ext cx="1611312" cy="4476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Phase-I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1965" y="4700588"/>
            <a:ext cx="1611313" cy="4111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Phase-II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14801" y="1609725"/>
            <a:ext cx="4583112" cy="66675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Gyrotron Test Facility Development 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to support ITER deliverables</a:t>
            </a:r>
            <a:endParaRPr lang="en-IN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94220" y="5353314"/>
            <a:ext cx="4953000" cy="86677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Final Design Review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Procurements for ITER Deliverables 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Acceptance Tests, Delivery &amp; Commissioning at ITER site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25913" y="3633788"/>
            <a:ext cx="4572000" cy="6461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Establish System Integration &amp; Integrated System Performance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10065" y="1125540"/>
            <a:ext cx="40100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</a:rPr>
              <a:t>Domestic Preparatory Activity</a:t>
            </a:r>
            <a:endParaRPr lang="en-IN" sz="2400" b="1" dirty="0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1890" y="4683127"/>
            <a:ext cx="5319713" cy="1725613"/>
          </a:xfrm>
          <a:prstGeom prst="roundRect">
            <a:avLst>
              <a:gd name="adj" fmla="val 101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3835402" y="4723855"/>
            <a:ext cx="514191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</a:rPr>
              <a:t>Activity towards ITER Deliveries</a:t>
            </a:r>
            <a:endParaRPr lang="en-IN" sz="2400" b="1" dirty="0"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5913" y="2379663"/>
            <a:ext cx="4572000" cy="62865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Test Gyrotron + WG components </a:t>
            </a:r>
            <a:r>
              <a:rPr lang="en-US" b="1" dirty="0">
                <a:solidFill>
                  <a:schemeClr val="tx1"/>
                </a:solidFill>
              </a:rPr>
              <a:t>close to ITER specs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203577"/>
            <a:ext cx="18605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0"/>
          <a:stretch>
            <a:fillRect/>
          </a:stretch>
        </p:blipFill>
        <p:spPr bwMode="auto">
          <a:xfrm>
            <a:off x="461963" y="5265738"/>
            <a:ext cx="7747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0"/>
          <a:stretch>
            <a:fillRect/>
          </a:stretch>
        </p:blipFill>
        <p:spPr bwMode="auto">
          <a:xfrm>
            <a:off x="1541463" y="5267325"/>
            <a:ext cx="7429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 flipV="1">
            <a:off x="-36512" y="4543425"/>
            <a:ext cx="914400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3828" y="1835152"/>
            <a:ext cx="9112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</a:rPr>
              <a:t>IIGTF Layout</a:t>
            </a:r>
            <a:endParaRPr lang="en-IN" b="1" dirty="0">
              <a:latin typeface="+mj-lt"/>
            </a:endParaRPr>
          </a:p>
        </p:txBody>
      </p:sp>
      <p:sp>
        <p:nvSpPr>
          <p:cNvPr id="19" name="TextBox 39"/>
          <p:cNvSpPr txBox="1">
            <a:spLocks noChangeArrowheads="1"/>
          </p:cNvSpPr>
          <p:nvPr/>
        </p:nvSpPr>
        <p:spPr bwMode="auto">
          <a:xfrm>
            <a:off x="2581278" y="3409950"/>
            <a:ext cx="11636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rgbClr val="392AA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392AAC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rgbClr val="392AAC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92AAC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Test Gyrotron Setup</a:t>
            </a:r>
            <a:endParaRPr lang="en-IN" altLang="en-US" sz="180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25913" y="3089275"/>
            <a:ext cx="4572000" cy="46513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/>
              <a:t>Prototype Auxiliaries  close to ITER Specs</a:t>
            </a:r>
          </a:p>
        </p:txBody>
      </p:sp>
      <p:cxnSp>
        <p:nvCxnSpPr>
          <p:cNvPr id="21" name="Elbow Connector 20"/>
          <p:cNvCxnSpPr>
            <a:stCxn id="7" idx="1"/>
          </p:cNvCxnSpPr>
          <p:nvPr/>
        </p:nvCxnSpPr>
        <p:spPr>
          <a:xfrm rot="10800000" flipV="1">
            <a:off x="2806701" y="1943102"/>
            <a:ext cx="1308100" cy="58737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0800000" flipV="1">
            <a:off x="2466978" y="2919413"/>
            <a:ext cx="1677987" cy="1454150"/>
          </a:xfrm>
          <a:prstGeom prst="bentConnector3">
            <a:avLst>
              <a:gd name="adj1" fmla="val 2787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8"/>
          <a:stretch>
            <a:fillRect/>
          </a:stretch>
        </p:blipFill>
        <p:spPr bwMode="auto">
          <a:xfrm>
            <a:off x="317501" y="1639890"/>
            <a:ext cx="2138362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95536" y="78026"/>
            <a:ext cx="8405226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</a:rPr>
              <a:t>RF Sources: Electron Cyclotron Resonance Frequency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2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4249" y="1484786"/>
            <a:ext cx="2304256" cy="2108691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" y="-11265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3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3"/>
          <a:stretch/>
        </p:blipFill>
        <p:spPr bwMode="auto">
          <a:xfrm>
            <a:off x="5219747" y="5029441"/>
            <a:ext cx="1519810" cy="99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43"/>
          <p:cNvSpPr>
            <a:spLocks noChangeArrowheads="1"/>
          </p:cNvSpPr>
          <p:nvPr/>
        </p:nvSpPr>
        <p:spPr bwMode="auto">
          <a:xfrm>
            <a:off x="1262063" y="2912046"/>
            <a:ext cx="68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endParaRPr lang="en-US" alt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3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51" y="5001745"/>
            <a:ext cx="695390" cy="98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56" y="785020"/>
            <a:ext cx="34671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10566" y="4615022"/>
            <a:ext cx="3965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High Power Gyrotron Test Facility Layout</a:t>
            </a:r>
            <a:endParaRPr lang="en-IN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8669" y="764706"/>
            <a:ext cx="1715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Gyrotron RF Beam Diagnostics</a:t>
            </a:r>
            <a:endParaRPr lang="en-IN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71611" y="6021290"/>
            <a:ext cx="1713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Auxiliary Power Supplies </a:t>
            </a:r>
            <a:endParaRPr lang="en-IN" sz="1600" b="1" u="sng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0386" y="6018740"/>
            <a:ext cx="250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HV (-70kV)  Crowbar protection</a:t>
            </a:r>
            <a:endParaRPr lang="en-IN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8227" y="3606117"/>
            <a:ext cx="25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Fast &amp; reliable data acquisition and control system </a:t>
            </a:r>
            <a:endParaRPr lang="en-IN" sz="1600" b="1" u="sng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2015" y="6023802"/>
            <a:ext cx="244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charset="0"/>
              </a:rPr>
              <a:t>Large flow rate Cooling distribution Manifold </a:t>
            </a:r>
            <a:endParaRPr lang="en-IN" sz="1600" b="1" u="sng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963" t="22467" r="557" b="30961"/>
          <a:stretch/>
        </p:blipFill>
        <p:spPr>
          <a:xfrm>
            <a:off x="7788595" y="2564904"/>
            <a:ext cx="1319911" cy="4109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87634" y="655486"/>
            <a:ext cx="3416614" cy="1391879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Left Arrow 20"/>
          <p:cNvSpPr/>
          <p:nvPr/>
        </p:nvSpPr>
        <p:spPr>
          <a:xfrm>
            <a:off x="6948266" y="980730"/>
            <a:ext cx="300403" cy="1096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5682" r="4054" b="31645"/>
          <a:stretch/>
        </p:blipFill>
        <p:spPr>
          <a:xfrm>
            <a:off x="8036464" y="1592045"/>
            <a:ext cx="825743" cy="7337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8475" r="12712"/>
          <a:stretch/>
        </p:blipFill>
        <p:spPr>
          <a:xfrm>
            <a:off x="6865014" y="1617100"/>
            <a:ext cx="852304" cy="70087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22946" y="4253239"/>
            <a:ext cx="1854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~16 m x 16 m</a:t>
            </a:r>
          </a:p>
          <a:p>
            <a:r>
              <a:rPr lang="en-US" sz="1200" dirty="0">
                <a:solidFill>
                  <a:schemeClr val="bg1"/>
                </a:solidFill>
              </a:rPr>
              <a:t>Clear Height &gt; 7.5 m</a:t>
            </a:r>
          </a:p>
        </p:txBody>
      </p:sp>
      <p:pic>
        <p:nvPicPr>
          <p:cNvPr id="28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574" b="3178"/>
          <a:stretch>
            <a:fillRect/>
          </a:stretch>
        </p:blipFill>
        <p:spPr bwMode="auto">
          <a:xfrm flipV="1">
            <a:off x="6852491" y="3140970"/>
            <a:ext cx="846731" cy="45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4617" y="3212976"/>
            <a:ext cx="523226" cy="369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2491" y="2564904"/>
            <a:ext cx="835249" cy="4298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6079" y="6239055"/>
            <a:ext cx="307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cs typeface="Arial" charset="0"/>
              </a:rPr>
              <a:t>Test Gyrotron and Waveguide Setup (under procurement)</a:t>
            </a:r>
            <a:endParaRPr lang="en-IN" b="1" u="sng" dirty="0">
              <a:solidFill>
                <a:srgbClr val="0000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1880" y="2167654"/>
            <a:ext cx="3024336" cy="21877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7973" r="7153" b="6826"/>
          <a:stretch/>
        </p:blipFill>
        <p:spPr>
          <a:xfrm>
            <a:off x="7308304" y="4476390"/>
            <a:ext cx="1296144" cy="15318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" y="4006807"/>
            <a:ext cx="3059042" cy="22730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5942" y="581420"/>
            <a:ext cx="3311922" cy="2181329"/>
            <a:chOff x="12613361" y="28821009"/>
            <a:chExt cx="7631722" cy="5026461"/>
          </a:xfrm>
        </p:grpSpPr>
        <p:grpSp>
          <p:nvGrpSpPr>
            <p:cNvPr id="37" name="Group 36"/>
            <p:cNvGrpSpPr/>
            <p:nvPr/>
          </p:nvGrpSpPr>
          <p:grpSpPr>
            <a:xfrm>
              <a:off x="12613361" y="28821009"/>
              <a:ext cx="7631722" cy="1845443"/>
              <a:chOff x="1475784" y="5082058"/>
              <a:chExt cx="7002628" cy="1121265"/>
            </a:xfrm>
          </p:grpSpPr>
          <p:pic>
            <p:nvPicPr>
              <p:cNvPr id="48" name="Picture 23" descr="C:\Users\Anjali\Desktop\EC-19 conference\EC-19\JA pln3.jp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52" t="982" r="8276" b="6114"/>
              <a:stretch/>
            </p:blipFill>
            <p:spPr bwMode="auto">
              <a:xfrm>
                <a:off x="1475784" y="5082058"/>
                <a:ext cx="1285048" cy="1093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4" descr="C:\Users\Anjali\Desktop\EC-19 conference\EC-19\JA pln4.jp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1" r="8923" b="6339"/>
              <a:stretch/>
            </p:blipFill>
            <p:spPr bwMode="auto">
              <a:xfrm>
                <a:off x="2872027" y="5082058"/>
                <a:ext cx="1260844" cy="1093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5" descr="C:\Users\Anjali\Desktop\EC-19 conference\EC-19\Ja pln5.jpg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62" r="8953" b="6535"/>
              <a:stretch/>
            </p:blipFill>
            <p:spPr bwMode="auto">
              <a:xfrm flipH="1">
                <a:off x="4337138" y="5082058"/>
                <a:ext cx="1263503" cy="1093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9" descr="C:\Users\Anjali\Desktop\EC-19 conference\EC-19\Ja pln6.jpg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4" t="3301" r="9507" b="6846"/>
              <a:stretch/>
            </p:blipFill>
            <p:spPr bwMode="auto">
              <a:xfrm>
                <a:off x="5723106" y="5082059"/>
                <a:ext cx="1299914" cy="1093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30" descr="C:\Users\Anjali\Desktop\EC-19 conference\EC-19\ja pln7.jpg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71" t="3695" r="9671" b="8022"/>
              <a:stretch/>
            </p:blipFill>
            <p:spPr bwMode="auto">
              <a:xfrm flipH="1">
                <a:off x="7145483" y="5109143"/>
                <a:ext cx="1332929" cy="1094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12623214" y="30439182"/>
              <a:ext cx="7486396" cy="106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Comic Sans MS" pitchFamily="66" charset="0"/>
                </a:defRPr>
              </a:lvl1pPr>
            </a:lstStyle>
            <a:p>
              <a:pPr marL="0" lvl="1" algn="ctr">
                <a:spcBef>
                  <a:spcPts val="600"/>
                </a:spcBef>
                <a:spcAft>
                  <a:spcPts val="600"/>
                </a:spcAft>
                <a:buSzPct val="100000"/>
              </a:pPr>
              <a:r>
                <a:rPr lang="en-US" sz="1200" b="1" i="1" dirty="0">
                  <a:solidFill>
                    <a:srgbClr val="392AAC"/>
                  </a:solidFill>
                  <a:cs typeface="Times New Roman" pitchFamily="18" charset="0"/>
                </a:rPr>
                <a:t>Measured Amplitude profiles @ </a:t>
              </a:r>
              <a:r>
                <a:rPr lang="en-US" sz="1100" b="1" i="1" dirty="0">
                  <a:solidFill>
                    <a:srgbClr val="392AAC"/>
                  </a:solidFill>
                  <a:cs typeface="Times New Roman" pitchFamily="18" charset="0"/>
                </a:rPr>
                <a:t>different</a:t>
              </a:r>
              <a:r>
                <a:rPr lang="en-US" sz="1200" b="1" i="1" dirty="0">
                  <a:solidFill>
                    <a:srgbClr val="392AAC"/>
                  </a:solidFill>
                  <a:cs typeface="Times New Roman" pitchFamily="18" charset="0"/>
                </a:rPr>
                <a:t> radial planes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756897" y="33209178"/>
              <a:ext cx="7352713" cy="638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800" b="1">
                  <a:latin typeface="Comic Sans MS" pitchFamily="66" charset="0"/>
                </a:defRPr>
              </a:lvl1pPr>
              <a:lvl2pPr marL="0" lvl="1" algn="ctr">
                <a:spcBef>
                  <a:spcPts val="600"/>
                </a:spcBef>
                <a:spcAft>
                  <a:spcPts val="600"/>
                </a:spcAft>
                <a:buSzPct val="100000"/>
                <a:defRPr sz="1600" b="1" i="1">
                  <a:solidFill>
                    <a:srgbClr val="392AAC"/>
                  </a:solidFill>
                  <a:cs typeface="Times New Roman" pitchFamily="18" charset="0"/>
                </a:defRPr>
              </a:lvl2pPr>
            </a:lstStyle>
            <a:p>
              <a:pPr lvl="1"/>
              <a:r>
                <a:rPr lang="en-US" sz="1200" dirty="0"/>
                <a:t>Re-constructed Amplitude profiles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2693711" y="31333328"/>
              <a:ext cx="7398151" cy="1823294"/>
              <a:chOff x="1489797" y="3369877"/>
              <a:chExt cx="6795098" cy="1048273"/>
            </a:xfrm>
          </p:grpSpPr>
          <p:pic>
            <p:nvPicPr>
              <p:cNvPr id="43" name="Picture 34" descr="C:\Users\Anjali\Desktop\EC-19 conference\EC-19\ret amp pl3.jpg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2" t="3425" r="10129" b="6453"/>
              <a:stretch/>
            </p:blipFill>
            <p:spPr bwMode="auto">
              <a:xfrm>
                <a:off x="1489797" y="3369878"/>
                <a:ext cx="1225914" cy="1034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35" descr="C:\Users\Anjali\Desktop\EC-19 conference\EC-19\ret amp pln4.jpg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29" t="3810" r="10364" b="7783"/>
              <a:stretch/>
            </p:blipFill>
            <p:spPr bwMode="auto">
              <a:xfrm>
                <a:off x="2940917" y="3369877"/>
                <a:ext cx="1240933" cy="1034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36" descr="C:\Users\Anjali\Desktop\EC-19 conference\EC-19\ret amp pln5.jpg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8" t="3426" r="10130" b="7635"/>
              <a:stretch/>
            </p:blipFill>
            <p:spPr bwMode="auto">
              <a:xfrm>
                <a:off x="4322007" y="3369878"/>
                <a:ext cx="1237625" cy="1034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37" descr="C:\Users\Anjali\Desktop\EC-19 conference\EC-19\ret amp pln6.jpg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52" t="3557" r="10376" b="6584"/>
              <a:stretch/>
            </p:blipFill>
            <p:spPr bwMode="auto">
              <a:xfrm flipH="1">
                <a:off x="5770848" y="3369877"/>
                <a:ext cx="1224956" cy="1034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38" descr="C:\Users\Anjali\Desktop\EC-19 conference\EC-19\ret amp pln7.jpg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8" t="3425" r="10130" b="6453"/>
              <a:stretch/>
            </p:blipFill>
            <p:spPr bwMode="auto">
              <a:xfrm>
                <a:off x="7063505" y="3383269"/>
                <a:ext cx="1221390" cy="1034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3" name="Picture 31" descr="C:\Users\Anjali\Desktop\EC-19 conference\EC-19\Ja_wg plane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7" t="3426" r="10129" b="9211"/>
          <a:stretch/>
        </p:blipFill>
        <p:spPr bwMode="auto">
          <a:xfrm flipH="1">
            <a:off x="913178" y="2769206"/>
            <a:ext cx="661309" cy="53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2" descr="C:\Users\Anjali\Desktop\EC-19 conference\EC-19\JA_phase WG plane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3425" r="10129" b="6847"/>
          <a:stretch/>
        </p:blipFill>
        <p:spPr bwMode="auto">
          <a:xfrm>
            <a:off x="1778048" y="2767743"/>
            <a:ext cx="627304" cy="53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467544" y="3286725"/>
            <a:ext cx="24532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Comic Sans MS" pitchFamily="66" charset="0"/>
              </a:defRPr>
            </a:lvl1pPr>
            <a:lvl2pPr marL="0" lvl="1" algn="ctr">
              <a:spcBef>
                <a:spcPts val="600"/>
              </a:spcBef>
              <a:spcAft>
                <a:spcPts val="600"/>
              </a:spcAft>
              <a:buSzPct val="100000"/>
              <a:defRPr sz="1600" b="1" i="1">
                <a:solidFill>
                  <a:srgbClr val="392AAC"/>
                </a:solidFill>
                <a:cs typeface="Times New Roman" pitchFamily="18" charset="0"/>
              </a:defRPr>
            </a:lvl2pPr>
          </a:lstStyle>
          <a:p>
            <a:pPr lvl="1"/>
            <a:r>
              <a:rPr lang="en-US" sz="1400" dirty="0"/>
              <a:t>Retrieved Amplitude &amp; Phase profiles at the waveguide aperture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95536" y="78026"/>
            <a:ext cx="8405226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RF Sources: Electron Cyclotron Resonance Frequency</a:t>
            </a:r>
          </a:p>
        </p:txBody>
      </p:sp>
    </p:spTree>
    <p:extLst>
      <p:ext uri="{BB962C8B-B14F-4D97-AF65-F5344CB8AC3E}">
        <p14:creationId xmlns:p14="http://schemas.microsoft.com/office/powerpoint/2010/main" val="13854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7058414" cy="397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59632" y="44624"/>
            <a:ext cx="6880040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Diagnostics Neutral Beam (DNB)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665" y="672514"/>
            <a:ext cx="189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Challenges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9" y="876552"/>
            <a:ext cx="3853491" cy="240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95538" y="1932595"/>
            <a:ext cx="763055" cy="92034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504" y="2829186"/>
            <a:ext cx="149802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DNB Injector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9712" y="2559740"/>
            <a:ext cx="1944216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HNB Injectors (EU – JA procurement)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7666" y="971436"/>
            <a:ext cx="159888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ITER Tokamak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05532" y="2132509"/>
            <a:ext cx="374183" cy="43239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347109" y="2132507"/>
            <a:ext cx="352685" cy="43239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059834" y="2099676"/>
            <a:ext cx="393661" cy="4652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46239" y="2308810"/>
            <a:ext cx="2906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100 </a:t>
            </a:r>
            <a:r>
              <a:rPr lang="en-US" sz="2000" b="1" dirty="0" err="1"/>
              <a:t>keV</a:t>
            </a:r>
            <a:r>
              <a:rPr lang="en-US" sz="2000" b="1" dirty="0"/>
              <a:t>, 60 A beam of H</a:t>
            </a:r>
            <a:r>
              <a:rPr lang="en-US" sz="2000" b="1" baseline="30000" dirty="0"/>
              <a:t>-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96" y="4253026"/>
            <a:ext cx="31295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100 </a:t>
            </a:r>
            <a:r>
              <a:rPr lang="en-US" sz="2000" b="1" dirty="0" err="1"/>
              <a:t>keV</a:t>
            </a:r>
            <a:r>
              <a:rPr lang="en-US" sz="2000" b="1" dirty="0"/>
              <a:t>, 20 A beam of H</a:t>
            </a:r>
            <a:r>
              <a:rPr lang="en-US" sz="2000" b="1" baseline="30000" dirty="0"/>
              <a:t>0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547664" y="2708922"/>
            <a:ext cx="4032448" cy="1491843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262060" y="5301210"/>
            <a:ext cx="1977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8 driver based RF negative ion source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316206" y="5445224"/>
            <a:ext cx="71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~ 60% 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446257" y="5877274"/>
            <a:ext cx="1790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To deflect out un-neutralized part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9592" y="3419708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Beam transport ~20.7m from the ion </a:t>
            </a:r>
            <a:r>
              <a:rPr lang="en-US" b="1" dirty="0">
                <a:cs typeface="Times New Roman" panose="02020603050405020304" pitchFamily="18" charset="0"/>
              </a:rPr>
              <a:t>source</a:t>
            </a:r>
            <a:r>
              <a:rPr lang="en-US" sz="16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95936" y="1124744"/>
            <a:ext cx="514806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</a:rPr>
              <a:t>Intense physics R&amp;D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</a:rPr>
              <a:t>Beam source of the largest size,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</a:rPr>
              <a:t>High precision manufacturing + heavy engineering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936" y="441682"/>
            <a:ext cx="373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Function: measures He ash</a:t>
            </a:r>
          </a:p>
        </p:txBody>
      </p:sp>
    </p:spTree>
    <p:extLst>
      <p:ext uri="{BB962C8B-B14F-4D97-AF65-F5344CB8AC3E}">
        <p14:creationId xmlns:p14="http://schemas.microsoft.com/office/powerpoint/2010/main" val="10764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3" grpId="0" animBg="1"/>
      <p:bldP spid="14" grpId="0" animBg="1"/>
      <p:bldP spid="39" grpId="0"/>
      <p:bldP spid="40" grpId="0" animBg="1"/>
      <p:bldP spid="46" grpId="0"/>
      <p:bldP spid="47" grpId="0"/>
      <p:bldP spid="48" grpId="0"/>
      <p:bldP spid="49" grpId="0"/>
      <p:bldP spid="5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23729" y="620690"/>
            <a:ext cx="489654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Development of beam technology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785099" y="1308635"/>
            <a:ext cx="513341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6534" y="1052736"/>
            <a:ext cx="0" cy="26305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11788" y="1306081"/>
            <a:ext cx="0" cy="432794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81734" y="1295942"/>
            <a:ext cx="0" cy="45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7504" y="1772818"/>
            <a:ext cx="3528392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</a:rPr>
              <a:t>Source development: </a:t>
            </a:r>
          </a:p>
          <a:p>
            <a:endParaRPr lang="en-US" sz="1000" b="1" u="sng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RF based negative ion source optimization &amp; operation</a:t>
            </a:r>
            <a:endParaRPr lang="en-US" sz="2000" b="1" u="sng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5936" y="1772816"/>
            <a:ext cx="4968552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</a:rPr>
              <a:t>Material &amp; engineering aspects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Development of material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Similar &amp; dissimilar metal joining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Several precision machining techniques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48" y="3140970"/>
            <a:ext cx="393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0033CC"/>
                </a:solidFill>
              </a:rPr>
              <a:t>Source development : Optimizing source &amp; H</a:t>
            </a:r>
            <a:r>
              <a:rPr lang="en-US" sz="2200" b="1" u="sng" baseline="30000" dirty="0">
                <a:solidFill>
                  <a:srgbClr val="0033CC"/>
                </a:solidFill>
              </a:rPr>
              <a:t>-</a:t>
            </a:r>
            <a:r>
              <a:rPr lang="en-US" sz="2200" b="1" u="sng" dirty="0">
                <a:solidFill>
                  <a:srgbClr val="0033CC"/>
                </a:solidFill>
              </a:rPr>
              <a:t> beams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905217"/>
            <a:ext cx="7992888" cy="26921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8304" y="6453336"/>
            <a:ext cx="6880040" cy="369332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Achieved current density ~ 27 mA/cm2, against required 35 mA/cm2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59632" y="44624"/>
            <a:ext cx="6880040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Diagnostics Neutral Beam (DNB)</a:t>
            </a:r>
          </a:p>
        </p:txBody>
      </p:sp>
    </p:spTree>
    <p:extLst>
      <p:ext uri="{BB962C8B-B14F-4D97-AF65-F5344CB8AC3E}">
        <p14:creationId xmlns:p14="http://schemas.microsoft.com/office/powerpoint/2010/main" val="15138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44206" y="908722"/>
            <a:ext cx="2699794" cy="13234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FF00"/>
                </a:solidFill>
              </a:rPr>
              <a:t>Test facility for neutral beam production &amp; transportation  at ITER-India lab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620687"/>
            <a:ext cx="6408711" cy="3970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96" y="3909899"/>
            <a:ext cx="3456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Diagnostic neutral beam line: </a:t>
            </a:r>
            <a:r>
              <a:rPr lang="en-US" sz="2000" b="1" u="sng" dirty="0">
                <a:solidFill>
                  <a:schemeClr val="bg1"/>
                </a:solidFill>
              </a:rPr>
              <a:t>100 </a:t>
            </a:r>
            <a:r>
              <a:rPr lang="en-US" sz="2000" b="1" u="sng" dirty="0" err="1">
                <a:solidFill>
                  <a:schemeClr val="bg1"/>
                </a:solidFill>
              </a:rPr>
              <a:t>keV</a:t>
            </a:r>
            <a:r>
              <a:rPr lang="en-US" sz="2000" b="1" u="sng" dirty="0">
                <a:solidFill>
                  <a:schemeClr val="bg1"/>
                </a:solidFill>
              </a:rPr>
              <a:t>, 60 A beam of H</a:t>
            </a:r>
            <a:r>
              <a:rPr lang="en-US" sz="2000" b="1" u="sng" baseline="30000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477" y="3906355"/>
            <a:ext cx="3322309" cy="24917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091035" y="5583424"/>
            <a:ext cx="2432151" cy="12003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8100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SS 304 (UHV class)</a:t>
            </a:r>
          </a:p>
          <a:p>
            <a:pPr marL="38100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Top lid openable</a:t>
            </a:r>
          </a:p>
          <a:p>
            <a:pPr marL="38100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CC"/>
                </a:solidFill>
              </a:rPr>
              <a:t>Sealing using double O ring seals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5298" y="4829057"/>
            <a:ext cx="242946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/>
            <a:r>
              <a:rPr lang="en-US" b="1" dirty="0">
                <a:solidFill>
                  <a:srgbClr val="FFFF00"/>
                </a:solidFill>
              </a:rPr>
              <a:t>Vacuum vessel </a:t>
            </a:r>
          </a:p>
          <a:p>
            <a:pPr marL="173038" indent="-77788"/>
            <a:r>
              <a:rPr lang="en-US" b="1" dirty="0">
                <a:solidFill>
                  <a:schemeClr val="bg1"/>
                </a:solidFill>
              </a:rPr>
              <a:t>(10 m long, 4.5 m </a:t>
            </a:r>
            <a:r>
              <a:rPr lang="en-US" b="1" dirty="0" err="1">
                <a:solidFill>
                  <a:schemeClr val="bg1"/>
                </a:solidFill>
              </a:rPr>
              <a:t>dia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79039" y="3059668"/>
            <a:ext cx="214143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588"/>
            <a:r>
              <a:rPr lang="en-US" b="1" dirty="0">
                <a:solidFill>
                  <a:srgbClr val="FFFF00"/>
                </a:solidFill>
              </a:rPr>
              <a:t>Heavy engineering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59632" y="44624"/>
            <a:ext cx="6880040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Diagnostics Neutral Beam (DNB)</a:t>
            </a:r>
          </a:p>
        </p:txBody>
      </p:sp>
    </p:spTree>
    <p:extLst>
      <p:ext uri="{BB962C8B-B14F-4D97-AF65-F5344CB8AC3E}">
        <p14:creationId xmlns:p14="http://schemas.microsoft.com/office/powerpoint/2010/main" val="38451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467380"/>
            <a:ext cx="3771900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05" y="2593763"/>
            <a:ext cx="1758993" cy="929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848" y="2464784"/>
            <a:ext cx="365760" cy="125927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643866" y="2009768"/>
            <a:ext cx="958103" cy="954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6" idx="3"/>
          </p:cNvCxnSpPr>
          <p:nvPr/>
        </p:nvCxnSpPr>
        <p:spPr>
          <a:xfrm flipH="1">
            <a:off x="5404608" y="1934855"/>
            <a:ext cx="239256" cy="1159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71643" y="3419708"/>
            <a:ext cx="291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Aperture zoomed 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087" y="5336048"/>
            <a:ext cx="490476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Aperture position accuracy: 50 microns 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Flatness of the plane 40 microns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Angle accuracy 0.01</a:t>
            </a:r>
            <a:r>
              <a:rPr lang="en-US" sz="2000" b="1" baseline="30000" dirty="0"/>
              <a:t>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19" y="980728"/>
            <a:ext cx="3471551" cy="268838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131842" y="1772816"/>
            <a:ext cx="2170799" cy="559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4465" y="3648049"/>
            <a:ext cx="4049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100 </a:t>
            </a:r>
            <a:r>
              <a:rPr lang="en-US" sz="2000" b="1" dirty="0" err="1"/>
              <a:t>KeV</a:t>
            </a:r>
            <a:r>
              <a:rPr lang="en-US" sz="2000" b="1" dirty="0"/>
              <a:t> 60 A H</a:t>
            </a:r>
            <a:r>
              <a:rPr lang="en-US" sz="2000" b="1" baseline="30000" dirty="0"/>
              <a:t>-</a:t>
            </a:r>
            <a:r>
              <a:rPr lang="en-US" sz="2000" b="1" dirty="0"/>
              <a:t> ion source for DNB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254" y="3719532"/>
            <a:ext cx="2234050" cy="31384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04172" y="4238683"/>
            <a:ext cx="1939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Four segmented grid – 1280 apertures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48" y="548682"/>
            <a:ext cx="2944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C00000"/>
                </a:solidFill>
              </a:rPr>
              <a:t>Precision Engineering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086" y="4077074"/>
            <a:ext cx="458193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 grid beam extractor &amp; accelerator system of ion source need to focus beam at 21 m without much beam loss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2425053" y="5092737"/>
            <a:ext cx="123141" cy="26917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59632" y="44624"/>
            <a:ext cx="6880040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Diagnostics Neutral Beam (DNB)</a:t>
            </a:r>
          </a:p>
        </p:txBody>
      </p:sp>
    </p:spTree>
    <p:extLst>
      <p:ext uri="{BB962C8B-B14F-4D97-AF65-F5344CB8AC3E}">
        <p14:creationId xmlns:p14="http://schemas.microsoft.com/office/powerpoint/2010/main" val="18245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7130" t="14094" r="7795" b="49459"/>
          <a:stretch/>
        </p:blipFill>
        <p:spPr>
          <a:xfrm>
            <a:off x="4569217" y="3956709"/>
            <a:ext cx="2291047" cy="138273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444208" y="4437112"/>
            <a:ext cx="364218" cy="30694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01465" y="4254719"/>
            <a:ext cx="1298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OFCu</a:t>
            </a:r>
            <a:r>
              <a:rPr lang="en-US" sz="1600" b="1" dirty="0"/>
              <a:t> – </a:t>
            </a:r>
            <a:r>
              <a:rPr lang="en-US" sz="1600" b="1" dirty="0" err="1"/>
              <a:t>OFCu</a:t>
            </a:r>
            <a:r>
              <a:rPr lang="en-US" sz="1600" b="1" dirty="0"/>
              <a:t> EBW</a:t>
            </a:r>
          </a:p>
          <a:p>
            <a:endParaRPr lang="en-US" sz="1600" b="1" dirty="0"/>
          </a:p>
          <a:p>
            <a:r>
              <a:rPr lang="en-US" sz="1600" b="1" dirty="0" err="1"/>
              <a:t>OFCu</a:t>
            </a:r>
            <a:r>
              <a:rPr lang="en-US" sz="1600" b="1" dirty="0"/>
              <a:t> – SS through Ni interface EBW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2" y="5491838"/>
            <a:ext cx="2380583" cy="117752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6228187" y="5373218"/>
            <a:ext cx="580241" cy="5173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15616" y="3219110"/>
            <a:ext cx="7494014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heat flux facing components need to maintain strength at elevated temp.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5527" y="1299786"/>
            <a:ext cx="2530451" cy="18978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5536" y="692698"/>
            <a:ext cx="828092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ITER Grade </a:t>
            </a:r>
            <a:r>
              <a:rPr lang="en-US" b="1" dirty="0" err="1">
                <a:solidFill>
                  <a:schemeClr val="bg1"/>
                </a:solidFill>
              </a:rPr>
              <a:t>CuCrZr</a:t>
            </a:r>
            <a:r>
              <a:rPr lang="en-US" b="1" dirty="0">
                <a:solidFill>
                  <a:schemeClr val="bg1"/>
                </a:solidFill>
              </a:rPr>
              <a:t> material developed  (NFTDC)</a:t>
            </a:r>
          </a:p>
          <a:p>
            <a:pPr algn="just"/>
            <a:r>
              <a:rPr lang="en-US" sz="1600" b="1" dirty="0">
                <a:solidFill>
                  <a:schemeClr val="bg1"/>
                </a:solidFill>
              </a:rPr>
              <a:t>Cr : 0.6 – 0.8%; </a:t>
            </a:r>
            <a:r>
              <a:rPr lang="en-US" sz="1600" b="1" dirty="0" err="1">
                <a:solidFill>
                  <a:schemeClr val="bg1"/>
                </a:solidFill>
              </a:rPr>
              <a:t>Zr</a:t>
            </a:r>
            <a:r>
              <a:rPr lang="en-US" sz="1600" b="1" dirty="0">
                <a:solidFill>
                  <a:schemeClr val="bg1"/>
                </a:solidFill>
              </a:rPr>
              <a:t> : 0.07% to 0.15% ; Cd : 0.01%; Co : 0.05% ; total impurities not to exceed 0.1%.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34585" r="6473"/>
          <a:stretch/>
        </p:blipFill>
        <p:spPr>
          <a:xfrm>
            <a:off x="4613299" y="1308251"/>
            <a:ext cx="3127055" cy="189202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5536" y="2048410"/>
            <a:ext cx="13858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Calorimeter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58126" y="2119663"/>
            <a:ext cx="13858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Beam Dump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8" y="4357555"/>
            <a:ext cx="35845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Materials joining technique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From similar materials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Dis-similar materials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80075" y="4648077"/>
            <a:ext cx="375903" cy="21730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259632" y="44624"/>
            <a:ext cx="6880040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Diagnostics Neutral Beam (DNB)</a:t>
            </a:r>
          </a:p>
        </p:txBody>
      </p:sp>
    </p:spTree>
    <p:extLst>
      <p:ext uri="{BB962C8B-B14F-4D97-AF65-F5344CB8AC3E}">
        <p14:creationId xmlns:p14="http://schemas.microsoft.com/office/powerpoint/2010/main" val="242736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64488" cy="648072"/>
          </a:xfrm>
        </p:spPr>
        <p:txBody>
          <a:bodyPr>
            <a:noAutofit/>
          </a:bodyPr>
          <a:lstStyle/>
          <a:p>
            <a:r>
              <a:rPr lang="en-US" sz="2600" b="1" u="sng" dirty="0"/>
              <a:t>ITER-MACHINE IS BEING BUILT MOSTLY BY IN-KIND CONTRIBUTIONS FROM SEVEN PARTNERS</a:t>
            </a:r>
            <a:endParaRPr lang="en-IN" sz="2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3256" y="1124744"/>
            <a:ext cx="2447256" cy="1779638"/>
          </a:xfrm>
          <a:solidFill>
            <a:srgbClr val="0033CC"/>
          </a:solidFill>
        </p:spPr>
        <p:txBody>
          <a:bodyPr>
            <a:noAutofit/>
          </a:bodyPr>
          <a:lstStyle/>
          <a:p>
            <a:pPr marL="182563" indent="-182563"/>
            <a:r>
              <a:rPr lang="en-IN" sz="2200" b="1" dirty="0">
                <a:solidFill>
                  <a:schemeClr val="bg1"/>
                </a:solidFill>
              </a:rPr>
              <a:t>45.46% from EU</a:t>
            </a:r>
          </a:p>
          <a:p>
            <a:pPr marL="182563" indent="-182563"/>
            <a:r>
              <a:rPr lang="en-IN" sz="2200" b="1" dirty="0">
                <a:solidFill>
                  <a:schemeClr val="bg1"/>
                </a:solidFill>
              </a:rPr>
              <a:t>9.09% each from China, India, S. Korea, Japan, Russia &amp; US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8652"/>
          <a:stretch/>
        </p:blipFill>
        <p:spPr>
          <a:xfrm>
            <a:off x="35496" y="869776"/>
            <a:ext cx="6672310" cy="5943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12632" y="3140968"/>
            <a:ext cx="2223864" cy="34563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rgbClr val="FFFF00"/>
                </a:solidFill>
              </a:rPr>
              <a:t>Each component of the machine will be delivered either by</a:t>
            </a:r>
          </a:p>
          <a:p>
            <a:pPr>
              <a:buFontTx/>
              <a:buChar char="-"/>
            </a:pPr>
            <a:r>
              <a:rPr lang="en-US" sz="2200" b="1" dirty="0">
                <a:solidFill>
                  <a:srgbClr val="FFFF00"/>
                </a:solidFill>
              </a:rPr>
              <a:t>Single ITER partner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FFFF00"/>
                </a:solidFill>
              </a:rPr>
              <a:t>OR</a:t>
            </a:r>
          </a:p>
          <a:p>
            <a:pPr>
              <a:buFontTx/>
              <a:buChar char="-"/>
            </a:pPr>
            <a:r>
              <a:rPr lang="en-US" sz="2200" b="1" dirty="0">
                <a:solidFill>
                  <a:srgbClr val="FFFF00"/>
                </a:solidFill>
              </a:rPr>
              <a:t>More than one partner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7088" y="951113"/>
            <a:ext cx="427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The ITER machine (peep inside)</a:t>
            </a:r>
          </a:p>
        </p:txBody>
      </p:sp>
    </p:spTree>
    <p:extLst>
      <p:ext uri="{BB962C8B-B14F-4D97-AF65-F5344CB8AC3E}">
        <p14:creationId xmlns:p14="http://schemas.microsoft.com/office/powerpoint/2010/main" val="198525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78160" y="116632"/>
            <a:ext cx="6522232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Power Supplies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712701"/>
            <a:ext cx="4962748" cy="43805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srgbClr val="7030A0"/>
                </a:solidFill>
                <a:latin typeface="Calibri"/>
              </a:rPr>
              <a:t>Diagnostic Neutral beam </a:t>
            </a:r>
          </a:p>
          <a:p>
            <a:pPr algn="just" defTabSz="685800"/>
            <a:endParaRPr lang="en-US" sz="2400" dirty="0">
              <a:solidFill>
                <a:srgbClr val="7030A0"/>
              </a:solidFill>
              <a:latin typeface="Calibri"/>
            </a:endParaRPr>
          </a:p>
          <a:p>
            <a:pPr defTabSz="685800"/>
            <a:r>
              <a:rPr lang="en-IN" sz="2400" b="1" dirty="0">
                <a:solidFill>
                  <a:srgbClr val="7030A0"/>
                </a:solidFill>
                <a:latin typeface="Calibri"/>
              </a:rPr>
              <a:t>Beam power supply : </a:t>
            </a:r>
          </a:p>
          <a:p>
            <a:pPr defTabSz="685800"/>
            <a:r>
              <a:rPr lang="en-IN" sz="2400" dirty="0">
                <a:solidFill>
                  <a:srgbClr val="7030A0"/>
                </a:solidFill>
                <a:latin typeface="Calibri"/>
              </a:rPr>
              <a:t>10 kV, 140 A (1.4 MW) Extraction PS</a:t>
            </a:r>
            <a:endParaRPr lang="en-US" sz="2400" dirty="0">
              <a:solidFill>
                <a:srgbClr val="7030A0"/>
              </a:solidFill>
              <a:latin typeface="Calibri"/>
            </a:endParaRPr>
          </a:p>
          <a:p>
            <a:pPr defTabSz="685800"/>
            <a:r>
              <a:rPr lang="en-IN" sz="2400" dirty="0">
                <a:solidFill>
                  <a:srgbClr val="7030A0"/>
                </a:solidFill>
                <a:latin typeface="Calibri"/>
              </a:rPr>
              <a:t>90 kV, 70 A (6.3 MW) Acceleration PS</a:t>
            </a:r>
          </a:p>
          <a:p>
            <a:pPr defTabSz="685800"/>
            <a:endParaRPr lang="en-IN" sz="2400" dirty="0">
              <a:solidFill>
                <a:srgbClr val="7030A0"/>
              </a:solidFill>
              <a:latin typeface="Calibri"/>
            </a:endParaRPr>
          </a:p>
          <a:p>
            <a:pPr defTabSz="685800"/>
            <a:r>
              <a:rPr lang="en-IN" sz="2400" b="1" dirty="0">
                <a:solidFill>
                  <a:srgbClr val="7030A0"/>
                </a:solidFill>
                <a:latin typeface="Calibri"/>
              </a:rPr>
              <a:t>RF generators for ion source </a:t>
            </a:r>
          </a:p>
          <a:p>
            <a:pPr defTabSz="685800"/>
            <a:r>
              <a:rPr lang="en-IN" sz="2400" dirty="0">
                <a:solidFill>
                  <a:srgbClr val="7030A0"/>
                </a:solidFill>
                <a:latin typeface="Calibri"/>
              </a:rPr>
              <a:t>1 MHz, 200 kW each (4 nos.)</a:t>
            </a:r>
          </a:p>
          <a:p>
            <a:pPr defTabSz="685800"/>
            <a:endParaRPr lang="en-IN" sz="2400" dirty="0">
              <a:solidFill>
                <a:srgbClr val="7030A0"/>
              </a:solidFill>
              <a:latin typeface="Calibri"/>
            </a:endParaRPr>
          </a:p>
          <a:p>
            <a:pPr defTabSz="685800"/>
            <a:r>
              <a:rPr lang="en-IN" sz="2400" dirty="0">
                <a:solidFill>
                  <a:srgbClr val="7030A0"/>
                </a:solidFill>
                <a:latin typeface="Calibri"/>
              </a:rPr>
              <a:t>8 kV 60 A power supply for the </a:t>
            </a:r>
            <a:r>
              <a:rPr lang="en-IN" sz="2400" b="1" dirty="0">
                <a:solidFill>
                  <a:srgbClr val="7030A0"/>
                </a:solidFill>
                <a:latin typeface="Calibri"/>
              </a:rPr>
              <a:t>electrostatic RID</a:t>
            </a:r>
          </a:p>
          <a:p>
            <a:pPr defTabSz="685800"/>
            <a:endParaRPr lang="en-IN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6056" y="2072739"/>
            <a:ext cx="3986568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RF Systems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defTabSz="685800"/>
            <a:r>
              <a:rPr lang="en-IN" sz="2400" b="1" dirty="0">
                <a:solidFill>
                  <a:schemeClr val="accent6">
                    <a:lumMod val="50000"/>
                  </a:schemeClr>
                </a:solidFill>
              </a:rPr>
              <a:t>ICRH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defTabSz="685800"/>
            <a:r>
              <a:rPr lang="en-IN" sz="2400" b="1" u="sng" dirty="0">
                <a:solidFill>
                  <a:schemeClr val="accent6">
                    <a:lumMod val="50000"/>
                  </a:schemeClr>
                </a:solidFill>
              </a:rPr>
              <a:t>27kV/190A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 Dual power supply </a:t>
            </a:r>
          </a:p>
          <a:p>
            <a:pPr defTabSz="685800"/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Driver Stage : </a:t>
            </a:r>
            <a:r>
              <a:rPr lang="en-IN" sz="2400" u="sng" dirty="0">
                <a:solidFill>
                  <a:schemeClr val="accent6">
                    <a:lumMod val="50000"/>
                  </a:schemeClr>
                </a:solidFill>
              </a:rPr>
              <a:t>8-18 kV / 20A,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defTabSz="685800"/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End stage : </a:t>
            </a:r>
            <a:r>
              <a:rPr lang="en-IN" sz="2400" u="sng" dirty="0">
                <a:solidFill>
                  <a:schemeClr val="accent6">
                    <a:lumMod val="50000"/>
                  </a:schemeClr>
                </a:solidFill>
              </a:rPr>
              <a:t>27 kV / 170A</a:t>
            </a:r>
          </a:p>
          <a:p>
            <a:pPr defTabSz="685800"/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defTabSz="685800"/>
            <a:r>
              <a:rPr lang="en-IN" sz="2400" b="1" dirty="0">
                <a:solidFill>
                  <a:schemeClr val="accent6">
                    <a:lumMod val="50000"/>
                  </a:schemeClr>
                </a:solidFill>
              </a:rPr>
              <a:t>ECRH</a:t>
            </a:r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 : </a:t>
            </a:r>
          </a:p>
          <a:p>
            <a:pPr defTabSz="685800"/>
            <a:r>
              <a:rPr lang="en-IN" sz="2400" dirty="0">
                <a:solidFill>
                  <a:schemeClr val="accent6">
                    <a:lumMod val="50000"/>
                  </a:schemeClr>
                </a:solidFill>
              </a:rPr>
              <a:t>55 kV, 110 A 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4" y="764706"/>
            <a:ext cx="886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u="sng" dirty="0">
                <a:solidFill>
                  <a:srgbClr val="C00000"/>
                </a:solidFill>
                <a:latin typeface="Calibri"/>
              </a:rPr>
              <a:t>Multi MW power supplies for Diagnostics Neutral Beam and RF systems</a:t>
            </a:r>
          </a:p>
        </p:txBody>
      </p:sp>
    </p:spTree>
    <p:extLst>
      <p:ext uri="{BB962C8B-B14F-4D97-AF65-F5344CB8AC3E}">
        <p14:creationId xmlns:p14="http://schemas.microsoft.com/office/powerpoint/2010/main" val="41229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1" y="581642"/>
            <a:ext cx="9156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</a:rPr>
              <a:t>Several </a:t>
            </a:r>
            <a:r>
              <a:rPr lang="en-US" sz="2400" b="1" u="sng" dirty="0">
                <a:solidFill>
                  <a:srgbClr val="0033CC"/>
                </a:solidFill>
              </a:rPr>
              <a:t>multi-MW power supplies </a:t>
            </a:r>
            <a:r>
              <a:rPr lang="en-US" sz="2400" dirty="0">
                <a:solidFill>
                  <a:srgbClr val="0033CC"/>
                </a:solidFill>
              </a:rPr>
              <a:t>developed to support operations of the RF based plasma heating systems in ITER and the Diagnostic neutral beam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308969"/>
            <a:ext cx="3735912" cy="310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4" y="5417931"/>
            <a:ext cx="4268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</a:rPr>
              <a:t>100 kV, 7.2 MW acceleration system power supplies for ion source manufactured in India and working in Padua Italy on ion source dev. Test bed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173450"/>
            <a:ext cx="2377440" cy="2767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04008"/>
            <a:ext cx="4536838" cy="1737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6512" y="1743201"/>
            <a:ext cx="546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Power supplies for DNB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174320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HVPS for ICRF system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280" y="2498120"/>
            <a:ext cx="2038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</a:rPr>
              <a:t>Developed successfully, tested &amp;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</a:rPr>
              <a:t>operated with ICRF source as per ITER need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78160" y="116632"/>
            <a:ext cx="6522232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Power Supplies </a:t>
            </a:r>
          </a:p>
        </p:txBody>
      </p:sp>
    </p:spTree>
    <p:extLst>
      <p:ext uri="{BB962C8B-B14F-4D97-AF65-F5344CB8AC3E}">
        <p14:creationId xmlns:p14="http://schemas.microsoft.com/office/powerpoint/2010/main" val="55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8" y="1412778"/>
            <a:ext cx="8686800" cy="5025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330" y="735089"/>
            <a:ext cx="541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33CC"/>
                </a:solidFill>
              </a:rPr>
              <a:t>High Power Transmission lines for DNB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78160" y="116632"/>
            <a:ext cx="6522232" cy="470654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</a:rPr>
              <a:t>Power Supplies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78160" y="116632"/>
            <a:ext cx="6378216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Diagnostics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96" y="640976"/>
            <a:ext cx="8964488" cy="581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diagnostic package includes India’s participation in </a:t>
            </a:r>
          </a:p>
          <a:p>
            <a:pPr algn="just">
              <a:lnSpc>
                <a:spcPct val="107000"/>
              </a:lnSpc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 Crystal Spectroscopy (XRCS) - </a:t>
            </a:r>
            <a:r>
              <a:rPr lang="en-US" sz="2000" b="1" u="sng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Survey &amp;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Edge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u="sng" dirty="0">
                <a:solidFill>
                  <a:srgbClr val="FF0000"/>
                </a:solidFill>
              </a:rPr>
              <a:t>Real-time monitoring </a:t>
            </a:r>
            <a:r>
              <a:rPr lang="en-US" sz="2000" dirty="0">
                <a:solidFill>
                  <a:srgbClr val="FF0000"/>
                </a:solidFill>
              </a:rPr>
              <a:t>of</a:t>
            </a:r>
            <a:r>
              <a:rPr lang="en-US" sz="2000" u="sng" dirty="0">
                <a:solidFill>
                  <a:srgbClr val="FF0000"/>
                </a:solidFill>
              </a:rPr>
              <a:t> impurity content</a:t>
            </a:r>
            <a:r>
              <a:rPr lang="en-US" sz="2000" dirty="0">
                <a:solidFill>
                  <a:srgbClr val="FF0000"/>
                </a:solidFill>
              </a:rPr>
              <a:t> in ITER </a:t>
            </a:r>
            <a:r>
              <a:rPr lang="en-US" sz="2000" b="1" u="sng" dirty="0">
                <a:solidFill>
                  <a:srgbClr val="0033CC"/>
                </a:solidFill>
              </a:rPr>
              <a:t>core</a:t>
            </a:r>
            <a:r>
              <a:rPr lang="en-US" sz="2000" dirty="0">
                <a:solidFill>
                  <a:srgbClr val="FF0000"/>
                </a:solidFill>
              </a:rPr>
              <a:t> &amp;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edge</a:t>
            </a:r>
            <a:r>
              <a:rPr lang="en-US" sz="2000" dirty="0">
                <a:solidFill>
                  <a:srgbClr val="FF0000"/>
                </a:solidFill>
              </a:rPr>
              <a:t> plasma </a:t>
            </a:r>
            <a:endParaRPr lang="en-IN" sz="2000" u="sng" dirty="0">
              <a:solidFill>
                <a:srgbClr val="FF0000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of spectrometers (X-ray crystals, Detectors, Vacuum chamber), Calibration source, Instrumentation &amp; Control (I&amp;C)</a:t>
            </a:r>
          </a:p>
          <a:p>
            <a:pPr algn="just">
              <a:lnSpc>
                <a:spcPct val="107000"/>
              </a:lnSpc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Cyclotron Emission (ECE)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measures </a:t>
            </a:r>
            <a:r>
              <a:rPr lang="en-US" sz="20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radiated power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 frequency range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provides </a:t>
            </a:r>
            <a:r>
              <a:rPr lang="en-US" sz="20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temperature profile &amp; temperature fluctuations </a:t>
            </a: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of Michelson Interferometers &amp; Radiometers, Polarization splitter unit, Transmission line, Calibration source, I&amp;C</a:t>
            </a:r>
          </a:p>
          <a:p>
            <a:pPr algn="just">
              <a:lnSpc>
                <a:spcPct val="107000"/>
              </a:lnSpc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altLang="ko-K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Charge </a:t>
            </a:r>
            <a:r>
              <a:rPr lang="en-US" altLang="ko-KR" sz="20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eXchange</a:t>
            </a:r>
            <a:r>
              <a:rPr lang="en-US" altLang="ko-KR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Recombination Spectroscopy (</a:t>
            </a:r>
            <a:r>
              <a:rPr lang="en-US" sz="2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CXRS)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measures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plasma Ion temperature, Velocity and Impurity density</a:t>
            </a:r>
          </a:p>
          <a:p>
            <a:pPr algn="just">
              <a:lnSpc>
                <a:spcPct val="107000"/>
              </a:lnSpc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Optical Fibers, Detectors, Visible Spectrometers,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Opto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-mechanical components like filters, mounts, I&amp;C</a:t>
            </a:r>
            <a:endParaRPr lang="en-US" sz="2000" b="1" dirty="0"/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Upper Port- 09 (UP#09):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 integration with Interspace Support Structure (ISS) &amp; Port Cell Support Structure (PCSS) etc., and customization for CXRS(Edge)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2" y="3137262"/>
            <a:ext cx="8092632" cy="367611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0168" y="116632"/>
            <a:ext cx="5802152" cy="504056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Diagnostics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016" y="62069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Challenge:</a:t>
            </a:r>
          </a:p>
          <a:p>
            <a:r>
              <a:rPr lang="en-US" sz="2000" dirty="0"/>
              <a:t>Establishing measurement techniques for low loss transmission in ultra wide band frequency range of </a:t>
            </a:r>
            <a:r>
              <a:rPr lang="en-US" sz="2000" b="1" dirty="0">
                <a:solidFill>
                  <a:srgbClr val="0033CC"/>
                </a:solidFill>
              </a:rPr>
              <a:t>70 GHz – 1000 GHz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Mitigation:</a:t>
            </a:r>
          </a:p>
          <a:p>
            <a:r>
              <a:rPr lang="en-US" sz="2000" dirty="0"/>
              <a:t>Setting up a prototype experiment – transmission and detector </a:t>
            </a:r>
            <a:r>
              <a:rPr lang="en-US" sz="2000" b="1" dirty="0">
                <a:solidFill>
                  <a:srgbClr val="0033CC"/>
                </a:solidFill>
              </a:rPr>
              <a:t>(Fourier Transform Spectrometer) </a:t>
            </a:r>
            <a:r>
              <a:rPr lang="en-US" sz="2000" dirty="0"/>
              <a:t>in Vacuum to establish attenuation calibration for </a:t>
            </a:r>
            <a:r>
              <a:rPr lang="en-US" sz="2000" b="1" dirty="0"/>
              <a:t>8 m</a:t>
            </a:r>
            <a:r>
              <a:rPr lang="en-US" sz="2000" dirty="0"/>
              <a:t> long transmission line 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04446" y="3137260"/>
            <a:ext cx="4560042" cy="367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4482384" y="6309322"/>
            <a:ext cx="467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Attenuation of 8 m of smooth walled waveguide with two miter bends – establishes the calibration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620851"/>
              </p:ext>
            </p:extLst>
          </p:nvPr>
        </p:nvGraphicFramePr>
        <p:xfrm>
          <a:off x="4482386" y="3175235"/>
          <a:ext cx="4382369" cy="3260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68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00" y="2564906"/>
            <a:ext cx="4296997" cy="26161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Used to cool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ITER superconducting magnets; supercritical He @ 4K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Cryostat and thermal shields; forced flow of He @ 80K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Cryosorption</a:t>
            </a:r>
            <a:r>
              <a:rPr lang="en-US" b="1" dirty="0">
                <a:solidFill>
                  <a:srgbClr val="FF0000"/>
                </a:solidFill>
              </a:rPr>
              <a:t> pumps; supercritical He @ 4K shielded by He gas @ 80K at different pumping locations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23" y="5229200"/>
            <a:ext cx="864805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Indian scope: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to and fro transport of cryogens to desired locations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5 km long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cryolines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5.5 km long warm lines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7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cryodistribution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boxes (local storage houses)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422" y="1364153"/>
            <a:ext cx="139634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Cryoplant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655927" y="1373540"/>
            <a:ext cx="3644267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Cryolines</a:t>
            </a:r>
            <a:r>
              <a:rPr lang="en-US" sz="2400" dirty="0"/>
              <a:t> + </a:t>
            </a:r>
            <a:r>
              <a:rPr lang="en-US" sz="2400" dirty="0" err="1"/>
              <a:t>Cryodistribution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267667" y="1383161"/>
            <a:ext cx="1024961" cy="461665"/>
          </a:xfrm>
          <a:prstGeom prst="rect">
            <a:avLst/>
          </a:prstGeom>
          <a:gradFill>
            <a:gsLst>
              <a:gs pos="0">
                <a:srgbClr val="00B050"/>
              </a:gs>
              <a:gs pos="93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Clients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1844826"/>
            <a:ext cx="2376264" cy="584775"/>
          </a:xfrm>
          <a:prstGeom prst="rect">
            <a:avLst/>
          </a:prstGeom>
          <a:gradFill>
            <a:gsLst>
              <a:gs pos="0">
                <a:srgbClr val="0000FF"/>
              </a:gs>
              <a:gs pos="7000">
                <a:srgbClr val="0000FF"/>
              </a:gs>
              <a:gs pos="14000">
                <a:srgbClr val="0000FF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schemeClr val="bg1"/>
                </a:solidFill>
              </a:rPr>
              <a:t>75 kW @ 4.5K </a:t>
            </a:r>
            <a:r>
              <a:rPr lang="en-US" sz="1600" b="1" dirty="0" err="1">
                <a:solidFill>
                  <a:schemeClr val="bg1"/>
                </a:solidFill>
              </a:rPr>
              <a:t>LHe</a:t>
            </a:r>
            <a:r>
              <a:rPr lang="en-US" sz="1600" b="1" dirty="0">
                <a:solidFill>
                  <a:schemeClr val="bg1"/>
                </a:solidFill>
              </a:rPr>
              <a:t>; (IO) </a:t>
            </a:r>
          </a:p>
          <a:p>
            <a:pPr defTabSz="685800"/>
            <a:r>
              <a:rPr lang="en-US" sz="1600" b="1" dirty="0">
                <a:solidFill>
                  <a:schemeClr val="bg1"/>
                </a:solidFill>
              </a:rPr>
              <a:t>1.2 MW @ 80K LN</a:t>
            </a:r>
            <a:r>
              <a:rPr lang="en-US" sz="1600" b="1" baseline="-25000" dirty="0">
                <a:solidFill>
                  <a:schemeClr val="bg1"/>
                </a:solidFill>
              </a:rPr>
              <a:t>2 </a:t>
            </a:r>
            <a:r>
              <a:rPr lang="en-US" sz="1600" b="1" dirty="0">
                <a:solidFill>
                  <a:schemeClr val="bg1"/>
                </a:solidFill>
              </a:rPr>
              <a:t>(EU) </a:t>
            </a:r>
            <a:endParaRPr lang="en-US" sz="1600" b="1" baseline="-250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1640768" y="1594986"/>
            <a:ext cx="1015159" cy="9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300194" y="1633089"/>
            <a:ext cx="96747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56889" y="836712"/>
            <a:ext cx="263924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ITER Cryogenic System: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1003982" y="116632"/>
            <a:ext cx="6880386" cy="576064"/>
          </a:xfrm>
          <a:solidFill>
            <a:srgbClr val="0033CC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IN" sz="2800" b="1" dirty="0" err="1">
                <a:solidFill>
                  <a:schemeClr val="bg1"/>
                </a:solidFill>
              </a:rPr>
              <a:t>Cryolines</a:t>
            </a:r>
            <a:r>
              <a:rPr lang="en-IN" sz="2800" b="1" dirty="0">
                <a:solidFill>
                  <a:schemeClr val="bg1"/>
                </a:solidFill>
              </a:rPr>
              <a:t> and </a:t>
            </a:r>
            <a:r>
              <a:rPr lang="en-IN" sz="2800" b="1" dirty="0" err="1">
                <a:solidFill>
                  <a:schemeClr val="bg1"/>
                </a:solidFill>
              </a:rPr>
              <a:t>Cryodistribution</a:t>
            </a:r>
            <a:r>
              <a:rPr lang="en-IN" sz="2800" b="1" dirty="0">
                <a:solidFill>
                  <a:schemeClr val="bg1"/>
                </a:solidFill>
              </a:rPr>
              <a:t> System</a:t>
            </a:r>
          </a:p>
        </p:txBody>
      </p:sp>
      <p:pic>
        <p:nvPicPr>
          <p:cNvPr id="16" name="Picture 2" descr="C:\Users\jadonm\Desktop\INTEGRATED_MODEL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59791"/>
            <a:ext cx="4791684" cy="25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370593" y="2375856"/>
            <a:ext cx="267675" cy="216024"/>
          </a:xfrm>
          <a:prstGeom prst="rect">
            <a:avLst/>
          </a:prstGeom>
          <a:solidFill>
            <a:srgbClr val="130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6370593" y="2750441"/>
            <a:ext cx="267675" cy="216024"/>
          </a:xfrm>
          <a:prstGeom prst="rect">
            <a:avLst/>
          </a:prstGeom>
          <a:solidFill>
            <a:srgbClr val="BE66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/>
          <p:cNvSpPr/>
          <p:nvPr/>
        </p:nvSpPr>
        <p:spPr>
          <a:xfrm>
            <a:off x="6370593" y="3182489"/>
            <a:ext cx="267675" cy="2160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6802639" y="2345370"/>
            <a:ext cx="866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CRYOLINES</a:t>
            </a:r>
            <a:endParaRPr lang="en-IN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801139" y="2719955"/>
            <a:ext cx="2019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CRYODISTRIBUTION SYSTEM</a:t>
            </a:r>
            <a:endParaRPr lang="en-IN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2641" y="3152003"/>
            <a:ext cx="929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CRYOPLANT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6941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97902" y="116632"/>
            <a:ext cx="6242450" cy="432048"/>
          </a:xfrm>
          <a:solidFill>
            <a:srgbClr val="0033CC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Cryolines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465313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Validation of structural and mechanical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Measurement of heat load at 80K and 4.5K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Helium leak tightness tests</a:t>
            </a:r>
          </a:p>
        </p:txBody>
      </p:sp>
      <p:sp>
        <p:nvSpPr>
          <p:cNvPr id="17" name="Freeform 16"/>
          <p:cNvSpPr/>
          <p:nvPr/>
        </p:nvSpPr>
        <p:spPr>
          <a:xfrm>
            <a:off x="107504" y="4293096"/>
            <a:ext cx="2320386" cy="360040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</a:rPr>
              <a:t>Test Objectives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015462" y="4324942"/>
            <a:ext cx="2086644" cy="307962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</a:rPr>
              <a:t>Test Results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5964" y="4710045"/>
            <a:ext cx="2665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All  test objectives were fulfilled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All stringent technical &amp; quality requirements were met by both industrial partners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379" y="3820978"/>
            <a:ext cx="3705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</a:rPr>
              <a:t>Prototype </a:t>
            </a:r>
            <a:r>
              <a:rPr lang="en-US" sz="2000" b="1" u="sng" dirty="0" err="1">
                <a:solidFill>
                  <a:srgbClr val="C00000"/>
                </a:solidFill>
              </a:rPr>
              <a:t>cryoline</a:t>
            </a:r>
            <a:r>
              <a:rPr lang="en-US" sz="2000" b="1" u="sng" dirty="0">
                <a:solidFill>
                  <a:srgbClr val="C00000"/>
                </a:solidFill>
              </a:rPr>
              <a:t> 1 (INOX)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8" y="1797128"/>
            <a:ext cx="5380937" cy="2063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868610"/>
            <a:ext cx="3420951" cy="22084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80053" y="1228690"/>
            <a:ext cx="345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C00000"/>
                </a:solidFill>
              </a:rPr>
              <a:t>Prototype </a:t>
            </a:r>
            <a:r>
              <a:rPr lang="en-US" sz="2000" b="1" u="sng" dirty="0" err="1">
                <a:solidFill>
                  <a:srgbClr val="C00000"/>
                </a:solidFill>
              </a:rPr>
              <a:t>cryoline</a:t>
            </a:r>
            <a:r>
              <a:rPr lang="en-US" sz="2000" b="1" u="sng" dirty="0">
                <a:solidFill>
                  <a:srgbClr val="C00000"/>
                </a:solidFill>
              </a:rPr>
              <a:t> 2 (ALAT)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23652" y="1605014"/>
            <a:ext cx="3212844" cy="31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DESIGN                       MANUFACTURING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020274" y="1528477"/>
            <a:ext cx="283683" cy="206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7884370" y="3066136"/>
            <a:ext cx="1385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2082" y="4104942"/>
            <a:ext cx="3795383" cy="2708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Benefits of prototyping activities (multiple sources and designs) :</a:t>
            </a:r>
          </a:p>
          <a:p>
            <a:endParaRPr lang="en-US" sz="1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Risk mitigated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Performance testing and comparison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Develop industry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State of the art facilities developed in Indian industry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36511" y="685147"/>
            <a:ext cx="5443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Multi-process Transfer lines with heat in-leaks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1.2 W/m for 4.5 K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4.2 W/m for 80 k</a:t>
            </a:r>
            <a:r>
              <a:rPr lang="en-US" sz="2000" b="1" dirty="0"/>
              <a:t> lines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67805" y="620690"/>
            <a:ext cx="3619658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33CC"/>
                </a:solidFill>
                <a:cs typeface="Arial" panose="020B0604020202020204" pitchFamily="34" charset="0"/>
              </a:rPr>
              <a:t>Prototype: Most complex line with straight, Tee, Elbow &amp; Z sections</a:t>
            </a:r>
            <a:endParaRPr lang="en-IN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/>
      <p:bldP spid="11" grpId="0"/>
      <p:bldP spid="21" grpId="0"/>
      <p:bldP spid="22" grpId="0"/>
      <p:bldP spid="23" grpId="0" animBg="1"/>
      <p:bldP spid="24" grpId="0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88928"/>
            <a:ext cx="4320480" cy="30883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6706" y="116632"/>
            <a:ext cx="6291638" cy="576064"/>
          </a:xfrm>
          <a:solidFill>
            <a:srgbClr val="0033CC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Cryodistribution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716018" y="3499263"/>
            <a:ext cx="42484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Efficiency requirement ≥ 70%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Stringent mass flow rate: ~ 2.7 kg/s at 4.3k with pressure heads &lt;0.5 bar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Reliable, robust design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Should sustain abnormal modes of operation &amp; pulsed heat loads of the ITER machine  </a:t>
            </a:r>
          </a:p>
        </p:txBody>
      </p:sp>
      <p:sp>
        <p:nvSpPr>
          <p:cNvPr id="172" name="Freeform 171"/>
          <p:cNvSpPr/>
          <p:nvPr/>
        </p:nvSpPr>
        <p:spPr>
          <a:xfrm>
            <a:off x="323528" y="5929350"/>
            <a:ext cx="4212468" cy="595994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1"/>
                </a:solidFill>
              </a:rPr>
              <a:t>Existing cold circulators and ITER requirement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4716016" y="2924944"/>
            <a:ext cx="4275310" cy="504056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1"/>
                </a:solidFill>
              </a:rPr>
              <a:t>Key Challenges for ITER Cold circulator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039102" y="764706"/>
            <a:ext cx="2709362" cy="402431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</a:rPr>
              <a:t>Cold circulator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4128" y="1457491"/>
            <a:ext cx="324036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Critical component of </a:t>
            </a:r>
            <a:r>
              <a:rPr lang="en-US" sz="2000" b="1" dirty="0" err="1">
                <a:cs typeface="Times New Roman" panose="02020603050405020304" pitchFamily="18" charset="0"/>
              </a:rPr>
              <a:t>Cryodistribution</a:t>
            </a:r>
            <a:r>
              <a:rPr lang="en-US" sz="2000" b="1" dirty="0">
                <a:cs typeface="Times New Roman" panose="02020603050405020304" pitchFamily="18" charset="0"/>
              </a:rPr>
              <a:t>, provides forced flow cooling (</a:t>
            </a:r>
            <a:r>
              <a:rPr lang="en-US" sz="2000" b="1" dirty="0" err="1">
                <a:cs typeface="Times New Roman" panose="02020603050405020304" pitchFamily="18" charset="0"/>
              </a:rPr>
              <a:t>SHe</a:t>
            </a:r>
            <a:r>
              <a:rPr lang="en-US" sz="2000" b="1" dirty="0">
                <a:cs typeface="Times New Roman" panose="02020603050405020304" pitchFamily="18" charset="0"/>
              </a:rPr>
              <a:t>) to all cryogenic users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9512" y="764704"/>
            <a:ext cx="532859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A"/>
                </a:solidFill>
              </a:rPr>
              <a:t>The ITER </a:t>
            </a:r>
            <a:r>
              <a:rPr lang="en-US" sz="2000" b="1" dirty="0" err="1">
                <a:solidFill>
                  <a:srgbClr val="00009A"/>
                </a:solidFill>
              </a:rPr>
              <a:t>Cryodistribution</a:t>
            </a:r>
            <a:r>
              <a:rPr lang="en-US" sz="2000" b="1" dirty="0">
                <a:solidFill>
                  <a:srgbClr val="00009A"/>
                </a:solidFill>
              </a:rPr>
              <a:t> System comprises of:</a:t>
            </a:r>
          </a:p>
          <a:p>
            <a:r>
              <a:rPr lang="en-US" sz="2000" b="1" dirty="0">
                <a:solidFill>
                  <a:srgbClr val="00009A"/>
                </a:solidFill>
              </a:rPr>
              <a:t>• </a:t>
            </a:r>
            <a:r>
              <a:rPr lang="en-US" sz="2000" b="1" dirty="0">
                <a:solidFill>
                  <a:srgbClr val="C00000"/>
                </a:solidFill>
              </a:rPr>
              <a:t>Five</a:t>
            </a:r>
            <a:r>
              <a:rPr lang="en-US" sz="2000" b="1" dirty="0">
                <a:solidFill>
                  <a:srgbClr val="00009A"/>
                </a:solidFill>
              </a:rPr>
              <a:t> Auxiliary Cold Boxes (ACBs)</a:t>
            </a:r>
          </a:p>
          <a:p>
            <a:endParaRPr lang="en-US" sz="1000" b="1" dirty="0">
              <a:solidFill>
                <a:srgbClr val="00009A"/>
              </a:solidFill>
            </a:endParaRPr>
          </a:p>
          <a:p>
            <a:r>
              <a:rPr lang="en-US" sz="2000" b="1" dirty="0">
                <a:solidFill>
                  <a:srgbClr val="00009A"/>
                </a:solidFill>
              </a:rPr>
              <a:t>• </a:t>
            </a:r>
            <a:r>
              <a:rPr lang="en-US" sz="2000" b="1" dirty="0">
                <a:solidFill>
                  <a:srgbClr val="C00000"/>
                </a:solidFill>
              </a:rPr>
              <a:t>One</a:t>
            </a:r>
            <a:r>
              <a:rPr lang="en-US" sz="2000" b="1" dirty="0">
                <a:solidFill>
                  <a:srgbClr val="00009A"/>
                </a:solidFill>
              </a:rPr>
              <a:t> </a:t>
            </a:r>
            <a:r>
              <a:rPr lang="en-US" sz="2000" b="1" dirty="0" err="1">
                <a:solidFill>
                  <a:srgbClr val="00009A"/>
                </a:solidFill>
              </a:rPr>
              <a:t>Cryoplant</a:t>
            </a:r>
            <a:r>
              <a:rPr lang="en-US" sz="2000" b="1" dirty="0">
                <a:solidFill>
                  <a:srgbClr val="00009A"/>
                </a:solidFill>
              </a:rPr>
              <a:t> Termination Cold Box (CTCB)</a:t>
            </a:r>
          </a:p>
          <a:p>
            <a:endParaRPr lang="en-US" sz="1000" b="1" dirty="0">
              <a:solidFill>
                <a:srgbClr val="00009A"/>
              </a:solidFill>
            </a:endParaRPr>
          </a:p>
          <a:p>
            <a:pPr marL="174625" indent="-174625"/>
            <a:r>
              <a:rPr lang="en-US" sz="2000" b="1" dirty="0">
                <a:solidFill>
                  <a:srgbClr val="00009A"/>
                </a:solidFill>
              </a:rPr>
              <a:t>• </a:t>
            </a:r>
            <a:r>
              <a:rPr lang="en-US" sz="2000" b="1" dirty="0">
                <a:solidFill>
                  <a:srgbClr val="C00000"/>
                </a:solidFill>
              </a:rPr>
              <a:t>One</a:t>
            </a:r>
            <a:r>
              <a:rPr lang="en-US" sz="2000" b="1" dirty="0">
                <a:solidFill>
                  <a:srgbClr val="00009A"/>
                </a:solidFill>
              </a:rPr>
              <a:t> Thermal Shield Cooling System (TSCS) including the respective Warm Panels (WPs)</a:t>
            </a:r>
          </a:p>
        </p:txBody>
      </p:sp>
      <p:sp>
        <p:nvSpPr>
          <p:cNvPr id="2" name="Left Arrow 1"/>
          <p:cNvSpPr/>
          <p:nvPr/>
        </p:nvSpPr>
        <p:spPr>
          <a:xfrm>
            <a:off x="4211960" y="4333100"/>
            <a:ext cx="648072" cy="1760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own Arrow 2"/>
          <p:cNvSpPr/>
          <p:nvPr/>
        </p:nvSpPr>
        <p:spPr>
          <a:xfrm>
            <a:off x="7344310" y="1167135"/>
            <a:ext cx="49475" cy="290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621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72" grpId="0" animBg="1"/>
      <p:bldP spid="174" grpId="0" animBg="1"/>
      <p:bldP spid="20" grpId="0" animBg="1"/>
      <p:bldP spid="23" grpId="0" animBg="1"/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336704" cy="576064"/>
          </a:xfrm>
          <a:solidFill>
            <a:srgbClr val="0033CC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Cryodistribution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899592" y="728042"/>
            <a:ext cx="1944216" cy="307962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1"/>
                </a:solidFill>
              </a:rPr>
              <a:t>Resolution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18" y="3856394"/>
            <a:ext cx="4616578" cy="281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00 Ritendra\03 CC CCP\00 CC CCP Procurement\03 Design\01 IHI\06-04 FAT\Pics\DSC041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r="5726" b="9250"/>
          <a:stretch/>
        </p:blipFill>
        <p:spPr bwMode="auto">
          <a:xfrm>
            <a:off x="5190918" y="1244152"/>
            <a:ext cx="1253290" cy="18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00 Ritendra\03 CC CCP\00 CC CCP Procurement\01 Contract\BNI\04 CIP Delivery\Shipment-2\Shipping Document\Pics\BNHeP-34-050 TF Cold Circ Rotating Ass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13145" r="3595" b="13216"/>
          <a:stretch/>
        </p:blipFill>
        <p:spPr bwMode="auto">
          <a:xfrm>
            <a:off x="7164288" y="1320168"/>
            <a:ext cx="1348988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4887199" y="732058"/>
            <a:ext cx="1773035" cy="608982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</a:rPr>
              <a:t>Cold Circulating Pump-1 (IHI)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419921" y="3275021"/>
            <a:ext cx="4616577" cy="586029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solidFill>
                  <a:schemeClr val="tx1"/>
                </a:solidFill>
              </a:rPr>
              <a:t>Performance Qualification Test at                                                            Japan Atomic Energy Agency, Japan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2"/>
          <a:stretch/>
        </p:blipFill>
        <p:spPr bwMode="auto">
          <a:xfrm>
            <a:off x="512017" y="3896065"/>
            <a:ext cx="3483921" cy="2557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25"/>
          <p:cNvSpPr/>
          <p:nvPr/>
        </p:nvSpPr>
        <p:spPr>
          <a:xfrm>
            <a:off x="584025" y="3504592"/>
            <a:ext cx="3339905" cy="428464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</a:rPr>
              <a:t>Cold Circulating Pump - 1 Results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952266" y="731513"/>
            <a:ext cx="1773035" cy="608982"/>
          </a:xfrm>
          <a:custGeom>
            <a:avLst/>
            <a:gdLst>
              <a:gd name="connsiteX0" fmla="*/ 0 w 3797466"/>
              <a:gd name="connsiteY0" fmla="*/ 113839 h 683019"/>
              <a:gd name="connsiteX1" fmla="*/ 113839 w 3797466"/>
              <a:gd name="connsiteY1" fmla="*/ 0 h 683019"/>
              <a:gd name="connsiteX2" fmla="*/ 3683627 w 3797466"/>
              <a:gd name="connsiteY2" fmla="*/ 0 h 683019"/>
              <a:gd name="connsiteX3" fmla="*/ 3797466 w 3797466"/>
              <a:gd name="connsiteY3" fmla="*/ 113839 h 683019"/>
              <a:gd name="connsiteX4" fmla="*/ 3797466 w 3797466"/>
              <a:gd name="connsiteY4" fmla="*/ 569180 h 683019"/>
              <a:gd name="connsiteX5" fmla="*/ 3683627 w 3797466"/>
              <a:gd name="connsiteY5" fmla="*/ 683019 h 683019"/>
              <a:gd name="connsiteX6" fmla="*/ 113839 w 3797466"/>
              <a:gd name="connsiteY6" fmla="*/ 683019 h 683019"/>
              <a:gd name="connsiteX7" fmla="*/ 0 w 3797466"/>
              <a:gd name="connsiteY7" fmla="*/ 569180 h 683019"/>
              <a:gd name="connsiteX8" fmla="*/ 0 w 3797466"/>
              <a:gd name="connsiteY8" fmla="*/ 113839 h 68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466" h="683019">
                <a:moveTo>
                  <a:pt x="0" y="113839"/>
                </a:moveTo>
                <a:cubicBezTo>
                  <a:pt x="0" y="50967"/>
                  <a:pt x="50967" y="0"/>
                  <a:pt x="113839" y="0"/>
                </a:cubicBezTo>
                <a:lnTo>
                  <a:pt x="3683627" y="0"/>
                </a:lnTo>
                <a:cubicBezTo>
                  <a:pt x="3746499" y="0"/>
                  <a:pt x="3797466" y="50967"/>
                  <a:pt x="3797466" y="113839"/>
                </a:cubicBezTo>
                <a:lnTo>
                  <a:pt x="3797466" y="569180"/>
                </a:lnTo>
                <a:cubicBezTo>
                  <a:pt x="3797466" y="632052"/>
                  <a:pt x="3746499" y="683019"/>
                  <a:pt x="3683627" y="683019"/>
                </a:cubicBezTo>
                <a:lnTo>
                  <a:pt x="113839" y="683019"/>
                </a:lnTo>
                <a:cubicBezTo>
                  <a:pt x="50967" y="683019"/>
                  <a:pt x="0" y="632052"/>
                  <a:pt x="0" y="569180"/>
                </a:cubicBezTo>
                <a:lnTo>
                  <a:pt x="0" y="11383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142" tIns="84142" rIns="84142" bIns="84142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chemeClr val="tx1"/>
                </a:solidFill>
              </a:rPr>
              <a:t>Cold Circulating Pump-2 (BNI)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5" y="1089898"/>
            <a:ext cx="4187371" cy="233910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Two cold circulators (one from IHI and one from BNI) have been developed &amp; installed in Test Auxiliary Cold Box (TACB)</a:t>
            </a:r>
          </a:p>
          <a:p>
            <a:endParaRPr lang="en-US" sz="1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Integration of TACB system with the 5.0 kW at 4.5 K class cryogenic test facility at Japan</a:t>
            </a:r>
          </a:p>
          <a:p>
            <a:endParaRPr lang="en-US" sz="1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Tested and risk mitigated</a:t>
            </a:r>
          </a:p>
        </p:txBody>
      </p:sp>
    </p:spTree>
    <p:extLst>
      <p:ext uri="{BB962C8B-B14F-4D97-AF65-F5344CB8AC3E}">
        <p14:creationId xmlns:p14="http://schemas.microsoft.com/office/powerpoint/2010/main" val="11617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715850"/>
            <a:ext cx="4572000" cy="2569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6" y="3800470"/>
            <a:ext cx="4459329" cy="25071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32756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Cryo</a:t>
            </a:r>
            <a:r>
              <a:rPr lang="en-US" b="1" dirty="0"/>
              <a:t> facility at ITER site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6358578"/>
            <a:ext cx="3526746" cy="382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Installation of </a:t>
            </a:r>
            <a:r>
              <a:rPr lang="en-US" b="1" dirty="0" err="1"/>
              <a:t>cryolines</a:t>
            </a:r>
            <a:r>
              <a:rPr lang="en-US" b="1" dirty="0"/>
              <a:t> at ITER site</a:t>
            </a:r>
          </a:p>
        </p:txBody>
      </p:sp>
      <p:pic>
        <p:nvPicPr>
          <p:cNvPr id="10" name="Picture 41" descr="C:\Users\admin\Downloads\IMG_2513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83208"/>
            <a:ext cx="3566160" cy="267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522" y="3275692"/>
            <a:ext cx="4333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Aft>
                <a:spcPts val="1000"/>
              </a:spcAft>
            </a:pPr>
            <a:r>
              <a:rPr lang="en-IN" altLang="en-US" b="1" dirty="0" err="1"/>
              <a:t>Cryolines</a:t>
            </a:r>
            <a:r>
              <a:rPr lang="en-IN" altLang="en-US" b="1" dirty="0"/>
              <a:t> and </a:t>
            </a:r>
            <a:r>
              <a:rPr lang="en-IN" altLang="en-US" b="1" dirty="0" err="1"/>
              <a:t>Warmlines</a:t>
            </a:r>
            <a:r>
              <a:rPr lang="en-IN" altLang="en-US" b="1" dirty="0"/>
              <a:t> ready for dispatch</a:t>
            </a:r>
            <a:endParaRPr lang="en-US" alt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3716796"/>
            <a:ext cx="3608614" cy="2590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1449" y="6372036"/>
            <a:ext cx="4452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altLang="en-US" b="1" dirty="0"/>
              <a:t>CTCB Cold Box internal movement in factory </a:t>
            </a:r>
            <a:endParaRPr lang="en-US" b="1" dirty="0"/>
          </a:p>
        </p:txBody>
      </p:sp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683568" y="44624"/>
            <a:ext cx="7992888" cy="576064"/>
          </a:xfrm>
          <a:solidFill>
            <a:srgbClr val="0033CC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cap="none" dirty="0">
                <a:solidFill>
                  <a:schemeClr val="bg1"/>
                </a:solidFill>
              </a:rPr>
              <a:t> Installation of </a:t>
            </a:r>
            <a:r>
              <a:rPr lang="en-US" sz="2400" cap="none" dirty="0" err="1">
                <a:solidFill>
                  <a:schemeClr val="bg1"/>
                </a:solidFill>
              </a:rPr>
              <a:t>Cryoline</a:t>
            </a:r>
            <a:r>
              <a:rPr lang="en-US" sz="2400" cap="none" dirty="0">
                <a:solidFill>
                  <a:schemeClr val="bg1"/>
                </a:solidFill>
              </a:rPr>
              <a:t> and </a:t>
            </a:r>
            <a:r>
              <a:rPr lang="en-US" sz="2400" cap="none" dirty="0" err="1">
                <a:solidFill>
                  <a:schemeClr val="bg1"/>
                </a:solidFill>
              </a:rPr>
              <a:t>Cyodistribution</a:t>
            </a:r>
            <a:r>
              <a:rPr lang="en-US" sz="2400" cap="none" dirty="0">
                <a:solidFill>
                  <a:schemeClr val="bg1"/>
                </a:solidFill>
              </a:rPr>
              <a:t> System at ITER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9043" y="836712"/>
            <a:ext cx="202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Cryoplant</a:t>
            </a:r>
            <a:r>
              <a:rPr lang="en-US" b="1" dirty="0">
                <a:solidFill>
                  <a:schemeClr val="bg1"/>
                </a:solidFill>
              </a:rPr>
              <a:t> building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5963" y="136828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Gas He &amp; LN2 storage tanks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01028" y="192653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LHe</a:t>
            </a:r>
            <a:r>
              <a:rPr lang="en-US" b="1" dirty="0">
                <a:solidFill>
                  <a:schemeClr val="bg1"/>
                </a:solidFill>
              </a:rPr>
              <a:t> storage tank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724128" y="1691449"/>
            <a:ext cx="577100" cy="32865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308306" y="1206044"/>
            <a:ext cx="317659" cy="3101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638719" y="1916832"/>
            <a:ext cx="317659" cy="3101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2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828" y="83600"/>
            <a:ext cx="732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ITER IN-KIND CONTRIBUTION PACKAGES: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3729" y="1299534"/>
            <a:ext cx="4896544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Mainly Two Types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85099" y="1987479"/>
            <a:ext cx="513341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6534" y="1731580"/>
            <a:ext cx="0" cy="26305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11788" y="1984925"/>
            <a:ext cx="0" cy="432794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85097" y="1984925"/>
            <a:ext cx="0" cy="45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7504" y="2451662"/>
            <a:ext cx="4244300" cy="34778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Design responsibility is ITER’s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First of its kind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Any of the partner supports ITER   to reach on a final design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ITER owns the responsibility of performance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Post manufacturing any modifications required are ITER’s responsibility in terms of cost and schedule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2451660"/>
            <a:ext cx="4248472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Design responsibility is with the partner responsible for delivery</a:t>
            </a:r>
          </a:p>
          <a:p>
            <a:endParaRPr lang="en-US" sz="2000" b="1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Functional requirements and boundaries defined by ITER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Partner responsible has to engineer, fabricate and demonstrate the system as per the requirements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Any modifications and the resultant impact on schedule and cost is partner’s responsibility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056" y="1775383"/>
            <a:ext cx="1529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</a:rPr>
              <a:t>Build to Print (BTP)</a:t>
            </a:r>
          </a:p>
        </p:txBody>
      </p:sp>
      <p:sp>
        <p:nvSpPr>
          <p:cNvPr id="3" name="Rectangle 2"/>
          <p:cNvSpPr/>
          <p:nvPr/>
        </p:nvSpPr>
        <p:spPr>
          <a:xfrm>
            <a:off x="7095802" y="1700512"/>
            <a:ext cx="2048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C00000"/>
                </a:solidFill>
              </a:rPr>
              <a:t>Functional Specification</a:t>
            </a:r>
            <a:r>
              <a:rPr lang="en-US" sz="2000" b="1" dirty="0">
                <a:solidFill>
                  <a:srgbClr val="C00000"/>
                </a:solidFill>
              </a:rPr>
              <a:t> (FS)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5422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7" y="764704"/>
            <a:ext cx="8589835" cy="5688632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52728" cy="576064"/>
          </a:xfrm>
          <a:solidFill>
            <a:srgbClr val="0033CC"/>
          </a:solidFill>
          <a:ln>
            <a:solidFill>
              <a:srgbClr val="000099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Cryolines</a:t>
            </a:r>
            <a:r>
              <a:rPr lang="en-US" sz="2400" b="1" dirty="0">
                <a:solidFill>
                  <a:schemeClr val="bg1"/>
                </a:solidFill>
              </a:rPr>
              <a:t> installed inside </a:t>
            </a:r>
            <a:r>
              <a:rPr lang="en-US" sz="2400" b="1" dirty="0" err="1">
                <a:solidFill>
                  <a:schemeClr val="bg1"/>
                </a:solidFill>
              </a:rPr>
              <a:t>Cryoplant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264696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Cooling System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1478726"/>
            <a:ext cx="86460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Water used to remove heat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from the vacuum vessel &amp; its components</a:t>
            </a:r>
            <a:r>
              <a:rPr lang="en-US" sz="2000" b="1" dirty="0"/>
              <a:t>, and </a:t>
            </a:r>
          </a:p>
          <a:p>
            <a:pPr algn="just"/>
            <a:endParaRPr lang="en-US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to cool auxiliary systems such as </a:t>
            </a:r>
            <a:r>
              <a:rPr lang="en-US" sz="2000" b="1" u="sng" dirty="0">
                <a:solidFill>
                  <a:srgbClr val="7030A0"/>
                </a:solidFill>
              </a:rPr>
              <a:t>RF and beam heating &amp; current drive</a:t>
            </a:r>
            <a:r>
              <a:rPr lang="en-US" sz="2000" b="1" dirty="0">
                <a:solidFill>
                  <a:srgbClr val="7030A0"/>
                </a:solidFill>
              </a:rPr>
              <a:t> systems,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the </a:t>
            </a:r>
            <a:r>
              <a:rPr lang="en-US" sz="2000" b="1" u="sng" dirty="0">
                <a:solidFill>
                  <a:schemeClr val="accent2">
                    <a:lumMod val="50000"/>
                  </a:schemeClr>
                </a:solidFill>
              </a:rPr>
              <a:t>cryogenic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system</a:t>
            </a:r>
            <a:r>
              <a:rPr lang="en-US" sz="2000" b="1" dirty="0">
                <a:solidFill>
                  <a:srgbClr val="7030A0"/>
                </a:solidFill>
              </a:rPr>
              <a:t>,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the 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</a:rPr>
              <a:t>power supply and distribution system</a:t>
            </a:r>
            <a:r>
              <a:rPr lang="en-US" sz="2000" b="1" dirty="0"/>
              <a:t> etc.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3119479"/>
            <a:ext cx="4752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The cooling water system incorporates </a:t>
            </a:r>
          </a:p>
          <a:p>
            <a:pPr algn="just"/>
            <a:endParaRPr lang="en-US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</a:rPr>
              <a:t>multiple </a:t>
            </a:r>
            <a:r>
              <a:rPr lang="en-US" sz="2000" b="1" dirty="0">
                <a:solidFill>
                  <a:srgbClr val="C00000"/>
                </a:solidFill>
              </a:rPr>
              <a:t>closed heat transfer </a:t>
            </a:r>
            <a:r>
              <a:rPr lang="en-US" sz="2000" b="1" dirty="0">
                <a:solidFill>
                  <a:srgbClr val="7030A0"/>
                </a:solidFill>
              </a:rPr>
              <a:t>loops (CCWS &amp; CHWS) + an </a:t>
            </a:r>
            <a:r>
              <a:rPr lang="en-US" sz="2000" b="1" dirty="0">
                <a:solidFill>
                  <a:srgbClr val="C00000"/>
                </a:solidFill>
              </a:rPr>
              <a:t>open-loop heat rejection system</a:t>
            </a:r>
            <a:r>
              <a:rPr lang="en-US" sz="2000" b="1" dirty="0">
                <a:solidFill>
                  <a:srgbClr val="7030A0"/>
                </a:solidFill>
              </a:rPr>
              <a:t> (HRS). </a:t>
            </a:r>
          </a:p>
          <a:p>
            <a:pPr algn="just"/>
            <a:endParaRPr lang="en-US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Heat generated during operation will be transferred through </a:t>
            </a:r>
            <a:r>
              <a:rPr lang="en-US" sz="2000" b="1" u="sng" dirty="0">
                <a:solidFill>
                  <a:srgbClr val="002060"/>
                </a:solidFill>
              </a:rPr>
              <a:t>the tokamak cooling water system (TCWS)</a:t>
            </a:r>
            <a:r>
              <a:rPr lang="en-US" sz="2000" b="1" dirty="0">
                <a:solidFill>
                  <a:srgbClr val="002060"/>
                </a:solidFill>
              </a:rPr>
              <a:t> to the </a:t>
            </a:r>
            <a:r>
              <a:rPr lang="en-US" sz="2000" b="1" u="sng" dirty="0">
                <a:solidFill>
                  <a:srgbClr val="00B0F0"/>
                </a:solidFill>
              </a:rPr>
              <a:t>intermediate component cooling water system </a:t>
            </a:r>
            <a:r>
              <a:rPr lang="en-US" sz="2000" b="1" dirty="0">
                <a:solidFill>
                  <a:srgbClr val="002060"/>
                </a:solidFill>
              </a:rPr>
              <a:t>(CCWS), and </a:t>
            </a:r>
            <a:r>
              <a:rPr lang="en-US" sz="2000" b="1" u="sng" dirty="0">
                <a:solidFill>
                  <a:srgbClr val="7030A0"/>
                </a:solidFill>
              </a:rPr>
              <a:t>to the  HRS</a:t>
            </a:r>
            <a:r>
              <a:rPr lang="en-US" sz="2000" b="1" dirty="0">
                <a:solidFill>
                  <a:srgbClr val="002060"/>
                </a:solidFill>
              </a:rPr>
              <a:t>, which will reject the heat to the environment</a:t>
            </a:r>
            <a:r>
              <a:rPr lang="en-US" sz="2000" b="1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461" y="2852936"/>
            <a:ext cx="3642021" cy="3960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0029" y="653789"/>
            <a:ext cx="880646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</a:rPr>
              <a:t>ITER machine is equipped with cooling water system to manage the heat generated during operation of the tokamak</a:t>
            </a:r>
          </a:p>
        </p:txBody>
      </p:sp>
    </p:spTree>
    <p:extLst>
      <p:ext uri="{BB962C8B-B14F-4D97-AF65-F5344CB8AC3E}">
        <p14:creationId xmlns:p14="http://schemas.microsoft.com/office/powerpoint/2010/main" val="24576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601551"/>
            <a:ext cx="4947564" cy="279255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Indian scope includes the following subsystems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 Cooling Water System (CCWS)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Provides cooling water at 31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C, specified flow rate, pressure and water quality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Chilled Water System (CHWS)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Provides chilled water at 6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C, specified flow rate and pressure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 Rejection System (HRS)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Final heat sink. Also stores excess heat during pulse operation and rejects the same during dwell period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064" y="666562"/>
            <a:ext cx="3923928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Delivery include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~4500 pipe spools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upto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2m diameter, in varying lengths and piping geometries, </a:t>
            </a:r>
          </a:p>
          <a:p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~ 18 km of piping and ~ 10</a:t>
            </a:r>
            <a:r>
              <a:rPr lang="en-US" b="1" u="sng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inch diameter of welding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97" y="3429000"/>
            <a:ext cx="5256584" cy="25772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scope of supply includes </a:t>
            </a:r>
            <a:endParaRPr lang="en-US" sz="2800" b="1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cells of Cooling Tower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Avg. 510 MW; Peak~1.2 GW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Plate type Heat Exchanger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70 MW each: Possibly at the highest range of design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4MW Chiller: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capacity manufactured in India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Pumps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different capacity (Max 1.4MW motor capacity)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8" y="2427837"/>
            <a:ext cx="3586847" cy="30173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314320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Cooling System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96" y="5962054"/>
            <a:ext cx="9217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Extremely high flow rates (&gt;20000 m3/hr) &amp; meeting requirements of low conductivity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Highly interface intensive configuration </a:t>
            </a:r>
          </a:p>
          <a:p>
            <a:r>
              <a:rPr lang="en-US" b="1" dirty="0"/>
              <a:t>Design - Procurement (vendor availability) - Manufacturing - Quality –  logistic 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5430395" y="5229202"/>
            <a:ext cx="1661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u="sng" dirty="0"/>
              <a:t>Challenges: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6012160" y="5742548"/>
            <a:ext cx="249176" cy="2787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43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179" y="500479"/>
            <a:ext cx="851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Several important components of the cooling water system developed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24736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Cooling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3431903"/>
            <a:ext cx="3858816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ea typeface="Calibri" panose="020F0502020204030204" pitchFamily="34" charset="0"/>
              </a:rPr>
              <a:t>4MW chiller with requirement of seismic qualification for nuclear site</a:t>
            </a:r>
            <a:r>
              <a:rPr lang="en-US" sz="1600" b="1" dirty="0"/>
              <a:t> ever manufactured indigenously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4365106"/>
            <a:ext cx="2036546" cy="1995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836712"/>
            <a:ext cx="1467300" cy="1953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093" y="950149"/>
            <a:ext cx="1943125" cy="20464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6467" y="6021290"/>
            <a:ext cx="2997383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en-IN" sz="1600" b="1" dirty="0">
                <a:solidFill>
                  <a:srgbClr val="421BA5"/>
                </a:solidFill>
              </a:rPr>
              <a:t>Innovative Pipe-in-pipe concept developed to allow thermal expansion in buried network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76258" y="2817362"/>
            <a:ext cx="2114513" cy="6832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IN" sz="1600" b="1" dirty="0">
                <a:solidFill>
                  <a:srgbClr val="421BA5"/>
                </a:solidFill>
              </a:rPr>
              <a:t>1.4 MW Motor with strict  noise level limit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5149"/>
            <a:ext cx="3875270" cy="25567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260" y="980728"/>
            <a:ext cx="1066676" cy="4982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83970" y="2852936"/>
            <a:ext cx="2448271" cy="6832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421BA5"/>
                </a:solidFill>
              </a:rPr>
              <a:t>Flow Splitter to smoothen the flow to vertical pump</a:t>
            </a:r>
            <a:endParaRPr lang="en-IN" sz="1600" b="1" dirty="0">
              <a:solidFill>
                <a:srgbClr val="421BA5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7"/>
          <a:stretch>
            <a:fillRect/>
          </a:stretch>
        </p:blipFill>
        <p:spPr>
          <a:xfrm>
            <a:off x="4196113" y="3837133"/>
            <a:ext cx="4840385" cy="29042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3718775"/>
            <a:ext cx="479465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IN" b="1" dirty="0"/>
              <a:t>Mock-up of basin &amp; pumping arrangement at </a:t>
            </a:r>
            <a:r>
              <a:rPr lang="en-IN" b="1" dirty="0" err="1"/>
              <a:t>Kirloskar</a:t>
            </a:r>
            <a:r>
              <a:rPr lang="en-IN" b="1" dirty="0"/>
              <a:t> factory</a:t>
            </a:r>
          </a:p>
        </p:txBody>
      </p:sp>
    </p:spTree>
    <p:extLst>
      <p:ext uri="{BB962C8B-B14F-4D97-AF65-F5344CB8AC3E}">
        <p14:creationId xmlns:p14="http://schemas.microsoft.com/office/powerpoint/2010/main" val="408288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83" y="2444296"/>
            <a:ext cx="7808343" cy="4257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836714"/>
            <a:ext cx="813690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 km of piping network manufactured under PED protocol, involves </a:t>
            </a:r>
            <a:r>
              <a:rPr lang="en-US" sz="2400" b="1" u="sng" dirty="0">
                <a:solidFill>
                  <a:srgbClr val="FF0000"/>
                </a:solidFill>
                <a:ea typeface="Calibri" panose="020F0502020204030204" pitchFamily="34" charset="0"/>
              </a:rPr>
              <a:t>~ 10</a:t>
            </a:r>
            <a:r>
              <a:rPr lang="en-US" sz="2400" b="1" u="sng" baseline="30000" dirty="0">
                <a:solidFill>
                  <a:srgbClr val="FF0000"/>
                </a:solidFill>
                <a:ea typeface="Calibri" panose="020F0502020204030204" pitchFamily="34" charset="0"/>
              </a:rPr>
              <a:t>5 </a:t>
            </a:r>
            <a:r>
              <a:rPr lang="en-US" sz="2400" b="1" u="sng" dirty="0">
                <a:solidFill>
                  <a:srgbClr val="FF0000"/>
                </a:solidFill>
                <a:ea typeface="Calibri" panose="020F0502020204030204" pitchFamily="34" charset="0"/>
              </a:rPr>
              <a:t>inch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/>
              <a:t> diameter of welding &amp; their examination to ensure their correctness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610" y="2451815"/>
            <a:ext cx="6645195" cy="14219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421BA5"/>
                </a:solidFill>
              </a:rPr>
              <a:t> ~ 4200 spools delivered, all major components like pumps, chiller, heat exchanger, cooling tower etc. delivered (95% delivery completed)</a:t>
            </a:r>
            <a:endParaRPr lang="en-IN" sz="2400" b="1" dirty="0">
              <a:solidFill>
                <a:srgbClr val="421BA5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5688632" cy="432048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Cooling System </a:t>
            </a:r>
          </a:p>
        </p:txBody>
      </p:sp>
    </p:spTree>
    <p:extLst>
      <p:ext uri="{BB962C8B-B14F-4D97-AF65-F5344CB8AC3E}">
        <p14:creationId xmlns:p14="http://schemas.microsoft.com/office/powerpoint/2010/main" val="30930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80623" y="3535012"/>
            <a:ext cx="2883867" cy="4700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Pumps delivered by ITER-India being installed at ITER 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62"/>
            <a:ext cx="5256584" cy="3013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3" y="548680"/>
            <a:ext cx="9106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Site service building in ITER France houses the </a:t>
            </a:r>
            <a:r>
              <a:rPr lang="en-US" sz="2000" b="1" u="sng" dirty="0"/>
              <a:t>chiller systems, pumps, electrical panels and interconnecting piping network delivered by ITER India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52728" cy="470654"/>
          </a:xfrm>
          <a:solidFill>
            <a:srgbClr val="0033CC"/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Water Cooling System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664" y="4058312"/>
            <a:ext cx="2852449" cy="21069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00354" y="6122043"/>
            <a:ext cx="2911067" cy="69133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Cooling Tower components delivered by ITER-India under assembly at site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568" y="6453336"/>
            <a:ext cx="4824536" cy="3260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Delivered by ITER-India, erected by ITER Organization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" y="4369590"/>
            <a:ext cx="3023335" cy="20081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663" y="4365104"/>
            <a:ext cx="3018507" cy="201233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6084170" y="1340768"/>
            <a:ext cx="2927251" cy="21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236310" y="260650"/>
            <a:ext cx="8800186" cy="6067383"/>
            <a:chOff x="0" y="0"/>
            <a:chExt cx="12222480" cy="6320192"/>
          </a:xfrm>
        </p:grpSpPr>
        <p:pic>
          <p:nvPicPr>
            <p:cNvPr id="5" name="Picture 2" descr="C:\Users\arnouxr\Documents\Work\En Cours\DRONE RICHE PLATFORM MARCH 2018\Drone_Platform_Riche_full_1a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6" t="2228" r="2867" b="13526"/>
            <a:stretch/>
          </p:blipFill>
          <p:spPr bwMode="auto">
            <a:xfrm>
              <a:off x="0" y="0"/>
              <a:ext cx="12192000" cy="6320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itle 1"/>
            <p:cNvSpPr txBox="1">
              <a:spLocks/>
            </p:cNvSpPr>
            <p:nvPr/>
          </p:nvSpPr>
          <p:spPr>
            <a:xfrm>
              <a:off x="843281" y="368565"/>
              <a:ext cx="11379199" cy="67326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4000" b="1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India’s</a:t>
              </a:r>
              <a:r>
                <a:rPr lang="fr-FR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000" b="1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  <a:r>
                <a:rPr lang="fr-FR" sz="4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on site</a:t>
              </a:r>
              <a:endParaRPr lang="en-GB" sz="4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/>
            <p:cNvCxnSpPr>
              <a:stCxn id="14" idx="2"/>
            </p:cNvCxnSpPr>
            <p:nvPr/>
          </p:nvCxnSpPr>
          <p:spPr>
            <a:xfrm>
              <a:off x="4007716" y="1767517"/>
              <a:ext cx="203036" cy="645484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641601" y="1382796"/>
              <a:ext cx="2732229" cy="38472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Cryostat Workshop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763528" y="2912792"/>
              <a:ext cx="2214873" cy="287481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601886" y="4648200"/>
              <a:ext cx="3142064" cy="38472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Heat</a:t>
              </a:r>
              <a:r>
                <a:rPr lang="fr-FR" dirty="0">
                  <a:solidFill>
                    <a:schemeClr val="bg1"/>
                  </a:solidFill>
                </a:rPr>
                <a:t> Rejection system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 descr="C:\Documents and Settings\Administrateur.A0A2C2765BD24BA\Bureau\Untitled-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2381" y="345056"/>
              <a:ext cx="914400" cy="64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222132" y="1164847"/>
              <a:ext cx="2213125" cy="38472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Cryogenic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lines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82378" y="3873182"/>
              <a:ext cx="2438346" cy="38472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6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In-Wall </a:t>
              </a:r>
              <a:r>
                <a:rPr lang="fr-FR" dirty="0" err="1">
                  <a:solidFill>
                    <a:schemeClr val="bg1"/>
                  </a:solidFill>
                </a:rPr>
                <a:t>Shielding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Arrow Connector 17"/>
            <p:cNvCxnSpPr>
              <a:stCxn id="15" idx="2"/>
            </p:cNvCxnSpPr>
            <p:nvPr/>
          </p:nvCxnSpPr>
          <p:spPr>
            <a:xfrm>
              <a:off x="6328694" y="1549568"/>
              <a:ext cx="124117" cy="863433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0"/>
            </p:cNvCxnSpPr>
            <p:nvPr/>
          </p:nvCxnSpPr>
          <p:spPr>
            <a:xfrm flipV="1">
              <a:off x="6401551" y="2794256"/>
              <a:ext cx="131329" cy="1078926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5" idx="2"/>
            </p:cNvCxnSpPr>
            <p:nvPr/>
          </p:nvCxnSpPr>
          <p:spPr>
            <a:xfrm flipH="1">
              <a:off x="7169758" y="3129036"/>
              <a:ext cx="2591003" cy="31061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479594" y="2455774"/>
              <a:ext cx="2562333" cy="67326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</a:rPr>
                <a:t>Diagnostic </a:t>
              </a:r>
              <a:r>
                <a:rPr lang="fr-FR" dirty="0" err="1">
                  <a:solidFill>
                    <a:schemeClr val="bg1"/>
                  </a:solidFill>
                </a:rPr>
                <a:t>Neutral</a:t>
              </a:r>
              <a:r>
                <a:rPr lang="fr-FR" dirty="0">
                  <a:solidFill>
                    <a:schemeClr val="bg1"/>
                  </a:solidFill>
                </a:rPr>
                <a:t> </a:t>
              </a:r>
              <a:r>
                <a:rPr lang="fr-FR" dirty="0" err="1">
                  <a:solidFill>
                    <a:schemeClr val="bg1"/>
                  </a:solidFill>
                </a:rPr>
                <a:t>Beam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22400" y="3160097"/>
              <a:ext cx="2715080" cy="673261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Heating</a:t>
              </a:r>
              <a:r>
                <a:rPr lang="fr-FR" dirty="0">
                  <a:solidFill>
                    <a:schemeClr val="bg1"/>
                  </a:solidFill>
                </a:rPr>
                <a:t> and </a:t>
              </a:r>
              <a:r>
                <a:rPr lang="fr-FR" dirty="0" err="1">
                  <a:solidFill>
                    <a:schemeClr val="bg1"/>
                  </a:solidFill>
                </a:rPr>
                <a:t>Current</a:t>
              </a:r>
              <a:r>
                <a:rPr lang="fr-FR" dirty="0">
                  <a:solidFill>
                    <a:schemeClr val="bg1"/>
                  </a:solidFill>
                </a:rPr>
                <a:t> Drive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966729" y="4276437"/>
              <a:ext cx="1564265" cy="574963"/>
            </a:xfrm>
            <a:prstGeom prst="straightConnector1">
              <a:avLst/>
            </a:prstGeom>
            <a:ln w="31750">
              <a:solidFill>
                <a:srgbClr val="FF0000">
                  <a:alpha val="87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7973" y="6467496"/>
            <a:ext cx="5625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Slide courtesy : Mr. Laban </a:t>
            </a:r>
            <a:r>
              <a:rPr lang="en-US" b="1" dirty="0" err="1"/>
              <a:t>Coblentz</a:t>
            </a:r>
            <a:r>
              <a:rPr lang="en-US" b="1" dirty="0"/>
              <a:t>, IO, France</a:t>
            </a:r>
          </a:p>
        </p:txBody>
      </p:sp>
    </p:spTree>
    <p:extLst>
      <p:ext uri="{BB962C8B-B14F-4D97-AF65-F5344CB8AC3E}">
        <p14:creationId xmlns:p14="http://schemas.microsoft.com/office/powerpoint/2010/main" val="40546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4" y="4149082"/>
            <a:ext cx="8825242" cy="2277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12" y="44626"/>
            <a:ext cx="723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SUMMARY</a:t>
            </a:r>
            <a:r>
              <a:rPr lang="en-US" sz="2400" dirty="0">
                <a:solidFill>
                  <a:srgbClr val="C00000"/>
                </a:solidFill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404664"/>
            <a:ext cx="9108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Many components are </a:t>
            </a:r>
            <a:r>
              <a:rPr lang="en-US" sz="2000" b="1" u="sng" dirty="0">
                <a:solidFill>
                  <a:srgbClr val="0033CC"/>
                </a:solidFill>
              </a:rPr>
              <a:t>first of their kind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33CC"/>
                </a:solidFill>
              </a:rPr>
              <a:t>Technologies</a:t>
            </a:r>
            <a:r>
              <a:rPr lang="en-US" sz="2000" b="1" dirty="0">
                <a:solidFill>
                  <a:srgbClr val="0033CC"/>
                </a:solidFill>
              </a:rPr>
              <a:t> </a:t>
            </a:r>
            <a:r>
              <a:rPr lang="en-US" sz="2000" dirty="0">
                <a:solidFill>
                  <a:srgbClr val="0033CC"/>
                </a:solidFill>
              </a:rPr>
              <a:t>involved are </a:t>
            </a:r>
            <a:r>
              <a:rPr lang="en-US" sz="2000" b="1" u="sng" dirty="0">
                <a:solidFill>
                  <a:srgbClr val="0033CC"/>
                </a:solidFill>
              </a:rPr>
              <a:t>complex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33CC"/>
                </a:solidFill>
              </a:rPr>
              <a:t>Complexity increases manifold by the size, shape, safety and quality requirements</a:t>
            </a:r>
            <a:endParaRPr lang="en-US" sz="2000" dirty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In this journey of development </a:t>
            </a:r>
            <a:r>
              <a:rPr lang="en-US" sz="2000" b="1" u="sng" dirty="0">
                <a:solidFill>
                  <a:srgbClr val="0033CC"/>
                </a:solidFill>
              </a:rPr>
              <a:t>a lot of materials, machining, jointing, electrical, RF, hydraulic </a:t>
            </a:r>
            <a:r>
              <a:rPr lang="en-US" sz="2000" dirty="0">
                <a:solidFill>
                  <a:srgbClr val="0033CC"/>
                </a:solidFill>
              </a:rPr>
              <a:t>and</a:t>
            </a:r>
            <a:r>
              <a:rPr lang="en-US" sz="2000" b="1" u="sng" dirty="0">
                <a:solidFill>
                  <a:srgbClr val="0033CC"/>
                </a:solidFill>
              </a:rPr>
              <a:t> cryogenic areas </a:t>
            </a:r>
            <a:r>
              <a:rPr lang="en-US" sz="2000" b="1" dirty="0">
                <a:solidFill>
                  <a:srgbClr val="0033CC"/>
                </a:solidFill>
              </a:rPr>
              <a:t>of </a:t>
            </a:r>
            <a:r>
              <a:rPr lang="en-US" sz="2000" dirty="0">
                <a:solidFill>
                  <a:srgbClr val="0033CC"/>
                </a:solidFill>
              </a:rPr>
              <a:t>engineering have been addressed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0033CC"/>
                </a:solidFill>
              </a:rPr>
              <a:t>Several prototypes </a:t>
            </a:r>
            <a:r>
              <a:rPr lang="en-US" sz="2000" dirty="0">
                <a:solidFill>
                  <a:srgbClr val="0033CC"/>
                </a:solidFill>
              </a:rPr>
              <a:t>have been </a:t>
            </a:r>
            <a:r>
              <a:rPr lang="en-US" sz="2000" b="1" u="sng" dirty="0">
                <a:solidFill>
                  <a:srgbClr val="0033CC"/>
                </a:solidFill>
              </a:rPr>
              <a:t>developed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CC"/>
                </a:solidFill>
              </a:rPr>
              <a:t>A </a:t>
            </a:r>
            <a:r>
              <a:rPr lang="en-US" sz="2000" b="1" u="sng" dirty="0">
                <a:solidFill>
                  <a:srgbClr val="0033CC"/>
                </a:solidFill>
              </a:rPr>
              <a:t>lot of facilities in industry </a:t>
            </a:r>
            <a:r>
              <a:rPr lang="en-US" sz="2000" b="1" dirty="0">
                <a:solidFill>
                  <a:srgbClr val="0033CC"/>
                </a:solidFill>
              </a:rPr>
              <a:t>have come up and are coming up to become self reliant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8040" y="6351712"/>
            <a:ext cx="428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Thanks for your kind attention !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57351" y="6370146"/>
            <a:ext cx="930275" cy="44323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475656" y="6448886"/>
            <a:ext cx="1112520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4" b="20819"/>
          <a:stretch/>
        </p:blipFill>
        <p:spPr>
          <a:xfrm>
            <a:off x="2799184" y="6371940"/>
            <a:ext cx="908720" cy="44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4" y="260650"/>
            <a:ext cx="885571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</a:rPr>
              <a:t>partner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for either of the design approaches mentioned, is 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</a:rPr>
              <a:t>responsible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for the 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</a:rPr>
              <a:t>successful manufacturing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</a:rPr>
              <a:t>delivery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of the package to ITER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4" y="1724523"/>
            <a:ext cx="8855715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Challenges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:</a:t>
            </a:r>
          </a:p>
          <a:p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Many of </a:t>
            </a:r>
            <a:r>
              <a:rPr lang="en-IN" sz="2400" dirty="0"/>
              <a:t>the components are the first or largest of their kind;</a:t>
            </a:r>
            <a:endParaRPr lang="en-US" sz="2400" b="1" u="sng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In addition;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Stringent quality requirements</a:t>
            </a:r>
          </a:p>
          <a:p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Nuclear site requirements in line with </a:t>
            </a:r>
            <a:r>
              <a:rPr lang="en-US" sz="2400" b="1" u="sng" dirty="0">
                <a:solidFill>
                  <a:srgbClr val="C00000"/>
                </a:solidFill>
              </a:rPr>
              <a:t>French safety rules and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Components have </a:t>
            </a:r>
            <a:r>
              <a:rPr lang="en-US" sz="2400" b="1" u="sng" dirty="0">
                <a:solidFill>
                  <a:schemeClr val="accent3">
                    <a:lumMod val="50000"/>
                  </a:schemeClr>
                </a:solidFill>
              </a:rPr>
              <a:t>to survive the life time of ITER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as maintenance is only possible to a certain extent and with remote handling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6207697"/>
            <a:ext cx="7291740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Manufacturing of most of the components underway</a:t>
            </a:r>
          </a:p>
        </p:txBody>
      </p:sp>
    </p:spTree>
    <p:extLst>
      <p:ext uri="{BB962C8B-B14F-4D97-AF65-F5344CB8AC3E}">
        <p14:creationId xmlns:p14="http://schemas.microsoft.com/office/powerpoint/2010/main" val="172724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948" y="-27384"/>
            <a:ext cx="756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Calibri"/>
              </a:rPr>
              <a:t>INDIA’S IN-KIND CONTRIBUTION TO ITER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07500"/>
              </p:ext>
            </p:extLst>
          </p:nvPr>
        </p:nvGraphicFramePr>
        <p:xfrm>
          <a:off x="107505" y="476672"/>
          <a:ext cx="8928993" cy="628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861"/>
                <a:gridCol w="536460"/>
                <a:gridCol w="2808312"/>
                <a:gridCol w="3240360"/>
              </a:tblGrid>
              <a:tr h="3600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9 packages</a:t>
                      </a:r>
                      <a:r>
                        <a:rPr lang="en-US" sz="2200" baseline="0" dirty="0" smtClean="0"/>
                        <a:t> with multi-dimensional technology development </a:t>
                      </a:r>
                      <a:endParaRPr lang="en-US" sz="2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  <a:tr h="648072">
                <a:tc rowSpan="2">
                  <a:txBody>
                    <a:bodyPr/>
                    <a:lstStyle/>
                    <a:p>
                      <a:pPr algn="l"/>
                      <a:r>
                        <a:rPr lang="en-IN" sz="1800" b="1" dirty="0" smtClean="0"/>
                        <a:t>Heavy &amp; precision engineering – material and manufacturing intensive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Cryostat (BTP)</a:t>
                      </a:r>
                      <a:endParaRPr lang="en-IN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rgbClr val="C00000"/>
                          </a:solidFill>
                        </a:rPr>
                        <a:t>Machine jacket to ensure vacuum environment for SC magnet</a:t>
                      </a:r>
                    </a:p>
                  </a:txBody>
                  <a:tcPr/>
                </a:tc>
              </a:tr>
              <a:tr h="43204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7030A0"/>
                          </a:solidFill>
                        </a:rPr>
                        <a:t>2</a:t>
                      </a:r>
                      <a:endParaRPr lang="en-IN" sz="18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rgbClr val="7030A0"/>
                          </a:solidFill>
                        </a:rPr>
                        <a:t>In Wall Shields (BTP)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rgbClr val="7030A0"/>
                          </a:solidFill>
                        </a:rPr>
                        <a:t>Neutron shielding </a:t>
                      </a:r>
                      <a:endParaRPr lang="en-US" sz="18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158418">
                <a:tc rowSpan="5">
                  <a:txBody>
                    <a:bodyPr/>
                    <a:lstStyle/>
                    <a:p>
                      <a:r>
                        <a:rPr lang="en-IN" sz="1800" b="1" dirty="0" smtClean="0"/>
                        <a:t>R&amp;D oriented and technology intensive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33CC"/>
                          </a:solidFill>
                        </a:rPr>
                        <a:t>3</a:t>
                      </a:r>
                      <a:endParaRPr lang="en-IN" b="1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33CC"/>
                          </a:solidFill>
                        </a:rPr>
                        <a:t>RF</a:t>
                      </a:r>
                      <a:r>
                        <a:rPr lang="en-US" b="1" baseline="0" dirty="0" smtClean="0">
                          <a:solidFill>
                            <a:srgbClr val="0033CC"/>
                          </a:solidFill>
                        </a:rPr>
                        <a:t> s</a:t>
                      </a:r>
                      <a:r>
                        <a:rPr lang="en-US" b="1" dirty="0" smtClean="0">
                          <a:solidFill>
                            <a:srgbClr val="0033CC"/>
                          </a:solidFill>
                        </a:rPr>
                        <a:t>ources: Ion Cyclotron Frequency (FS)</a:t>
                      </a:r>
                      <a:endParaRPr lang="en-IN" b="1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33CC"/>
                          </a:solidFill>
                        </a:rPr>
                        <a:t>Plasma heating, current drive, wall conditioning </a:t>
                      </a:r>
                      <a:endParaRPr lang="en-IN" b="1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</a:tr>
              <a:tr h="2073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4</a:t>
                      </a:r>
                      <a:endParaRPr lang="en-IN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RF</a:t>
                      </a:r>
                      <a:r>
                        <a:rPr lang="en-US" b="1" baseline="0" dirty="0" smtClean="0"/>
                        <a:t> s</a:t>
                      </a:r>
                      <a:r>
                        <a:rPr lang="en-US" b="1" dirty="0" smtClean="0"/>
                        <a:t>ources: Electron Cyclotron Frequency (FS)</a:t>
                      </a:r>
                      <a:endParaRPr lang="en-IN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Startup, heating, current drive, instability control</a:t>
                      </a:r>
                      <a:endParaRPr lang="en-IN" b="1" dirty="0"/>
                    </a:p>
                  </a:txBody>
                  <a:tcPr/>
                </a:tc>
              </a:tr>
              <a:tr h="1584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IN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Diagnostic Neutral Beam (BTP )</a:t>
                      </a:r>
                      <a:endParaRPr lang="en-IN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Energetic neutral beam in plasma to detect He</a:t>
                      </a:r>
                      <a:r>
                        <a:rPr lang="en-US" sz="18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ash</a:t>
                      </a:r>
                      <a:endParaRPr lang="en-US" sz="18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5841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Power supplies (FS)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Power ITER heating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and beam systems</a:t>
                      </a:r>
                      <a:endParaRPr lang="en-US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5841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33CC"/>
                          </a:solidFill>
                        </a:rPr>
                        <a:t>7</a:t>
                      </a:r>
                      <a:endParaRPr lang="en-IN" b="1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rgbClr val="0033CC"/>
                          </a:solidFill>
                        </a:rPr>
                        <a:t>Diagnostics (FS + BTP)</a:t>
                      </a:r>
                      <a:endParaRPr lang="en-IN" b="1" dirty="0">
                        <a:solidFill>
                          <a:srgbClr val="00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33CC"/>
                          </a:solidFill>
                        </a:rPr>
                        <a:t>Diagnosing ITER plasma</a:t>
                      </a: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Technologically challenging &amp; Integration intensive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</a:rPr>
                        <a:t>8</a:t>
                      </a:r>
                      <a:endParaRPr lang="en-IN" sz="18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err="1" smtClean="0">
                          <a:solidFill>
                            <a:srgbClr val="00B050"/>
                          </a:solidFill>
                        </a:rPr>
                        <a:t>Cryolines</a:t>
                      </a:r>
                      <a:r>
                        <a:rPr lang="en-IN" sz="1800" b="1" dirty="0" smtClean="0">
                          <a:solidFill>
                            <a:srgbClr val="00B050"/>
                          </a:solidFill>
                        </a:rPr>
                        <a:t> and </a:t>
                      </a:r>
                      <a:r>
                        <a:rPr lang="en-IN" sz="1800" b="1" dirty="0" err="1" smtClean="0">
                          <a:solidFill>
                            <a:srgbClr val="00B050"/>
                          </a:solidFill>
                        </a:rPr>
                        <a:t>Cryodistribution</a:t>
                      </a:r>
                      <a:r>
                        <a:rPr lang="en-IN" sz="1800" b="1" dirty="0" smtClean="0">
                          <a:solidFill>
                            <a:srgbClr val="00B050"/>
                          </a:solidFill>
                        </a:rPr>
                        <a:t> (FS)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rgbClr val="00B050"/>
                          </a:solidFill>
                        </a:rPr>
                        <a:t>Cooling some ITER components to sub zero temperatures </a:t>
                      </a:r>
                      <a:endParaRPr lang="en-US" sz="18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6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/>
                        <a:t>Interface &amp; integration intensive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9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dirty="0" smtClean="0">
                          <a:solidFill>
                            <a:srgbClr val="0070C0"/>
                          </a:solidFill>
                        </a:rPr>
                        <a:t>Cooling water systems (FS)</a:t>
                      </a:r>
                      <a:endParaRPr lang="en-IN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Removal of heat load from ITER components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9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41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2060"/>
                </a:solidFill>
              </a:rPr>
              <a:t>INVOLVEMENT IN ENGINEERING &amp; MANUFACTURING OF ITER COMPONENTS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08520" y="6279705"/>
            <a:ext cx="9361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GOAL: Successful development &amp; on time delivery with desired quality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026016"/>
            <a:ext cx="864096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Most of the  components of ITER </a:t>
            </a:r>
            <a:r>
              <a:rPr lang="en-US" sz="2400" b="1" u="sng" dirty="0"/>
              <a:t>are first of their kind</a:t>
            </a:r>
          </a:p>
          <a:p>
            <a:pPr algn="just"/>
            <a:endParaRPr lang="en-US" sz="2400" b="1" u="sng" dirty="0"/>
          </a:p>
          <a:p>
            <a:pPr algn="just"/>
            <a:r>
              <a:rPr lang="en-US" sz="2400" dirty="0"/>
              <a:t>Sizes are massive, weights enormous, tolerances tight, quality requirement stringent, performance ultimate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To address to all these </a:t>
            </a:r>
            <a:r>
              <a:rPr lang="en-US" sz="2400" b="1" u="sng" dirty="0"/>
              <a:t>prototyping is extremely essential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040" y="3501010"/>
            <a:ext cx="601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u="sng" dirty="0">
                <a:solidFill>
                  <a:srgbClr val="0033CC"/>
                </a:solidFill>
              </a:rPr>
              <a:t>ITER-India adopted a two-step approach 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91680" y="4080666"/>
            <a:ext cx="7200800" cy="2012630"/>
            <a:chOff x="1987055" y="2321610"/>
            <a:chExt cx="6526471" cy="1971487"/>
          </a:xfrm>
        </p:grpSpPr>
        <p:sp>
          <p:nvSpPr>
            <p:cNvPr id="8" name="Rectangle 7"/>
            <p:cNvSpPr/>
            <p:nvPr/>
          </p:nvSpPr>
          <p:spPr bwMode="auto">
            <a:xfrm>
              <a:off x="4028976" y="3206763"/>
              <a:ext cx="1800199" cy="1086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87055" y="2321610"/>
              <a:ext cx="1504825" cy="9711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endParaRPr lang="en-IN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lowchart: Alternate Process 14"/>
            <p:cNvSpPr/>
            <p:nvPr/>
          </p:nvSpPr>
          <p:spPr bwMode="auto">
            <a:xfrm>
              <a:off x="2051660" y="2420888"/>
              <a:ext cx="1296204" cy="785876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r>
                <a:rPr lang="en-US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STEP - I: Prototype</a:t>
              </a:r>
            </a:p>
          </p:txBody>
        </p:sp>
        <p:sp>
          <p:nvSpPr>
            <p:cNvPr id="16" name="Flowchart: Alternate Process 15"/>
            <p:cNvSpPr/>
            <p:nvPr/>
          </p:nvSpPr>
          <p:spPr bwMode="auto">
            <a:xfrm>
              <a:off x="4172992" y="3292728"/>
              <a:ext cx="1565330" cy="859055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2986">
                <a:defRPr/>
              </a:pPr>
              <a:r>
                <a:rPr lang="en-US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STEP - II: Bulk Production</a:t>
              </a:r>
            </a:p>
          </p:txBody>
        </p:sp>
        <p:cxnSp>
          <p:nvCxnSpPr>
            <p:cNvPr id="18" name="Elbow Connector 17"/>
            <p:cNvCxnSpPr>
              <a:stCxn id="15" idx="2"/>
              <a:endCxn id="16" idx="1"/>
            </p:cNvCxnSpPr>
            <p:nvPr/>
          </p:nvCxnSpPr>
          <p:spPr bwMode="auto">
            <a:xfrm rot="16200000" flipH="1">
              <a:off x="3178630" y="2727895"/>
              <a:ext cx="515492" cy="1473230"/>
            </a:xfrm>
            <a:prstGeom prst="bentConnector2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02"/>
            <p:cNvSpPr>
              <a:spLocks noChangeArrowheads="1"/>
            </p:cNvSpPr>
            <p:nvPr/>
          </p:nvSpPr>
          <p:spPr bwMode="auto">
            <a:xfrm>
              <a:off x="3573724" y="2350512"/>
              <a:ext cx="4939802" cy="81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14400">
                  <a:solidFill>
                    <a:schemeClr val="tx1"/>
                  </a:solidFill>
                  <a:latin typeface="Calibri" pitchFamily="34" charset="0"/>
                </a:defRPr>
              </a:lvl1pPr>
              <a:lvl2pPr marL="457200">
                <a:spcBef>
                  <a:spcPct val="20000"/>
                </a:spcBef>
                <a:buFont typeface="Arial" charset="0"/>
                <a:buChar char="–"/>
                <a:defRPr sz="12600">
                  <a:solidFill>
                    <a:schemeClr val="tx1"/>
                  </a:solidFill>
                  <a:latin typeface="Calibri" pitchFamily="34" charset="0"/>
                </a:defRPr>
              </a:lvl2pPr>
              <a:lvl3pPr marL="4637088" indent="-927100">
                <a:spcBef>
                  <a:spcPct val="20000"/>
                </a:spcBef>
                <a:buFont typeface="Arial" charset="0"/>
                <a:buChar char="•"/>
                <a:defRPr sz="10800">
                  <a:solidFill>
                    <a:schemeClr val="tx1"/>
                  </a:solidFill>
                  <a:latin typeface="Calibri" pitchFamily="34" charset="0"/>
                </a:defRPr>
              </a:lvl3pPr>
              <a:lvl4pPr marL="6491288" indent="-927100">
                <a:spcBef>
                  <a:spcPct val="20000"/>
                </a:spcBef>
                <a:buFont typeface="Arial" charset="0"/>
                <a:buChar char="–"/>
                <a:defRPr sz="9000">
                  <a:solidFill>
                    <a:schemeClr val="tx1"/>
                  </a:solidFill>
                  <a:latin typeface="Calibri" pitchFamily="34" charset="0"/>
                </a:defRPr>
              </a:lvl4pPr>
              <a:lvl5pPr marL="8347075" indent="-927100">
                <a:spcBef>
                  <a:spcPct val="20000"/>
                </a:spcBef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5pPr>
              <a:lvl6pPr marL="88042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6pPr>
              <a:lvl7pPr marL="92614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7pPr>
              <a:lvl8pPr marL="97186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8pPr>
              <a:lvl9pPr marL="10175875" indent="-927100" defTabSz="41116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9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indent="0">
                <a:buNone/>
              </a:pPr>
              <a:r>
                <a:rPr lang="en-US" altLang="en-US" sz="1600" b="1" dirty="0">
                  <a:latin typeface="+mn-lt"/>
                </a:rPr>
                <a:t>- </a:t>
              </a:r>
              <a:r>
                <a:rPr lang="en-IN" sz="2400" b="1" dirty="0">
                  <a:latin typeface="+mn-lt"/>
                </a:rPr>
                <a:t>as per ITER-specific standards and then subjecting them all to critical evaluation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5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1955736" y="116632"/>
            <a:ext cx="5352568" cy="494764"/>
          </a:xfrm>
          <a:prstGeom prst="rect">
            <a:avLst/>
          </a:prstGeom>
          <a:solidFill>
            <a:srgbClr val="0033CC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CRYOSTAT  </a:t>
            </a:r>
            <a:endParaRPr lang="en-IN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74" y="1046349"/>
            <a:ext cx="4357948" cy="2743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188099"/>
            <a:ext cx="3840480" cy="377363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5496" y="5118676"/>
            <a:ext cx="3840480" cy="0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031149" y="1188100"/>
            <a:ext cx="13855" cy="3773639"/>
          </a:xfrm>
          <a:prstGeom prst="straightConnector1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40349" y="4931876"/>
            <a:ext cx="720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30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0872" y="2890251"/>
            <a:ext cx="7204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30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6216" y="3782650"/>
            <a:ext cx="5075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/>
              </a:rPr>
              <a:t>Vacuum : 10</a:t>
            </a:r>
            <a:r>
              <a:rPr lang="en-US" sz="2200" b="1" baseline="30000" dirty="0">
                <a:latin typeface="Calibri"/>
              </a:rPr>
              <a:t>-6</a:t>
            </a:r>
            <a:r>
              <a:rPr lang="en-US" sz="2200" b="1" dirty="0">
                <a:latin typeface="Calibri"/>
              </a:rPr>
              <a:t> </a:t>
            </a:r>
            <a:r>
              <a:rPr lang="en-US" sz="2200" b="1" dirty="0" err="1">
                <a:latin typeface="Calibri"/>
              </a:rPr>
              <a:t>Torr</a:t>
            </a:r>
            <a:endParaRPr lang="en-US" sz="2200" b="1" dirty="0">
              <a:latin typeface="Calibri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/>
              </a:rPr>
              <a:t>3500 </a:t>
            </a:r>
            <a:r>
              <a:rPr lang="en-US" sz="2200" b="1" dirty="0" err="1">
                <a:latin typeface="Calibri"/>
              </a:rPr>
              <a:t>tonnes</a:t>
            </a:r>
            <a:r>
              <a:rPr lang="en-US" sz="2200" b="1" dirty="0">
                <a:latin typeface="Calibri"/>
              </a:rPr>
              <a:t> of steel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/>
              </a:rPr>
              <a:t>Largest stainless steel vacuum vessel to be built in the world : 16000 m</a:t>
            </a:r>
            <a:r>
              <a:rPr lang="en-US" sz="2200" b="1" baseline="30000" dirty="0">
                <a:latin typeface="Calibri"/>
              </a:rPr>
              <a:t>3</a:t>
            </a:r>
            <a:r>
              <a:rPr lang="en-US" sz="2200" b="1" dirty="0">
                <a:latin typeface="Calibri"/>
              </a:rPr>
              <a:t> volume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5658" y="5241394"/>
            <a:ext cx="6310619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Material used: SS 304, SS 304L dual; Co content &lt;0.1%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JINDAL steel, </a:t>
            </a:r>
            <a:r>
              <a:rPr lang="en-US" sz="2000" b="1" dirty="0" err="1">
                <a:solidFill>
                  <a:srgbClr val="FFFF00"/>
                </a:solidFill>
              </a:rPr>
              <a:t>Industeel</a:t>
            </a:r>
            <a:r>
              <a:rPr lang="en-US" sz="2000" b="1" dirty="0">
                <a:solidFill>
                  <a:srgbClr val="FFFF00"/>
                </a:solidFill>
              </a:rPr>
              <a:t> (France) &amp; L&amp;T Forging (</a:t>
            </a:r>
            <a:r>
              <a:rPr lang="en-US" sz="2000" b="1" dirty="0" err="1">
                <a:solidFill>
                  <a:srgbClr val="FFFF00"/>
                </a:solidFill>
              </a:rPr>
              <a:t>Hazira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4870" y="6043937"/>
            <a:ext cx="87922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to </a:t>
            </a:r>
            <a:r>
              <a:rPr lang="en-US" sz="2000" b="1" u="sng" dirty="0"/>
              <a:t>limit radiation dose </a:t>
            </a:r>
            <a:r>
              <a:rPr lang="en-US" sz="2000" dirty="0"/>
              <a:t>due to neutron and gamma induced radioactivity, 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b="1" u="sng" dirty="0">
                <a:solidFill>
                  <a:srgbClr val="C00000"/>
                </a:solidFill>
              </a:rPr>
              <a:t>Compliance with nuclear safety requirements)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7" name="Down Arrow 16"/>
          <p:cNvSpPr/>
          <p:nvPr/>
        </p:nvSpPr>
        <p:spPr>
          <a:xfrm flipH="1">
            <a:off x="4484678" y="6021288"/>
            <a:ext cx="73144" cy="14401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00279" y="611396"/>
            <a:ext cx="9008227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2333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2333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2333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333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10000"/>
              </a:spcBef>
              <a:buClr>
                <a:srgbClr val="000080"/>
              </a:buClr>
              <a:buNone/>
            </a:pPr>
            <a:r>
              <a:rPr lang="en-US" altLang="en-US" sz="2200" b="1" u="sng" dirty="0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FUNCTION:</a:t>
            </a:r>
            <a:r>
              <a:rPr lang="en-US" altLang="en-US" sz="2200" b="1" dirty="0">
                <a:solidFill>
                  <a:srgbClr val="C00000"/>
                </a:solidFill>
                <a:latin typeface="+mn-lt"/>
                <a:ea typeface="Osaka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+mn-lt"/>
              </a:rPr>
              <a:t>JACKET TO ENSURE VACUUM ENVIRONMENT FOR SC MAGNETS</a:t>
            </a:r>
            <a:endParaRPr lang="en-IN" sz="22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10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764706"/>
            <a:ext cx="3672408" cy="58477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33CC"/>
                </a:solidFill>
              </a:rPr>
              <a:t>Challenges: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00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33CC"/>
                </a:solidFill>
              </a:rPr>
              <a:t>Welding Tolerance control : 0.3% of the dimension post joining of pieces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00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33CC"/>
                </a:solidFill>
              </a:rPr>
              <a:t>Strict flatness control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00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33CC"/>
                </a:solidFill>
              </a:rPr>
              <a:t>Special handling of large pieces ~ 100 tons</a:t>
            </a:r>
          </a:p>
          <a:p>
            <a:endParaRPr lang="en-US" sz="2200" b="1" dirty="0">
              <a:solidFill>
                <a:srgbClr val="00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33CC"/>
                </a:solidFill>
              </a:rPr>
              <a:t>Special welding techniques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200" b="1" dirty="0">
              <a:solidFill>
                <a:srgbClr val="0033C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33CC"/>
                </a:solidFill>
              </a:rPr>
              <a:t>Special jigs and fixtures (to hold the piece while welding and handling) made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657" y="5168786"/>
            <a:ext cx="1574364" cy="1356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22" y="3767822"/>
            <a:ext cx="1350743" cy="1245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10" y="2348880"/>
            <a:ext cx="1482384" cy="1308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1169657"/>
            <a:ext cx="1753085" cy="1179225"/>
          </a:xfrm>
          <a:prstGeom prst="rect">
            <a:avLst/>
          </a:prstGeom>
        </p:spPr>
      </p:pic>
      <p:pic>
        <p:nvPicPr>
          <p:cNvPr id="12" name="Picture 3" descr="E:\Images_Cryostat\Cryostat_Sec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130" y="699493"/>
            <a:ext cx="2619271" cy="281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5208747"/>
            <a:ext cx="1440160" cy="1258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436" y="3812492"/>
            <a:ext cx="1491168" cy="993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TextBox 14"/>
          <p:cNvSpPr txBox="1"/>
          <p:nvPr/>
        </p:nvSpPr>
        <p:spPr bwMode="auto">
          <a:xfrm>
            <a:off x="4178229" y="4875616"/>
            <a:ext cx="11589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Upper Cylinder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260288" y="6306494"/>
            <a:ext cx="909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Base Section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812490"/>
            <a:ext cx="1491168" cy="963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TextBox 17"/>
          <p:cNvSpPr txBox="1"/>
          <p:nvPr/>
        </p:nvSpPr>
        <p:spPr bwMode="auto">
          <a:xfrm>
            <a:off x="5983493" y="6493827"/>
            <a:ext cx="1366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Lower Cylinder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6148062" y="4880195"/>
            <a:ext cx="787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Top Lid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email">
            <a:clrChange>
              <a:clrFrom>
                <a:srgbClr val="000039"/>
              </a:clrFrom>
              <a:clrTo>
                <a:srgbClr val="0000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6437" y="5322278"/>
            <a:ext cx="1491169" cy="98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7429820" y="3520272"/>
            <a:ext cx="1314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12 Segments </a:t>
            </a:r>
            <a:endParaRPr lang="en-IN" sz="16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09401" y="692698"/>
            <a:ext cx="22346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13 segments including central Lid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09574" y="6474822"/>
            <a:ext cx="1267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12 Segments</a:t>
            </a:r>
            <a:endParaRPr lang="en-IN" sz="1600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55608" y="4962654"/>
            <a:ext cx="1314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13 Segments </a:t>
            </a:r>
            <a:endParaRPr lang="en-IN" sz="1600" b="1" dirty="0">
              <a:solidFill>
                <a:srgbClr val="C00000"/>
              </a:solidFill>
            </a:endParaRPr>
          </a:p>
        </p:txBody>
      </p:sp>
      <p:sp>
        <p:nvSpPr>
          <p:cNvPr id="25" name="Title 2"/>
          <p:cNvSpPr txBox="1">
            <a:spLocks/>
          </p:cNvSpPr>
          <p:nvPr/>
        </p:nvSpPr>
        <p:spPr>
          <a:xfrm>
            <a:off x="1955736" y="116632"/>
            <a:ext cx="5352568" cy="494764"/>
          </a:xfrm>
          <a:prstGeom prst="rect">
            <a:avLst/>
          </a:prstGeom>
          <a:solidFill>
            <a:srgbClr val="0033CC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CRYOSTAT  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9155" y="3347700"/>
            <a:ext cx="2207912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Segmented approach</a:t>
            </a:r>
          </a:p>
        </p:txBody>
      </p:sp>
    </p:spTree>
    <p:extLst>
      <p:ext uri="{BB962C8B-B14F-4D97-AF65-F5344CB8AC3E}">
        <p14:creationId xmlns:p14="http://schemas.microsoft.com/office/powerpoint/2010/main" val="6523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3428</Words>
  <Application>Microsoft Office PowerPoint</Application>
  <PresentationFormat>On-screen Show (4:3)</PresentationFormat>
  <Paragraphs>559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맑은 고딕</vt:lpstr>
      <vt:lpstr>Arial</vt:lpstr>
      <vt:lpstr>Calibri</vt:lpstr>
      <vt:lpstr>Mangal</vt:lpstr>
      <vt:lpstr>Osaka</vt:lpstr>
      <vt:lpstr>Symbol</vt:lpstr>
      <vt:lpstr>Times</vt:lpstr>
      <vt:lpstr>Times New Roman</vt:lpstr>
      <vt:lpstr>Wingdings</vt:lpstr>
      <vt:lpstr>Office Theme</vt:lpstr>
      <vt:lpstr>DEVELOPING TECHNOLOGIES FOR INDIA'S DELIVERABLES TO ITER</vt:lpstr>
      <vt:lpstr>PowerPoint Presentation</vt:lpstr>
      <vt:lpstr>ITER-MACHINE IS BEING BUILT MOSTLY BY IN-KIND CONTRIBUTIONS FROM SEVEN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WALL SHIELDS </vt:lpstr>
      <vt:lpstr>PowerPoint Presentation</vt:lpstr>
      <vt:lpstr>PowerPoint Presentation</vt:lpstr>
      <vt:lpstr>RF Sources: Ion Cyclotron Resonance Frequency </vt:lpstr>
      <vt:lpstr>RF Sources: Ion Cyclotron Resonance Frequency </vt:lpstr>
      <vt:lpstr>RF Sources: Ion Cyclotron Resonance Frequency </vt:lpstr>
      <vt:lpstr>RF Sources: Ion Cyclotron Resonance Frequency </vt:lpstr>
      <vt:lpstr>RF Sources: Ion Cyclotron Resonance Frequency </vt:lpstr>
      <vt:lpstr>PowerPoint Presentation</vt:lpstr>
      <vt:lpstr>RF Sources: Electron Cyclotron Resonance Frequency</vt:lpstr>
      <vt:lpstr>Execution Plan</vt:lpstr>
      <vt:lpstr>RF Sources: Electron Cyclotron Resonance Frequency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Supplies </vt:lpstr>
      <vt:lpstr>Power Supplies </vt:lpstr>
      <vt:lpstr>PowerPoint Presentation</vt:lpstr>
      <vt:lpstr>Diagnostics </vt:lpstr>
      <vt:lpstr>Diagnostics </vt:lpstr>
      <vt:lpstr>Cryolines and Cryodistribution System</vt:lpstr>
      <vt:lpstr>Cryolines</vt:lpstr>
      <vt:lpstr>Cryodistribution</vt:lpstr>
      <vt:lpstr>Cryodistribution</vt:lpstr>
      <vt:lpstr> Installation of Cryoline and Cyodistribution System at ITER</vt:lpstr>
      <vt:lpstr>Cryolines installed inside Cryoplant</vt:lpstr>
      <vt:lpstr>Water Cooling System </vt:lpstr>
      <vt:lpstr>Water Cooling System</vt:lpstr>
      <vt:lpstr>Water Cooling System</vt:lpstr>
      <vt:lpstr>Water Cooling System </vt:lpstr>
      <vt:lpstr>Water Cooling System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Technologies for India's Deliverables to ITER</dc:title>
  <dc:creator>admin</dc:creator>
  <cp:lastModifiedBy>Windows User</cp:lastModifiedBy>
  <cp:revision>319</cp:revision>
  <dcterms:created xsi:type="dcterms:W3CDTF">2019-10-20T16:03:16Z</dcterms:created>
  <dcterms:modified xsi:type="dcterms:W3CDTF">2019-11-05T10:17:16Z</dcterms:modified>
</cp:coreProperties>
</file>