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898" r:id="rId2"/>
    <p:sldMasterId id="2147483923" r:id="rId3"/>
    <p:sldMasterId id="2147483936" r:id="rId4"/>
  </p:sldMasterIdLst>
  <p:notesMasterIdLst>
    <p:notesMasterId r:id="rId25"/>
  </p:notesMasterIdLst>
  <p:sldIdLst>
    <p:sldId id="571" r:id="rId5"/>
    <p:sldId id="581" r:id="rId6"/>
    <p:sldId id="573" r:id="rId7"/>
    <p:sldId id="565" r:id="rId8"/>
    <p:sldId id="575" r:id="rId9"/>
    <p:sldId id="555" r:id="rId10"/>
    <p:sldId id="583" r:id="rId11"/>
    <p:sldId id="584" r:id="rId12"/>
    <p:sldId id="576" r:id="rId13"/>
    <p:sldId id="587" r:id="rId14"/>
    <p:sldId id="610" r:id="rId15"/>
    <p:sldId id="559" r:id="rId16"/>
    <p:sldId id="614" r:id="rId17"/>
    <p:sldId id="611" r:id="rId18"/>
    <p:sldId id="612" r:id="rId19"/>
    <p:sldId id="562" r:id="rId20"/>
    <p:sldId id="563" r:id="rId21"/>
    <p:sldId id="570" r:id="rId22"/>
    <p:sldId id="615" r:id="rId23"/>
    <p:sldId id="580" r:id="rId24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0AB2"/>
    <a:srgbClr val="3F274D"/>
    <a:srgbClr val="566404"/>
    <a:srgbClr val="B781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979000-37B1-459E-A6F2-0F0C7530E8CE}" type="datetimeFigureOut">
              <a:rPr lang="en-SG"/>
              <a:pPr>
                <a:defRPr/>
              </a:pPr>
              <a:t>5/11/2019</a:t>
            </a:fld>
            <a:endParaRPr lang="en-SG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SG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SG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1513D25-2633-4835-8488-D647F6646A8C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359381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7" rIns="96653" bIns="48327" anchor="b"/>
          <a:lstStyle/>
          <a:p>
            <a:pPr algn="r" defTabSz="966788" eaLnBrk="1" hangingPunct="1"/>
            <a:fld id="{F0497E65-16ED-419C-95E6-2193BDE66A54}" type="slidenum">
              <a:rPr lang="en-US" sz="1200">
                <a:latin typeface="Arial" pitchFamily="34" charset="0"/>
              </a:rPr>
              <a:pPr algn="r" defTabSz="966788" eaLnBrk="1" hangingPunct="1"/>
              <a:t>2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53" tIns="48327" rIns="96653" bIns="48327"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20387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23186" eaLnBrk="0" hangingPunct="0">
              <a:defRPr sz="1900" b="1" i="1" baseline="30000">
                <a:solidFill>
                  <a:srgbClr val="FFFFCC"/>
                </a:solidFill>
                <a:latin typeface="Helvetica" pitchFamily="34" charset="0"/>
              </a:defRPr>
            </a:lvl1pPr>
            <a:lvl2pPr marL="750373" indent="-289538" defTabSz="923186" eaLnBrk="0" hangingPunct="0">
              <a:defRPr sz="1900" b="1" i="1" baseline="30000">
                <a:solidFill>
                  <a:srgbClr val="FFFFCC"/>
                </a:solidFill>
                <a:latin typeface="Helvetica" pitchFamily="34" charset="0"/>
              </a:defRPr>
            </a:lvl2pPr>
            <a:lvl3pPr marL="1153603" indent="-230417" defTabSz="923186" eaLnBrk="0" hangingPunct="0">
              <a:defRPr sz="1900" b="1" i="1" baseline="30000">
                <a:solidFill>
                  <a:srgbClr val="FFFFCC"/>
                </a:solidFill>
                <a:latin typeface="Helvetica" pitchFamily="34" charset="0"/>
              </a:defRPr>
            </a:lvl3pPr>
            <a:lvl4pPr marL="1615953" indent="-231934" defTabSz="923186" eaLnBrk="0" hangingPunct="0">
              <a:defRPr sz="1900" b="1" i="1" baseline="30000">
                <a:solidFill>
                  <a:srgbClr val="FFFFCC"/>
                </a:solidFill>
                <a:latin typeface="Helvetica" pitchFamily="34" charset="0"/>
              </a:defRPr>
            </a:lvl4pPr>
            <a:lvl5pPr marL="2076788" indent="-230417" defTabSz="923186" eaLnBrk="0" hangingPunct="0">
              <a:defRPr sz="1900" b="1" i="1" baseline="30000">
                <a:solidFill>
                  <a:srgbClr val="FFFFCC"/>
                </a:solidFill>
                <a:latin typeface="Helvetica" pitchFamily="34" charset="0"/>
              </a:defRPr>
            </a:lvl5pPr>
            <a:lvl6pPr marL="2513368" indent="-230417" defTabSz="923186" eaLnBrk="0" fontAlgn="base" hangingPunct="0">
              <a:spcBef>
                <a:spcPct val="0"/>
              </a:spcBef>
              <a:spcAft>
                <a:spcPct val="0"/>
              </a:spcAft>
              <a:defRPr sz="1900" b="1" i="1" baseline="30000">
                <a:solidFill>
                  <a:srgbClr val="FFFFCC"/>
                </a:solidFill>
                <a:latin typeface="Helvetica" pitchFamily="34" charset="0"/>
              </a:defRPr>
            </a:lvl6pPr>
            <a:lvl7pPr marL="2949949" indent="-230417" defTabSz="923186" eaLnBrk="0" fontAlgn="base" hangingPunct="0">
              <a:spcBef>
                <a:spcPct val="0"/>
              </a:spcBef>
              <a:spcAft>
                <a:spcPct val="0"/>
              </a:spcAft>
              <a:defRPr sz="1900" b="1" i="1" baseline="30000">
                <a:solidFill>
                  <a:srgbClr val="FFFFCC"/>
                </a:solidFill>
                <a:latin typeface="Helvetica" pitchFamily="34" charset="0"/>
              </a:defRPr>
            </a:lvl7pPr>
            <a:lvl8pPr marL="3386529" indent="-230417" defTabSz="923186" eaLnBrk="0" fontAlgn="base" hangingPunct="0">
              <a:spcBef>
                <a:spcPct val="0"/>
              </a:spcBef>
              <a:spcAft>
                <a:spcPct val="0"/>
              </a:spcAft>
              <a:defRPr sz="1900" b="1" i="1" baseline="30000">
                <a:solidFill>
                  <a:srgbClr val="FFFFCC"/>
                </a:solidFill>
                <a:latin typeface="Helvetica" pitchFamily="34" charset="0"/>
              </a:defRPr>
            </a:lvl8pPr>
            <a:lvl9pPr marL="3823109" indent="-230417" defTabSz="923186" eaLnBrk="0" fontAlgn="base" hangingPunct="0">
              <a:spcBef>
                <a:spcPct val="0"/>
              </a:spcBef>
              <a:spcAft>
                <a:spcPct val="0"/>
              </a:spcAft>
              <a:defRPr sz="1900" b="1" i="1" baseline="30000">
                <a:solidFill>
                  <a:srgbClr val="FFFFCC"/>
                </a:solidFill>
                <a:latin typeface="Helvetica" pitchFamily="34" charset="0"/>
              </a:defRPr>
            </a:lvl9pPr>
          </a:lstStyle>
          <a:p>
            <a:pPr eaLnBrk="1" hangingPunct="1"/>
            <a:fld id="{04B299B3-DADE-4AB8-A260-D809F4A878EA}" type="slidenum">
              <a:rPr lang="en-US" sz="1200" b="0" i="0" baseline="0">
                <a:solidFill>
                  <a:prstClr val="black"/>
                </a:solidFill>
                <a:latin typeface="Arial" pitchFamily="34" charset="0"/>
              </a:rPr>
              <a:pPr eaLnBrk="1" hangingPunct="1"/>
              <a:t>6</a:t>
            </a:fld>
            <a:endParaRPr lang="en-US" sz="1200" b="0" i="0" baseline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4900" y="696913"/>
            <a:ext cx="4648200" cy="34861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79957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7" rIns="96653" bIns="48327" anchor="b"/>
          <a:lstStyle/>
          <a:p>
            <a:pPr algn="r" defTabSz="966788"/>
            <a:fld id="{A7607D5C-9A6B-435D-86C4-E1F880C848E5}" type="slidenum">
              <a:rPr lang="en-US" sz="1200">
                <a:latin typeface="Arial" pitchFamily="34" charset="0"/>
              </a:rPr>
              <a:pPr algn="r" defTabSz="966788"/>
              <a:t>12</a:t>
            </a:fld>
            <a:endParaRPr lang="en-US" sz="1200" dirty="0">
              <a:latin typeface="Arial" pitchFamily="34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6653" tIns="48327" rIns="96653" bIns="48327"/>
          <a:lstStyle/>
          <a:p>
            <a:endParaRPr lang="en-US" dirty="0" smtClean="0"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895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49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513D25-2633-4835-8488-D647F6646A8C}" type="slidenum">
              <a:rPr lang="en-SG" smtClean="0"/>
              <a:pPr>
                <a:defRPr/>
              </a:pPr>
              <a:t>17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37502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9D927C0-100A-4A0B-950C-8EE81F751D3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049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02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83E66-BE1C-466E-93AD-93C248072EA0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922222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8B05F-49B5-4416-88A7-C7106F4AC163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96956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70003-328F-467B-9ECF-FBA43856FF99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21340415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99597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42352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14145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0629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42027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428956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06742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4186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44624"/>
            <a:ext cx="9000000" cy="900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008000"/>
            <a:ext cx="9000000" cy="5400000"/>
          </a:xfrm>
        </p:spPr>
        <p:txBody>
          <a:bodyPr/>
          <a:lstStyle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1438" y="6489700"/>
            <a:ext cx="9001125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26631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91442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65421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4928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71398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D168-D0E9-40DD-8F00-C12A60AD2325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507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44624"/>
            <a:ext cx="9000000" cy="900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008000"/>
            <a:ext cx="9000000" cy="5400000"/>
          </a:xfrm>
        </p:spPr>
        <p:txBody>
          <a:bodyPr/>
          <a:lstStyle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1438" y="6489700"/>
            <a:ext cx="9001125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96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5A821-01EC-462B-85D5-C7AC46C6AE6C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63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B8296-A855-48C4-9CF6-8A28FE7690F4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285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2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FA9DF-D5C8-4272-A7CD-94EBF25BD49E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894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DA751-12B1-4A18-B010-E8DFA4AD3FF9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121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6A1FF-07E1-4FCD-AF1D-CBE30FA81FE8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4838763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E5029-18AE-4D9F-9E4E-B7A005AD4874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807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FFB10-D1B2-427A-B9D2-E4D0E7C95CCF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2040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1BB6B-13A1-4E84-A98A-5487AB8E82FD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370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900D7-8C3D-466D-8762-F9AA6A96AF99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9580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011B7-25E9-43F5-A6E5-FAAFEED962B2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756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8" y="214313"/>
            <a:ext cx="8231533" cy="581918"/>
          </a:xfrm>
        </p:spPr>
        <p:txBody>
          <a:bodyPr lIns="82058" tIns="41029" rIns="82058" bIns="41029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5044" y="1143002"/>
            <a:ext cx="8547652" cy="5357813"/>
          </a:xfrm>
        </p:spPr>
        <p:txBody>
          <a:bodyPr lIns="82058" tIns="41029" rIns="82058" bIns="41029"/>
          <a:lstStyle/>
          <a:p>
            <a:pPr lvl="0"/>
            <a:endParaRPr lang="en-I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tIns="41029" bIns="41029"/>
          <a:lstStyle>
            <a:lvl1pPr>
              <a:defRPr/>
            </a:lvl1pPr>
          </a:lstStyle>
          <a:p>
            <a:pPr>
              <a:defRPr/>
            </a:pPr>
            <a:fld id="{ACEDAA70-67AD-4E5C-ADC4-1C4AFAD917B7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8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BD168-D0E9-40DD-8F00-C12A60AD2325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9277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44624"/>
            <a:ext cx="9000000" cy="900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1008000"/>
            <a:ext cx="9000000" cy="5400000"/>
          </a:xfrm>
        </p:spPr>
        <p:txBody>
          <a:bodyPr/>
          <a:lstStyle>
            <a:lvl2pPr>
              <a:defRPr>
                <a:solidFill>
                  <a:srgbClr val="FFFF0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1438" y="6489700"/>
            <a:ext cx="9001125" cy="3238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408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5A821-01EC-462B-85D5-C7AC46C6AE6C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1425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B8296-A855-48C4-9CF6-8A28FE7690F4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0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28444-3740-48E5-8180-8663EF446CA5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910835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2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FA9DF-D5C8-4272-A7CD-94EBF25BD49E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00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DA751-12B1-4A18-B010-E8DFA4AD3FF9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246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E5029-18AE-4D9F-9E4E-B7A005AD4874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823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FFB10-D1B2-427A-B9D2-E4D0E7C95CCF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371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01BB6B-13A1-4E84-A98A-5487AB8E82FD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9495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900D7-8C3D-466D-8762-F9AA6A96AF99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99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011B7-25E9-43F5-A6E5-FAAFEED962B2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72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828" y="214313"/>
            <a:ext cx="8231533" cy="581918"/>
          </a:xfrm>
        </p:spPr>
        <p:txBody>
          <a:bodyPr lIns="82058" tIns="41029" rIns="82058" bIns="41029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5044" y="1143002"/>
            <a:ext cx="8547652" cy="5357813"/>
          </a:xfrm>
        </p:spPr>
        <p:txBody>
          <a:bodyPr lIns="82058" tIns="41029" rIns="82058" bIns="41029"/>
          <a:lstStyle/>
          <a:p>
            <a:pPr lvl="0"/>
            <a:endParaRPr lang="en-IN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 lIns="82058" tIns="41029" rIns="82058" bIns="41029"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 tIns="41029" bIns="41029"/>
          <a:lstStyle>
            <a:lvl1pPr>
              <a:defRPr/>
            </a:lvl1pPr>
          </a:lstStyle>
          <a:p>
            <a:pPr>
              <a:defRPr/>
            </a:pPr>
            <a:fld id="{ACEDAA70-67AD-4E5C-ADC4-1C4AFAD917B7}" type="slidenum">
              <a:rPr lang="en-US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61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2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62202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21DEC-6890-421D-9F4C-BF35E22AC04F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74884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242F4-3E16-4158-9F6A-2DB7A7B88FE3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3996758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A7726-6D5E-4969-BCEB-B95699824D40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520581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1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7FE50-FC93-41BF-A3C1-3E81F6BDAE63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2819886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C7797-29FB-4360-A6F0-931D83F9D739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399028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77D3018-76E5-4F42-B38B-1018DF91C690}" type="slidenum">
              <a:rPr lang="en-SG"/>
              <a:pPr>
                <a:defRPr/>
              </a:pPr>
              <a:t>‹#›</a:t>
            </a:fld>
            <a:endParaRPr lang="en-SG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9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5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03515-DEA0-4DB2-BCBF-8B93DBE57D17}" type="datetimeFigureOut">
              <a:rPr lang="en-IN" smtClean="0"/>
              <a:t>05-11-2019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2524C-2DA3-4B5E-A03B-6790FE0ACCE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1375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9BCD9E-9492-411D-874E-50C1D8C81AD1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2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45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7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7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SG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7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9BCD9E-9492-411D-874E-50C1D8C81AD1}" type="slidenum">
              <a:rPr lang="en-SG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‹#›</a:t>
            </a:fld>
            <a:endParaRPr lang="en-SG" dirty="0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39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hyperlink" Target="file:///F:\INO\presentation\DAE-DST-Detector.pptx" TargetMode="External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1.jpeg"/><Relationship Id="rId5" Type="http://schemas.openxmlformats.org/officeDocument/2006/relationships/image" Target="../media/image13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1.png"/><Relationship Id="rId7" Type="http://schemas.openxmlformats.org/officeDocument/2006/relationships/image" Target="../media/image55.jpeg"/><Relationship Id="rId12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openxmlformats.org/officeDocument/2006/relationships/image" Target="../media/image58.jpeg"/><Relationship Id="rId5" Type="http://schemas.openxmlformats.org/officeDocument/2006/relationships/image" Target="../media/image53.png"/><Relationship Id="rId10" Type="http://schemas.openxmlformats.org/officeDocument/2006/relationships/image" Target="../media/image57.jpeg"/><Relationship Id="rId4" Type="http://schemas.openxmlformats.org/officeDocument/2006/relationships/image" Target="../media/image52.png"/><Relationship Id="rId9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hyperlink" Target="file:///F:\INO\presentation\DAE-DST-Detector.ppt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DSC_2970 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" y="2669095"/>
            <a:ext cx="2343150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6510" y="1659387"/>
            <a:ext cx="3357586" cy="222566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C00000"/>
                </a:solidFill>
              </a:rPr>
              <a:t>India-Based Neutrino Observatory</a:t>
            </a:r>
            <a:br>
              <a:rPr lang="en-US" sz="2800" i="1" dirty="0">
                <a:solidFill>
                  <a:srgbClr val="C00000"/>
                </a:solidFill>
              </a:rPr>
            </a:br>
            <a:r>
              <a:rPr lang="en-US" sz="2800" i="1" dirty="0">
                <a:solidFill>
                  <a:srgbClr val="C00000"/>
                </a:solidFill>
              </a:rPr>
              <a:t>(INO) </a:t>
            </a:r>
            <a:r>
              <a:rPr lang="en-US" sz="2800" i="1" dirty="0"/>
              <a:t/>
            </a:r>
            <a:br>
              <a:rPr lang="en-US" sz="2800" i="1" dirty="0"/>
            </a:br>
            <a:endParaRPr lang="en-IN" sz="2800" i="1" dirty="0"/>
          </a:p>
        </p:txBody>
      </p:sp>
      <p:pic>
        <p:nvPicPr>
          <p:cNvPr id="4100" name="Picture 2" descr="http://www.ino.tifr.res.in/ino/gallery/Schematic%20view%20of%20the%20INO%20detector.JPG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7" y="2"/>
            <a:ext cx="2214563" cy="257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25"/>
          <p:cNvSpPr>
            <a:spLocks noChangeArrowheads="1"/>
          </p:cNvSpPr>
          <p:nvPr/>
        </p:nvSpPr>
        <p:spPr bwMode="auto">
          <a:xfrm>
            <a:off x="2564836" y="3197933"/>
            <a:ext cx="396044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002060"/>
              </a:solidFill>
              <a:latin typeface="Book Antiqua" pitchFamily="18" charset="0"/>
            </a:endParaRPr>
          </a:p>
          <a:p>
            <a:pPr algn="ctr"/>
            <a:r>
              <a:rPr lang="en-US" sz="2400" b="1" i="1" dirty="0" err="1">
                <a:solidFill>
                  <a:srgbClr val="7030A0"/>
                </a:solidFill>
                <a:latin typeface="Book Antiqua" pitchFamily="18" charset="0"/>
              </a:rPr>
              <a:t>Naba</a:t>
            </a:r>
            <a:r>
              <a:rPr lang="en-US" sz="2400" b="1" i="1" dirty="0">
                <a:solidFill>
                  <a:srgbClr val="7030A0"/>
                </a:solidFill>
                <a:latin typeface="Book Antiqua" pitchFamily="18" charset="0"/>
              </a:rPr>
              <a:t> K </a:t>
            </a:r>
            <a:r>
              <a:rPr lang="en-US" sz="2400" b="1" i="1" dirty="0" err="1">
                <a:solidFill>
                  <a:srgbClr val="7030A0"/>
                </a:solidFill>
                <a:latin typeface="Book Antiqua" pitchFamily="18" charset="0"/>
              </a:rPr>
              <a:t>Mondal</a:t>
            </a:r>
            <a:r>
              <a:rPr lang="en-US" sz="2400" b="1" i="1" dirty="0">
                <a:solidFill>
                  <a:srgbClr val="7030A0"/>
                </a:solidFill>
                <a:latin typeface="Book Antiqua" pitchFamily="18" charset="0"/>
              </a:rPr>
              <a:t>, </a:t>
            </a:r>
          </a:p>
          <a:p>
            <a:pPr algn="ctr"/>
            <a:r>
              <a:rPr lang="en-US" sz="2400" b="1" i="1" dirty="0">
                <a:solidFill>
                  <a:srgbClr val="7030A0"/>
                </a:solidFill>
                <a:latin typeface="Book Antiqua" pitchFamily="18" charset="0"/>
              </a:rPr>
              <a:t>Raja </a:t>
            </a:r>
            <a:r>
              <a:rPr lang="en-US" sz="2400" b="1" i="1" dirty="0" err="1">
                <a:solidFill>
                  <a:srgbClr val="7030A0"/>
                </a:solidFill>
                <a:latin typeface="Book Antiqua" pitchFamily="18" charset="0"/>
              </a:rPr>
              <a:t>Ramanna</a:t>
            </a:r>
            <a:r>
              <a:rPr lang="en-US" sz="2400" b="1" i="1" dirty="0">
                <a:solidFill>
                  <a:srgbClr val="7030A0"/>
                </a:solidFill>
                <a:latin typeface="Book Antiqua" pitchFamily="18" charset="0"/>
              </a:rPr>
              <a:t> Fellow</a:t>
            </a:r>
          </a:p>
          <a:p>
            <a:pPr algn="ctr"/>
            <a:r>
              <a:rPr lang="en-US" sz="2400" b="1" i="1" dirty="0">
                <a:solidFill>
                  <a:srgbClr val="7030A0"/>
                </a:solidFill>
                <a:latin typeface="Book Antiqua" pitchFamily="18" charset="0"/>
              </a:rPr>
              <a:t>SINP, Kolkata</a:t>
            </a:r>
          </a:p>
          <a:p>
            <a:pPr algn="ctr"/>
            <a:endParaRPr lang="en-US" sz="2400" b="1" i="1" dirty="0">
              <a:solidFill>
                <a:srgbClr val="0070C0"/>
              </a:solidFill>
              <a:latin typeface="Book Antiqua" pitchFamily="18" charset="0"/>
            </a:endParaRPr>
          </a:p>
          <a:p>
            <a:pPr algn="ctr"/>
            <a:endParaRPr lang="en-IN" b="1" dirty="0" smtClean="0">
              <a:solidFill>
                <a:srgbClr val="0070C0"/>
              </a:solidFill>
              <a:latin typeface="Book Antiqua" pitchFamily="18" charset="0"/>
            </a:endParaRPr>
          </a:p>
        </p:txBody>
      </p:sp>
      <p:pic>
        <p:nvPicPr>
          <p:cNvPr id="13" name="Content Placeholder 6" descr="SEP_34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26639" y="4736062"/>
            <a:ext cx="2286000" cy="2014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319" y="4717233"/>
            <a:ext cx="2324029" cy="199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" descr="http://www.ino.tifr.res.in/ino/gallery/New%20INO%20site%20at%20West%20Bodi%20Hills%20near%20Madurai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547" y="12730"/>
            <a:ext cx="2357438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07220" y="2267961"/>
            <a:ext cx="1285875" cy="5000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C00000"/>
                </a:solidFill>
              </a:rPr>
              <a:t>ICAL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C00000"/>
                </a:solidFill>
              </a:rPr>
              <a:t>( conceptual)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89543" y="1478162"/>
            <a:ext cx="2000250" cy="4286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C00000"/>
                </a:solidFill>
              </a:rPr>
              <a:t>INO Peak at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srgbClr val="C00000"/>
                </a:solidFill>
              </a:rPr>
              <a:t>Bodi</a:t>
            </a:r>
            <a:r>
              <a:rPr lang="en-US" sz="1400" dirty="0">
                <a:solidFill>
                  <a:srgbClr val="C00000"/>
                </a:solidFill>
              </a:rPr>
              <a:t> West Hills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564836" y="6317443"/>
            <a:ext cx="2214562" cy="428625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3F274D"/>
                </a:solidFill>
              </a:rPr>
              <a:t>2mX2m RPC Test Stand at TIFR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096484" y="6507485"/>
            <a:ext cx="1800225" cy="360363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C00000"/>
                </a:solidFill>
              </a:rPr>
              <a:t>ASIC for RPC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78144" y="4453948"/>
            <a:ext cx="1822454" cy="2821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srgbClr val="C00000"/>
                </a:solidFill>
              </a:rPr>
              <a:t>1m X 1m RPC Test stand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 r="6679"/>
          <a:stretch/>
        </p:blipFill>
        <p:spPr>
          <a:xfrm>
            <a:off x="78702" y="4774391"/>
            <a:ext cx="2356516" cy="1782496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194929" y="6460316"/>
            <a:ext cx="2286000" cy="2857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C00000"/>
                </a:solidFill>
              </a:rPr>
              <a:t>Prototype mini-ICAL </a:t>
            </a:r>
          </a:p>
        </p:txBody>
      </p:sp>
      <p:pic>
        <p:nvPicPr>
          <p:cNvPr id="24" name="Content Placeholder 6"/>
          <p:cNvPicPr>
            <a:picLocks noGrp="1"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740" y="2000250"/>
            <a:ext cx="2339861" cy="2344518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895811" y="4344770"/>
            <a:ext cx="2024913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IN" sz="1400" dirty="0">
                <a:solidFill>
                  <a:srgbClr val="FF0000"/>
                </a:solidFill>
              </a:rPr>
              <a:t>Front end DAQ module</a:t>
            </a: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5643" y="4736062"/>
            <a:ext cx="1732715" cy="2116026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874141" y="6531755"/>
            <a:ext cx="185571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Closed loop Gas system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2" y="3948"/>
            <a:ext cx="2324984" cy="14623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4381" y="1416864"/>
            <a:ext cx="235352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sz="1200" dirty="0">
                <a:solidFill>
                  <a:srgbClr val="FF0000"/>
                </a:solidFill>
              </a:rPr>
              <a:t>2m X 2m RPC stand at Madurai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828" r="52368" b="51744"/>
          <a:stretch/>
        </p:blipFill>
        <p:spPr>
          <a:xfrm>
            <a:off x="4634770" y="2"/>
            <a:ext cx="2157402" cy="157474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88180" y="1353461"/>
            <a:ext cx="94288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sz="1200" dirty="0">
                <a:solidFill>
                  <a:srgbClr val="FF0000"/>
                </a:solidFill>
              </a:rPr>
              <a:t>HV module</a:t>
            </a:r>
          </a:p>
        </p:txBody>
      </p:sp>
    </p:spTree>
    <p:extLst>
      <p:ext uri="{BB962C8B-B14F-4D97-AF65-F5344CB8AC3E}">
        <p14:creationId xmlns:p14="http://schemas.microsoft.com/office/powerpoint/2010/main" val="92160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44624"/>
            <a:ext cx="9000000" cy="432048"/>
          </a:xfrm>
        </p:spPr>
        <p:txBody>
          <a:bodyPr>
            <a:normAutofit fontScale="90000"/>
          </a:bodyPr>
          <a:lstStyle/>
          <a:p>
            <a:r>
              <a:rPr lang="en-IN" sz="2800" i="1" dirty="0">
                <a:solidFill>
                  <a:srgbClr val="C00000"/>
                </a:solidFill>
              </a:rPr>
              <a:t>RPC making at the Factory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SG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717032"/>
            <a:ext cx="4398318" cy="24746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8" y="855724"/>
            <a:ext cx="3838799" cy="287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148327" y="183660"/>
            <a:ext cx="3258758" cy="56297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266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Front End DAQ Electronics </a:t>
            </a:r>
            <a:endParaRPr lang="en-US" sz="2404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29" y="5580980"/>
            <a:ext cx="4637765" cy="1161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738" y="5582918"/>
            <a:ext cx="4213053" cy="1161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0" t="9606" r="17843" b="10992"/>
          <a:stretch/>
        </p:blipFill>
        <p:spPr>
          <a:xfrm>
            <a:off x="184346" y="3303422"/>
            <a:ext cx="3113403" cy="21457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828" r="52368" b="51744"/>
          <a:stretch/>
        </p:blipFill>
        <p:spPr>
          <a:xfrm>
            <a:off x="242452" y="1136058"/>
            <a:ext cx="2920715" cy="2131911"/>
          </a:xfrm>
          <a:prstGeom prst="rect">
            <a:avLst/>
          </a:prstGeom>
        </p:spPr>
      </p:pic>
      <p:pic>
        <p:nvPicPr>
          <p:cNvPr id="11" name="Content Placeholder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085" y="183663"/>
            <a:ext cx="5637704" cy="5082759"/>
          </a:xfrm>
          <a:prstGeom prst="rect">
            <a:avLst/>
          </a:prstGeom>
          <a:ln w="9360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39464" y="5114127"/>
            <a:ext cx="130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RPC DAQ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48087" y="1137462"/>
            <a:ext cx="13015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HV Module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93999" y="5266419"/>
            <a:ext cx="1301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NINO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07087" y="5266419"/>
            <a:ext cx="171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ANUSPARSH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2368715" y="3715256"/>
            <a:ext cx="2411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 X 2m RPC with tray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3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42D0C59-48DE-44E4-965A-74EB6DAE3A69}" type="slidenum">
              <a:rPr lang="en-US" altLang="ja-JP" smtClean="0">
                <a:ea typeface="MS PGothic" pitchFamily="34" charset="-128"/>
              </a:rPr>
              <a:pPr/>
              <a:t>12</a:t>
            </a:fld>
            <a:endParaRPr lang="en-US" altLang="ja-JP" dirty="0" smtClean="0">
              <a:ea typeface="MS PGothic" pitchFamily="34" charset="-128"/>
            </a:endParaRPr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" y="152402"/>
            <a:ext cx="8648700" cy="411163"/>
          </a:xfrm>
        </p:spPr>
        <p:txBody>
          <a:bodyPr vert="horz" lIns="86956" tIns="43478" rIns="86956" bIns="43478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 sz="3200" i="1" dirty="0">
                <a:solidFill>
                  <a:srgbClr val="C00000"/>
                </a:solidFill>
              </a:rPr>
              <a:t> RPC Stacks at TIFR &amp; Madurai</a:t>
            </a: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86" y="3386506"/>
            <a:ext cx="3758530" cy="2505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100" y="3412687"/>
            <a:ext cx="4042792" cy="25427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2" y="6277962"/>
            <a:ext cx="291618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Old front end electronics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92082" y="6093296"/>
            <a:ext cx="2775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IN" b="1" dirty="0" smtClean="0">
                <a:solidFill>
                  <a:srgbClr val="FF0000"/>
                </a:solidFill>
              </a:rPr>
              <a:t>Using new DAQ system</a:t>
            </a:r>
            <a:endParaRPr lang="en-IN" b="1" dirty="0">
              <a:solidFill>
                <a:srgbClr val="FF0000"/>
              </a:solidFill>
            </a:endParaRPr>
          </a:p>
        </p:txBody>
      </p:sp>
      <p:pic>
        <p:nvPicPr>
          <p:cNvPr id="8" name="Picture 5" descr="DSC_2970 cop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30" y="808487"/>
            <a:ext cx="3304591" cy="238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rotrace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3796094" y="1395126"/>
            <a:ext cx="2465607" cy="174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timing_7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675" y="1395126"/>
            <a:ext cx="2409527" cy="1764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43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2429" y="131113"/>
            <a:ext cx="8571587" cy="582613"/>
          </a:xfrm>
        </p:spPr>
        <p:txBody>
          <a:bodyPr vert="horz" lIns="86945" tIns="43473" rIns="86945" bIns="43473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>
              <a:defRPr/>
            </a:pPr>
            <a:r>
              <a:rPr lang="en-US" sz="3600" i="1" dirty="0">
                <a:solidFill>
                  <a:srgbClr val="FF0000"/>
                </a:solidFill>
              </a:rPr>
              <a:t>Muon tracks in the RPC  stack &amp; M-ICAL</a:t>
            </a:r>
          </a:p>
        </p:txBody>
      </p:sp>
      <p:pic>
        <p:nvPicPr>
          <p:cNvPr id="37891" name="Picture 3" descr="R540_12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2" y="1359805"/>
            <a:ext cx="2081213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R540_18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581" y="1359803"/>
            <a:ext cx="2044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R540_2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97" y="1422798"/>
            <a:ext cx="202247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BB9498-3EB8-4107-9AC5-D9E112B4E8F9}" type="slidenum">
              <a:rPr lang="en-SG" smtClean="0"/>
              <a:pPr>
                <a:defRPr/>
              </a:pPr>
              <a:t>13</a:t>
            </a:fld>
            <a:endParaRPr lang="en-SG" dirty="0"/>
          </a:p>
        </p:txBody>
      </p:sp>
      <p:sp>
        <p:nvSpPr>
          <p:cNvPr id="2" name="TextBox 1"/>
          <p:cNvSpPr txBox="1"/>
          <p:nvPr/>
        </p:nvSpPr>
        <p:spPr>
          <a:xfrm>
            <a:off x="1043608" y="873634"/>
            <a:ext cx="77943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i="1" dirty="0">
                <a:solidFill>
                  <a:srgbClr val="0070C0"/>
                </a:solidFill>
              </a:rPr>
              <a:t>Demonstrate the Tracking Capability of the RPC system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15213" y="4233405"/>
            <a:ext cx="8129196" cy="2328328"/>
            <a:chOff x="169208" y="1828802"/>
            <a:chExt cx="11637310" cy="34022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08" y="1828802"/>
              <a:ext cx="5599579" cy="340227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938" y="1828802"/>
              <a:ext cx="5599580" cy="340227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515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773621" y="52735"/>
            <a:ext cx="3743843" cy="2058665"/>
            <a:chOff x="5773744" y="52378"/>
            <a:chExt cx="3744236" cy="2058881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1052" y="52378"/>
              <a:ext cx="2332948" cy="1753043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Right Arrow 15"/>
            <p:cNvSpPr/>
            <p:nvPr/>
          </p:nvSpPr>
          <p:spPr>
            <a:xfrm>
              <a:off x="5773744" y="795336"/>
              <a:ext cx="980968" cy="284951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01617" y="1803450"/>
              <a:ext cx="2916363" cy="307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Iron plate lifting    using gantry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681698" y="1805591"/>
            <a:ext cx="3271582" cy="2849078"/>
            <a:chOff x="6681920" y="1805420"/>
            <a:chExt cx="3271926" cy="2849377"/>
          </a:xfrm>
        </p:grpSpPr>
        <p:pic>
          <p:nvPicPr>
            <p:cNvPr id="4103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1052" y="2590800"/>
              <a:ext cx="2310026" cy="167641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Down Arrow 5"/>
            <p:cNvSpPr/>
            <p:nvPr/>
          </p:nvSpPr>
          <p:spPr>
            <a:xfrm>
              <a:off x="7930763" y="1805420"/>
              <a:ext cx="222637" cy="785379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81920" y="4346988"/>
              <a:ext cx="3271926" cy="307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Iron plate placing   on Pedestal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636564" y="4321497"/>
            <a:ext cx="2484039" cy="2562793"/>
            <a:chOff x="6636779" y="4321590"/>
            <a:chExt cx="2484299" cy="2563062"/>
          </a:xfrm>
        </p:grpSpPr>
        <p:pic>
          <p:nvPicPr>
            <p:cNvPr id="4106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0448" y="5183962"/>
              <a:ext cx="2380630" cy="1676419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Down Arrow 17"/>
            <p:cNvSpPr/>
            <p:nvPr/>
          </p:nvSpPr>
          <p:spPr>
            <a:xfrm>
              <a:off x="8059800" y="4321590"/>
              <a:ext cx="222638" cy="862371"/>
            </a:xfrm>
            <a:prstGeom prst="downArrow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36779" y="6361377"/>
              <a:ext cx="2484298" cy="52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Water cooled Induction    brazing  machine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221057" y="4856383"/>
            <a:ext cx="3465961" cy="2033568"/>
            <a:chOff x="3220912" y="4819135"/>
            <a:chExt cx="3466325" cy="2033782"/>
          </a:xfrm>
        </p:grpSpPr>
        <p:pic>
          <p:nvPicPr>
            <p:cNvPr id="4104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1168" y="5183962"/>
              <a:ext cx="2428312" cy="1668955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Left Arrow 6"/>
            <p:cNvSpPr/>
            <p:nvPr/>
          </p:nvSpPr>
          <p:spPr>
            <a:xfrm>
              <a:off x="5773744" y="5943600"/>
              <a:ext cx="913493" cy="228600"/>
            </a:xfrm>
            <a:prstGeom prst="leftArrow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20912" y="4819135"/>
              <a:ext cx="2943723" cy="307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Induction brazing in progress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87016" y="2742010"/>
            <a:ext cx="3771080" cy="1650430"/>
            <a:chOff x="2393160" y="2670987"/>
            <a:chExt cx="3771476" cy="165060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012" y="2670987"/>
              <a:ext cx="3238624" cy="165060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Right Arrow 9"/>
            <p:cNvSpPr/>
            <p:nvPr/>
          </p:nvSpPr>
          <p:spPr>
            <a:xfrm>
              <a:off x="2393160" y="3374195"/>
              <a:ext cx="486580" cy="219688"/>
            </a:xfrm>
            <a:prstGeom prst="rightArrow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393391" y="1952040"/>
            <a:ext cx="6019947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66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mICAL</a:t>
            </a:r>
            <a:r>
              <a:rPr lang="en-US" sz="326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magnet assembly</a:t>
            </a:r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/>
          </p:nvPr>
        </p:nvGraphicFramePr>
        <p:xfrm>
          <a:off x="2961874" y="2694582"/>
          <a:ext cx="3367968" cy="1737566"/>
        </p:xfrm>
        <a:graphic>
          <a:graphicData uri="http://schemas.openxmlformats.org/drawingml/2006/table">
            <a:tbl>
              <a:tblPr/>
              <a:tblGrid>
                <a:gridCol w="20043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3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4566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3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Description 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IN" sz="13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Size 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5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Size of magnet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4m x 4m x </a:t>
                      </a:r>
                      <a:r>
                        <a:rPr lang="en-IN" sz="13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1.1m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45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Weight of the magnet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~ 85 tons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06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3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 of Iron detector layers</a:t>
                      </a:r>
                      <a:endParaRPr lang="en-US" sz="13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11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11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3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 of RPC detector layers</a:t>
                      </a:r>
                      <a:endParaRPr lang="en-US" sz="13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10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25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b="1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No </a:t>
                      </a:r>
                      <a:r>
                        <a:rPr lang="en-IN" sz="13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coils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IN" sz="13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2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2208" marR="6220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2428539" y="-15667"/>
            <a:ext cx="3345081" cy="2082226"/>
            <a:chOff x="2677293" y="-17670"/>
            <a:chExt cx="3687719" cy="2295510"/>
          </a:xfrm>
        </p:grpSpPr>
        <p:grpSp>
          <p:nvGrpSpPr>
            <p:cNvPr id="12" name="Group 11"/>
            <p:cNvGrpSpPr/>
            <p:nvPr/>
          </p:nvGrpSpPr>
          <p:grpSpPr>
            <a:xfrm>
              <a:off x="2677293" y="-17670"/>
              <a:ext cx="3687719" cy="2295510"/>
              <a:chOff x="2428312" y="-16030"/>
              <a:chExt cx="3345432" cy="2082445"/>
            </a:xfrm>
          </p:grpSpPr>
          <p:sp>
            <p:nvSpPr>
              <p:cNvPr id="5" name="Right Arrow 4"/>
              <p:cNvSpPr/>
              <p:nvPr/>
            </p:nvSpPr>
            <p:spPr>
              <a:xfrm>
                <a:off x="2428312" y="760012"/>
                <a:ext cx="902856" cy="284951"/>
              </a:xfrm>
              <a:prstGeom prst="rightArrow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644931" y="1758606"/>
                <a:ext cx="2114550" cy="30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Placement of ‘U’ coils</a:t>
                </a:r>
              </a:p>
            </p:txBody>
          </p:sp>
          <p:pic>
            <p:nvPicPr>
              <p:cNvPr id="4108" name="Picture 1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848" y="-16030"/>
                <a:ext cx="2448896" cy="1801048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467891" y="1486538"/>
              <a:ext cx="1589478" cy="712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Gap of 12 mm</a:t>
              </a:r>
              <a:endParaRPr lang="en-IN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497" y="52735"/>
            <a:ext cx="2534839" cy="2068475"/>
            <a:chOff x="68896" y="57737"/>
            <a:chExt cx="2794484" cy="2280350"/>
          </a:xfrm>
        </p:grpSpPr>
        <p:grpSp>
          <p:nvGrpSpPr>
            <p:cNvPr id="11" name="Group 10"/>
            <p:cNvGrpSpPr/>
            <p:nvPr/>
          </p:nvGrpSpPr>
          <p:grpSpPr>
            <a:xfrm>
              <a:off x="81253" y="57737"/>
              <a:ext cx="2684878" cy="2280350"/>
              <a:chOff x="73232" y="52378"/>
              <a:chExt cx="2435673" cy="2068692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232" y="52378"/>
                <a:ext cx="2319928" cy="1700221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08068" y="1813261"/>
                <a:ext cx="2400837" cy="30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‘C’ and ‘U’ section Coils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8896" y="1579008"/>
              <a:ext cx="2794484" cy="480394"/>
              <a:chOff x="321993" y="-751128"/>
              <a:chExt cx="3108836" cy="532366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321993" y="-751128"/>
                <a:ext cx="2888069" cy="52163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1451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29001" y="-741102"/>
                <a:ext cx="3001828" cy="522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89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coils, 18 turns each</a:t>
                </a:r>
              </a:p>
              <a:p>
                <a:r>
                  <a:rPr lang="en-US" sz="1089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X-sec 30 X 30 mm</a:t>
                </a:r>
                <a:r>
                  <a:rPr lang="en-US" sz="1089" b="1" baseline="30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IN" sz="1089" b="1" baseline="300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IN" sz="1089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sz="1089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17 mm bore</a:t>
                </a:r>
                <a:endParaRPr lang="en-IN" sz="1089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-90449" y="4660614"/>
            <a:ext cx="3421748" cy="2267780"/>
            <a:chOff x="-99715" y="5137605"/>
            <a:chExt cx="3772239" cy="2500070"/>
          </a:xfrm>
        </p:grpSpPr>
        <p:grpSp>
          <p:nvGrpSpPr>
            <p:cNvPr id="19" name="Group 18"/>
            <p:cNvGrpSpPr/>
            <p:nvPr/>
          </p:nvGrpSpPr>
          <p:grpSpPr>
            <a:xfrm>
              <a:off x="-73308" y="5137605"/>
              <a:ext cx="3745832" cy="2441841"/>
              <a:chOff x="-66983" y="4660742"/>
              <a:chExt cx="3398151" cy="2215194"/>
            </a:xfrm>
          </p:grpSpPr>
          <p:pic>
            <p:nvPicPr>
              <p:cNvPr id="4105" name="Picture 9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5183962"/>
                <a:ext cx="2428312" cy="1691974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8" name="Left Arrow 7"/>
              <p:cNvSpPr/>
              <p:nvPr/>
            </p:nvSpPr>
            <p:spPr>
              <a:xfrm>
                <a:off x="2428312" y="5943600"/>
                <a:ext cx="902856" cy="228600"/>
              </a:xfrm>
              <a:prstGeom prst="leftArrow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66983" y="4660742"/>
                <a:ext cx="2712650" cy="523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In-situ brazing     of upper “C” and lower “U”</a:t>
                </a:r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-99715" y="7230512"/>
              <a:ext cx="2912716" cy="40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Resistance test &lt; 5uohm</a:t>
              </a:r>
              <a:endParaRPr lang="en-IN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-70983" y="2280435"/>
            <a:ext cx="2688161" cy="2902724"/>
            <a:chOff x="-78256" y="2513624"/>
            <a:chExt cx="2963511" cy="3200052"/>
          </a:xfrm>
        </p:grpSpPr>
        <p:grpSp>
          <p:nvGrpSpPr>
            <p:cNvPr id="20" name="Group 19"/>
            <p:cNvGrpSpPr/>
            <p:nvPr/>
          </p:nvGrpSpPr>
          <p:grpSpPr>
            <a:xfrm>
              <a:off x="529" y="2513624"/>
              <a:ext cx="2884726" cy="3200052"/>
              <a:chOff x="0" y="2280314"/>
              <a:chExt cx="2616971" cy="2903029"/>
            </a:xfrm>
          </p:grpSpPr>
          <p:pic>
            <p:nvPicPr>
              <p:cNvPr id="4107" name="Picture 11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616407"/>
                <a:ext cx="2340822" cy="1705183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9" name="Up Arrow 8"/>
              <p:cNvSpPr/>
              <p:nvPr/>
            </p:nvSpPr>
            <p:spPr>
              <a:xfrm>
                <a:off x="1165723" y="4321591"/>
                <a:ext cx="179809" cy="861752"/>
              </a:xfrm>
              <a:prstGeom prst="upArrow">
                <a:avLst/>
              </a:prstGeom>
              <a:solidFill>
                <a:schemeClr val="tx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0" y="2280314"/>
                <a:ext cx="2616971" cy="307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Coil Hydrostatic Pressure test</a:t>
                </a:r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-78256" y="4462537"/>
              <a:ext cx="2902443" cy="317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7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Holding pressure = 12 bars (1Hr)</a:t>
              </a:r>
              <a:endParaRPr lang="en-IN" sz="127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691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737" y="4615300"/>
            <a:ext cx="2726924" cy="1911810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934" y="355644"/>
            <a:ext cx="1420435" cy="1734663"/>
          </a:xfrm>
          <a:prstGeom prst="rect">
            <a:avLst/>
          </a:prstGeom>
          <a:noFill/>
          <a:ln w="1905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884016" y="3668430"/>
            <a:ext cx="1962737" cy="287893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94" y="3778022"/>
            <a:ext cx="1509554" cy="120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796" y="5211047"/>
            <a:ext cx="1509555" cy="1081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6" y="2488064"/>
            <a:ext cx="1533685" cy="1821734"/>
          </a:xfrm>
          <a:prstGeom prst="rect">
            <a:avLst/>
          </a:prstGeom>
          <a:ln w="19050">
            <a:solidFill>
              <a:srgbClr val="C00000"/>
            </a:solidFill>
          </a:ln>
        </p:spPr>
      </p:pic>
      <p:pic>
        <p:nvPicPr>
          <p:cNvPr id="16" name="Content Placeholder 10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r="926"/>
          <a:stretch/>
        </p:blipFill>
        <p:spPr>
          <a:xfrm>
            <a:off x="2665045" y="508515"/>
            <a:ext cx="1765156" cy="13142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3433" b="3113"/>
          <a:stretch/>
        </p:blipFill>
        <p:spPr>
          <a:xfrm>
            <a:off x="4956430" y="508514"/>
            <a:ext cx="1756947" cy="13142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0" name="Content Placeholder 6"/>
          <p:cNvPicPr>
            <a:picLocks noGrp="1"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5" y="455902"/>
            <a:ext cx="1618725" cy="1621947"/>
          </a:xfrm>
          <a:prstGeom prst="rect">
            <a:avLst/>
          </a:prstGeom>
          <a:ln w="19050" cap="sq">
            <a:solidFill>
              <a:srgbClr val="C00000"/>
            </a:solidFill>
            <a:prstDash val="solid"/>
            <a:miter lim="800000"/>
          </a:ln>
          <a:effectLst/>
        </p:spPr>
      </p:pic>
      <p:sp>
        <p:nvSpPr>
          <p:cNvPr id="51" name="TextBox 50"/>
          <p:cNvSpPr txBox="1"/>
          <p:nvPr/>
        </p:nvSpPr>
        <p:spPr>
          <a:xfrm>
            <a:off x="137273" y="2119255"/>
            <a:ext cx="22649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 End DAQ Module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97058" y="4328094"/>
            <a:ext cx="1624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 System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30851" y="6542376"/>
            <a:ext cx="3702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Conductivity Water Cooling system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713375" y="6545082"/>
            <a:ext cx="26230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Magnet Field Measurement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214181" y="6239626"/>
            <a:ext cx="1344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Search Coils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7273933" y="4968284"/>
            <a:ext cx="13447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Hall Probes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868698" y="2103222"/>
            <a:ext cx="228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Closed loop Gas system</a:t>
            </a:r>
          </a:p>
        </p:txBody>
      </p:sp>
      <p:sp>
        <p:nvSpPr>
          <p:cNvPr id="2" name="Rectangle 1"/>
          <p:cNvSpPr/>
          <p:nvPr/>
        </p:nvSpPr>
        <p:spPr>
          <a:xfrm>
            <a:off x="5152310" y="1808759"/>
            <a:ext cx="1563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HV Power Supply</a:t>
            </a:r>
          </a:p>
        </p:txBody>
      </p:sp>
      <p:sp>
        <p:nvSpPr>
          <p:cNvPr id="3" name="Rectangle 2"/>
          <p:cNvSpPr/>
          <p:nvPr/>
        </p:nvSpPr>
        <p:spPr>
          <a:xfrm>
            <a:off x="6931937" y="2488065"/>
            <a:ext cx="1838622" cy="1051679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Control Backend and Data Storage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48845" y="-119268"/>
            <a:ext cx="449651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 ICAL sub-Systems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7432" y="1604474"/>
            <a:ext cx="21826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1.5kW power unit &amp; mainframe</a:t>
            </a:r>
          </a:p>
        </p:txBody>
      </p:sp>
      <p:sp>
        <p:nvSpPr>
          <p:cNvPr id="8" name="Rectangle 7"/>
          <p:cNvSpPr/>
          <p:nvPr/>
        </p:nvSpPr>
        <p:spPr>
          <a:xfrm>
            <a:off x="653752" y="1352575"/>
            <a:ext cx="53412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</a:t>
            </a:r>
          </a:p>
        </p:txBody>
      </p:sp>
      <p:sp>
        <p:nvSpPr>
          <p:cNvPr id="9" name="Rectangle 8"/>
          <p:cNvSpPr/>
          <p:nvPr/>
        </p:nvSpPr>
        <p:spPr>
          <a:xfrm>
            <a:off x="255871" y="1073576"/>
            <a:ext cx="8002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100ps TDC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0957" y="1712729"/>
            <a:ext cx="69281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Ethernet</a:t>
            </a:r>
          </a:p>
        </p:txBody>
      </p:sp>
      <p:sp>
        <p:nvSpPr>
          <p:cNvPr id="49" name="TextBox 48"/>
          <p:cNvSpPr txBox="1"/>
          <p:nvPr/>
        </p:nvSpPr>
        <p:spPr>
          <a:xfrm rot="3303330">
            <a:off x="1195349" y="1661467"/>
            <a:ext cx="8381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Side board</a:t>
            </a:r>
          </a:p>
        </p:txBody>
      </p:sp>
      <p:sp>
        <p:nvSpPr>
          <p:cNvPr id="50" name="TextBox 49"/>
          <p:cNvSpPr txBox="1"/>
          <p:nvPr/>
        </p:nvSpPr>
        <p:spPr>
          <a:xfrm rot="2650598">
            <a:off x="1220240" y="691807"/>
            <a:ext cx="97980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board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47276" y="592857"/>
            <a:ext cx="19171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DFE and AFE power Supply</a:t>
            </a:r>
          </a:p>
        </p:txBody>
      </p:sp>
      <p:sp>
        <p:nvSpPr>
          <p:cNvPr id="62" name="Rectangle 61"/>
          <p:cNvSpPr/>
          <p:nvPr/>
        </p:nvSpPr>
        <p:spPr>
          <a:xfrm>
            <a:off x="2798096" y="1808759"/>
            <a:ext cx="15274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 Power Supply</a:t>
            </a:r>
          </a:p>
        </p:txBody>
      </p:sp>
      <p:sp>
        <p:nvSpPr>
          <p:cNvPr id="63" name="Rectangle 62"/>
          <p:cNvSpPr/>
          <p:nvPr/>
        </p:nvSpPr>
        <p:spPr>
          <a:xfrm>
            <a:off x="5086590" y="964835"/>
            <a:ext cx="16420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Channel HV distribution</a:t>
            </a:r>
          </a:p>
        </p:txBody>
      </p:sp>
      <p:sp>
        <p:nvSpPr>
          <p:cNvPr id="66" name="Rectangle 65"/>
          <p:cNvSpPr/>
          <p:nvPr/>
        </p:nvSpPr>
        <p:spPr>
          <a:xfrm>
            <a:off x="7802615" y="1866772"/>
            <a:ext cx="9407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Compressor</a:t>
            </a:r>
          </a:p>
        </p:txBody>
      </p:sp>
      <p:sp>
        <p:nvSpPr>
          <p:cNvPr id="67" name="Rectangle 66"/>
          <p:cNvSpPr/>
          <p:nvPr/>
        </p:nvSpPr>
        <p:spPr>
          <a:xfrm>
            <a:off x="4681935" y="4705714"/>
            <a:ext cx="111572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 water tank</a:t>
            </a:r>
          </a:p>
        </p:txBody>
      </p:sp>
      <p:sp>
        <p:nvSpPr>
          <p:cNvPr id="68" name="Rectangle 67"/>
          <p:cNvSpPr/>
          <p:nvPr/>
        </p:nvSpPr>
        <p:spPr>
          <a:xfrm>
            <a:off x="7214181" y="1785927"/>
            <a:ext cx="9407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865383" y="968267"/>
            <a:ext cx="660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Purifier</a:t>
            </a:r>
          </a:p>
        </p:txBody>
      </p:sp>
      <p:sp>
        <p:nvSpPr>
          <p:cNvPr id="70" name="Rectangle 69"/>
          <p:cNvSpPr/>
          <p:nvPr/>
        </p:nvSpPr>
        <p:spPr>
          <a:xfrm>
            <a:off x="4102153" y="5259654"/>
            <a:ext cx="70341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Chiller</a:t>
            </a:r>
          </a:p>
        </p:txBody>
      </p:sp>
      <p:sp>
        <p:nvSpPr>
          <p:cNvPr id="71" name="Rectangle 70"/>
          <p:cNvSpPr/>
          <p:nvPr/>
        </p:nvSpPr>
        <p:spPr>
          <a:xfrm>
            <a:off x="4578181" y="5745310"/>
            <a:ext cx="6378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</a:t>
            </a:r>
          </a:p>
        </p:txBody>
      </p:sp>
      <p:sp>
        <p:nvSpPr>
          <p:cNvPr id="74" name="Rectangle 73"/>
          <p:cNvSpPr/>
          <p:nvPr/>
        </p:nvSpPr>
        <p:spPr>
          <a:xfrm>
            <a:off x="664797" y="6094807"/>
            <a:ext cx="6378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87854" y="4674152"/>
            <a:ext cx="2336314" cy="2160737"/>
            <a:chOff x="207095" y="5307867"/>
            <a:chExt cx="2575624" cy="2382062"/>
          </a:xfrm>
        </p:grpSpPr>
        <p:sp>
          <p:nvSpPr>
            <p:cNvPr id="53" name="TextBox 52"/>
            <p:cNvSpPr txBox="1"/>
            <p:nvPr/>
          </p:nvSpPr>
          <p:spPr>
            <a:xfrm>
              <a:off x="207095" y="7350626"/>
              <a:ext cx="2575624" cy="339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Magnet Power Supply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29328" y="5307867"/>
              <a:ext cx="1963733" cy="2081292"/>
              <a:chOff x="429328" y="5307867"/>
              <a:chExt cx="1963733" cy="2081292"/>
            </a:xfrm>
          </p:grpSpPr>
          <p:pic>
            <p:nvPicPr>
              <p:cNvPr id="2051" name="Picture 3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9328" y="5307867"/>
                <a:ext cx="1511935" cy="2081292"/>
              </a:xfrm>
              <a:prstGeom prst="rect">
                <a:avLst/>
              </a:prstGeom>
              <a:noFill/>
              <a:ln w="19050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sp>
            <p:nvSpPr>
              <p:cNvPr id="75" name="Rectangle 74"/>
              <p:cNvSpPr/>
              <p:nvPr/>
            </p:nvSpPr>
            <p:spPr>
              <a:xfrm>
                <a:off x="596754" y="6185228"/>
                <a:ext cx="1796307" cy="9500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30V , 1500A</a:t>
                </a:r>
              </a:p>
              <a:p>
                <a:r>
                  <a:rPr lang="en-US" sz="1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Danfysik</a:t>
                </a:r>
                <a:endParaRPr lang="en-US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Manual &amp; auto </a:t>
                </a:r>
              </a:p>
              <a:p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</a:t>
                </a:r>
              </a:p>
              <a:p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CAM Software </a:t>
                </a:r>
              </a:p>
            </p:txBody>
          </p:sp>
        </p:grpSp>
      </p:grpSp>
      <p:sp>
        <p:nvSpPr>
          <p:cNvPr id="60" name="Rectangle 59"/>
          <p:cNvSpPr/>
          <p:nvPr/>
        </p:nvSpPr>
        <p:spPr>
          <a:xfrm>
            <a:off x="430959" y="4023696"/>
            <a:ext cx="98937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Power Supply</a:t>
            </a:r>
          </a:p>
        </p:txBody>
      </p:sp>
      <p:sp>
        <p:nvSpPr>
          <p:cNvPr id="65" name="Rectangle 64"/>
          <p:cNvSpPr/>
          <p:nvPr/>
        </p:nvSpPr>
        <p:spPr>
          <a:xfrm>
            <a:off x="397057" y="3338134"/>
            <a:ext cx="130356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 logic board</a:t>
            </a:r>
          </a:p>
        </p:txBody>
      </p:sp>
      <p:sp>
        <p:nvSpPr>
          <p:cNvPr id="76" name="Rectangle 75"/>
          <p:cNvSpPr/>
          <p:nvPr/>
        </p:nvSpPr>
        <p:spPr>
          <a:xfrm>
            <a:off x="1384964" y="3145040"/>
            <a:ext cx="47801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</a:p>
        </p:txBody>
      </p:sp>
      <p:sp>
        <p:nvSpPr>
          <p:cNvPr id="77" name="Rectangle 76"/>
          <p:cNvSpPr/>
          <p:nvPr/>
        </p:nvSpPr>
        <p:spPr>
          <a:xfrm>
            <a:off x="281101" y="2876015"/>
            <a:ext cx="44755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SRB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53752" y="3013902"/>
            <a:ext cx="12438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082789" y="3204458"/>
            <a:ext cx="401245" cy="7156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864677" y="6332402"/>
            <a:ext cx="16294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to 10 µS/cm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18" y="2440426"/>
            <a:ext cx="3372978" cy="179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4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02963"/>
            <a:ext cx="9000000" cy="792088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Magnet design</a:t>
            </a:r>
          </a:p>
        </p:txBody>
      </p:sp>
      <p:pic>
        <p:nvPicPr>
          <p:cNvPr id="4" name="Picture 3" descr="INO_em.jpg"/>
          <p:cNvPicPr>
            <a:picLocks noChangeAspect="1"/>
          </p:cNvPicPr>
          <p:nvPr/>
        </p:nvPicPr>
        <p:blipFill rotWithShape="1">
          <a:blip r:embed="rId3" cstate="print"/>
          <a:srcRect l="23167" t="15998" r="24153" b="68039"/>
          <a:stretch/>
        </p:blipFill>
        <p:spPr>
          <a:xfrm>
            <a:off x="76200" y="685800"/>
            <a:ext cx="4114800" cy="1737360"/>
          </a:xfrm>
          <a:prstGeom prst="rect">
            <a:avLst/>
          </a:prstGeom>
        </p:spPr>
      </p:pic>
      <p:pic>
        <p:nvPicPr>
          <p:cNvPr id="7" name="Picture 2" descr="C:\Users\SK Thakur\Desktop\ino coil magnet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556260"/>
            <a:ext cx="3886200" cy="413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400" y="4191000"/>
            <a:ext cx="31242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sz="2000" b="1" dirty="0"/>
              <a:t>Soft Iron Plates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Copper Coils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Power Supply</a:t>
            </a:r>
          </a:p>
          <a:p>
            <a:pPr>
              <a:buFont typeface="Arial" pitchFamily="34" charset="0"/>
              <a:buChar char="•"/>
            </a:pPr>
            <a:r>
              <a:rPr lang="en-US" sz="2000" b="1" dirty="0"/>
              <a:t> Coil Cooling System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4267200" y="663476"/>
            <a:ext cx="4724400" cy="230832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IN" b="1" dirty="0">
                <a:solidFill>
                  <a:srgbClr val="0D0876"/>
                </a:solidFill>
                <a:latin typeface="+mn-lt"/>
              </a:rPr>
              <a:t>ICAL MAGNET             QTY - 3</a:t>
            </a:r>
          </a:p>
          <a:p>
            <a:pPr eaLnBrk="1" hangingPunct="1">
              <a:defRPr/>
            </a:pPr>
            <a:r>
              <a:rPr lang="en-IN" b="1" dirty="0">
                <a:solidFill>
                  <a:srgbClr val="0D0876"/>
                </a:solidFill>
                <a:latin typeface="+mn-lt"/>
              </a:rPr>
              <a:t>Size :-  16(L) × 16(W) × 15(H) meter</a:t>
            </a:r>
          </a:p>
          <a:p>
            <a:pPr eaLnBrk="1" hangingPunct="1">
              <a:defRPr/>
            </a:pPr>
            <a:r>
              <a:rPr lang="en-IN" b="1" dirty="0">
                <a:solidFill>
                  <a:srgbClr val="0D0876"/>
                </a:solidFill>
                <a:latin typeface="+mn-lt"/>
              </a:rPr>
              <a:t>COIL SIZE :-   15m x 8m</a:t>
            </a:r>
          </a:p>
          <a:p>
            <a:pPr eaLnBrk="1" hangingPunct="1">
              <a:defRPr/>
            </a:pPr>
            <a:r>
              <a:rPr lang="en-IN" b="1" dirty="0">
                <a:latin typeface="+mn-lt"/>
              </a:rPr>
              <a:t>Ampere-Turn :- 80,000 AT </a:t>
            </a:r>
          </a:p>
          <a:p>
            <a:pPr eaLnBrk="1" hangingPunct="1">
              <a:defRPr/>
            </a:pPr>
            <a:r>
              <a:rPr lang="en-IN" b="1" dirty="0">
                <a:latin typeface="+mn-lt"/>
              </a:rPr>
              <a:t>Max. Design Value:- 100,000 AT</a:t>
            </a:r>
          </a:p>
          <a:p>
            <a:pPr eaLnBrk="1" hangingPunct="1">
              <a:defRPr/>
            </a:pPr>
            <a:r>
              <a:rPr lang="en-IN" b="1" dirty="0">
                <a:latin typeface="+mn-lt"/>
              </a:rPr>
              <a:t>Max. Power requirements in each magnet:- &lt;150KW (Coils &amp; Power Supply)</a:t>
            </a:r>
          </a:p>
          <a:p>
            <a:pPr eaLnBrk="1" hangingPunct="1">
              <a:defRPr/>
            </a:pPr>
            <a:r>
              <a:rPr lang="en-US" b="1" dirty="0">
                <a:latin typeface="+mn-lt"/>
              </a:rPr>
              <a:t>Each coil gap = 1300mm x 80 mm</a:t>
            </a:r>
            <a:endParaRPr lang="en-IN" b="1" dirty="0">
              <a:latin typeface="+mn-lt"/>
            </a:endParaRPr>
          </a:p>
        </p:txBody>
      </p:sp>
      <p:graphicFrame>
        <p:nvGraphicFramePr>
          <p:cNvPr id="11" name="Object 13"/>
          <p:cNvGraphicFramePr>
            <a:graphicFrameLocks noChangeAspect="1"/>
          </p:cNvGraphicFramePr>
          <p:nvPr>
            <p:extLst/>
          </p:nvPr>
        </p:nvGraphicFramePr>
        <p:xfrm>
          <a:off x="4191000" y="3054726"/>
          <a:ext cx="4800600" cy="3668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Bitmap Image" r:id="rId5" imgW="5683810" imgH="4343776" progId="PBrush">
                  <p:embed/>
                </p:oleObj>
              </mc:Choice>
              <mc:Fallback>
                <p:oleObj name="Bitmap Image" r:id="rId5" imgW="5683810" imgH="4343776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054726"/>
                        <a:ext cx="4800600" cy="366849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5209792" y="4499438"/>
            <a:ext cx="132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cs typeface="Times New Roman" pitchFamily="18" charset="0"/>
              </a:rPr>
              <a:t>60 kA-turn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SK Thakur\Desktop\INO_works_2013\INO_Drawing_rajiv\JPEG &amp; PDF\Assem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7" t="11018" r="14667"/>
          <a:stretch>
            <a:fillRect/>
          </a:stretch>
        </p:blipFill>
        <p:spPr bwMode="auto">
          <a:xfrm>
            <a:off x="1383925" y="4267202"/>
            <a:ext cx="3439626" cy="251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20 </a:t>
            </a:r>
            <a:r>
              <a:rPr lang="en-US" sz="2800" i="1" dirty="0">
                <a:solidFill>
                  <a:srgbClr val="FF0000"/>
                </a:solidFill>
                <a:sym typeface="Symbol"/>
              </a:rPr>
              <a:t> 8  8  </a:t>
            </a:r>
            <a:r>
              <a:rPr lang="en-US" sz="2800" i="1" dirty="0">
                <a:solidFill>
                  <a:srgbClr val="FF0000"/>
                </a:solidFill>
              </a:rPr>
              <a:t>Prototype at Madurai under construction</a:t>
            </a:r>
            <a:endParaRPr lang="en-IN" sz="2800" i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 descr="12 - 1 75th LAYER OF SPACER WITH TIE PLAT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34245" t="14815" r="11891" b="8249"/>
          <a:stretch>
            <a:fillRect/>
          </a:stretch>
        </p:blipFill>
        <p:spPr>
          <a:xfrm>
            <a:off x="6303980" y="1033057"/>
            <a:ext cx="2635939" cy="2659296"/>
          </a:xfrm>
        </p:spPr>
      </p:pic>
      <p:pic>
        <p:nvPicPr>
          <p:cNvPr id="6" name="Picture 5" descr="7-2 FIRST LAYER OF PLATE NEW.jpg"/>
          <p:cNvPicPr>
            <a:picLocks noChangeAspect="1"/>
          </p:cNvPicPr>
          <p:nvPr/>
        </p:nvPicPr>
        <p:blipFill>
          <a:blip r:embed="rId5" cstate="print"/>
          <a:srcRect l="31314" t="10715" r="7408" b="8334"/>
          <a:stretch>
            <a:fillRect/>
          </a:stretch>
        </p:blipFill>
        <p:spPr>
          <a:xfrm>
            <a:off x="3430948" y="1047667"/>
            <a:ext cx="2873030" cy="2683756"/>
          </a:xfrm>
          <a:prstGeom prst="rect">
            <a:avLst/>
          </a:prstGeom>
        </p:spPr>
      </p:pic>
      <p:pic>
        <p:nvPicPr>
          <p:cNvPr id="10" name="Picture 2" descr="C:\Users\SK Thakur\Desktop\ino coil proto type JPEG\pro type ino coil 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7" t="23555" r="31339" b="5714"/>
          <a:stretch>
            <a:fillRect/>
          </a:stretch>
        </p:blipFill>
        <p:spPr bwMode="auto">
          <a:xfrm>
            <a:off x="72239" y="1625263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SK Thakur\Desktop\INO_works_2013\INO_Drawing_rajiv\JPEG &amp; PDF\Assem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>
            <a:fillRect/>
          </a:stretch>
        </p:blipFill>
        <p:spPr bwMode="auto">
          <a:xfrm>
            <a:off x="5067301" y="3841872"/>
            <a:ext cx="3923009" cy="2942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82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800" i="1" dirty="0">
                <a:solidFill>
                  <a:srgbClr val="C00000"/>
                </a:solidFill>
              </a:rPr>
              <a:t>Current Status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38" y="854928"/>
            <a:ext cx="9238082" cy="5814433"/>
          </a:xfrm>
        </p:spPr>
        <p:txBody>
          <a:bodyPr/>
          <a:lstStyle/>
          <a:p>
            <a:r>
              <a:rPr lang="en-IN" sz="2000" b="1" i="1" dirty="0">
                <a:solidFill>
                  <a:srgbClr val="002060"/>
                </a:solidFill>
              </a:rPr>
              <a:t>Financial approval by Govt. in 12/14 for </a:t>
            </a:r>
            <a:r>
              <a:rPr lang="en-IN" sz="2000" b="1" i="1" dirty="0" err="1">
                <a:solidFill>
                  <a:srgbClr val="002060"/>
                </a:solidFill>
              </a:rPr>
              <a:t>Rs</a:t>
            </a:r>
            <a:r>
              <a:rPr lang="en-IN" sz="2000" b="1" i="1" dirty="0">
                <a:solidFill>
                  <a:srgbClr val="002060"/>
                </a:solidFill>
              </a:rPr>
              <a:t>. 1583 Cr INR ( approx. 240 M$).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Awaiting wildlife clearance &amp; building clearance 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 TN Pollution control board clearance will follow.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Detector design finalized. 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Full size RPCs (2m X2m ) have been fabricated and characterization done.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400 glass RPCs have been ordered .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Mini-ICAL with magnet  is operational at Madurai since June 2018.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600 tons of low carbon steel, OFHC copper conductor spools ( approx. 9.6 tons) ready to start construction of Engineering module.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8m high RPC handling trolley delivered.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Electronics, DAQ, Trigger  for 20 layer engineering module are in the final stage of production. 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Simulation software developed ; Further improvement ongoing.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Physics white paper published ( </a:t>
            </a:r>
            <a:r>
              <a:rPr lang="en-IN" sz="2000" b="1" i="1" dirty="0" err="1">
                <a:solidFill>
                  <a:srgbClr val="002060"/>
                </a:solidFill>
              </a:rPr>
              <a:t>Pramana</a:t>
            </a:r>
            <a:r>
              <a:rPr lang="en-IN" sz="2000" b="1" i="1" dirty="0">
                <a:solidFill>
                  <a:srgbClr val="002060"/>
                </a:solidFill>
              </a:rPr>
              <a:t>, J-Phys (2017) 88: 79).</a:t>
            </a:r>
          </a:p>
          <a:p>
            <a:r>
              <a:rPr lang="en-IN" sz="2000" b="1" i="1" dirty="0">
                <a:solidFill>
                  <a:srgbClr val="002060"/>
                </a:solidFill>
              </a:rPr>
              <a:t>Running 12th batch of INO graduate school.</a:t>
            </a:r>
          </a:p>
        </p:txBody>
      </p:sp>
    </p:spTree>
    <p:extLst>
      <p:ext uri="{BB962C8B-B14F-4D97-AF65-F5344CB8AC3E}">
        <p14:creationId xmlns:p14="http://schemas.microsoft.com/office/powerpoint/2010/main" val="186599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2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762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India should be interested in neutrino detection ?</a:t>
            </a:r>
            <a:endParaRPr lang="en-US" sz="32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295400"/>
            <a:ext cx="8991600" cy="53340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70C0"/>
                </a:solidFill>
              </a:rPr>
              <a:t>Excitement of carrying out front ranking research in the exciting area of neutrino physics.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70C0"/>
                </a:solidFill>
              </a:rPr>
              <a:t>Will address a key question in neutrino physics- Neutrino mass ordering.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70C0"/>
                </a:solidFill>
              </a:rPr>
              <a:t>Help us to pick up the correct theory beyond Standard Model of particle Physics.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0070C0"/>
                </a:solidFill>
              </a:rPr>
              <a:t>Will learn how matter behaved at extremely high energies existed in the early stage of our universe.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dirty="0">
                <a:solidFill>
                  <a:schemeClr val="accent2">
                    <a:lumMod val="50000"/>
                  </a:schemeClr>
                </a:solidFill>
              </a:rPr>
              <a:t>Will develop various cutting edge technologies for developing state of the art particle detectors.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5">
                    <a:lumMod val="50000"/>
                  </a:schemeClr>
                </a:solidFill>
              </a:rPr>
              <a:t>Massive 50 </a:t>
            </a:r>
            <a:r>
              <a:rPr lang="en-US" sz="1600" b="1" i="1" dirty="0" err="1">
                <a:solidFill>
                  <a:schemeClr val="accent5">
                    <a:lumMod val="50000"/>
                  </a:schemeClr>
                </a:solidFill>
              </a:rPr>
              <a:t>kton</a:t>
            </a:r>
            <a:r>
              <a:rPr lang="en-US" sz="1600" b="1" i="1" dirty="0">
                <a:solidFill>
                  <a:schemeClr val="accent5">
                    <a:lumMod val="50000"/>
                  </a:schemeClr>
                </a:solidFill>
              </a:rPr>
              <a:t> magnet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5">
                    <a:lumMod val="50000"/>
                  </a:schemeClr>
                </a:solidFill>
              </a:rPr>
              <a:t>Sophisticated state of the art electronics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1600" b="1" i="1" dirty="0">
                <a:solidFill>
                  <a:schemeClr val="accent5">
                    <a:lumMod val="50000"/>
                  </a:schemeClr>
                </a:solidFill>
              </a:rPr>
              <a:t>Online monitoring and Data Acquisition System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C00000"/>
                </a:solidFill>
              </a:rPr>
              <a:t>Science students across the country will have the opportunity  to participate in building each of these components from scratch . Many are already doing it.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000" b="1" i="1" dirty="0">
                <a:solidFill>
                  <a:srgbClr val="C00000"/>
                </a:solidFill>
              </a:rPr>
              <a:t>It will create an ambiance of doing things with our own hands. A culture  that is lacking in India</a:t>
            </a:r>
          </a:p>
        </p:txBody>
      </p:sp>
      <p:sp>
        <p:nvSpPr>
          <p:cNvPr id="57348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2C677BD-7B79-4EBC-99D8-931B16074C3B}" type="slidenum">
              <a:rPr lang="en-US" altLang="ja-JP"/>
              <a:pPr>
                <a:defRPr/>
              </a:pPr>
              <a:t>19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7758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8CF362-E757-426F-87D1-B9C4B88F3F02}" type="slidenum">
              <a:rPr lang="en-US" altLang="ja-JP" smtClean="0"/>
              <a:pPr/>
              <a:t>2</a:t>
            </a:fld>
            <a:endParaRPr lang="en-US" altLang="ja-JP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1" y="536907"/>
            <a:ext cx="7772400" cy="420179"/>
          </a:xfrm>
        </p:spPr>
        <p:txBody>
          <a:bodyPr vert="horz" lIns="86896" tIns="43448" rIns="86896" bIns="43448" anchor="ctr">
            <a:normAutofit fontScale="9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hangingPunct="1"/>
            <a:r>
              <a:rPr lang="en-US" sz="3187" dirty="0">
                <a:solidFill>
                  <a:srgbClr val="FF0000"/>
                </a:solidFill>
              </a:rPr>
              <a:t>Atmospheric neutrinos – India connection</a:t>
            </a:r>
          </a:p>
        </p:txBody>
      </p:sp>
      <p:pic>
        <p:nvPicPr>
          <p:cNvPr id="29700" name="Picture 5" descr="kg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3" y="1374090"/>
            <a:ext cx="4640263" cy="2289576"/>
          </a:xfrm>
          <a:prstGeom prst="rect">
            <a:avLst/>
          </a:prstGeom>
          <a:solidFill>
            <a:srgbClr val="FF3399"/>
          </a:solidFill>
          <a:ln w="9525">
            <a:noFill/>
            <a:miter lim="800000"/>
            <a:headEnd/>
            <a:tailEnd/>
          </a:ln>
        </p:spPr>
      </p:pic>
      <p:pic>
        <p:nvPicPr>
          <p:cNvPr id="2970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9003" y="4418403"/>
            <a:ext cx="5287963" cy="153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4" y="5864448"/>
            <a:ext cx="3535363" cy="64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7347" tIns="43675" rIns="87347" bIns="43675">
            <a:spAutoFit/>
          </a:bodyPr>
          <a:lstStyle/>
          <a:p>
            <a:pPr defTabSz="874079">
              <a:defRPr/>
            </a:pPr>
            <a:r>
              <a:rPr lang="en-US" sz="1793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Atmospheric neutrino detector</a:t>
            </a:r>
          </a:p>
          <a:p>
            <a:pPr defTabSz="874079">
              <a:defRPr/>
            </a:pPr>
            <a:r>
              <a:rPr lang="en-US" sz="1793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 at </a:t>
            </a:r>
            <a:r>
              <a:rPr lang="en-US" sz="1793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Kolar</a:t>
            </a:r>
            <a:r>
              <a:rPr lang="en-US" sz="1793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34" charset="0"/>
              </a:rPr>
              <a:t> Gold Field –1965</a:t>
            </a:r>
          </a:p>
        </p:txBody>
      </p:sp>
      <p:sp>
        <p:nvSpPr>
          <p:cNvPr id="29703" name="Line 11"/>
          <p:cNvSpPr>
            <a:spLocks noChangeShapeType="1"/>
          </p:cNvSpPr>
          <p:nvPr/>
        </p:nvSpPr>
        <p:spPr bwMode="auto">
          <a:xfrm flipV="1">
            <a:off x="795338" y="4570616"/>
            <a:ext cx="1060450" cy="78486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</p:spPr>
        <p:txBody>
          <a:bodyPr lIns="91376" tIns="45687" rIns="91376" bIns="45687"/>
          <a:lstStyle/>
          <a:p>
            <a:endParaRPr lang="en-US"/>
          </a:p>
        </p:txBody>
      </p: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3962401" y="6092773"/>
            <a:ext cx="4648200" cy="38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7989" tIns="38995" rIns="77989" bIns="38995">
            <a:spAutoFit/>
          </a:bodyPr>
          <a:lstStyle/>
          <a:p>
            <a:pPr defTabSz="869320">
              <a:defRPr/>
            </a:pPr>
            <a:r>
              <a:rPr lang="en-US" sz="1992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PRL 15, (1965), 429, dated 30th Aug. 1965</a:t>
            </a:r>
          </a:p>
        </p:txBody>
      </p:sp>
      <p:sp>
        <p:nvSpPr>
          <p:cNvPr id="4109" name="Rectangle 13"/>
          <p:cNvSpPr>
            <a:spLocks noChangeArrowheads="1"/>
          </p:cNvSpPr>
          <p:nvPr/>
        </p:nvSpPr>
        <p:spPr bwMode="auto">
          <a:xfrm>
            <a:off x="3657600" y="3885646"/>
            <a:ext cx="5086350" cy="355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7989" tIns="38995" rIns="77989" bIns="38995">
            <a:spAutoFit/>
          </a:bodyPr>
          <a:lstStyle/>
          <a:p>
            <a:pPr defTabSz="869320">
              <a:defRPr/>
            </a:pPr>
            <a:r>
              <a:rPr lang="en-US" sz="1793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Physics Letters 18, (1965) 196, dated 15th Aug 1965</a:t>
            </a:r>
          </a:p>
        </p:txBody>
      </p:sp>
      <p:pic>
        <p:nvPicPr>
          <p:cNvPr id="29706" name="Picture 14" descr="kgf-neutrino-196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902" y="1374092"/>
            <a:ext cx="2451101" cy="4423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751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31428"/>
            <a:ext cx="9164017" cy="6873012"/>
          </a:xfrm>
          <a:prstGeom prst="rect">
            <a:avLst/>
          </a:prstGeom>
        </p:spPr>
      </p:pic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1835696" y="1144590"/>
            <a:ext cx="5040560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i="1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Thank</a:t>
            </a:r>
            <a:r>
              <a:rPr lang="en-US" sz="5400" b="1" i="1" dirty="0">
                <a:solidFill>
                  <a:srgbClr val="00B0F0"/>
                </a:solidFill>
                <a:latin typeface="Aharoni" pitchFamily="2" charset="-79"/>
                <a:cs typeface="Aharoni" pitchFamily="2" charset="-79"/>
              </a:rPr>
              <a:t> You for your attention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A02994-34AE-44FA-A2DA-C4082A70605B}" type="slidenum">
              <a:rPr lang="en-SG" smtClean="0"/>
              <a:pPr>
                <a:defRPr/>
              </a:pPr>
              <a:t>20</a:t>
            </a:fld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91807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3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i="1" dirty="0">
                <a:solidFill>
                  <a:srgbClr val="FF0000"/>
                </a:solidFill>
              </a:rPr>
              <a:t>INO Project components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142877" y="928688"/>
            <a:ext cx="9001125" cy="4857750"/>
          </a:xfrm>
        </p:spPr>
        <p:txBody>
          <a:bodyPr>
            <a:norm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Construction of an underground laboratory and surface facilities near </a:t>
            </a:r>
            <a:r>
              <a:rPr lang="en-US" sz="2400" b="1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Pottipuram</a:t>
            </a:r>
            <a:r>
              <a:rPr lang="en-US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village in </a:t>
            </a:r>
            <a:r>
              <a:rPr lang="en-US" sz="2400" b="1" i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Theni</a:t>
            </a:r>
            <a:r>
              <a:rPr lang="en-US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district of Tamil Nadu. 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Construction of the massive 50 </a:t>
            </a:r>
            <a:r>
              <a:rPr lang="en-US" sz="2400" b="1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kton</a:t>
            </a:r>
            <a:r>
              <a:rPr lang="en-US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magnetised</a:t>
            </a:r>
            <a:r>
              <a:rPr lang="en-US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Iron calorimeter (ICAL) detector to study properties of neutrinos.</a:t>
            </a: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Construction of the INO centre- The Inter-Institutional Centre for High Energy Physics (IICHEP).</a:t>
            </a:r>
            <a:endParaRPr lang="en-US" sz="2400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b="1" i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Human Resource Development  ( INO Graduate Training Program).</a:t>
            </a:r>
            <a:endParaRPr lang="en-US" sz="2400" b="1" i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2"/>
              <a:buChar char=""/>
              <a:defRPr/>
            </a:pPr>
            <a:r>
              <a:rPr lang="en-US" sz="2400" b="1" i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 &amp; D for NDBD, Dark Matter Search, Low Energy Accelerator for Astrophysics.</a:t>
            </a:r>
          </a:p>
        </p:txBody>
      </p:sp>
    </p:spTree>
    <p:extLst>
      <p:ext uri="{BB962C8B-B14F-4D97-AF65-F5344CB8AC3E}">
        <p14:creationId xmlns:p14="http://schemas.microsoft.com/office/powerpoint/2010/main" val="239061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g-lab.jpg"/>
          <p:cNvPicPr>
            <a:picLocks noChangeAspect="1"/>
          </p:cNvPicPr>
          <p:nvPr/>
        </p:nvPicPr>
        <p:blipFill rotWithShape="1">
          <a:blip r:embed="rId2" cstate="print"/>
          <a:srcRect l="-864" r="863" b="4769"/>
          <a:stretch/>
        </p:blipFill>
        <p:spPr bwMode="auto">
          <a:xfrm>
            <a:off x="4724402" y="3649581"/>
            <a:ext cx="4343401" cy="297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44624"/>
            <a:ext cx="9000000" cy="641176"/>
          </a:xfrm>
        </p:spPr>
        <p:txBody>
          <a:bodyPr>
            <a:norm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INO-ICAL Experiment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090" y="685802"/>
            <a:ext cx="5765610" cy="413483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8" name="Picture 2" descr="http://www.ino.tifr.res.in/ino/gallery/Schematic%20view%20of%20the%20INO%20detector.JPG">
            <a:hlinkClick r:id="rId4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169" y="3822794"/>
            <a:ext cx="2466833" cy="2870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2743203" y="1447800"/>
            <a:ext cx="3809999" cy="15719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2209802" y="5257800"/>
            <a:ext cx="3866223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6025" y="644935"/>
            <a:ext cx="2915577" cy="237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 bwMode="auto">
          <a:xfrm>
            <a:off x="3251297" y="3352800"/>
            <a:ext cx="3149505" cy="13716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 rot="20223050">
            <a:off x="3404400" y="1539970"/>
            <a:ext cx="2494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Atmospheric neutrinos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61517" y="4630374"/>
            <a:ext cx="30164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50 </a:t>
            </a:r>
            <a:r>
              <a:rPr lang="en-US" sz="1600" b="1" dirty="0" err="1">
                <a:solidFill>
                  <a:srgbClr val="FF0000"/>
                </a:solidFill>
              </a:rPr>
              <a:t>Kton</a:t>
            </a:r>
            <a:r>
              <a:rPr lang="en-US" sz="1600" b="1" dirty="0">
                <a:solidFill>
                  <a:srgbClr val="FF0000"/>
                </a:solidFill>
              </a:rPr>
              <a:t> ICAL neutrino Detector</a:t>
            </a:r>
          </a:p>
        </p:txBody>
      </p:sp>
      <p:sp>
        <p:nvSpPr>
          <p:cNvPr id="20" name="TextBox 19"/>
          <p:cNvSpPr txBox="1"/>
          <p:nvPr/>
        </p:nvSpPr>
        <p:spPr>
          <a:xfrm rot="1356711">
            <a:off x="3935623" y="3509039"/>
            <a:ext cx="2494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Underground complex</a:t>
            </a:r>
          </a:p>
        </p:txBody>
      </p:sp>
    </p:spTree>
    <p:extLst>
      <p:ext uri="{BB962C8B-B14F-4D97-AF65-F5344CB8AC3E}">
        <p14:creationId xmlns:p14="http://schemas.microsoft.com/office/powerpoint/2010/main" val="347747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" y="260648"/>
            <a:ext cx="9000000" cy="50405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i="1" dirty="0">
                <a:solidFill>
                  <a:srgbClr val="FF0000"/>
                </a:solidFill>
              </a:rPr>
              <a:t>INO-ICAL Detector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1" y="1275738"/>
            <a:ext cx="4717816" cy="2447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rpc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321304"/>
            <a:ext cx="3616187" cy="1984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499" y="4137702"/>
            <a:ext cx="3331040" cy="243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216758" y="6440022"/>
            <a:ext cx="991266" cy="2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058" tIns="41029" rIns="82058" bIns="41029">
            <a:spAutoFit/>
          </a:bodyPr>
          <a:lstStyle/>
          <a:p>
            <a:pPr>
              <a:defRPr/>
            </a:pPr>
            <a:r>
              <a:rPr lang="en-US" sz="12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Arial" charset="0"/>
              </a:rPr>
              <a:t>Pickup strips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426816" y="5842159"/>
            <a:ext cx="144016" cy="64501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36735" y="6438383"/>
            <a:ext cx="922336" cy="2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i="1" dirty="0">
                <a:latin typeface="Times New Roman" pitchFamily="18" charset="0"/>
              </a:rPr>
              <a:t>Glass plates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683568" y="5545970"/>
            <a:ext cx="461168" cy="80928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18319" y="5517233"/>
            <a:ext cx="831830" cy="83801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887884" y="3913237"/>
            <a:ext cx="3320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1600" b="1" dirty="0">
                <a:solidFill>
                  <a:srgbClr val="002060"/>
                </a:solidFill>
              </a:rPr>
              <a:t>Resistive Plate Chambers (RPC)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17417" y="1622376"/>
            <a:ext cx="45255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i="1" dirty="0" smtClean="0">
                <a:solidFill>
                  <a:srgbClr val="002060"/>
                </a:solidFill>
              </a:rPr>
              <a:t>Rectangular </a:t>
            </a:r>
            <a:r>
              <a:rPr lang="en-IN" b="1" i="1" dirty="0">
                <a:solidFill>
                  <a:srgbClr val="002060"/>
                </a:solidFill>
              </a:rPr>
              <a:t>detector </a:t>
            </a:r>
            <a:endParaRPr lang="en-IN" b="1" i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i="1" dirty="0" smtClean="0">
                <a:solidFill>
                  <a:srgbClr val="002060"/>
                </a:solidFill>
              </a:rPr>
              <a:t>Modular </a:t>
            </a:r>
            <a:r>
              <a:rPr lang="en-IN" b="1" i="1" dirty="0">
                <a:solidFill>
                  <a:srgbClr val="002060"/>
                </a:solidFill>
              </a:rPr>
              <a:t>structure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i="1" dirty="0" smtClean="0">
                <a:solidFill>
                  <a:srgbClr val="002060"/>
                </a:solidFill>
              </a:rPr>
              <a:t>Active </a:t>
            </a:r>
            <a:r>
              <a:rPr lang="en-IN" b="1" i="1" dirty="0">
                <a:solidFill>
                  <a:srgbClr val="002060"/>
                </a:solidFill>
              </a:rPr>
              <a:t>Detector Element : </a:t>
            </a:r>
            <a:endParaRPr lang="en-IN" b="1" i="1" dirty="0" smtClean="0">
              <a:solidFill>
                <a:srgbClr val="00206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b="1" i="1" dirty="0" smtClean="0">
                <a:solidFill>
                  <a:srgbClr val="002060"/>
                </a:solidFill>
              </a:rPr>
              <a:t>Resistive </a:t>
            </a:r>
            <a:r>
              <a:rPr lang="en-IN" b="1" i="1" dirty="0">
                <a:solidFill>
                  <a:srgbClr val="002060"/>
                </a:solidFill>
              </a:rPr>
              <a:t>Plate Chambers (RPC)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b="1" i="1" dirty="0" smtClean="0">
                <a:solidFill>
                  <a:srgbClr val="002060"/>
                </a:solidFill>
              </a:rPr>
              <a:t>151 </a:t>
            </a:r>
            <a:r>
              <a:rPr lang="en-IN" b="1" i="1" dirty="0">
                <a:solidFill>
                  <a:srgbClr val="002060"/>
                </a:solidFill>
              </a:rPr>
              <a:t>layers of iron plates interleaved </a:t>
            </a:r>
            <a:endParaRPr lang="en-IN" b="1" i="1" dirty="0" smtClean="0">
              <a:solidFill>
                <a:srgbClr val="002060"/>
              </a:solidFill>
            </a:endParaRPr>
          </a:p>
          <a:p>
            <a:r>
              <a:rPr lang="en-IN" b="1" i="1" dirty="0" smtClean="0">
                <a:solidFill>
                  <a:srgbClr val="002060"/>
                </a:solidFill>
              </a:rPr>
              <a:t>     with </a:t>
            </a:r>
            <a:r>
              <a:rPr lang="en-IN" b="1" i="1" dirty="0">
                <a:solidFill>
                  <a:srgbClr val="002060"/>
                </a:solidFill>
              </a:rPr>
              <a:t>RPCs  </a:t>
            </a:r>
          </a:p>
        </p:txBody>
      </p:sp>
    </p:spTree>
    <p:extLst>
      <p:ext uri="{BB962C8B-B14F-4D97-AF65-F5344CB8AC3E}">
        <p14:creationId xmlns:p14="http://schemas.microsoft.com/office/powerpoint/2010/main" val="157493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608" eaLnBrk="0" hangingPunct="0"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1pPr>
            <a:lvl2pPr marL="666723" indent="-256432" defTabSz="914608" eaLnBrk="0" hangingPunct="0"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2pPr>
            <a:lvl3pPr marL="1025728" indent="-205146" defTabSz="914608" eaLnBrk="0" hangingPunct="0"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3pPr>
            <a:lvl4pPr marL="1436019" indent="-205146" defTabSz="914608" eaLnBrk="0" hangingPunct="0"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4pPr>
            <a:lvl5pPr marL="1846311" indent="-205146" defTabSz="914608" eaLnBrk="0" hangingPunct="0"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5pPr>
            <a:lvl6pPr marL="2256602" indent="-205146" defTabSz="914608" eaLnBrk="0" fontAlgn="base" hangingPunct="0">
              <a:spcBef>
                <a:spcPct val="0"/>
              </a:spcBef>
              <a:spcAft>
                <a:spcPct val="0"/>
              </a:spcAft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6pPr>
            <a:lvl7pPr marL="2666893" indent="-205146" defTabSz="914608" eaLnBrk="0" fontAlgn="base" hangingPunct="0">
              <a:spcBef>
                <a:spcPct val="0"/>
              </a:spcBef>
              <a:spcAft>
                <a:spcPct val="0"/>
              </a:spcAft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7pPr>
            <a:lvl8pPr marL="3077185" indent="-205146" defTabSz="914608" eaLnBrk="0" fontAlgn="base" hangingPunct="0">
              <a:spcBef>
                <a:spcPct val="0"/>
              </a:spcBef>
              <a:spcAft>
                <a:spcPct val="0"/>
              </a:spcAft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8pPr>
            <a:lvl9pPr marL="3487476" indent="-205146" defTabSz="914608" eaLnBrk="0" fontAlgn="base" hangingPunct="0">
              <a:spcBef>
                <a:spcPct val="0"/>
              </a:spcBef>
              <a:spcAft>
                <a:spcPct val="0"/>
              </a:spcAft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9pPr>
          </a:lstStyle>
          <a:p>
            <a:pPr eaLnBrk="1" hangingPunct="1"/>
            <a:fld id="{29409B76-5604-4CFE-BB1A-F47C81BCFE52}" type="slidenum">
              <a:rPr lang="en-US" sz="1600" i="0" baseline="0">
                <a:solidFill>
                  <a:prstClr val="black"/>
                </a:solidFill>
                <a:latin typeface="Arial" pitchFamily="34" charset="0"/>
              </a:rPr>
              <a:pPr eaLnBrk="1" hangingPunct="1"/>
              <a:t>6</a:t>
            </a:fld>
            <a:endParaRPr lang="en-US" sz="1600" i="0" baseline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3829" y="142877"/>
            <a:ext cx="8231533" cy="500063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ICAL factsheet</a:t>
            </a:r>
          </a:p>
        </p:txBody>
      </p:sp>
      <p:graphicFrame>
        <p:nvGraphicFramePr>
          <p:cNvPr id="12367" name="Group 7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1448605"/>
              </p:ext>
            </p:extLst>
          </p:nvPr>
        </p:nvGraphicFramePr>
        <p:xfrm>
          <a:off x="265044" y="785813"/>
          <a:ext cx="7885044" cy="6003722"/>
        </p:xfrm>
        <a:graphic>
          <a:graphicData uri="http://schemas.openxmlformats.org/drawingml/2006/table">
            <a:tbl>
              <a:tblPr/>
              <a:tblGrid>
                <a:gridCol w="3942522"/>
                <a:gridCol w="3942522"/>
              </a:tblGrid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No  of modules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3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Module dimension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16 m X 16 m X 14.4m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1610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Detector dimension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48.4 m X 16 m X 14.4m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No of layers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150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Iron plate thickness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5.6cm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Gap for RPC trays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4 cm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Magnetic field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1.4 Tesla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RPC unit dimension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195 cm x 184 cm x 2.4 cm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Readout strip width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3 cm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No. of RPCs/Road/Layer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No. of Roads/Layer/Module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No. of RPC units/Layer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192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Total no of RPC units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28800</a:t>
                      </a: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8624"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No of Electronic channels</a:t>
                      </a:r>
                    </a:p>
                  </a:txBody>
                  <a:tcPr marL="79503" marR="79503" marT="42859" marB="4285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191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3.7 X 10</a:t>
                      </a:r>
                      <a:r>
                        <a:rPr kumimoji="0" lang="en-US" sz="2000" b="1" i="1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</a:rPr>
                        <a:t>6 </a:t>
                      </a:r>
                      <a:endParaRPr kumimoji="0" lang="en-US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Times New Roman" pitchFamily="18" charset="0"/>
                      </a:endParaRPr>
                    </a:p>
                  </a:txBody>
                  <a:tcPr marL="79503" marR="79503" marT="42859" marB="4285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IN" sz="2800" i="1" dirty="0">
                <a:solidFill>
                  <a:srgbClr val="FF0000"/>
                </a:solidFill>
              </a:rPr>
              <a:t>ICAL@INO- Salient Features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-108520" y="1008000"/>
            <a:ext cx="9252520" cy="5400000"/>
          </a:xfrm>
        </p:spPr>
        <p:txBody>
          <a:bodyPr/>
          <a:lstStyle/>
          <a:p>
            <a:r>
              <a:rPr lang="en-IN" b="1" i="1" dirty="0" smtClean="0"/>
              <a:t>Sensitive to muons:</a:t>
            </a:r>
          </a:p>
          <a:p>
            <a:pPr lvl="1"/>
            <a:r>
              <a:rPr lang="en-IN" sz="2800" b="1" i="1" dirty="0">
                <a:solidFill>
                  <a:srgbClr val="002060"/>
                </a:solidFill>
              </a:rPr>
              <a:t>Good Energy determination  from</a:t>
            </a:r>
          </a:p>
          <a:p>
            <a:pPr lvl="2"/>
            <a:r>
              <a:rPr lang="en-IN" sz="2800" b="1" i="1" dirty="0">
                <a:solidFill>
                  <a:srgbClr val="0070C0"/>
                </a:solidFill>
              </a:rPr>
              <a:t>Track length.</a:t>
            </a:r>
          </a:p>
          <a:p>
            <a:pPr lvl="2"/>
            <a:r>
              <a:rPr lang="en-IN" sz="2800" b="1" i="1" dirty="0">
                <a:solidFill>
                  <a:srgbClr val="0070C0"/>
                </a:solidFill>
              </a:rPr>
              <a:t>Track curvature in the magnetic field.</a:t>
            </a:r>
          </a:p>
          <a:p>
            <a:pPr lvl="1"/>
            <a:r>
              <a:rPr lang="en-IN" sz="2800" b="1" i="1" dirty="0">
                <a:solidFill>
                  <a:srgbClr val="002060"/>
                </a:solidFill>
              </a:rPr>
              <a:t>Directionality from tracking and ns timing resolution.</a:t>
            </a:r>
          </a:p>
          <a:p>
            <a:pPr lvl="1"/>
            <a:r>
              <a:rPr lang="en-IN" sz="2800" b="1" i="1" dirty="0">
                <a:solidFill>
                  <a:srgbClr val="002060"/>
                </a:solidFill>
              </a:rPr>
              <a:t>Charge identification from track curvature in the magnetic field.</a:t>
            </a:r>
          </a:p>
          <a:p>
            <a:pPr lvl="1"/>
            <a:r>
              <a:rPr lang="en-IN" sz="2800" b="1" i="1" dirty="0">
                <a:solidFill>
                  <a:srgbClr val="002060"/>
                </a:solidFill>
              </a:rPr>
              <a:t>Hadron shower construction enables to determine the neutrino energy with greater 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82000" y="6416677"/>
            <a:ext cx="762000" cy="365125"/>
          </a:xfrm>
        </p:spPr>
        <p:txBody>
          <a:bodyPr/>
          <a:lstStyle/>
          <a:p>
            <a:pPr>
              <a:defRPr/>
            </a:pPr>
            <a:fld id="{ACEDAA70-67AD-4E5C-ADC4-1C4AFAD917B7}" type="slidenum">
              <a:rPr lang="en-US" smtClean="0">
                <a:solidFill>
                  <a:prstClr val="black">
                    <a:shade val="50000"/>
                  </a:prstClr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25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" y="44624"/>
            <a:ext cx="9000000" cy="648072"/>
          </a:xfrm>
        </p:spPr>
        <p:txBody>
          <a:bodyPr>
            <a:normAutofit/>
          </a:bodyPr>
          <a:lstStyle/>
          <a:p>
            <a:r>
              <a:rPr lang="en-IN" sz="2800" i="1" dirty="0">
                <a:solidFill>
                  <a:srgbClr val="C00000"/>
                </a:solidFill>
              </a:rPr>
              <a:t>ICAL@INO – Physics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" y="836712"/>
            <a:ext cx="9000000" cy="5571288"/>
          </a:xfrm>
        </p:spPr>
        <p:txBody>
          <a:bodyPr/>
          <a:lstStyle/>
          <a:p>
            <a:r>
              <a:rPr lang="en-IN" b="1" i="1" dirty="0">
                <a:solidFill>
                  <a:srgbClr val="0070C0"/>
                </a:solidFill>
              </a:rPr>
              <a:t>Reconfirmation of atmospheric neutrino oscillations using neutrinos and antineutrinos </a:t>
            </a:r>
            <a:r>
              <a:rPr lang="en-IN" b="1" i="1" dirty="0" smtClean="0">
                <a:solidFill>
                  <a:srgbClr val="0070C0"/>
                </a:solidFill>
              </a:rPr>
              <a:t>separately. </a:t>
            </a:r>
          </a:p>
          <a:p>
            <a:r>
              <a:rPr lang="en-IN" b="1" i="1" dirty="0" smtClean="0">
                <a:solidFill>
                  <a:srgbClr val="0070C0"/>
                </a:solidFill>
              </a:rPr>
              <a:t>Improved </a:t>
            </a:r>
            <a:r>
              <a:rPr lang="en-IN" b="1" i="1" dirty="0">
                <a:solidFill>
                  <a:srgbClr val="0070C0"/>
                </a:solidFill>
              </a:rPr>
              <a:t>precision of atmospheric oscillation </a:t>
            </a:r>
            <a:r>
              <a:rPr lang="en-IN" b="1" i="1" dirty="0" smtClean="0">
                <a:solidFill>
                  <a:srgbClr val="0070C0"/>
                </a:solidFill>
              </a:rPr>
              <a:t>parameters.</a:t>
            </a:r>
          </a:p>
          <a:p>
            <a:r>
              <a:rPr lang="en-IN" b="1" i="1" dirty="0" smtClean="0">
                <a:solidFill>
                  <a:srgbClr val="0070C0"/>
                </a:solidFill>
              </a:rPr>
              <a:t>Neutrino </a:t>
            </a:r>
            <a:r>
              <a:rPr lang="en-IN" b="1" i="1" dirty="0">
                <a:solidFill>
                  <a:srgbClr val="0070C0"/>
                </a:solidFill>
              </a:rPr>
              <a:t>mass hierarchy using matter </a:t>
            </a:r>
            <a:r>
              <a:rPr lang="en-IN" b="1" i="1" dirty="0" smtClean="0">
                <a:solidFill>
                  <a:srgbClr val="0070C0"/>
                </a:solidFill>
              </a:rPr>
              <a:t>effect </a:t>
            </a:r>
            <a:r>
              <a:rPr lang="en-IN" b="1" i="1" dirty="0">
                <a:solidFill>
                  <a:srgbClr val="0070C0"/>
                </a:solidFill>
              </a:rPr>
              <a:t>via charge </a:t>
            </a:r>
            <a:r>
              <a:rPr lang="en-IN" b="1" i="1" dirty="0" smtClean="0">
                <a:solidFill>
                  <a:srgbClr val="0070C0"/>
                </a:solidFill>
              </a:rPr>
              <a:t>discrimination. </a:t>
            </a:r>
          </a:p>
          <a:p>
            <a:r>
              <a:rPr lang="en-IN" b="1" i="1" dirty="0" smtClean="0">
                <a:solidFill>
                  <a:srgbClr val="0070C0"/>
                </a:solidFill>
              </a:rPr>
              <a:t>Measure </a:t>
            </a:r>
            <a:r>
              <a:rPr lang="en-IN" b="1" i="1" dirty="0">
                <a:solidFill>
                  <a:srgbClr val="0070C0"/>
                </a:solidFill>
              </a:rPr>
              <a:t>the deviation of 2-3 mixing angle from maximal value and determine its </a:t>
            </a:r>
            <a:r>
              <a:rPr lang="en-IN" b="1" i="1" dirty="0" smtClean="0">
                <a:solidFill>
                  <a:srgbClr val="0070C0"/>
                </a:solidFill>
              </a:rPr>
              <a:t>octant. </a:t>
            </a:r>
          </a:p>
          <a:p>
            <a:r>
              <a:rPr lang="en-IN" b="1" i="1" dirty="0" smtClean="0">
                <a:solidFill>
                  <a:srgbClr val="0070C0"/>
                </a:solidFill>
              </a:rPr>
              <a:t>Testing </a:t>
            </a:r>
            <a:r>
              <a:rPr lang="en-IN" b="1" i="1" dirty="0">
                <a:solidFill>
                  <a:srgbClr val="0070C0"/>
                </a:solidFill>
              </a:rPr>
              <a:t>new physics scenarios like sterile neutrinos, CPT violation, NSI, long range forces …… </a:t>
            </a:r>
            <a:endParaRPr lang="en-IN" b="1" i="1" dirty="0" smtClean="0">
              <a:solidFill>
                <a:srgbClr val="0070C0"/>
              </a:solidFill>
            </a:endParaRPr>
          </a:p>
          <a:p>
            <a:r>
              <a:rPr lang="en-IN" b="1" i="1" dirty="0" smtClean="0">
                <a:solidFill>
                  <a:srgbClr val="0070C0"/>
                </a:solidFill>
              </a:rPr>
              <a:t>Indirect </a:t>
            </a:r>
            <a:r>
              <a:rPr lang="en-IN" b="1" i="1" dirty="0">
                <a:solidFill>
                  <a:srgbClr val="0070C0"/>
                </a:solidFill>
              </a:rPr>
              <a:t>searches of Dark matter, Magnetic Monopoles … </a:t>
            </a:r>
          </a:p>
        </p:txBody>
      </p:sp>
    </p:spTree>
    <p:extLst>
      <p:ext uri="{BB962C8B-B14F-4D97-AF65-F5344CB8AC3E}">
        <p14:creationId xmlns:p14="http://schemas.microsoft.com/office/powerpoint/2010/main" val="8832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9829" y="6381750"/>
            <a:ext cx="2135533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82058" tIns="41029" rIns="82058" bIns="41029" anchor="b"/>
          <a:lstStyle>
            <a:lvl1pPr defTabSz="914608" eaLnBrk="0" hangingPunct="0"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1pPr>
            <a:lvl2pPr marL="666723" indent="-256432" defTabSz="914608" eaLnBrk="0" hangingPunct="0"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2pPr>
            <a:lvl3pPr marL="1025728" indent="-205146" defTabSz="914608" eaLnBrk="0" hangingPunct="0"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3pPr>
            <a:lvl4pPr marL="1436019" indent="-205146" defTabSz="914608" eaLnBrk="0" hangingPunct="0"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4pPr>
            <a:lvl5pPr marL="1846311" indent="-205146" defTabSz="914608" eaLnBrk="0" hangingPunct="0"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5pPr>
            <a:lvl6pPr marL="2256602" indent="-205146" defTabSz="914608" eaLnBrk="0" fontAlgn="base" hangingPunct="0">
              <a:spcBef>
                <a:spcPct val="0"/>
              </a:spcBef>
              <a:spcAft>
                <a:spcPct val="0"/>
              </a:spcAft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6pPr>
            <a:lvl7pPr marL="2666893" indent="-205146" defTabSz="914608" eaLnBrk="0" fontAlgn="base" hangingPunct="0">
              <a:spcBef>
                <a:spcPct val="0"/>
              </a:spcBef>
              <a:spcAft>
                <a:spcPct val="0"/>
              </a:spcAft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7pPr>
            <a:lvl8pPr marL="3077185" indent="-205146" defTabSz="914608" eaLnBrk="0" fontAlgn="base" hangingPunct="0">
              <a:spcBef>
                <a:spcPct val="0"/>
              </a:spcBef>
              <a:spcAft>
                <a:spcPct val="0"/>
              </a:spcAft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8pPr>
            <a:lvl9pPr marL="3487476" indent="-205146" defTabSz="914608" eaLnBrk="0" fontAlgn="base" hangingPunct="0">
              <a:spcBef>
                <a:spcPct val="0"/>
              </a:spcBef>
              <a:spcAft>
                <a:spcPct val="0"/>
              </a:spcAft>
              <a:defRPr sz="1800" b="1" i="1" baseline="30000">
                <a:solidFill>
                  <a:srgbClr val="FFFFCC"/>
                </a:solidFill>
                <a:latin typeface="Helvetica" pitchFamily="34" charset="0"/>
              </a:defRPr>
            </a:lvl9pPr>
          </a:lstStyle>
          <a:p>
            <a:pPr eaLnBrk="1" hangingPunct="1"/>
            <a:fld id="{5661522F-65DE-48AF-8B25-5F4D99CAC542}" type="slidenum">
              <a:rPr lang="en-US" sz="1600" i="0" baseline="0">
                <a:solidFill>
                  <a:schemeClr val="tx1"/>
                </a:solidFill>
                <a:latin typeface="Arial" pitchFamily="34" charset="0"/>
              </a:rPr>
              <a:pPr eaLnBrk="1" hangingPunct="1"/>
              <a:t>9</a:t>
            </a:fld>
            <a:endParaRPr lang="en-US" sz="1600" i="0" baseline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/>
        <p:txBody>
          <a:bodyPr vert="horz" lIns="82058" tIns="41029" rIns="82058" bIns="41029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eaLnBrk="1" hangingPunct="1">
              <a:defRPr/>
            </a:pPr>
            <a:r>
              <a:rPr lang="en-US" sz="2800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RPC R &amp; D</a:t>
            </a:r>
          </a:p>
        </p:txBody>
      </p:sp>
      <p:pic>
        <p:nvPicPr>
          <p:cNvPr id="27652" name="Picture 3" descr="DSC_84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4" y="1357315"/>
            <a:ext cx="5300870" cy="3827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DSC_84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14687"/>
            <a:ext cx="2651816" cy="19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4041916" y="5786437"/>
            <a:ext cx="1901771" cy="39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1pPr>
            <a:lvl2pPr marL="742950" indent="-28575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2pPr>
            <a:lvl3pPr marL="11430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3pPr>
            <a:lvl4pPr marL="16002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4pPr>
            <a:lvl5pPr marL="20574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en-US" baseline="0" dirty="0">
                <a:solidFill>
                  <a:srgbClr val="FF0000"/>
                </a:solidFill>
              </a:rPr>
              <a:t>10 cm x 30 cm</a:t>
            </a:r>
            <a:endParaRPr lang="en-IN" baseline="0" dirty="0">
              <a:solidFill>
                <a:srgbClr val="FF0000"/>
              </a:solidFill>
            </a:endParaRPr>
          </a:p>
        </p:txBody>
      </p:sp>
      <p:sp>
        <p:nvSpPr>
          <p:cNvPr id="27655" name="TextBox 6"/>
          <p:cNvSpPr txBox="1">
            <a:spLocks noChangeArrowheads="1"/>
          </p:cNvSpPr>
          <p:nvPr/>
        </p:nvSpPr>
        <p:spPr bwMode="auto">
          <a:xfrm>
            <a:off x="1391479" y="6072187"/>
            <a:ext cx="1972304" cy="39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1pPr>
            <a:lvl2pPr marL="742950" indent="-28575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2pPr>
            <a:lvl3pPr marL="11430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3pPr>
            <a:lvl4pPr marL="16002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4pPr>
            <a:lvl5pPr marL="20574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en-US" baseline="0" dirty="0">
                <a:solidFill>
                  <a:srgbClr val="FF0000"/>
                </a:solidFill>
              </a:rPr>
              <a:t>30 cm  x 30 cm</a:t>
            </a:r>
            <a:endParaRPr lang="en-IN" baseline="0" dirty="0">
              <a:solidFill>
                <a:srgbClr val="FF0000"/>
              </a:solidFill>
            </a:endParaRPr>
          </a:p>
        </p:txBody>
      </p:sp>
      <p:sp>
        <p:nvSpPr>
          <p:cNvPr id="27656" name="TextBox 7"/>
          <p:cNvSpPr txBox="1">
            <a:spLocks noChangeArrowheads="1"/>
          </p:cNvSpPr>
          <p:nvPr/>
        </p:nvSpPr>
        <p:spPr bwMode="auto">
          <a:xfrm>
            <a:off x="6493566" y="5929312"/>
            <a:ext cx="2187106" cy="39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1pPr>
            <a:lvl2pPr marL="742950" indent="-28575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2pPr>
            <a:lvl3pPr marL="11430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3pPr>
            <a:lvl4pPr marL="16002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4pPr>
            <a:lvl5pPr marL="20574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en-US" baseline="0" dirty="0">
                <a:solidFill>
                  <a:srgbClr val="FF0000"/>
                </a:solidFill>
              </a:rPr>
              <a:t>100 cm x 100 cm</a:t>
            </a:r>
            <a:endParaRPr lang="en-IN" baseline="0" dirty="0">
              <a:solidFill>
                <a:srgbClr val="FF0000"/>
              </a:solidFill>
            </a:endParaRPr>
          </a:p>
        </p:txBody>
      </p:sp>
      <p:sp>
        <p:nvSpPr>
          <p:cNvPr id="27657" name="TextBox 8"/>
          <p:cNvSpPr txBox="1">
            <a:spLocks noChangeArrowheads="1"/>
          </p:cNvSpPr>
          <p:nvPr/>
        </p:nvSpPr>
        <p:spPr bwMode="auto">
          <a:xfrm>
            <a:off x="5963479" y="2000250"/>
            <a:ext cx="2187106" cy="39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058" tIns="41029" rIns="82058" bIns="41029">
            <a:spAutoFit/>
          </a:bodyPr>
          <a:lstStyle>
            <a:lvl1pPr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1pPr>
            <a:lvl2pPr marL="742950" indent="-28575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2pPr>
            <a:lvl3pPr marL="11430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3pPr>
            <a:lvl4pPr marL="16002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4pPr>
            <a:lvl5pPr marL="2057400" indent="-228600" eaLnBrk="0" hangingPunct="0"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 i="1" baseline="30000">
                <a:solidFill>
                  <a:srgbClr val="FFFFCC"/>
                </a:solidFill>
                <a:latin typeface="Helvetica" pitchFamily="34" charset="0"/>
              </a:defRPr>
            </a:lvl9pPr>
          </a:lstStyle>
          <a:p>
            <a:pPr eaLnBrk="1" hangingPunct="1"/>
            <a:r>
              <a:rPr lang="en-US" baseline="0" dirty="0">
                <a:solidFill>
                  <a:srgbClr val="FF0000"/>
                </a:solidFill>
              </a:rPr>
              <a:t>200 cm x 200 cm</a:t>
            </a:r>
            <a:endParaRPr lang="en-IN" baseline="0" dirty="0">
              <a:solidFill>
                <a:srgbClr val="FF0000"/>
              </a:solidFill>
            </a:endParaRPr>
          </a:p>
        </p:txBody>
      </p:sp>
      <p:cxnSp>
        <p:nvCxnSpPr>
          <p:cNvPr id="27658" name="Straight Arrow Connector 10"/>
          <p:cNvCxnSpPr>
            <a:cxnSpLocks noChangeShapeType="1"/>
          </p:cNvCxnSpPr>
          <p:nvPr/>
        </p:nvCxnSpPr>
        <p:spPr bwMode="auto">
          <a:xfrm rot="16200000" flipH="1">
            <a:off x="2830064" y="3973066"/>
            <a:ext cx="2357438" cy="1126435"/>
          </a:xfrm>
          <a:prstGeom prst="straightConnector1">
            <a:avLst/>
          </a:prstGeom>
          <a:noFill/>
          <a:ln w="38100" algn="ctr">
            <a:solidFill>
              <a:srgbClr val="993300"/>
            </a:solidFill>
            <a:round/>
            <a:headEnd/>
            <a:tailEnd type="arrow" w="med" len="med"/>
          </a:ln>
        </p:spPr>
      </p:cxnSp>
      <p:cxnSp>
        <p:nvCxnSpPr>
          <p:cNvPr id="27659" name="Straight Arrow Connector 12"/>
          <p:cNvCxnSpPr>
            <a:cxnSpLocks noChangeShapeType="1"/>
          </p:cNvCxnSpPr>
          <p:nvPr/>
        </p:nvCxnSpPr>
        <p:spPr bwMode="auto">
          <a:xfrm rot="5400000">
            <a:off x="1232038" y="4378396"/>
            <a:ext cx="2571750" cy="530087"/>
          </a:xfrm>
          <a:prstGeom prst="straightConnector1">
            <a:avLst/>
          </a:prstGeom>
          <a:noFill/>
          <a:ln w="28575" algn="ctr">
            <a:solidFill>
              <a:srgbClr val="993300"/>
            </a:solidFill>
            <a:round/>
            <a:headEnd/>
            <a:tailEnd type="arrow" w="med" len="med"/>
          </a:ln>
        </p:spPr>
      </p:cxnSp>
      <p:cxnSp>
        <p:nvCxnSpPr>
          <p:cNvPr id="27660" name="Straight Arrow Connector 14"/>
          <p:cNvCxnSpPr>
            <a:cxnSpLocks noChangeShapeType="1"/>
            <a:endCxn id="27657" idx="1"/>
          </p:cNvCxnSpPr>
          <p:nvPr/>
        </p:nvCxnSpPr>
        <p:spPr bwMode="auto">
          <a:xfrm flipV="1">
            <a:off x="4373217" y="2195568"/>
            <a:ext cx="1590262" cy="947684"/>
          </a:xfrm>
          <a:prstGeom prst="straightConnector1">
            <a:avLst/>
          </a:prstGeom>
          <a:noFill/>
          <a:ln w="38100" algn="ctr">
            <a:solidFill>
              <a:srgbClr val="993300"/>
            </a:solidFill>
            <a:round/>
            <a:headEnd/>
            <a:tailEnd type="arrow" w="med" len="med"/>
          </a:ln>
        </p:spPr>
      </p:cxnSp>
      <p:cxnSp>
        <p:nvCxnSpPr>
          <p:cNvPr id="27661" name="Straight Arrow Connector 16"/>
          <p:cNvCxnSpPr>
            <a:cxnSpLocks noChangeShapeType="1"/>
          </p:cNvCxnSpPr>
          <p:nvPr/>
        </p:nvCxnSpPr>
        <p:spPr bwMode="auto">
          <a:xfrm rot="5400000">
            <a:off x="6582085" y="5156442"/>
            <a:ext cx="1214438" cy="331304"/>
          </a:xfrm>
          <a:prstGeom prst="straightConnector1">
            <a:avLst/>
          </a:prstGeom>
          <a:noFill/>
          <a:ln w="38100" algn="ctr">
            <a:solidFill>
              <a:srgbClr val="9933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330062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54979</TotalTime>
  <Words>1120</Words>
  <Application>Microsoft Office PowerPoint</Application>
  <PresentationFormat>On-screen Show (4:3)</PresentationFormat>
  <Paragraphs>219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MS PGothic</vt:lpstr>
      <vt:lpstr>Aharoni</vt:lpstr>
      <vt:lpstr>Arial</vt:lpstr>
      <vt:lpstr>Book Antiqua</vt:lpstr>
      <vt:lpstr>Calibri</vt:lpstr>
      <vt:lpstr>Helvetica</vt:lpstr>
      <vt:lpstr>HG明朝B</vt:lpstr>
      <vt:lpstr>Lucida Sans</vt:lpstr>
      <vt:lpstr>Symbol</vt:lpstr>
      <vt:lpstr>Times</vt:lpstr>
      <vt:lpstr>Times New Roman</vt:lpstr>
      <vt:lpstr>Wingdings</vt:lpstr>
      <vt:lpstr>Wingdings 2</vt:lpstr>
      <vt:lpstr>Wingdings 3</vt:lpstr>
      <vt:lpstr>Apex</vt:lpstr>
      <vt:lpstr>Custom Design</vt:lpstr>
      <vt:lpstr>1_Apex</vt:lpstr>
      <vt:lpstr>2_Apex</vt:lpstr>
      <vt:lpstr>Bitmap Image</vt:lpstr>
      <vt:lpstr>India-Based Neutrino Observatory (INO)  </vt:lpstr>
      <vt:lpstr>Atmospheric neutrinos – India connection</vt:lpstr>
      <vt:lpstr>INO Project components</vt:lpstr>
      <vt:lpstr>INO-ICAL Experiment</vt:lpstr>
      <vt:lpstr>INO-ICAL Detector</vt:lpstr>
      <vt:lpstr>ICAL factsheet</vt:lpstr>
      <vt:lpstr>ICAL@INO- Salient Features</vt:lpstr>
      <vt:lpstr>ICAL@INO – Physics Goals</vt:lpstr>
      <vt:lpstr>RPC R &amp; D</vt:lpstr>
      <vt:lpstr>RPC making at the Factory</vt:lpstr>
      <vt:lpstr>PowerPoint Presentation</vt:lpstr>
      <vt:lpstr> RPC Stacks at TIFR &amp; Madurai</vt:lpstr>
      <vt:lpstr>Muon tracks in the RPC  stack &amp; M-ICAL</vt:lpstr>
      <vt:lpstr>PowerPoint Presentation</vt:lpstr>
      <vt:lpstr>PowerPoint Presentation</vt:lpstr>
      <vt:lpstr>Magnet design</vt:lpstr>
      <vt:lpstr>20  8  8  Prototype at Madurai under construction</vt:lpstr>
      <vt:lpstr>Current Status</vt:lpstr>
      <vt:lpstr>Why India should be interested in neutrino detection ?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Satyanarayana Bheesette</dc:creator>
  <cp:lastModifiedBy>Windows User</cp:lastModifiedBy>
  <cp:revision>608</cp:revision>
  <dcterms:created xsi:type="dcterms:W3CDTF">2011-01-23T03:58:48Z</dcterms:created>
  <dcterms:modified xsi:type="dcterms:W3CDTF">2019-11-05T11:18:59Z</dcterms:modified>
</cp:coreProperties>
</file>