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29" r:id="rId3"/>
    <p:sldId id="363" r:id="rId4"/>
    <p:sldId id="451" r:id="rId5"/>
    <p:sldId id="432" r:id="rId6"/>
    <p:sldId id="434" r:id="rId7"/>
    <p:sldId id="436" r:id="rId8"/>
    <p:sldId id="435" r:id="rId9"/>
    <p:sldId id="437" r:id="rId10"/>
    <p:sldId id="438" r:id="rId11"/>
    <p:sldId id="430" r:id="rId12"/>
    <p:sldId id="439" r:id="rId13"/>
    <p:sldId id="440" r:id="rId14"/>
    <p:sldId id="441" r:id="rId15"/>
    <p:sldId id="442" r:id="rId16"/>
    <p:sldId id="443" r:id="rId17"/>
    <p:sldId id="445" r:id="rId18"/>
    <p:sldId id="404" r:id="rId19"/>
    <p:sldId id="446" r:id="rId20"/>
    <p:sldId id="447" r:id="rId21"/>
    <p:sldId id="408" r:id="rId22"/>
    <p:sldId id="407" r:id="rId23"/>
    <p:sldId id="448" r:id="rId24"/>
    <p:sldId id="449" r:id="rId25"/>
    <p:sldId id="450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4462450E-1B08-6242-B459-74D5EDA13736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747BF861-B049-5046-8E6C-F062F4C96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35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6B1E9-D476-574C-9241-CB0DE2E96D20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2B9FF-AA18-2A4B-BF2F-C8EF7E49B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5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62CF0-0986-6D44-BB02-C46FA38F7568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1041D-DD56-1C49-BF04-F6CB337AC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2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BC357-EAF1-9242-8406-A815C2DEDB69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B6FFE-A321-F143-9BF1-417A2363A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85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7AA33901-66B9-4E21-BFCC-B76C7FE91582}" type="datetime1">
              <a:rPr lang="en-US" noProof="0" smtClean="0"/>
              <a:pPr/>
              <a:t>07/05/19</a:t>
            </a:fld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 smtClean="0"/>
              <a:t>Name of speaker / Title of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6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60FAB-37D1-784C-B5C4-A1FF7E0E8F29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8D435-496F-F845-B1DD-73B1384E1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3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C1AE6-6261-D74B-999E-D59E4B1FDD9E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5B472-C48B-8343-A6C8-4DAD58B1E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2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44089-8D4B-6C48-8589-C1E5A8D57FD1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BFAB1-8D7A-8948-8934-6E65F9DFE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8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7B09B-C58A-0C46-91DD-C55AE8EF1A62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199AB-EC28-E747-AD63-F2FCF0EF2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92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C734D-99DB-144C-8F92-7A1BDF15D3F7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686B4-522C-C84B-8C4B-BFA997FDE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53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8362B-9271-274E-AF50-98CC74172D84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BE08E-48DB-B14F-9487-9695EF375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3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52A89-2D59-AD4E-ADC2-D5A9A275932A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C32B6-0720-6946-949A-55598BC28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5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CB8C7-3FFA-8B47-88FB-E4C7B1167A75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99B27-7C5C-F449-806F-AB4D59C09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45544F77-B50C-8E44-9CCA-1790E2DCBFC5}" type="datetimeFigureOut">
              <a:rPr lang="en-US"/>
              <a:pPr>
                <a:defRPr/>
              </a:pPr>
              <a:t>07/05/19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E7454901-AE9C-1C4A-82D1-1696CF2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609600" y="914400"/>
            <a:ext cx="7772400" cy="1470025"/>
          </a:xfrm>
          <a:ln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000"/>
                </a:solidFill>
                <a:latin typeface="Calibri" charset="0"/>
              </a:rPr>
              <a:t>Indian industries in FAIR</a:t>
            </a:r>
            <a:endParaRPr lang="en-US" sz="32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895600"/>
            <a:ext cx="6400800" cy="1752600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>
                <a:ea typeface="+mn-ea"/>
                <a:cs typeface="+mn-cs"/>
              </a:rPr>
              <a:t>Subhasis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Chattopadhyay</a:t>
            </a: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Variable Energy Cyclotron Centre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&amp;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Bose Institute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Kolkata</a:t>
            </a:r>
            <a:endParaRPr lang="en-IN" dirty="0">
              <a:ea typeface="+mn-ea"/>
              <a:cs typeface="+mn-cs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990600" y="5867400"/>
            <a:ext cx="486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latin typeface="Calibri" charset="0"/>
              </a:rPr>
              <a:t>(FACILITY FOR ANTIPROTON AND ION RESEARCH)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"/>
          <p:cNvSpPr txBox="1">
            <a:spLocks noChangeArrowheads="1"/>
          </p:cNvSpPr>
          <p:nvPr/>
        </p:nvSpPr>
        <p:spPr bwMode="auto">
          <a:xfrm>
            <a:off x="228600" y="2209800"/>
            <a:ext cx="3505200" cy="175432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/>
              <a:t> Power converters </a:t>
            </a:r>
            <a:r>
              <a:rPr lang="en-US" sz="1800" dirty="0" smtClean="0"/>
              <a:t>(750 </a:t>
            </a:r>
            <a:r>
              <a:rPr lang="en-US" sz="1800" dirty="0" err="1" smtClean="0"/>
              <a:t>nos</a:t>
            </a:r>
            <a:r>
              <a:rPr lang="en-US" sz="1800" dirty="0" smtClean="0"/>
              <a:t>)</a:t>
            </a:r>
            <a:endParaRPr lang="en-US" sz="1800" dirty="0"/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 </a:t>
            </a:r>
            <a:r>
              <a:rPr lang="en-US" sz="1800" dirty="0" smtClean="0"/>
              <a:t>Ultra-high Vacuum </a:t>
            </a:r>
            <a:r>
              <a:rPr lang="en-US" sz="1800" dirty="0" smtClean="0"/>
              <a:t>chambers (~100)</a:t>
            </a:r>
            <a:endParaRPr lang="en-US" sz="18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1800" dirty="0" smtClean="0"/>
              <a:t> Beam </a:t>
            </a:r>
            <a:r>
              <a:rPr lang="en-US" sz="1800" dirty="0" smtClean="0"/>
              <a:t>stoppers (3 </a:t>
            </a:r>
            <a:r>
              <a:rPr lang="en-US" sz="1800" dirty="0" err="1" smtClean="0"/>
              <a:t>nos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 </a:t>
            </a:r>
            <a:r>
              <a:rPr lang="en-US" sz="1800" dirty="0" smtClean="0"/>
              <a:t>SC </a:t>
            </a:r>
            <a:r>
              <a:rPr lang="en-US" sz="1800" dirty="0"/>
              <a:t>magnets for </a:t>
            </a:r>
            <a:r>
              <a:rPr lang="en-US" sz="1800" dirty="0" smtClean="0"/>
              <a:t>LEB </a:t>
            </a:r>
            <a:endParaRPr lang="en-US" sz="1800" dirty="0"/>
          </a:p>
          <a:p>
            <a:pPr eaLnBrk="1" hangingPunct="1">
              <a:buFont typeface="Arial" charset="0"/>
              <a:buChar char="•"/>
            </a:pPr>
            <a:r>
              <a:rPr lang="en-US" sz="1800" dirty="0" smtClean="0"/>
              <a:t> Power </a:t>
            </a:r>
            <a:r>
              <a:rPr lang="en-US" sz="1800" dirty="0"/>
              <a:t>cables </a:t>
            </a:r>
            <a:r>
              <a:rPr lang="en-US" sz="1800" dirty="0" smtClean="0"/>
              <a:t>(180Km)</a:t>
            </a:r>
            <a:endParaRPr lang="en-US" sz="1800" dirty="0"/>
          </a:p>
        </p:txBody>
      </p:sp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381000" y="1524000"/>
            <a:ext cx="2686050" cy="36988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Accelerator components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5105400" y="1524000"/>
            <a:ext cx="2814638" cy="36988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0"/>
                </a:solidFill>
              </a:rPr>
              <a:t>Detectors and Electronics</a:t>
            </a: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3962400" y="2286000"/>
            <a:ext cx="4494213" cy="120015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000090"/>
                </a:solidFill>
              </a:rPr>
              <a:t>Spectrometer for nuclear physics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000090"/>
                </a:solidFill>
              </a:rPr>
              <a:t>Neutron detector for </a:t>
            </a:r>
            <a:r>
              <a:rPr lang="en-US" sz="1800" dirty="0" smtClean="0">
                <a:solidFill>
                  <a:srgbClr val="000090"/>
                </a:solidFill>
              </a:rPr>
              <a:t>nuclear physics </a:t>
            </a:r>
            <a:endParaRPr lang="en-US" sz="1800" dirty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000090"/>
                </a:solidFill>
              </a:rPr>
              <a:t>Ion-trap for </a:t>
            </a:r>
            <a:r>
              <a:rPr lang="en-US" sz="1800" dirty="0" smtClean="0">
                <a:solidFill>
                  <a:srgbClr val="000090"/>
                </a:solidFill>
              </a:rPr>
              <a:t>nuclear physics</a:t>
            </a:r>
            <a:endParaRPr lang="en-US" sz="1800" dirty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 err="1">
                <a:solidFill>
                  <a:srgbClr val="000090"/>
                </a:solidFill>
              </a:rPr>
              <a:t>Muon</a:t>
            </a:r>
            <a:r>
              <a:rPr lang="en-US" sz="1800" dirty="0">
                <a:solidFill>
                  <a:srgbClr val="000090"/>
                </a:solidFill>
              </a:rPr>
              <a:t> chambers for high energy </a:t>
            </a:r>
            <a:r>
              <a:rPr lang="en-US" sz="1800" dirty="0" err="1">
                <a:solidFill>
                  <a:srgbClr val="000090"/>
                </a:solidFill>
              </a:rPr>
              <a:t>expts</a:t>
            </a:r>
            <a:r>
              <a:rPr lang="en-US" sz="1800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76200"/>
            <a:ext cx="5527675" cy="7699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 dirty="0"/>
              <a:t>Indian in-kind items identified so far</a:t>
            </a:r>
          </a:p>
          <a:p>
            <a:pPr algn="ctr">
              <a:defRPr/>
            </a:pPr>
            <a:r>
              <a:rPr lang="en-US" sz="2000" b="1" i="1" dirty="0"/>
              <a:t>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0" y="5181600"/>
            <a:ext cx="2346240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Covers ~25 M Euro)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2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647357" cy="9541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Indian contributions: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Several technical meetings took place at ECIL, VECC, BARC-Mumbai, TIFR, IUAC</a:t>
            </a:r>
          </a:p>
          <a:p>
            <a:endParaRPr lang="en-IN" dirty="0"/>
          </a:p>
        </p:txBody>
      </p:sp>
      <p:pic>
        <p:nvPicPr>
          <p:cNvPr id="3" name="Picture 2" descr="H:\march meet4-10\FAIR MEET 2010\Pics\DSC04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SC01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57" y="3413760"/>
            <a:ext cx="4920343" cy="344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365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609600"/>
            <a:ext cx="8915400" cy="5943600"/>
          </a:xfrm>
          <a:solidFill>
            <a:srgbClr val="DDD9C3"/>
          </a:solidFill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GB" sz="1400" b="1" dirty="0" smtClean="0">
                <a:solidFill>
                  <a:srgbClr val="FF0000"/>
                </a:solidFill>
              </a:rPr>
              <a:t>Sept. 2011: </a:t>
            </a:r>
            <a:r>
              <a:rPr lang="en-GB" sz="1400" b="1" dirty="0" smtClean="0"/>
              <a:t>Countrywide call for tender for all power converters (Indian in-kind contribution) by BI</a:t>
            </a:r>
          </a:p>
          <a:p>
            <a:pPr>
              <a:lnSpc>
                <a:spcPct val="170000"/>
              </a:lnSpc>
            </a:pPr>
            <a:r>
              <a:rPr lang="en-GB" sz="1400" b="1" dirty="0">
                <a:solidFill>
                  <a:srgbClr val="FF0000"/>
                </a:solidFill>
              </a:rPr>
              <a:t>Sept. 2012: </a:t>
            </a:r>
            <a:r>
              <a:rPr lang="en-GB" sz="1400" b="1" dirty="0" smtClean="0"/>
              <a:t>A bi-party contract signed between BI and ECIL for  </a:t>
            </a:r>
            <a:r>
              <a:rPr lang="en-GB" sz="1400" b="1" dirty="0" smtClean="0">
                <a:solidFill>
                  <a:srgbClr val="FF0000"/>
                </a:solidFill>
              </a:rPr>
              <a:t>ALL</a:t>
            </a:r>
            <a:r>
              <a:rPr lang="en-GB" sz="1400" b="1" dirty="0" smtClean="0"/>
              <a:t> assigned power converters, </a:t>
            </a:r>
            <a:r>
              <a:rPr lang="en-GB" sz="1400" b="1" i="1" dirty="0" smtClean="0"/>
              <a:t>BI is bound for this contract</a:t>
            </a:r>
            <a:r>
              <a:rPr lang="en-GB" sz="1400" b="1" i="1" dirty="0"/>
              <a:t> </a:t>
            </a:r>
            <a:r>
              <a:rPr lang="en-GB" sz="1400" b="1" dirty="0" smtClean="0"/>
              <a:t>(533 power converters, 28 types, HEBT, Super-FRS, SIS100, CR), </a:t>
            </a:r>
            <a:r>
              <a:rPr lang="en-GB" sz="1400" b="1" dirty="0"/>
              <a:t>s</a:t>
            </a:r>
            <a:r>
              <a:rPr lang="en-GB" sz="1400" b="1" dirty="0" smtClean="0"/>
              <a:t>eed money transferred, R&amp;D started</a:t>
            </a:r>
          </a:p>
          <a:p>
            <a:pPr>
              <a:lnSpc>
                <a:spcPct val="170000"/>
              </a:lnSpc>
            </a:pPr>
            <a:r>
              <a:rPr lang="en-GB" sz="1400" b="1" dirty="0" smtClean="0"/>
              <a:t>So far tripartite contracts signed for 196 units</a:t>
            </a:r>
          </a:p>
          <a:p>
            <a:pPr lvl="1">
              <a:lnSpc>
                <a:spcPct val="170000"/>
              </a:lnSpc>
            </a:pPr>
            <a:r>
              <a:rPr lang="en-GB" sz="1200" b="1" dirty="0" smtClean="0">
                <a:solidFill>
                  <a:srgbClr val="FF0000"/>
                </a:solidFill>
              </a:rPr>
              <a:t>May 2014: </a:t>
            </a:r>
            <a:r>
              <a:rPr lang="en-GB" sz="1200" b="1" dirty="0" smtClean="0"/>
              <a:t>IKC-1 (78 power converters, 4 types, HEBT)</a:t>
            </a:r>
          </a:p>
          <a:p>
            <a:pPr lvl="1">
              <a:lnSpc>
                <a:spcPct val="170000"/>
              </a:lnSpc>
            </a:pPr>
            <a:r>
              <a:rPr lang="en-GB" sz="1200" b="1" dirty="0" smtClean="0">
                <a:solidFill>
                  <a:srgbClr val="FF0000"/>
                </a:solidFill>
              </a:rPr>
              <a:t>March 2016: </a:t>
            </a:r>
            <a:r>
              <a:rPr lang="en-GB" sz="1200" b="1" dirty="0" smtClean="0"/>
              <a:t>IKC-2 (118 </a:t>
            </a:r>
            <a:r>
              <a:rPr lang="en-GB" sz="1200" b="1" dirty="0"/>
              <a:t>power converters, </a:t>
            </a:r>
            <a:r>
              <a:rPr lang="en-GB" sz="1200" b="1" dirty="0" smtClean="0"/>
              <a:t>5 types, HEBT)</a:t>
            </a:r>
          </a:p>
          <a:p>
            <a:pPr>
              <a:lnSpc>
                <a:spcPct val="170000"/>
              </a:lnSpc>
            </a:pPr>
            <a:r>
              <a:rPr lang="en-GB" sz="1400" b="1" dirty="0" smtClean="0"/>
              <a:t>Four </a:t>
            </a:r>
            <a:r>
              <a:rPr lang="en-GB" sz="1400" b="1" dirty="0"/>
              <a:t>labs (VECC, BARC, RRCAT, ECIL) designed and built </a:t>
            </a:r>
            <a:r>
              <a:rPr lang="en-GB" sz="1400" b="1" dirty="0" smtClean="0"/>
              <a:t>internal prototypes </a:t>
            </a:r>
            <a:r>
              <a:rPr lang="en-GB" sz="1400" b="1" dirty="0"/>
              <a:t>of 4 </a:t>
            </a:r>
            <a:r>
              <a:rPr lang="en-GB" sz="1400" b="1" dirty="0" smtClean="0"/>
              <a:t>types</a:t>
            </a:r>
          </a:p>
          <a:p>
            <a:pPr>
              <a:lnSpc>
                <a:spcPct val="170000"/>
              </a:lnSpc>
            </a:pPr>
            <a:r>
              <a:rPr lang="en-GB" sz="1400" b="1" dirty="0" smtClean="0">
                <a:solidFill>
                  <a:srgbClr val="FF0000"/>
                </a:solidFill>
              </a:rPr>
              <a:t>October 2016: </a:t>
            </a:r>
            <a:r>
              <a:rPr lang="en-IN" sz="1400" b="1" dirty="0" smtClean="0">
                <a:solidFill>
                  <a:schemeClr val="tx1"/>
                </a:solidFill>
              </a:rPr>
              <a:t>Two “first-of-series” prototypes (HB.Q2 and HB.Q10) converters </a:t>
            </a:r>
            <a:r>
              <a:rPr lang="en-IN" sz="1400" b="1" dirty="0">
                <a:solidFill>
                  <a:schemeClr val="tx1"/>
                </a:solidFill>
              </a:rPr>
              <a:t>dispatched to </a:t>
            </a:r>
            <a:r>
              <a:rPr lang="en-IN" sz="1400" b="1" dirty="0" smtClean="0">
                <a:solidFill>
                  <a:schemeClr val="tx1"/>
                </a:solidFill>
              </a:rPr>
              <a:t>FAIR/GSI after clearing </a:t>
            </a:r>
            <a:r>
              <a:rPr lang="en-IN" sz="1400" b="1" dirty="0" smtClean="0">
                <a:solidFill>
                  <a:schemeClr val="tx1"/>
                </a:solidFill>
              </a:rPr>
              <a:t>FAT</a:t>
            </a:r>
            <a:r>
              <a:rPr lang="en-IN" sz="1400" b="1" dirty="0" smtClean="0"/>
              <a:t>; </a:t>
            </a:r>
            <a:r>
              <a:rPr lang="en-GB" sz="1400" b="1" dirty="0" smtClean="0"/>
              <a:t>A </a:t>
            </a:r>
            <a:r>
              <a:rPr lang="en-GB" sz="1400" b="1" dirty="0" smtClean="0"/>
              <a:t>few observations received from FAIR </a:t>
            </a:r>
            <a:endParaRPr lang="en-GB" sz="1400" b="1" dirty="0"/>
          </a:p>
          <a:p>
            <a:pPr>
              <a:lnSpc>
                <a:spcPct val="170000"/>
              </a:lnSpc>
            </a:pPr>
            <a:r>
              <a:rPr lang="en-GB" sz="1400" b="1" dirty="0" smtClean="0">
                <a:solidFill>
                  <a:srgbClr val="FF0000"/>
                </a:solidFill>
              </a:rPr>
              <a:t>February 2017</a:t>
            </a:r>
            <a:r>
              <a:rPr lang="en-GB" sz="1400" b="1" dirty="0" smtClean="0"/>
              <a:t>:  It was decided to build 6 more power converters (HB.Q2) at various stages of manufacturing for inspection </a:t>
            </a:r>
          </a:p>
          <a:p>
            <a:pPr lvl="1">
              <a:lnSpc>
                <a:spcPct val="170000"/>
              </a:lnSpc>
            </a:pPr>
            <a:r>
              <a:rPr lang="en-GB" sz="1200" b="1" dirty="0" smtClean="0">
                <a:solidFill>
                  <a:srgbClr val="FF0000"/>
                </a:solidFill>
              </a:rPr>
              <a:t>January 2018: </a:t>
            </a:r>
            <a:r>
              <a:rPr lang="en-GB" sz="1200" b="1" dirty="0" smtClean="0"/>
              <a:t>FAIR team visited ECIL for inspection </a:t>
            </a:r>
          </a:p>
          <a:p>
            <a:pPr lvl="1">
              <a:lnSpc>
                <a:spcPct val="170000"/>
              </a:lnSpc>
            </a:pPr>
            <a:r>
              <a:rPr lang="en-GB" sz="1200" b="1" dirty="0">
                <a:solidFill>
                  <a:srgbClr val="FF0000"/>
                </a:solidFill>
              </a:rPr>
              <a:t>M</a:t>
            </a:r>
            <a:r>
              <a:rPr lang="en-GB" sz="1200" b="1" dirty="0" smtClean="0">
                <a:solidFill>
                  <a:srgbClr val="FF0000"/>
                </a:solidFill>
              </a:rPr>
              <a:t>arch </a:t>
            </a:r>
            <a:r>
              <a:rPr lang="en-GB" sz="1200" b="1" dirty="0">
                <a:solidFill>
                  <a:srgbClr val="FF0000"/>
                </a:solidFill>
              </a:rPr>
              <a:t>2018: </a:t>
            </a:r>
            <a:r>
              <a:rPr lang="en-GB" sz="1200" b="1" dirty="0" smtClean="0"/>
              <a:t>FAT</a:t>
            </a:r>
            <a:r>
              <a:rPr lang="en-GB" sz="1200" b="1" dirty="0"/>
              <a:t> </a:t>
            </a:r>
            <a:r>
              <a:rPr lang="en-GB" sz="1200" b="1" dirty="0" smtClean="0"/>
              <a:t>of one converter </a:t>
            </a:r>
            <a:r>
              <a:rPr lang="en-GB" sz="1200" b="1" dirty="0" smtClean="0"/>
              <a:t>witnessed; </a:t>
            </a:r>
            <a:r>
              <a:rPr lang="en-GB" sz="1200" b="1" dirty="0" smtClean="0">
                <a:solidFill>
                  <a:srgbClr val="FF0000"/>
                </a:solidFill>
              </a:rPr>
              <a:t>May </a:t>
            </a:r>
            <a:r>
              <a:rPr lang="en-GB" sz="1200" b="1" dirty="0">
                <a:solidFill>
                  <a:srgbClr val="FF0000"/>
                </a:solidFill>
              </a:rPr>
              <a:t>2018: </a:t>
            </a:r>
            <a:r>
              <a:rPr lang="en-GB" sz="1200" b="1" dirty="0"/>
              <a:t>FAT </a:t>
            </a:r>
            <a:r>
              <a:rPr lang="en-GB" sz="1200" b="1" dirty="0" smtClean="0"/>
              <a:t>reports of all 6 converters </a:t>
            </a:r>
            <a:r>
              <a:rPr lang="en-GB" sz="1200" b="1" dirty="0" smtClean="0"/>
              <a:t>accepted; </a:t>
            </a:r>
            <a:r>
              <a:rPr lang="en-GB" sz="1200" b="1" dirty="0" smtClean="0">
                <a:solidFill>
                  <a:srgbClr val="FF0000"/>
                </a:solidFill>
              </a:rPr>
              <a:t>June </a:t>
            </a:r>
            <a:r>
              <a:rPr lang="en-GB" sz="1200" b="1" dirty="0">
                <a:solidFill>
                  <a:srgbClr val="FF0000"/>
                </a:solidFill>
              </a:rPr>
              <a:t>2018</a:t>
            </a:r>
            <a:r>
              <a:rPr lang="en-GB" sz="1200" b="1" dirty="0" smtClean="0">
                <a:solidFill>
                  <a:srgbClr val="FF0000"/>
                </a:solidFill>
              </a:rPr>
              <a:t>: </a:t>
            </a:r>
            <a:r>
              <a:rPr lang="en-GB" sz="1200" b="1" dirty="0"/>
              <a:t>S</a:t>
            </a:r>
            <a:r>
              <a:rPr lang="en-GB" sz="1200" b="1" dirty="0" smtClean="0"/>
              <a:t>hipped </a:t>
            </a:r>
            <a:endParaRPr lang="en-GB" sz="1200" b="1" dirty="0"/>
          </a:p>
          <a:p>
            <a:pPr lvl="1">
              <a:lnSpc>
                <a:spcPct val="170000"/>
              </a:lnSpc>
            </a:pPr>
            <a:r>
              <a:rPr lang="en-GB" sz="1800" b="1" i="1" dirty="0" smtClean="0">
                <a:solidFill>
                  <a:srgbClr val="FF0000"/>
                </a:solidFill>
              </a:rPr>
              <a:t>67 power converters are now ready to be shipped to FAIR</a:t>
            </a:r>
          </a:p>
          <a:p>
            <a:pPr lvl="1">
              <a:lnSpc>
                <a:spcPct val="170000"/>
              </a:lnSpc>
            </a:pPr>
            <a:r>
              <a:rPr lang="en-GB" sz="1800" b="1" i="1" dirty="0" smtClean="0">
                <a:solidFill>
                  <a:srgbClr val="FF0000"/>
                </a:solidFill>
              </a:rPr>
              <a:t>Procurement started for 200 power converters for SIS100</a:t>
            </a:r>
            <a:endParaRPr lang="en-GB" sz="1800" b="1" i="1" dirty="0" smtClean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A33901-66B9-4E21-BFCC-B76C7FE91582}" type="datetime1">
              <a:rPr lang="en-US" noProof="0" smtClean="0"/>
              <a:pPr/>
              <a:t>07/05/19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2564" y="-188284"/>
            <a:ext cx="8188036" cy="787557"/>
          </a:xfrm>
        </p:spPr>
        <p:txBody>
          <a:bodyPr>
            <a:noAutofit/>
          </a:bodyPr>
          <a:lstStyle/>
          <a:p>
            <a:r>
              <a:rPr lang="en-GB" sz="3200" dirty="0" smtClean="0"/>
              <a:t>Chronology of events so </a:t>
            </a:r>
            <a:r>
              <a:rPr lang="en-GB" sz="3200" dirty="0" smtClean="0"/>
              <a:t>far (Power converter)</a:t>
            </a:r>
            <a:endParaRPr lang="en-GB" sz="3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u="sng" dirty="0" smtClean="0"/>
              <a:t>Subhasis Chattopadhyay/19</a:t>
            </a:r>
            <a:r>
              <a:rPr lang="en-GB" u="sng" baseline="30000" dirty="0" smtClean="0"/>
              <a:t>th</a:t>
            </a:r>
            <a:r>
              <a:rPr lang="en-GB" u="sng" dirty="0" smtClean="0"/>
              <a:t> MAC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85329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A33901-66B9-4E21-BFCC-B76C7FE91582}" type="datetime1">
              <a:rPr lang="en-US" noProof="0" smtClean="0"/>
              <a:pPr/>
              <a:t>07/05/19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2565" y="164496"/>
            <a:ext cx="5870411" cy="787557"/>
          </a:xfrm>
        </p:spPr>
        <p:txBody>
          <a:bodyPr>
            <a:normAutofit/>
          </a:bodyPr>
          <a:lstStyle/>
          <a:p>
            <a:r>
              <a:rPr lang="en-GB" dirty="0"/>
              <a:t>Signing of </a:t>
            </a:r>
            <a:r>
              <a:rPr lang="en-GB" dirty="0" smtClean="0"/>
              <a:t>contract 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dirty="0" smtClean="0"/>
              <a:t>Subhasis Chattopadhyay/19</a:t>
            </a:r>
            <a:r>
              <a:rPr lang="en-GB" baseline="30000" dirty="0" smtClean="0"/>
              <a:t>th</a:t>
            </a:r>
            <a:r>
              <a:rPr lang="en-GB" dirty="0" smtClean="0"/>
              <a:t> MAC</a:t>
            </a:r>
            <a:endParaRPr lang="en-GB" dirty="0"/>
          </a:p>
        </p:txBody>
      </p:sp>
      <p:pic>
        <p:nvPicPr>
          <p:cNvPr id="7" name="Picture 2" descr="D:\laxmi\laxmi\laxmi 28-03-2012\Laxmi documents\LAXMI(imp)\FAIR_final\contract\photos\FAIR_Signing_Cermony_08-09-2012_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" y="1578519"/>
            <a:ext cx="3786554" cy="378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laxmi\Downloads\001_2014.05.05_MoU_Signing_Ceremony_of_Tri-partite_contact_between_FAIR,_Bose_Institute_and_EC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85" y="1600200"/>
            <a:ext cx="4305300" cy="376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3271" y="5404109"/>
            <a:ext cx="3565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Sept. 2012: </a:t>
            </a:r>
            <a:r>
              <a:rPr lang="en-GB" b="1" dirty="0"/>
              <a:t>A bi-party contract 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5795996" y="5403303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May 2014: </a:t>
            </a:r>
            <a:r>
              <a:rPr lang="en-GB" b="1" dirty="0"/>
              <a:t>IKC-1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2253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tri-party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813"/>
            <a:ext cx="84899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1295400" y="6096000"/>
            <a:ext cx="5596404" cy="369332"/>
          </a:xfrm>
          <a:prstGeom prst="rect">
            <a:avLst/>
          </a:prstGeom>
          <a:solidFill>
            <a:srgbClr val="DDD9C3"/>
          </a:solidFill>
          <a:ln w="9525">
            <a:solidFill>
              <a:srgbClr val="5B9BD5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tripartite </a:t>
            </a:r>
            <a:r>
              <a:rPr lang="en-US" sz="1800" dirty="0"/>
              <a:t>agreement with ECIL for power converter</a:t>
            </a:r>
          </a:p>
        </p:txBody>
      </p:sp>
    </p:spTree>
    <p:extLst>
      <p:ext uri="{BB962C8B-B14F-4D97-AF65-F5344CB8AC3E}">
        <p14:creationId xmlns:p14="http://schemas.microsoft.com/office/powerpoint/2010/main" val="287624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IMG_75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45005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IMG_75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42875"/>
            <a:ext cx="45005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IMG_75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200400"/>
            <a:ext cx="4468813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IMG_91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24200"/>
            <a:ext cx="4691062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4928" y="6400800"/>
            <a:ext cx="4918872" cy="369332"/>
          </a:xfrm>
          <a:prstGeom prst="rect">
            <a:avLst/>
          </a:prstGeom>
          <a:solidFill>
            <a:srgbClr val="DDD9C3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Factory Acceptance test (FAT) at ECIL in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8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A33901-66B9-4E21-BFCC-B76C7FE91582}" type="datetime1">
              <a:rPr lang="en-US" noProof="0" smtClean="0"/>
              <a:pPr/>
              <a:t>07/05/19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-304800"/>
            <a:ext cx="7315200" cy="838200"/>
          </a:xfrm>
        </p:spPr>
        <p:txBody>
          <a:bodyPr>
            <a:normAutofit/>
          </a:bodyPr>
          <a:lstStyle/>
          <a:p>
            <a:r>
              <a:rPr lang="en-GB" sz="2800" dirty="0"/>
              <a:t>The six HB.Q2 Power </a:t>
            </a:r>
            <a:r>
              <a:rPr lang="en-GB" sz="2800" dirty="0" smtClean="0"/>
              <a:t>Converters </a:t>
            </a:r>
            <a:r>
              <a:rPr lang="en-GB" sz="900" dirty="0" smtClean="0"/>
              <a:t>(continued…)</a:t>
            </a:r>
            <a:endParaRPr lang="en-GB" sz="9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dirty="0" smtClean="0"/>
              <a:t>Subhasis Chattopadhyay/ 19</a:t>
            </a:r>
            <a:r>
              <a:rPr lang="en-GB" baseline="30000" dirty="0" smtClean="0"/>
              <a:t>th</a:t>
            </a:r>
            <a:r>
              <a:rPr lang="en-GB" dirty="0" smtClean="0"/>
              <a:t> MAC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5486400" cy="26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91294" y="5688623"/>
            <a:ext cx="876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 b="1">
                <a:solidFill>
                  <a:srgbClr val="3333CC"/>
                </a:solidFill>
                <a:latin typeface="Georgia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9pPr>
          </a:lstStyle>
          <a:p>
            <a:pPr marL="0" indent="0" algn="ctr"/>
            <a:r>
              <a:rPr lang="en-US" b="0" dirty="0" smtClean="0">
                <a:solidFill>
                  <a:srgbClr val="FF0000"/>
                </a:solidFill>
                <a:latin typeface="+mn-lt"/>
                <a:cs typeface="Times New Roman" charset="0"/>
              </a:rPr>
              <a:t>Part of 67 ready to be shipped</a:t>
            </a:r>
            <a:endParaRPr lang="en-US" b="0" dirty="0">
              <a:solidFill>
                <a:srgbClr val="FF0000"/>
              </a:solidFill>
              <a:latin typeface="+mn-lt"/>
              <a:cs typeface="Times New Roman" charset="0"/>
            </a:endParaRPr>
          </a:p>
        </p:txBody>
      </p:sp>
      <p:pic>
        <p:nvPicPr>
          <p:cNvPr id="9" name="Picture 8" descr="OS:Users:subhasischattopadhyay:Desktop:subbkup:FAIR_BI:in-kind:power converter:2019:photo:Power Converters - Panoroma view low 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7543800" cy="1989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30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A33901-66B9-4E21-BFCC-B76C7FE91582}" type="datetime1">
              <a:rPr lang="en-US" noProof="0" smtClean="0"/>
              <a:pPr/>
              <a:t>07/05/19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762999" cy="787557"/>
          </a:xfrm>
        </p:spPr>
        <p:txBody>
          <a:bodyPr>
            <a:normAutofit/>
          </a:bodyPr>
          <a:lstStyle/>
          <a:p>
            <a:r>
              <a:rPr lang="en-GB" sz="2800" dirty="0" smtClean="0"/>
              <a:t>Draft Production Planning (IKC – I, II and III)</a:t>
            </a:r>
            <a:endParaRPr lang="en-GB" sz="5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dirty="0" smtClean="0"/>
              <a:t>Subhasis Chattopadhyay/ 19</a:t>
            </a:r>
            <a:r>
              <a:rPr lang="en-GB" baseline="30000" dirty="0" smtClean="0"/>
              <a:t>th</a:t>
            </a:r>
            <a:r>
              <a:rPr lang="en-GB" dirty="0" smtClean="0"/>
              <a:t> MAC</a:t>
            </a:r>
            <a:endParaRPr lang="en-GB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158" y="1007641"/>
            <a:ext cx="8800277" cy="503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054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1"/>
          <p:cNvSpPr txBox="1">
            <a:spLocks noChangeArrowheads="1"/>
          </p:cNvSpPr>
          <p:nvPr/>
        </p:nvSpPr>
        <p:spPr bwMode="auto">
          <a:xfrm>
            <a:off x="1981200" y="228600"/>
            <a:ext cx="4775200" cy="523875"/>
          </a:xfrm>
          <a:prstGeom prst="rect">
            <a:avLst/>
          </a:prstGeom>
          <a:solidFill>
            <a:srgbClr val="DDD9C3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Ultra-high vacuum chambers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219200"/>
            <a:ext cx="5638800" cy="458587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PO issued to a company with a condition to build a prototype</a:t>
            </a:r>
          </a:p>
          <a:p>
            <a:r>
              <a:rPr lang="en-US" u="sng" dirty="0" smtClean="0">
                <a:solidFill>
                  <a:srgbClr val="0000FF"/>
                </a:solidFill>
              </a:rPr>
              <a:t>After 1.5 years,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      the prototype passed vacuum test, issues with  mechanical tolerances</a:t>
            </a:r>
          </a:p>
          <a:p>
            <a:endParaRPr lang="en-US" u="sng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 global tender issued (2 Indian, 4 German companies):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PO issued to vacuum technique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First review meeting next week</a:t>
            </a:r>
          </a:p>
          <a:p>
            <a:endParaRPr lang="en-US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Tremendous pressure on production at the earliest</a:t>
            </a:r>
          </a:p>
          <a:p>
            <a:endParaRPr lang="en-US" dirty="0"/>
          </a:p>
        </p:txBody>
      </p:sp>
      <p:pic>
        <p:nvPicPr>
          <p:cNvPr id="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71600"/>
            <a:ext cx="28956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762000"/>
            <a:ext cx="4495800" cy="584775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Beam stopper:</a:t>
            </a:r>
          </a:p>
          <a:p>
            <a:r>
              <a:rPr lang="en-US" i="1" dirty="0" smtClean="0"/>
              <a:t>Huge power dumped in a very short time interval</a:t>
            </a:r>
          </a:p>
          <a:p>
            <a:r>
              <a:rPr lang="en-US" dirty="0" smtClean="0"/>
              <a:t>Requires detailed design 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effective cooling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Material properties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Shape of the absorber</a:t>
            </a:r>
          </a:p>
          <a:p>
            <a:endParaRPr lang="en-US" dirty="0"/>
          </a:p>
          <a:p>
            <a:r>
              <a:rPr lang="en-US" sz="2400" u="sng" dirty="0" smtClean="0"/>
              <a:t>Contract with CMERI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CDR approved by FAIR, FDR in final stage</a:t>
            </a:r>
          </a:p>
          <a:p>
            <a:endParaRPr lang="en-US" dirty="0"/>
          </a:p>
          <a:p>
            <a:r>
              <a:rPr lang="en-US" sz="2000" dirty="0" smtClean="0">
                <a:solidFill>
                  <a:srgbClr val="660066"/>
                </a:solidFill>
              </a:rPr>
              <a:t>3 industries shortlisted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Tender papers will be issued very soon</a:t>
            </a:r>
          </a:p>
          <a:p>
            <a:endParaRPr lang="en-US" dirty="0"/>
          </a:p>
          <a:p>
            <a:r>
              <a:rPr lang="en-US" sz="2400" dirty="0" smtClean="0"/>
              <a:t>Fabrication to start soon</a:t>
            </a:r>
            <a:endParaRPr lang="en-US" sz="2400" dirty="0"/>
          </a:p>
          <a:p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95400"/>
            <a:ext cx="3581400" cy="483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534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43063"/>
            <a:ext cx="857250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aśnienie prostokątne 10"/>
          <p:cNvSpPr/>
          <p:nvPr/>
        </p:nvSpPr>
        <p:spPr>
          <a:xfrm>
            <a:off x="1143000" y="4214813"/>
            <a:ext cx="1771650" cy="428625"/>
          </a:xfrm>
          <a:prstGeom prst="wedgeRectCallout">
            <a:avLst>
              <a:gd name="adj1" fmla="val 80156"/>
              <a:gd name="adj2" fmla="val -16519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dk1"/>
                </a:solidFill>
              </a:rPr>
              <a:t>High-Energy Storage Ring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FF0000"/>
                </a:solidFill>
              </a:rPr>
              <a:t>HESR</a:t>
            </a:r>
            <a:endParaRPr lang="en-US" sz="1100" b="1" dirty="0"/>
          </a:p>
        </p:txBody>
      </p:sp>
      <p:sp>
        <p:nvSpPr>
          <p:cNvPr id="12" name="Objaśnienie prostokątne 11"/>
          <p:cNvSpPr/>
          <p:nvPr/>
        </p:nvSpPr>
        <p:spPr>
          <a:xfrm>
            <a:off x="5651500" y="2060575"/>
            <a:ext cx="1914525" cy="500063"/>
          </a:xfrm>
          <a:prstGeom prst="wedgeRectCallout">
            <a:avLst>
              <a:gd name="adj1" fmla="val 92445"/>
              <a:gd name="adj2" fmla="val 86881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Synchrotron</a:t>
            </a:r>
            <a:r>
              <a:rPr lang="pl-PL" sz="1200" b="1" dirty="0">
                <a:solidFill>
                  <a:schemeClr val="dk1"/>
                </a:solidFill>
              </a:rPr>
              <a:t>s</a:t>
            </a:r>
            <a:endParaRPr lang="en-US" sz="1200" b="1" dirty="0">
              <a:solidFill>
                <a:schemeClr val="dk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SIS100</a:t>
            </a:r>
            <a:r>
              <a:rPr lang="pl-PL" sz="1200" b="1" dirty="0">
                <a:solidFill>
                  <a:srgbClr val="FF0000"/>
                </a:solidFill>
              </a:rPr>
              <a:t> SIS300</a:t>
            </a:r>
            <a:endParaRPr lang="en-US" sz="1200" b="1" dirty="0"/>
          </a:p>
        </p:txBody>
      </p:sp>
      <p:sp>
        <p:nvSpPr>
          <p:cNvPr id="13" name="Objaśnienie prostokątne 12"/>
          <p:cNvSpPr/>
          <p:nvPr/>
        </p:nvSpPr>
        <p:spPr>
          <a:xfrm>
            <a:off x="3276600" y="2349500"/>
            <a:ext cx="935038" cy="141288"/>
          </a:xfrm>
          <a:prstGeom prst="wedgeRectCallout">
            <a:avLst>
              <a:gd name="adj1" fmla="val -52179"/>
              <a:gd name="adj2" fmla="val 236813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FF0000"/>
                </a:solidFill>
              </a:rPr>
              <a:t>p - LINAC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" name="Objaśnienie prostokątne 13"/>
          <p:cNvSpPr/>
          <p:nvPr/>
        </p:nvSpPr>
        <p:spPr>
          <a:xfrm>
            <a:off x="1428750" y="5072063"/>
            <a:ext cx="1700213" cy="428625"/>
          </a:xfrm>
          <a:prstGeom prst="wedgeRectCallout">
            <a:avLst>
              <a:gd name="adj1" fmla="val 140433"/>
              <a:gd name="adj2" fmla="val -103976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Collector Ring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 CR</a:t>
            </a:r>
          </a:p>
        </p:txBody>
      </p:sp>
      <p:sp>
        <p:nvSpPr>
          <p:cNvPr id="15" name="Objaśnienie prostokątne 14"/>
          <p:cNvSpPr/>
          <p:nvPr/>
        </p:nvSpPr>
        <p:spPr>
          <a:xfrm>
            <a:off x="6286500" y="5857875"/>
            <a:ext cx="2643188" cy="500063"/>
          </a:xfrm>
          <a:prstGeom prst="wedgeRectCallout">
            <a:avLst>
              <a:gd name="adj1" fmla="val -67145"/>
              <a:gd name="adj2" fmla="val -106008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New Experimental</a:t>
            </a:r>
            <a:r>
              <a:rPr lang="pl-PL" sz="1200" b="1" dirty="0">
                <a:solidFill>
                  <a:schemeClr val="dk1"/>
                </a:solidFill>
              </a:rPr>
              <a:t> </a:t>
            </a:r>
            <a:r>
              <a:rPr lang="en-US" sz="1200" b="1" dirty="0">
                <a:solidFill>
                  <a:schemeClr val="dk1"/>
                </a:solidFill>
              </a:rPr>
              <a:t>Storage Ring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NESR</a:t>
            </a:r>
            <a:endParaRPr lang="en-US" sz="1200" b="1" dirty="0">
              <a:solidFill>
                <a:schemeClr val="dk1"/>
              </a:solidFill>
            </a:endParaRPr>
          </a:p>
        </p:txBody>
      </p:sp>
      <p:sp>
        <p:nvSpPr>
          <p:cNvPr id="16" name="Objaśnienie prostokątne 15"/>
          <p:cNvSpPr/>
          <p:nvPr/>
        </p:nvSpPr>
        <p:spPr>
          <a:xfrm>
            <a:off x="7143750" y="4214813"/>
            <a:ext cx="1714500" cy="857250"/>
          </a:xfrm>
          <a:prstGeom prst="wedgeRectCallout">
            <a:avLst>
              <a:gd name="adj1" fmla="val -103293"/>
              <a:gd name="adj2" fmla="val -95069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Superconducting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large-acceptance Fragment Separator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Super-FRS</a:t>
            </a:r>
            <a:endParaRPr lang="en-US" sz="1200" b="1" dirty="0"/>
          </a:p>
        </p:txBody>
      </p:sp>
      <p:sp>
        <p:nvSpPr>
          <p:cNvPr id="17" name="Objaśnienie prostokątne 16"/>
          <p:cNvSpPr/>
          <p:nvPr/>
        </p:nvSpPr>
        <p:spPr>
          <a:xfrm>
            <a:off x="1357313" y="5857875"/>
            <a:ext cx="2214562" cy="428625"/>
          </a:xfrm>
          <a:prstGeom prst="wedgeRectCallout">
            <a:avLst>
              <a:gd name="adj1" fmla="val 96964"/>
              <a:gd name="adj2" fmla="val -160688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Recycled Exp</a:t>
            </a:r>
            <a:r>
              <a:rPr lang="pl-PL" sz="1200" b="1" dirty="0">
                <a:solidFill>
                  <a:schemeClr val="dk1"/>
                </a:solidFill>
              </a:rPr>
              <a:t>. </a:t>
            </a:r>
            <a:r>
              <a:rPr lang="en-US" sz="1200" b="1" dirty="0">
                <a:solidFill>
                  <a:schemeClr val="dk1"/>
                </a:solidFill>
              </a:rPr>
              <a:t>Storage Ring</a:t>
            </a:r>
            <a:r>
              <a:rPr lang="pl-PL" sz="1200" b="1" dirty="0">
                <a:solidFill>
                  <a:schemeClr val="dk1"/>
                </a:solidFill>
              </a:rPr>
              <a:t>  </a:t>
            </a:r>
            <a:r>
              <a:rPr lang="en-US" sz="1200" b="1" dirty="0">
                <a:solidFill>
                  <a:srgbClr val="FF0000"/>
                </a:solidFill>
              </a:rPr>
              <a:t>RESR</a:t>
            </a:r>
          </a:p>
        </p:txBody>
      </p:sp>
      <p:sp>
        <p:nvSpPr>
          <p:cNvPr id="15369" name="Symbol zastępczy numeru slajdu 24"/>
          <p:cNvSpPr>
            <a:spLocks noGrp="1"/>
          </p:cNvSpPr>
          <p:nvPr>
            <p:ph type="sldNum" sz="quarter" idx="12"/>
          </p:nvPr>
        </p:nvSpPr>
        <p:spPr bwMode="auto">
          <a:xfrm>
            <a:off x="8758238" y="6357938"/>
            <a:ext cx="385762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5AADCA-27C9-0544-8A93-864681F22891}" type="slidenum">
              <a:rPr lang="de-DE" sz="1100" b="1">
                <a:solidFill>
                  <a:srgbClr val="898989"/>
                </a:solidFill>
                <a:latin typeface="Calibri" charset="0"/>
              </a:rPr>
              <a:pPr eaLnBrk="1" hangingPunct="1"/>
              <a:t>2</a:t>
            </a:fld>
            <a:endParaRPr lang="de-DE" sz="1100" b="1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9388" y="549275"/>
            <a:ext cx="3060700" cy="156845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  <a:t>High Intensity beams: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  <a:t>1000 x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  <a:t>For primary HI beam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omic Sans MS" pitchFamily="66" charset="0"/>
                <a:ea typeface="+mn-ea"/>
                <a:cs typeface="+mn-cs"/>
              </a:rPr>
              <a:t>10 000 x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Comic Sans MS" pitchFamily="66" charset="0"/>
                <a:ea typeface="+mn-ea"/>
                <a:cs typeface="+mn-cs"/>
              </a:rPr>
              <a:t>For radioactive ion beams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omic Sans MS" pitchFamily="66" charset="0"/>
                <a:ea typeface="+mn-ea"/>
                <a:cs typeface="+mn-cs"/>
              </a:rPr>
              <a:t>10 0 x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Comic Sans MS" pitchFamily="66" charset="0"/>
                <a:ea typeface="+mn-ea"/>
                <a:cs typeface="+mn-cs"/>
              </a:rPr>
              <a:t>For antiproton beams</a:t>
            </a:r>
          </a:p>
        </p:txBody>
      </p:sp>
      <p:sp>
        <p:nvSpPr>
          <p:cNvPr id="15371" name="Rectangle 20"/>
          <p:cNvSpPr>
            <a:spLocks noChangeArrowheads="1"/>
          </p:cNvSpPr>
          <p:nvPr/>
        </p:nvSpPr>
        <p:spPr bwMode="auto">
          <a:xfrm>
            <a:off x="6156325" y="549275"/>
            <a:ext cx="2736850" cy="1168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US" sz="1400">
                <a:solidFill>
                  <a:srgbClr val="000000"/>
                </a:solidFill>
                <a:latin typeface="Calibri" charset="0"/>
                <a:cs typeface="Tahoma" charset="0"/>
              </a:rPr>
              <a:t>Highest Beam Intensities</a:t>
            </a:r>
            <a:endParaRPr lang="de-DE" sz="900">
              <a:latin typeface="Calibri" charset="0"/>
            </a:endParaRPr>
          </a:p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US" sz="1400">
                <a:solidFill>
                  <a:srgbClr val="000000"/>
                </a:solidFill>
                <a:latin typeface="Calibri" charset="0"/>
                <a:cs typeface="Tahoma" charset="0"/>
              </a:rPr>
              <a:t>Brilliant Beam Quality</a:t>
            </a:r>
            <a:endParaRPr lang="de-DE" sz="900">
              <a:latin typeface="Calibri" charset="0"/>
            </a:endParaRPr>
          </a:p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US" sz="1400">
                <a:solidFill>
                  <a:srgbClr val="000000"/>
                </a:solidFill>
                <a:latin typeface="Calibri" charset="0"/>
                <a:cs typeface="Tahoma" charset="0"/>
              </a:rPr>
              <a:t>Higher Beam Energies</a:t>
            </a:r>
            <a:endParaRPr lang="de-DE" sz="900">
              <a:latin typeface="Calibri" charset="0"/>
            </a:endParaRPr>
          </a:p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US" sz="1400">
                <a:latin typeface="Calibri" charset="0"/>
              </a:rPr>
              <a:t>Highest Beam Power</a:t>
            </a:r>
          </a:p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US" sz="1400">
                <a:latin typeface="Calibri" charset="0"/>
              </a:rPr>
              <a:t>4 parallel operations</a:t>
            </a:r>
            <a:endParaRPr lang="en-US">
              <a:latin typeface="Calibri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348038" y="549275"/>
            <a:ext cx="2736850" cy="156845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b="1" u="sng" smtClean="0"/>
              <a:t>Primar</a:t>
            </a:r>
            <a:r>
              <a:rPr lang="de-DE" sz="1200" b="1" smtClean="0"/>
              <a:t> </a:t>
            </a:r>
            <a:r>
              <a:rPr lang="de-DE" sz="1200" b="1" u="sng" smtClean="0"/>
              <a:t>y beams:</a:t>
            </a:r>
          </a:p>
          <a:p>
            <a:pPr eaLnBrk="1" hangingPunct="1">
              <a:defRPr/>
            </a:pPr>
            <a:r>
              <a:rPr lang="de-DE" sz="1200" b="1" smtClean="0"/>
              <a:t>10</a:t>
            </a:r>
            <a:r>
              <a:rPr lang="de-DE" sz="1200" b="1" baseline="30000" smtClean="0"/>
              <a:t>12</a:t>
            </a:r>
            <a:r>
              <a:rPr lang="de-DE" sz="1200" b="1" smtClean="0"/>
              <a:t> /s  </a:t>
            </a:r>
            <a:r>
              <a:rPr lang="de-DE" sz="1200" b="1" baseline="30000" smtClean="0"/>
              <a:t>238</a:t>
            </a:r>
            <a:r>
              <a:rPr lang="de-DE" sz="1200" b="1" smtClean="0"/>
              <a:t>U</a:t>
            </a:r>
            <a:r>
              <a:rPr lang="de-DE" sz="1200" b="1" baseline="30000" smtClean="0"/>
              <a:t>28+</a:t>
            </a:r>
            <a:r>
              <a:rPr lang="de-DE" sz="1200" b="1" smtClean="0"/>
              <a:t> 1-2 AGeV</a:t>
            </a:r>
          </a:p>
          <a:p>
            <a:pPr eaLnBrk="1" hangingPunct="1">
              <a:defRPr/>
            </a:pPr>
            <a:r>
              <a:rPr lang="de-DE" sz="1200" b="1" smtClean="0"/>
              <a:t>4</a:t>
            </a:r>
            <a:r>
              <a:rPr lang="en-US" sz="1200" b="1" smtClean="0"/>
              <a:t>·</a:t>
            </a:r>
            <a:r>
              <a:rPr lang="de-DE" sz="1200" b="1" smtClean="0"/>
              <a:t>10</a:t>
            </a:r>
            <a:r>
              <a:rPr lang="de-DE" sz="1200" b="1" baseline="30000" smtClean="0"/>
              <a:t>13</a:t>
            </a:r>
            <a:r>
              <a:rPr lang="de-DE" sz="1200" b="1" smtClean="0"/>
              <a:t>/s Protons 90 GeV</a:t>
            </a:r>
          </a:p>
          <a:p>
            <a:pPr eaLnBrk="1" hangingPunct="1">
              <a:defRPr/>
            </a:pPr>
            <a:r>
              <a:rPr lang="de-DE" sz="1200" b="1" smtClean="0"/>
              <a:t>10</a:t>
            </a:r>
            <a:r>
              <a:rPr lang="de-DE" sz="1200" b="1" baseline="30000" smtClean="0"/>
              <a:t>10</a:t>
            </a:r>
            <a:r>
              <a:rPr lang="de-DE" sz="1200" b="1" smtClean="0"/>
              <a:t>/s  U 35 AGeV (Ni 45 AGeV)</a:t>
            </a:r>
          </a:p>
          <a:p>
            <a:pPr eaLnBrk="1" hangingPunct="1">
              <a:defRPr/>
            </a:pPr>
            <a:endParaRPr lang="de-DE" sz="1200" b="1" smtClean="0"/>
          </a:p>
          <a:p>
            <a:pPr eaLnBrk="1" hangingPunct="1">
              <a:defRPr/>
            </a:pPr>
            <a:r>
              <a:rPr lang="de-DE" sz="1200" b="1" u="sng" smtClean="0"/>
              <a:t>Secondary beams:</a:t>
            </a:r>
          </a:p>
          <a:p>
            <a:pPr eaLnBrk="1" hangingPunct="1">
              <a:defRPr/>
            </a:pPr>
            <a:r>
              <a:rPr lang="de-DE" sz="1200" b="1" smtClean="0"/>
              <a:t>rare isotopes  1-2 AGeV</a:t>
            </a:r>
          </a:p>
          <a:p>
            <a:pPr eaLnBrk="1" hangingPunct="1">
              <a:defRPr/>
            </a:pPr>
            <a:r>
              <a:rPr lang="de-DE" sz="1200" b="1" smtClean="0"/>
              <a:t>antiprotons up to 30 GeV</a:t>
            </a:r>
            <a:endParaRPr lang="de-DE" sz="1600" b="1" smtClean="0"/>
          </a:p>
        </p:txBody>
      </p:sp>
      <p:sp>
        <p:nvSpPr>
          <p:cNvPr id="23" name="TextBox 22"/>
          <p:cNvSpPr txBox="1"/>
          <p:nvPr/>
        </p:nvSpPr>
        <p:spPr>
          <a:xfrm>
            <a:off x="1763713" y="0"/>
            <a:ext cx="45196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Prominent  features of FAIR accelerator</a:t>
            </a:r>
            <a:endParaRPr lang="en-IN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374" name="TextBox 23"/>
          <p:cNvSpPr txBox="1">
            <a:spLocks noChangeArrowheads="1"/>
          </p:cNvSpPr>
          <p:nvPr/>
        </p:nvSpPr>
        <p:spPr bwMode="auto">
          <a:xfrm>
            <a:off x="179388" y="2349500"/>
            <a:ext cx="1878012" cy="4603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Existing GSI</a:t>
            </a:r>
          </a:p>
        </p:txBody>
      </p:sp>
      <p:sp>
        <p:nvSpPr>
          <p:cNvPr id="18" name="Objaśnienie prostokątne 15"/>
          <p:cNvSpPr/>
          <p:nvPr/>
        </p:nvSpPr>
        <p:spPr>
          <a:xfrm>
            <a:off x="7239000" y="3581400"/>
            <a:ext cx="1600200" cy="381000"/>
          </a:xfrm>
          <a:prstGeom prst="wedgeRectCallout">
            <a:avLst>
              <a:gd name="adj1" fmla="val -103293"/>
              <a:gd name="adj2" fmla="val -95069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Compressed Baryonic Matter (CBM)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295400" y="6248400"/>
            <a:ext cx="7391400" cy="646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Cost of first phase : 1.2 billion Euro (2005 price),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Indian contribution (3%) = 36 </a:t>
            </a:r>
            <a:r>
              <a:rPr lang="en-US" b="1" i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MEuro</a:t>
            </a:r>
            <a:r>
              <a:rPr lang="en-US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(2005 </a:t>
            </a:r>
            <a:r>
              <a:rPr lang="en-US" b="1" i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price</a:t>
            </a:r>
            <a:r>
              <a:rPr lang="en-US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)</a:t>
            </a:r>
            <a:endParaRPr lang="en-IN" b="1" i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377" name="Picture 2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5429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3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457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4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24400"/>
            <a:ext cx="4635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5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457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Box 3"/>
          <p:cNvSpPr txBox="1">
            <a:spLocks noChangeArrowheads="1"/>
          </p:cNvSpPr>
          <p:nvPr/>
        </p:nvSpPr>
        <p:spPr bwMode="auto">
          <a:xfrm>
            <a:off x="0" y="3200400"/>
            <a:ext cx="1066800" cy="3632200"/>
          </a:xfrm>
          <a:prstGeom prst="rect">
            <a:avLst/>
          </a:prstGeom>
          <a:solidFill>
            <a:srgbClr val="C6D9F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  <a:latin typeface="Calibri" charset="0"/>
              </a:rPr>
              <a:t>Member 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  <a:latin typeface="Calibri" charset="0"/>
              </a:rPr>
              <a:t>Countries:</a:t>
            </a:r>
            <a:endParaRPr lang="en-US" sz="1400">
              <a:latin typeface="Calibri" charset="0"/>
            </a:endParaRPr>
          </a:p>
          <a:p>
            <a:pPr eaLnBrk="1" hangingPunct="1"/>
            <a:r>
              <a:rPr lang="en-US" sz="1800">
                <a:latin typeface="Calibri" charset="0"/>
              </a:rPr>
              <a:t>Germany</a:t>
            </a:r>
          </a:p>
          <a:p>
            <a:pPr eaLnBrk="1" hangingPunct="1"/>
            <a:r>
              <a:rPr lang="en-US" sz="1800">
                <a:latin typeface="Calibri" charset="0"/>
              </a:rPr>
              <a:t>Russia</a:t>
            </a:r>
          </a:p>
          <a:p>
            <a:pPr eaLnBrk="1" hangingPunct="1"/>
            <a:r>
              <a:rPr lang="en-US" sz="1800">
                <a:latin typeface="Calibri" charset="0"/>
              </a:rPr>
              <a:t>India</a:t>
            </a:r>
          </a:p>
          <a:p>
            <a:pPr eaLnBrk="1" hangingPunct="1"/>
            <a:r>
              <a:rPr lang="en-US" sz="1800">
                <a:latin typeface="Calibri" charset="0"/>
              </a:rPr>
              <a:t>France</a:t>
            </a:r>
          </a:p>
          <a:p>
            <a:pPr eaLnBrk="1" hangingPunct="1"/>
            <a:r>
              <a:rPr lang="en-US" sz="1800">
                <a:latin typeface="Calibri" charset="0"/>
              </a:rPr>
              <a:t>Poland</a:t>
            </a:r>
          </a:p>
          <a:p>
            <a:pPr eaLnBrk="1" hangingPunct="1"/>
            <a:r>
              <a:rPr lang="en-US" sz="1800">
                <a:latin typeface="Calibri" charset="0"/>
              </a:rPr>
              <a:t>Romania</a:t>
            </a:r>
          </a:p>
          <a:p>
            <a:pPr eaLnBrk="1" hangingPunct="1"/>
            <a:r>
              <a:rPr lang="en-US" sz="1800">
                <a:latin typeface="Calibri" charset="0"/>
              </a:rPr>
              <a:t>Finland</a:t>
            </a:r>
          </a:p>
          <a:p>
            <a:pPr eaLnBrk="1" hangingPunct="1"/>
            <a:r>
              <a:rPr lang="en-US" sz="1800">
                <a:latin typeface="Calibri" charset="0"/>
              </a:rPr>
              <a:t>Slovenia</a:t>
            </a:r>
          </a:p>
          <a:p>
            <a:pPr eaLnBrk="1" hangingPunct="1"/>
            <a:r>
              <a:rPr lang="en-US" sz="1800">
                <a:solidFill>
                  <a:srgbClr val="000090"/>
                </a:solidFill>
                <a:latin typeface="Calibri" charset="0"/>
              </a:rPr>
              <a:t>Spain</a:t>
            </a:r>
          </a:p>
          <a:p>
            <a:pPr eaLnBrk="1" hangingPunct="1"/>
            <a:r>
              <a:rPr lang="en-US" sz="1800">
                <a:solidFill>
                  <a:srgbClr val="000090"/>
                </a:solidFill>
                <a:latin typeface="Calibri" charset="0"/>
              </a:rPr>
              <a:t>Sweden</a:t>
            </a:r>
          </a:p>
          <a:p>
            <a:pPr eaLnBrk="1" hangingPunct="1"/>
            <a:r>
              <a:rPr lang="en-US" sz="1800">
                <a:solidFill>
                  <a:srgbClr val="000090"/>
                </a:solidFill>
                <a:latin typeface="Calibri" charset="0"/>
              </a:rPr>
              <a:t>UK</a:t>
            </a:r>
          </a:p>
        </p:txBody>
      </p:sp>
      <p:pic>
        <p:nvPicPr>
          <p:cNvPr id="15382" name="Picture 4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953000"/>
            <a:ext cx="249238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3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3222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8534400" cy="769441"/>
          </a:xfrm>
          <a:prstGeom prst="rect">
            <a:avLst/>
          </a:prstGeom>
          <a:solidFill>
            <a:srgbClr val="DDD9C3"/>
          </a:solidFill>
          <a:ln w="9525">
            <a:solidFill>
              <a:srgbClr val="5B9BD5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/>
              <a:t>Co-axial power cables </a:t>
            </a:r>
            <a:r>
              <a:rPr lang="en-US" sz="3200" dirty="0" smtClean="0"/>
              <a:t>(</a:t>
            </a:r>
            <a:r>
              <a:rPr lang="en-US" sz="3200" dirty="0"/>
              <a:t>180 Km: total)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600200"/>
            <a:ext cx="9046066" cy="1200328"/>
          </a:xfrm>
          <a:prstGeom prst="rect">
            <a:avLst/>
          </a:prstGeom>
          <a:solidFill>
            <a:srgbClr val="DDD9C3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Sample produced by RPG industries : Tested OK by FAIR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Specifications obtained very recently: tender to be issued soon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1" y="3352800"/>
            <a:ext cx="9151938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784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/>
          <p:cNvSpPr txBox="1">
            <a:spLocks noChangeArrowheads="1"/>
          </p:cNvSpPr>
          <p:nvPr/>
        </p:nvSpPr>
        <p:spPr bwMode="auto">
          <a:xfrm>
            <a:off x="1219200" y="228600"/>
            <a:ext cx="7048500" cy="584200"/>
          </a:xfrm>
          <a:prstGeom prst="rect">
            <a:avLst/>
          </a:prstGeom>
          <a:solidFill>
            <a:srgbClr val="DDD9C3"/>
          </a:solidFill>
          <a:ln>
            <a:solidFill>
              <a:srgbClr val="4F81BD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00FF"/>
                </a:solidFill>
              </a:rPr>
              <a:t>Low Energy Branch (LEB) magnets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066800"/>
            <a:ext cx="6400800" cy="3018504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6702" y="4724400"/>
            <a:ext cx="92384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Design completed by VECC engineers : 2 times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Cost is 3-7 times higher compared to cost book + inflation (major Indian </a:t>
            </a:r>
            <a:r>
              <a:rPr lang="en-US" sz="2000" dirty="0"/>
              <a:t>C</a:t>
            </a:r>
            <a:r>
              <a:rPr lang="en-US" sz="2000" dirty="0" smtClean="0"/>
              <a:t>os)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Withdrawn from production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Cost Review committee has recommended to credit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6 Cr for design to Indian shareholder 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Content Placeholder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20638"/>
            <a:ext cx="8458200" cy="2895601"/>
          </a:xfrm>
          <a:prstGeom prst="rect">
            <a:avLst/>
          </a:prstGeom>
          <a:noFill/>
          <a:ln w="9525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15875"/>
            <a:ext cx="3582988" cy="1200329"/>
          </a:xfrm>
          <a:prstGeom prst="rect">
            <a:avLst/>
          </a:prstGeom>
          <a:solidFill>
            <a:srgbClr val="DDD9C3"/>
          </a:solidFill>
          <a:ln>
            <a:solidFill>
              <a:srgbClr val="5B9BD5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</a:rPr>
              <a:t>3 dipoles</a:t>
            </a:r>
          </a:p>
          <a:p>
            <a:pPr>
              <a:defRPr/>
            </a:pPr>
            <a:r>
              <a:rPr lang="en-US" dirty="0" smtClean="0"/>
              <a:t>   </a:t>
            </a:r>
            <a:r>
              <a:rPr lang="en-US" b="1" dirty="0" err="1" smtClean="0">
                <a:solidFill>
                  <a:srgbClr val="3366FF"/>
                </a:solidFill>
              </a:rPr>
              <a:t>Multipoles</a:t>
            </a:r>
            <a:endParaRPr lang="en-US" b="1" dirty="0" smtClean="0">
              <a:solidFill>
                <a:srgbClr val="3366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6 </a:t>
            </a:r>
            <a:r>
              <a:rPr lang="en-US" dirty="0"/>
              <a:t>Quadruples + 3 </a:t>
            </a:r>
            <a:r>
              <a:rPr lang="en-US" dirty="0" err="1"/>
              <a:t>Sextupole</a:t>
            </a:r>
            <a:r>
              <a:rPr lang="en-US" dirty="0"/>
              <a:t> + 2 </a:t>
            </a:r>
            <a:r>
              <a:rPr lang="en-US" dirty="0" err="1"/>
              <a:t>Steerer</a:t>
            </a:r>
            <a:endParaRPr lang="en-US" dirty="0"/>
          </a:p>
        </p:txBody>
      </p:sp>
      <p:pic>
        <p:nvPicPr>
          <p:cNvPr id="52227" name="Picture 1" descr="Dipole As on 2-12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7471" r="7654" b="1149"/>
          <a:stretch>
            <a:fillRect/>
          </a:stretch>
        </p:blipFill>
        <p:spPr bwMode="auto">
          <a:xfrm>
            <a:off x="0" y="2743200"/>
            <a:ext cx="4475163" cy="4114800"/>
          </a:xfrm>
          <a:prstGeom prst="rect">
            <a:avLst/>
          </a:prstGeom>
          <a:noFill/>
          <a:ln w="9525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4814888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609600" y="6400800"/>
            <a:ext cx="1057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Dipole</a:t>
            </a:r>
          </a:p>
        </p:txBody>
      </p:sp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7315200" y="2743200"/>
            <a:ext cx="2160588" cy="369888"/>
          </a:xfrm>
          <a:prstGeom prst="rect">
            <a:avLst/>
          </a:prstGeom>
          <a:solidFill>
            <a:srgbClr val="DDD9C3"/>
          </a:solidFill>
          <a:ln w="9525">
            <a:solidFill>
              <a:srgbClr val="5B9BD5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FF"/>
                </a:solidFill>
              </a:rPr>
              <a:t>Multipole cryostat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481809" cy="249299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Industry involvement in FAIR experiments: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PCB industry : Large 8-layer PCBs for GEM chambers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Large size low resistivity Bakelite plates for RPC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Precision mechanical engineering for DESPEC experiment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ASIC design and fabrication (SCL-Chandigarh)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276600"/>
            <a:ext cx="55964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Recent ongoing discussion: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Iron shielding: Casting required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Contacting Foundries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6618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457200"/>
            <a:ext cx="7049651" cy="4278094"/>
          </a:xfrm>
          <a:prstGeom prst="rect">
            <a:avLst/>
          </a:prstGeom>
          <a:solidFill>
            <a:srgbClr val="DDD9C3"/>
          </a:solidFill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0000FF"/>
                </a:solidFill>
              </a:rPr>
              <a:t>Outside Indian in-kind: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Regular call for tenders from FAIR: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RF system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Power supply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Room temperature magnets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Superconducting magnets</a:t>
            </a:r>
          </a:p>
          <a:p>
            <a:r>
              <a:rPr lang="mr-IN" sz="2400" dirty="0" smtClean="0"/>
              <a:t>…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Sent the </a:t>
            </a:r>
            <a:r>
              <a:rPr lang="en-US" sz="2400" dirty="0" err="1" smtClean="0"/>
              <a:t>msg</a:t>
            </a:r>
            <a:r>
              <a:rPr lang="en-US" sz="2400" dirty="0" smtClean="0"/>
              <a:t> around: </a:t>
            </a:r>
          </a:p>
          <a:p>
            <a:r>
              <a:rPr lang="en-US" sz="2800" u="sng" dirty="0" smtClean="0">
                <a:solidFill>
                  <a:srgbClr val="FF0000"/>
                </a:solidFill>
              </a:rPr>
              <a:t>Industries mostly interested in in-kind items</a:t>
            </a:r>
            <a:endParaRPr lang="en-US" sz="2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14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066800"/>
            <a:ext cx="8789586" cy="390876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Summary:</a:t>
            </a:r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 new technological avenue has opened up at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                     FAIR for Indian industries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All Indian in-kind items are being developed and built in India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Would request Indian industry to explore the possibility of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     non-</a:t>
            </a:r>
            <a:r>
              <a:rPr lang="en-US" sz="2400" dirty="0" err="1" smtClean="0">
                <a:solidFill>
                  <a:srgbClr val="0000FF"/>
                </a:solidFill>
              </a:rPr>
              <a:t>inkind</a:t>
            </a:r>
            <a:r>
              <a:rPr lang="en-US" sz="2400" dirty="0" smtClean="0">
                <a:solidFill>
                  <a:srgbClr val="0000FF"/>
                </a:solidFill>
              </a:rPr>
              <a:t> avenues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i="1" dirty="0" smtClean="0"/>
              <a:t>We are ready to work together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178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EDU_ohne Bal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494">
            <a:off x="1189038" y="2606675"/>
            <a:ext cx="65071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1032"/>
          <p:cNvGraphicFramePr>
            <a:graphicFrameLocks noGrp="1"/>
          </p:cNvGraphicFramePr>
          <p:nvPr/>
        </p:nvGraphicFramePr>
        <p:xfrm>
          <a:off x="2357438" y="1714500"/>
          <a:ext cx="5130800" cy="3108527"/>
        </p:xfrm>
        <a:graphic>
          <a:graphicData uri="http://schemas.openxmlformats.org/drawingml/2006/table">
            <a:tbl>
              <a:tblPr/>
              <a:tblGrid>
                <a:gridCol w="854075"/>
                <a:gridCol w="857250"/>
                <a:gridCol w="854075"/>
                <a:gridCol w="854075"/>
                <a:gridCol w="857250"/>
                <a:gridCol w="854075"/>
              </a:tblGrid>
              <a:tr h="518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37" name="Line 1085"/>
          <p:cNvSpPr>
            <a:spLocks noChangeShapeType="1"/>
          </p:cNvSpPr>
          <p:nvPr/>
        </p:nvSpPr>
        <p:spPr bwMode="auto">
          <a:xfrm>
            <a:off x="2428875" y="2286000"/>
            <a:ext cx="4267200" cy="2514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8" name="Prostokąt 6"/>
          <p:cNvSpPr>
            <a:spLocks noChangeArrowheads="1"/>
          </p:cNvSpPr>
          <p:nvPr/>
        </p:nvSpPr>
        <p:spPr bwMode="auto">
          <a:xfrm>
            <a:off x="1357313" y="1571625"/>
            <a:ext cx="4572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1200" b="1">
                <a:latin typeface="Times New Roman" charset="0"/>
              </a:rPr>
              <a:t> </a:t>
            </a:r>
            <a:r>
              <a:rPr lang="pl-PL" sz="1200" b="1">
                <a:solidFill>
                  <a:srgbClr val="FF0000"/>
                </a:solidFill>
                <a:latin typeface="Times New Roman" charset="0"/>
              </a:rPr>
              <a:t>T[K]</a:t>
            </a:r>
          </a:p>
          <a:p>
            <a:endParaRPr lang="pl-PL" sz="1200" b="1" baseline="30000">
              <a:latin typeface="Times New Roman" charset="0"/>
            </a:endParaRPr>
          </a:p>
          <a:p>
            <a:endParaRPr lang="pl-PL" sz="1200" b="1" baseline="30000">
              <a:latin typeface="Times New Roman" charset="0"/>
            </a:endParaRPr>
          </a:p>
          <a:p>
            <a:r>
              <a:rPr lang="pl-PL" sz="1200" b="1">
                <a:latin typeface="Times New Roman" charset="0"/>
              </a:rPr>
              <a:t>1 TeV   </a:t>
            </a:r>
            <a:r>
              <a:rPr lang="pl-PL" sz="1200" b="1">
                <a:solidFill>
                  <a:srgbClr val="FF0000"/>
                </a:solidFill>
                <a:latin typeface="Times New Roman" charset="0"/>
              </a:rPr>
              <a:t>10</a:t>
            </a:r>
            <a:r>
              <a:rPr lang="pl-PL" sz="1200" b="1" baseline="30000">
                <a:solidFill>
                  <a:srgbClr val="FF0000"/>
                </a:solidFill>
                <a:latin typeface="Times New Roman" charset="0"/>
              </a:rPr>
              <a:t>16</a:t>
            </a:r>
            <a:r>
              <a:rPr lang="pl-PL" sz="1200" b="1" baseline="30000">
                <a:latin typeface="Times New Roman" charset="0"/>
              </a:rPr>
              <a:t> </a:t>
            </a:r>
          </a:p>
          <a:p>
            <a:endParaRPr lang="pl-PL" sz="1200" b="1" baseline="30000">
              <a:latin typeface="Times New Roman" charset="0"/>
            </a:endParaRPr>
          </a:p>
          <a:p>
            <a:endParaRPr lang="pl-PL" sz="1200" b="1" baseline="30000">
              <a:latin typeface="Times New Roman" charset="0"/>
            </a:endParaRPr>
          </a:p>
          <a:p>
            <a:r>
              <a:rPr lang="pl-PL" sz="1200" b="1">
                <a:latin typeface="Times New Roman" charset="0"/>
              </a:rPr>
              <a:t>1 GeV   </a:t>
            </a:r>
            <a:r>
              <a:rPr lang="pl-PL" sz="1200" b="1">
                <a:solidFill>
                  <a:srgbClr val="FF0000"/>
                </a:solidFill>
                <a:latin typeface="Times New Roman" charset="0"/>
              </a:rPr>
              <a:t>10</a:t>
            </a:r>
            <a:r>
              <a:rPr lang="pl-PL" sz="1200" b="1" baseline="30000">
                <a:solidFill>
                  <a:srgbClr val="FF0000"/>
                </a:solidFill>
                <a:latin typeface="Times New Roman" charset="0"/>
              </a:rPr>
              <a:t>13</a:t>
            </a:r>
          </a:p>
          <a:p>
            <a:endParaRPr lang="pl-PL" sz="1200" b="1" baseline="30000">
              <a:latin typeface="Times New Roman" charset="0"/>
            </a:endParaRPr>
          </a:p>
          <a:p>
            <a:endParaRPr lang="pl-PL" sz="1200" b="1" baseline="30000">
              <a:latin typeface="Times New Roman" charset="0"/>
            </a:endParaRPr>
          </a:p>
          <a:p>
            <a:endParaRPr lang="pl-PL" sz="1200" b="1" baseline="30000">
              <a:latin typeface="Times New Roman" charset="0"/>
            </a:endParaRPr>
          </a:p>
          <a:p>
            <a:r>
              <a:rPr lang="pl-PL" sz="1200" b="1">
                <a:latin typeface="Times New Roman" charset="0"/>
              </a:rPr>
              <a:t>1 MeV   </a:t>
            </a:r>
            <a:r>
              <a:rPr lang="pl-PL" sz="1200" b="1">
                <a:solidFill>
                  <a:srgbClr val="FF0000"/>
                </a:solidFill>
                <a:latin typeface="Times New Roman" charset="0"/>
              </a:rPr>
              <a:t>10</a:t>
            </a:r>
            <a:r>
              <a:rPr lang="pl-PL" sz="1200" b="1" baseline="30000">
                <a:solidFill>
                  <a:srgbClr val="FF0000"/>
                </a:solidFill>
                <a:latin typeface="Times New Roman" charset="0"/>
              </a:rPr>
              <a:t>10</a:t>
            </a:r>
          </a:p>
          <a:p>
            <a:endParaRPr lang="pl-PL" sz="1200" b="1" baseline="30000">
              <a:latin typeface="Times New Roman" charset="0"/>
            </a:endParaRPr>
          </a:p>
          <a:p>
            <a:endParaRPr lang="pl-PL" sz="1200" b="1" baseline="30000">
              <a:latin typeface="Times New Roman" charset="0"/>
            </a:endParaRPr>
          </a:p>
          <a:p>
            <a:endParaRPr lang="pl-PL" sz="1200" b="1" baseline="30000">
              <a:latin typeface="Times New Roman" charset="0"/>
            </a:endParaRPr>
          </a:p>
          <a:p>
            <a:r>
              <a:rPr lang="pl-PL" sz="1200" b="1">
                <a:latin typeface="Times New Roman" charset="0"/>
              </a:rPr>
              <a:t>1 KeV   </a:t>
            </a:r>
            <a:r>
              <a:rPr lang="pl-PL" sz="1200" b="1">
                <a:solidFill>
                  <a:srgbClr val="FF0000"/>
                </a:solidFill>
                <a:latin typeface="Times New Roman" charset="0"/>
              </a:rPr>
              <a:t>10</a:t>
            </a:r>
            <a:r>
              <a:rPr lang="pl-PL" sz="1200" b="1" baseline="30000">
                <a:solidFill>
                  <a:srgbClr val="FF0000"/>
                </a:solidFill>
                <a:latin typeface="Times New Roman" charset="0"/>
              </a:rPr>
              <a:t>7</a:t>
            </a:r>
          </a:p>
          <a:p>
            <a:endParaRPr lang="pl-PL" sz="1200" b="1" baseline="30000">
              <a:latin typeface="Times New Roman" charset="0"/>
            </a:endParaRPr>
          </a:p>
          <a:p>
            <a:endParaRPr lang="pl-PL" sz="1200" b="1" baseline="30000">
              <a:latin typeface="Times New Roman" charset="0"/>
            </a:endParaRPr>
          </a:p>
          <a:p>
            <a:endParaRPr lang="pl-PL" sz="1200" b="1" baseline="30000">
              <a:latin typeface="Times New Roman" charset="0"/>
            </a:endParaRPr>
          </a:p>
          <a:p>
            <a:r>
              <a:rPr lang="pl-PL" sz="1200" b="1">
                <a:latin typeface="Times New Roman" charset="0"/>
              </a:rPr>
              <a:t>1  eV     </a:t>
            </a:r>
            <a:r>
              <a:rPr lang="pl-PL" sz="1200" b="1">
                <a:solidFill>
                  <a:srgbClr val="FF0000"/>
                </a:solidFill>
                <a:latin typeface="Times New Roman" charset="0"/>
              </a:rPr>
              <a:t>10</a:t>
            </a:r>
            <a:r>
              <a:rPr lang="pl-PL" sz="1200" b="1" baseline="30000">
                <a:solidFill>
                  <a:srgbClr val="FF0000"/>
                </a:solidFill>
                <a:latin typeface="Times New Roman" charset="0"/>
              </a:rPr>
              <a:t>4</a:t>
            </a:r>
          </a:p>
          <a:p>
            <a:endParaRPr lang="pl-PL" sz="1200" b="1" baseline="30000">
              <a:latin typeface="Times New Roman" charset="0"/>
            </a:endParaRPr>
          </a:p>
          <a:p>
            <a:endParaRPr lang="pl-PL" sz="1200" b="1" baseline="30000">
              <a:latin typeface="Times New Roman" charset="0"/>
            </a:endParaRPr>
          </a:p>
          <a:p>
            <a:r>
              <a:rPr lang="pl-PL" sz="1200" b="1">
                <a:latin typeface="Times New Roman" charset="0"/>
              </a:rPr>
              <a:t>1 meV   </a:t>
            </a:r>
            <a:r>
              <a:rPr lang="pl-PL" sz="1200" b="1">
                <a:solidFill>
                  <a:srgbClr val="FF0000"/>
                </a:solidFill>
                <a:latin typeface="Times New Roman" charset="0"/>
              </a:rPr>
              <a:t>10</a:t>
            </a:r>
            <a:endParaRPr lang="en-US" sz="1200">
              <a:latin typeface="Calibri" charset="0"/>
            </a:endParaRPr>
          </a:p>
        </p:txBody>
      </p:sp>
      <p:sp>
        <p:nvSpPr>
          <p:cNvPr id="16439" name="pole tekstowe 7"/>
          <p:cNvSpPr txBox="1">
            <a:spLocks noChangeArrowheads="1"/>
          </p:cNvSpPr>
          <p:nvPr/>
        </p:nvSpPr>
        <p:spPr bwMode="auto">
          <a:xfrm>
            <a:off x="2339975" y="4797425"/>
            <a:ext cx="53736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1400" b="1">
                <a:latin typeface="Times New Roman" charset="0"/>
                <a:cs typeface="Arial" charset="0"/>
              </a:rPr>
              <a:t>10</a:t>
            </a:r>
            <a:r>
              <a:rPr lang="pl-PL" sz="1400" b="1" baseline="30000">
                <a:latin typeface="Times New Roman" charset="0"/>
                <a:cs typeface="Arial" charset="0"/>
              </a:rPr>
              <a:t>-12            </a:t>
            </a:r>
            <a:r>
              <a:rPr lang="pl-PL" sz="1400" b="1">
                <a:latin typeface="Times New Roman" charset="0"/>
                <a:cs typeface="Arial" charset="0"/>
              </a:rPr>
              <a:t>  10</a:t>
            </a:r>
            <a:r>
              <a:rPr lang="pl-PL" sz="1400" b="1" baseline="30000">
                <a:latin typeface="Times New Roman" charset="0"/>
                <a:cs typeface="Arial" charset="0"/>
              </a:rPr>
              <a:t>-6            </a:t>
            </a:r>
            <a:r>
              <a:rPr lang="pl-PL" sz="1400" b="1">
                <a:latin typeface="Times New Roman" charset="0"/>
                <a:cs typeface="Arial" charset="0"/>
              </a:rPr>
              <a:t>       </a:t>
            </a:r>
            <a:r>
              <a:rPr lang="pl-PL" sz="1400" b="1" baseline="30000">
                <a:latin typeface="Times New Roman" charset="0"/>
                <a:cs typeface="Arial" charset="0"/>
              </a:rPr>
              <a:t>   </a:t>
            </a:r>
            <a:r>
              <a:rPr lang="pl-PL" sz="1400" b="1">
                <a:latin typeface="Times New Roman" charset="0"/>
                <a:cs typeface="Arial" charset="0"/>
              </a:rPr>
              <a:t>1  </a:t>
            </a:r>
            <a:r>
              <a:rPr lang="pl-PL" sz="1400" b="1" baseline="30000">
                <a:latin typeface="Times New Roman" charset="0"/>
                <a:cs typeface="Arial" charset="0"/>
              </a:rPr>
              <a:t>                      </a:t>
            </a:r>
            <a:r>
              <a:rPr lang="pl-PL" sz="1400" b="1">
                <a:latin typeface="Times New Roman" charset="0"/>
                <a:cs typeface="Arial" charset="0"/>
              </a:rPr>
              <a:t>10</a:t>
            </a:r>
            <a:r>
              <a:rPr lang="pl-PL" sz="1400" b="1" baseline="30000">
                <a:latin typeface="Times New Roman" charset="0"/>
                <a:cs typeface="Arial" charset="0"/>
              </a:rPr>
              <a:t>6  </a:t>
            </a:r>
            <a:r>
              <a:rPr lang="pl-PL" sz="1400" b="1">
                <a:latin typeface="Times New Roman" charset="0"/>
                <a:cs typeface="Arial" charset="0"/>
              </a:rPr>
              <a:t> </a:t>
            </a:r>
            <a:r>
              <a:rPr lang="pl-PL" sz="1400" b="1" baseline="30000">
                <a:latin typeface="Times New Roman" charset="0"/>
                <a:cs typeface="Arial" charset="0"/>
              </a:rPr>
              <a:t>                  </a:t>
            </a:r>
            <a:r>
              <a:rPr lang="pl-PL" sz="1400" b="1">
                <a:latin typeface="Times New Roman" charset="0"/>
                <a:cs typeface="Arial" charset="0"/>
              </a:rPr>
              <a:t>10</a:t>
            </a:r>
            <a:r>
              <a:rPr lang="pl-PL" sz="1400" b="1" baseline="30000">
                <a:latin typeface="Times New Roman" charset="0"/>
                <a:cs typeface="Arial" charset="0"/>
              </a:rPr>
              <a:t>12                   </a:t>
            </a:r>
            <a:r>
              <a:rPr lang="pl-PL" sz="1400" b="1">
                <a:latin typeface="Times New Roman" charset="0"/>
                <a:cs typeface="Arial" charset="0"/>
              </a:rPr>
              <a:t>10</a:t>
            </a:r>
            <a:r>
              <a:rPr lang="pl-PL" sz="1400" b="1" baseline="30000">
                <a:latin typeface="Times New Roman" charset="0"/>
                <a:cs typeface="Arial" charset="0"/>
              </a:rPr>
              <a:t>18</a:t>
            </a:r>
            <a:r>
              <a:rPr lang="pl-PL" sz="1400" b="1">
                <a:latin typeface="Times New Roman" charset="0"/>
                <a:cs typeface="Arial" charset="0"/>
              </a:rPr>
              <a:t>    t[s]</a:t>
            </a:r>
            <a:endParaRPr lang="en-US" sz="1400" b="1">
              <a:latin typeface="Times New Roman" charset="0"/>
              <a:cs typeface="Arial" charset="0"/>
            </a:endParaRPr>
          </a:p>
          <a:p>
            <a:pPr eaLnBrk="1" hangingPunct="1"/>
            <a:endParaRPr lang="en-US" sz="1400">
              <a:latin typeface="Calibri" charset="0"/>
              <a:cs typeface="Arial" charset="0"/>
            </a:endParaRPr>
          </a:p>
        </p:txBody>
      </p:sp>
      <p:sp>
        <p:nvSpPr>
          <p:cNvPr id="16440" name="pole tekstowe 9"/>
          <p:cNvSpPr txBox="1">
            <a:spLocks noChangeArrowheads="1"/>
          </p:cNvSpPr>
          <p:nvPr/>
        </p:nvSpPr>
        <p:spPr bwMode="auto">
          <a:xfrm>
            <a:off x="2643188" y="2928938"/>
            <a:ext cx="898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1400" b="1">
                <a:solidFill>
                  <a:schemeClr val="accent2"/>
                </a:solidFill>
                <a:latin typeface="Comic Sans MS" charset="0"/>
                <a:cs typeface="Arial" charset="0"/>
              </a:rPr>
              <a:t>Parlicles</a:t>
            </a:r>
            <a:endParaRPr lang="en-US" sz="1400" b="1">
              <a:solidFill>
                <a:schemeClr val="accent2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13" name="AutoShape 1092"/>
          <p:cNvSpPr>
            <a:spLocks noChangeArrowheads="1"/>
          </p:cNvSpPr>
          <p:nvPr/>
        </p:nvSpPr>
        <p:spPr bwMode="auto">
          <a:xfrm>
            <a:off x="3143250" y="2643188"/>
            <a:ext cx="228600" cy="2286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" name="AutoShape 1095"/>
          <p:cNvSpPr>
            <a:spLocks noChangeArrowheads="1"/>
          </p:cNvSpPr>
          <p:nvPr/>
        </p:nvSpPr>
        <p:spPr bwMode="auto">
          <a:xfrm>
            <a:off x="4214813" y="3286125"/>
            <a:ext cx="228600" cy="228600"/>
          </a:xfrm>
          <a:prstGeom prst="star5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443" name="pole tekstowe 12"/>
          <p:cNvSpPr txBox="1">
            <a:spLocks noChangeArrowheads="1"/>
          </p:cNvSpPr>
          <p:nvPr/>
        </p:nvSpPr>
        <p:spPr bwMode="auto">
          <a:xfrm>
            <a:off x="4932363" y="2781300"/>
            <a:ext cx="717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1400" b="1">
                <a:solidFill>
                  <a:srgbClr val="0070C0"/>
                </a:solidFill>
                <a:latin typeface="Comic Sans MS" charset="0"/>
                <a:cs typeface="Arial" charset="0"/>
              </a:rPr>
              <a:t>Nuclei</a:t>
            </a:r>
            <a:endParaRPr lang="en-US" sz="1400" b="1">
              <a:solidFill>
                <a:srgbClr val="0070C0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16" name="AutoShape 1097"/>
          <p:cNvSpPr>
            <a:spLocks noChangeArrowheads="1"/>
          </p:cNvSpPr>
          <p:nvPr/>
        </p:nvSpPr>
        <p:spPr bwMode="auto">
          <a:xfrm>
            <a:off x="5500688" y="4071938"/>
            <a:ext cx="228600" cy="228600"/>
          </a:xfrm>
          <a:prstGeom prst="star5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445" name="pole tekstowe 14"/>
          <p:cNvSpPr txBox="1">
            <a:spLocks noChangeArrowheads="1"/>
          </p:cNvSpPr>
          <p:nvPr/>
        </p:nvSpPr>
        <p:spPr bwMode="auto">
          <a:xfrm>
            <a:off x="5572125" y="3357563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1400" b="1">
                <a:solidFill>
                  <a:srgbClr val="008000"/>
                </a:solidFill>
                <a:latin typeface="Comic Sans MS" charset="0"/>
                <a:cs typeface="Arial" charset="0"/>
              </a:rPr>
              <a:t>Atoms</a:t>
            </a:r>
            <a:endParaRPr lang="en-US" sz="1400" b="1">
              <a:solidFill>
                <a:srgbClr val="008000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18" name="AutoShape 1099"/>
          <p:cNvSpPr>
            <a:spLocks noChangeArrowheads="1"/>
          </p:cNvSpPr>
          <p:nvPr/>
        </p:nvSpPr>
        <p:spPr bwMode="auto">
          <a:xfrm>
            <a:off x="6000750" y="4357688"/>
            <a:ext cx="228600" cy="228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" name="AutoShape 1101"/>
          <p:cNvSpPr>
            <a:spLocks noChangeArrowheads="1"/>
          </p:cNvSpPr>
          <p:nvPr/>
        </p:nvSpPr>
        <p:spPr bwMode="auto">
          <a:xfrm>
            <a:off x="6572250" y="4714875"/>
            <a:ext cx="228600" cy="228600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448" name="pole tekstowe 18"/>
          <p:cNvSpPr txBox="1">
            <a:spLocks noChangeArrowheads="1"/>
          </p:cNvSpPr>
          <p:nvPr/>
        </p:nvSpPr>
        <p:spPr bwMode="auto">
          <a:xfrm>
            <a:off x="6072188" y="5214938"/>
            <a:ext cx="1674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b="1">
                <a:latin typeface="Comic Sans MS" charset="0"/>
                <a:cs typeface="Arial" charset="0"/>
              </a:rPr>
              <a:t>Today</a:t>
            </a:r>
          </a:p>
          <a:p>
            <a:pPr algn="ctr" eaLnBrk="1" hangingPunct="1"/>
            <a:r>
              <a:rPr lang="pl-PL" sz="1400" b="1">
                <a:latin typeface="Comic Sans MS" charset="0"/>
                <a:cs typeface="Arial" charset="0"/>
              </a:rPr>
              <a:t>1</a:t>
            </a:r>
            <a:r>
              <a:rPr lang="en-US" sz="1400" b="1">
                <a:latin typeface="Comic Sans MS" charset="0"/>
                <a:cs typeface="Arial" charset="0"/>
              </a:rPr>
              <a:t>3.7</a:t>
            </a:r>
            <a:r>
              <a:rPr lang="pl-PL" sz="1400" b="1">
                <a:latin typeface="Comic Sans MS" charset="0"/>
                <a:cs typeface="Arial" charset="0"/>
              </a:rPr>
              <a:t> bln y. later</a:t>
            </a:r>
            <a:endParaRPr lang="en-US" sz="1400" b="1">
              <a:latin typeface="Comic Sans MS" charset="0"/>
              <a:cs typeface="Arial" charset="0"/>
            </a:endParaRPr>
          </a:p>
        </p:txBody>
      </p:sp>
      <p:sp>
        <p:nvSpPr>
          <p:cNvPr id="16449" name="pole tekstowe 22"/>
          <p:cNvSpPr txBox="1">
            <a:spLocks noChangeArrowheads="1"/>
          </p:cNvSpPr>
          <p:nvPr/>
        </p:nvSpPr>
        <p:spPr bwMode="auto">
          <a:xfrm>
            <a:off x="250825" y="5300663"/>
            <a:ext cx="37353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  <a:latin typeface="Comic Sans MS" charset="0"/>
                <a:cs typeface="Arial" charset="0"/>
              </a:rPr>
              <a:t>FAIR – QCD research programs</a:t>
            </a:r>
            <a:br>
              <a:rPr lang="en-US" sz="1600">
                <a:solidFill>
                  <a:srgbClr val="FF0000"/>
                </a:solidFill>
                <a:latin typeface="Comic Sans MS" charset="0"/>
                <a:cs typeface="Arial" charset="0"/>
              </a:rPr>
            </a:br>
            <a:r>
              <a:rPr lang="en-US" sz="1600">
                <a:solidFill>
                  <a:srgbClr val="FF0000"/>
                </a:solidFill>
                <a:latin typeface="Comic Sans MS" charset="0"/>
                <a:cs typeface="Arial" charset="0"/>
              </a:rPr>
              <a:t>               (</a:t>
            </a:r>
            <a:r>
              <a:rPr lang="en-US" sz="1600" i="1">
                <a:solidFill>
                  <a:srgbClr val="FF0000"/>
                </a:solidFill>
                <a:latin typeface="Comic Sans MS" charset="0"/>
                <a:cs typeface="Arial" charset="0"/>
              </a:rPr>
              <a:t>Quantum Chromodynamics </a:t>
            </a:r>
            <a:endParaRPr lang="en-US" sz="1600">
              <a:solidFill>
                <a:srgbClr val="C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6450" name="pole tekstowe 29"/>
          <p:cNvSpPr txBox="1">
            <a:spLocks noChangeArrowheads="1"/>
          </p:cNvSpPr>
          <p:nvPr/>
        </p:nvSpPr>
        <p:spPr bwMode="auto">
          <a:xfrm>
            <a:off x="2362200" y="1219200"/>
            <a:ext cx="2481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0070C0"/>
                </a:solidFill>
                <a:latin typeface="Arial Unicode MS" charset="0"/>
                <a:cs typeface="Arial Unicode MS" charset="0"/>
              </a:rPr>
              <a:t>The evolution of the universe</a:t>
            </a:r>
          </a:p>
        </p:txBody>
      </p:sp>
      <p:sp>
        <p:nvSpPr>
          <p:cNvPr id="31" name="Elipsa 30"/>
          <p:cNvSpPr/>
          <p:nvPr/>
        </p:nvSpPr>
        <p:spPr>
          <a:xfrm>
            <a:off x="2857500" y="2357438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Prostokąt zaokrąglony 31"/>
          <p:cNvSpPr/>
          <p:nvPr/>
        </p:nvSpPr>
        <p:spPr>
          <a:xfrm>
            <a:off x="179388" y="5229225"/>
            <a:ext cx="3852862" cy="6477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4" name="Łącznik prosty ze strzałką 33"/>
          <p:cNvCxnSpPr/>
          <p:nvPr/>
        </p:nvCxnSpPr>
        <p:spPr>
          <a:xfrm rot="5400000" flipH="1" flipV="1">
            <a:off x="1296194" y="3561556"/>
            <a:ext cx="2071688" cy="15208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54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8643938" y="6429375"/>
            <a:ext cx="314325" cy="252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25361C-DFFB-594D-9165-7957875AFD0D}" type="slidenum">
              <a:rPr lang="de-DE" sz="1100" b="1">
                <a:solidFill>
                  <a:srgbClr val="898989"/>
                </a:solidFill>
                <a:cs typeface="Arial" charset="0"/>
              </a:rPr>
              <a:pPr eaLnBrk="1" hangingPunct="1"/>
              <a:t>3</a:t>
            </a:fld>
            <a:endParaRPr lang="de-DE" sz="1100" b="1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25" name="Elipsa 31"/>
          <p:cNvSpPr/>
          <p:nvPr/>
        </p:nvSpPr>
        <p:spPr>
          <a:xfrm rot="1571428">
            <a:off x="5067300" y="3789363"/>
            <a:ext cx="2400300" cy="144145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456" name="pole tekstowe 21"/>
          <p:cNvSpPr txBox="1">
            <a:spLocks noChangeArrowheads="1"/>
          </p:cNvSpPr>
          <p:nvPr/>
        </p:nvSpPr>
        <p:spPr bwMode="auto">
          <a:xfrm>
            <a:off x="3482975" y="6075363"/>
            <a:ext cx="41370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sng">
                <a:solidFill>
                  <a:srgbClr val="00B050"/>
                </a:solidFill>
                <a:latin typeface="Comic Sans MS" charset="0"/>
                <a:cs typeface="Arial" charset="0"/>
              </a:rPr>
              <a:t> </a:t>
            </a:r>
            <a:r>
              <a:rPr lang="en-US" sz="1600">
                <a:solidFill>
                  <a:srgbClr val="00B050"/>
                </a:solidFill>
                <a:latin typeface="Comic Sans MS" charset="0"/>
                <a:cs typeface="Arial" charset="0"/>
              </a:rPr>
              <a:t>FAIR – APPA research programs</a:t>
            </a:r>
            <a:br>
              <a:rPr lang="en-US" sz="1600">
                <a:solidFill>
                  <a:srgbClr val="00B050"/>
                </a:solidFill>
                <a:latin typeface="Comic Sans MS" charset="0"/>
                <a:cs typeface="Arial" charset="0"/>
              </a:rPr>
            </a:br>
            <a:r>
              <a:rPr lang="en-US" sz="1600">
                <a:solidFill>
                  <a:srgbClr val="00B050"/>
                </a:solidFill>
                <a:latin typeface="Comic Sans MS" charset="0"/>
                <a:cs typeface="Arial" charset="0"/>
              </a:rPr>
              <a:t>(</a:t>
            </a:r>
            <a:r>
              <a:rPr lang="en-US" sz="1600" i="1">
                <a:solidFill>
                  <a:srgbClr val="00B050"/>
                </a:solidFill>
                <a:latin typeface="Comic Sans MS" charset="0"/>
                <a:cs typeface="Arial" charset="0"/>
              </a:rPr>
              <a:t>Atomic ,Plasma Physics and Applications)</a:t>
            </a:r>
            <a:endParaRPr lang="en-US" sz="1600" b="1">
              <a:solidFill>
                <a:srgbClr val="00B050"/>
              </a:solidFill>
              <a:latin typeface="Arial Unicode MS" charset="0"/>
              <a:cs typeface="Arial Unicode MS" charset="0"/>
            </a:endParaRPr>
          </a:p>
        </p:txBody>
      </p:sp>
      <p:cxnSp>
        <p:nvCxnSpPr>
          <p:cNvPr id="27" name="Łącznik prosty ze strzałką 32"/>
          <p:cNvCxnSpPr>
            <a:stCxn id="30" idx="0"/>
          </p:cNvCxnSpPr>
          <p:nvPr/>
        </p:nvCxnSpPr>
        <p:spPr>
          <a:xfrm rot="5400000" flipH="1" flipV="1">
            <a:off x="5986413" y="4822899"/>
            <a:ext cx="642392" cy="159901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scene3d>
            <a:camera prst="orthographicFront">
              <a:rot lat="300000" lon="21299988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rostokąt zaokrąglony 31"/>
          <p:cNvSpPr/>
          <p:nvPr/>
        </p:nvSpPr>
        <p:spPr>
          <a:xfrm>
            <a:off x="3348038" y="5943600"/>
            <a:ext cx="4319587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Elipsa 31"/>
          <p:cNvSpPr/>
          <p:nvPr/>
        </p:nvSpPr>
        <p:spPr>
          <a:xfrm rot="1853527">
            <a:off x="3689350" y="3168650"/>
            <a:ext cx="2392363" cy="115093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Prostokąt zaokrąglony 30"/>
          <p:cNvSpPr/>
          <p:nvPr/>
        </p:nvSpPr>
        <p:spPr>
          <a:xfrm>
            <a:off x="4716463" y="333375"/>
            <a:ext cx="4176712" cy="8636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461" name="Rectangle 36"/>
          <p:cNvSpPr>
            <a:spLocks noChangeArrowheads="1"/>
          </p:cNvSpPr>
          <p:nvPr/>
        </p:nvSpPr>
        <p:spPr bwMode="auto">
          <a:xfrm>
            <a:off x="4859338" y="404813"/>
            <a:ext cx="40338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70C0"/>
                </a:solidFill>
                <a:latin typeface="Comic Sans MS" charset="0"/>
              </a:rPr>
              <a:t>FAIR – NUSTAR research programs</a:t>
            </a:r>
            <a:br>
              <a:rPr lang="en-US" sz="1600">
                <a:solidFill>
                  <a:srgbClr val="0070C0"/>
                </a:solidFill>
                <a:latin typeface="Comic Sans MS" charset="0"/>
              </a:rPr>
            </a:br>
            <a:r>
              <a:rPr lang="en-US" sz="1600">
                <a:solidFill>
                  <a:srgbClr val="0070C0"/>
                </a:solidFill>
                <a:latin typeface="Comic Sans MS" charset="0"/>
              </a:rPr>
              <a:t> (</a:t>
            </a:r>
            <a:r>
              <a:rPr lang="en-US" sz="1600" i="1">
                <a:solidFill>
                  <a:srgbClr val="0070C0"/>
                </a:solidFill>
                <a:latin typeface="Comic Sans MS" charset="0"/>
              </a:rPr>
              <a:t>Nuclear Structure, Astrophysics and Reactions</a:t>
            </a:r>
            <a:endParaRPr lang="en-US" sz="1600">
              <a:solidFill>
                <a:srgbClr val="0070C0"/>
              </a:solidFill>
              <a:latin typeface="Calibri" charset="0"/>
            </a:endParaRPr>
          </a:p>
        </p:txBody>
      </p:sp>
      <p:cxnSp>
        <p:nvCxnSpPr>
          <p:cNvPr id="38" name="Łącznik prosty ze strzałką 32"/>
          <p:cNvCxnSpPr/>
          <p:nvPr/>
        </p:nvCxnSpPr>
        <p:spPr>
          <a:xfrm rot="5400000" flipH="1" flipV="1">
            <a:off x="4007644" y="1473994"/>
            <a:ext cx="1778000" cy="122396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37338" y="1219200"/>
            <a:ext cx="2519362" cy="3140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Indian connection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Nustar</a:t>
            </a:r>
            <a:r>
              <a:rPr lang="en-US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: nuclear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physics research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QCD: community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active in high energy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nuclear physics</a:t>
            </a:r>
            <a:endParaRPr lang="en-US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APPA: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Atomic, plasma and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laser community is large</a:t>
            </a:r>
            <a:endParaRPr lang="en-IN" b="1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04800"/>
            <a:ext cx="2109021" cy="40011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Physics at FAIR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1066800"/>
            <a:ext cx="3384550" cy="46926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55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Times New Roman" pitchFamily="18" charset="0"/>
              </a:rPr>
              <a:t>India-NUSTAR collaboration</a:t>
            </a:r>
          </a:p>
          <a:p>
            <a:pPr marL="355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6600"/>
              </a:solidFill>
              <a:latin typeface="Comic Sans MS" pitchFamily="66" charset="0"/>
              <a:ea typeface="+mn-ea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Bhabha</a:t>
            </a:r>
            <a:r>
              <a:rPr lang="en-GB" sz="1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Atomic Research Centre, Mumbai</a:t>
            </a:r>
            <a:endParaRPr lang="en-US" sz="12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Saha</a:t>
            </a:r>
            <a:r>
              <a:rPr lang="en-GB" sz="1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Institute of Nuclear Physics, Kolkata</a:t>
            </a:r>
            <a:endParaRPr lang="en-US" sz="12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Tata Institute of Fundamental Research, Mumbai</a:t>
            </a:r>
            <a:endParaRPr lang="en-US" sz="12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Variable Energy Cyclotron Center, Kolkata</a:t>
            </a:r>
            <a:endParaRPr lang="en-US" sz="12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+mn-lt"/>
                <a:ea typeface="+mn-ea"/>
                <a:cs typeface="+mn-cs"/>
              </a:rPr>
              <a:t>Inter University Accelerator </a:t>
            </a:r>
            <a:r>
              <a:rPr lang="en-GB" sz="1200" b="1" dirty="0" err="1">
                <a:latin typeface="+mn-lt"/>
                <a:ea typeface="+mn-ea"/>
                <a:cs typeface="+mn-cs"/>
              </a:rPr>
              <a:t>Center</a:t>
            </a:r>
            <a:r>
              <a:rPr lang="en-GB" sz="1200" b="1" dirty="0">
                <a:latin typeface="+mn-lt"/>
                <a:ea typeface="+mn-ea"/>
                <a:cs typeface="+mn-cs"/>
              </a:rPr>
              <a:t>, New Delhi</a:t>
            </a:r>
            <a:endParaRPr lang="en-US" sz="1200" b="1" dirty="0"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+mn-lt"/>
                <a:ea typeface="+mn-ea"/>
                <a:cs typeface="+mn-cs"/>
              </a:rPr>
              <a:t>Indian Institute of Technology, Bombay</a:t>
            </a:r>
            <a:endParaRPr lang="en-US" sz="1200" b="1" dirty="0"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+mn-lt"/>
                <a:ea typeface="+mn-ea"/>
                <a:cs typeface="+mn-cs"/>
              </a:rPr>
              <a:t>Indian Institute of Technology, </a:t>
            </a:r>
            <a:r>
              <a:rPr lang="en-GB" sz="1200" b="1" dirty="0" err="1">
                <a:latin typeface="+mn-lt"/>
                <a:ea typeface="+mn-ea"/>
                <a:cs typeface="+mn-cs"/>
              </a:rPr>
              <a:t>Kharagpur</a:t>
            </a:r>
            <a:endParaRPr lang="en-US" sz="1200" b="1" dirty="0"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+mn-lt"/>
                <a:ea typeface="+mn-ea"/>
                <a:cs typeface="+mn-cs"/>
              </a:rPr>
              <a:t>Indian Institute of Technology, </a:t>
            </a:r>
            <a:r>
              <a:rPr lang="en-GB" sz="1200" b="1" dirty="0" err="1">
                <a:latin typeface="+mn-lt"/>
                <a:ea typeface="+mn-ea"/>
                <a:cs typeface="+mn-cs"/>
              </a:rPr>
              <a:t>Roorkee</a:t>
            </a:r>
            <a:endParaRPr lang="en-US" sz="1200" b="1" dirty="0"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+mn-lt"/>
                <a:ea typeface="+mn-ea"/>
                <a:cs typeface="+mn-cs"/>
              </a:rPr>
              <a:t>University of Delhi, New Delhi</a:t>
            </a:r>
            <a:endParaRPr lang="en-US" sz="1200" b="1" dirty="0"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+mn-lt"/>
                <a:ea typeface="+mn-ea"/>
                <a:cs typeface="+mn-cs"/>
              </a:rPr>
              <a:t>University of Calcutta, Kolkata</a:t>
            </a:r>
            <a:endParaRPr lang="en-US" sz="1200" b="1" dirty="0"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+mn-lt"/>
                <a:ea typeface="+mn-ea"/>
                <a:cs typeface="+mn-cs"/>
              </a:rPr>
              <a:t>Punjab University, Chandigarh</a:t>
            </a:r>
            <a:endParaRPr lang="en-US" sz="1200" b="1" dirty="0"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err="1">
                <a:latin typeface="+mn-lt"/>
                <a:ea typeface="+mn-ea"/>
                <a:cs typeface="+mn-cs"/>
              </a:rPr>
              <a:t>Aligrah</a:t>
            </a:r>
            <a:r>
              <a:rPr lang="en-GB" sz="1200" b="1" dirty="0">
                <a:latin typeface="+mn-lt"/>
                <a:ea typeface="+mn-ea"/>
                <a:cs typeface="+mn-cs"/>
              </a:rPr>
              <a:t> Muslim University, </a:t>
            </a:r>
            <a:r>
              <a:rPr lang="en-GB" sz="1200" b="1" dirty="0" err="1">
                <a:latin typeface="+mn-lt"/>
                <a:ea typeface="+mn-ea"/>
                <a:cs typeface="+mn-cs"/>
              </a:rPr>
              <a:t>Aligrah</a:t>
            </a:r>
            <a:endParaRPr lang="en-US" sz="1200" b="1" dirty="0"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err="1">
                <a:latin typeface="+mn-lt"/>
                <a:ea typeface="+mn-ea"/>
                <a:cs typeface="+mn-cs"/>
              </a:rPr>
              <a:t>Karnatak</a:t>
            </a:r>
            <a:r>
              <a:rPr lang="en-GB" sz="1200" b="1" dirty="0">
                <a:latin typeface="+mn-lt"/>
                <a:ea typeface="+mn-ea"/>
                <a:cs typeface="+mn-cs"/>
              </a:rPr>
              <a:t> University, </a:t>
            </a:r>
            <a:r>
              <a:rPr lang="en-GB" sz="1200" b="1" dirty="0" err="1">
                <a:latin typeface="+mn-lt"/>
                <a:ea typeface="+mn-ea"/>
                <a:cs typeface="+mn-cs"/>
              </a:rPr>
              <a:t>Dharwa</a:t>
            </a:r>
            <a:endParaRPr lang="en-US" sz="1200" b="1" dirty="0">
              <a:latin typeface="+mn-lt"/>
              <a:ea typeface="+mn-ea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err="1">
                <a:latin typeface="+mn-lt"/>
                <a:ea typeface="+mn-ea"/>
                <a:cs typeface="+mn-cs"/>
              </a:rPr>
              <a:t>Guwahati</a:t>
            </a:r>
            <a:r>
              <a:rPr lang="en-GB" sz="1200" b="1" dirty="0">
                <a:latin typeface="+mn-lt"/>
                <a:ea typeface="+mn-ea"/>
                <a:cs typeface="+mn-cs"/>
              </a:rPr>
              <a:t> University</a:t>
            </a:r>
          </a:p>
          <a:p>
            <a:pPr marL="3556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3556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3556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Continuation of  activities  at VECC, IUAC and TIFR accelerator </a:t>
            </a:r>
            <a:r>
              <a:rPr lang="en-US" sz="14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centres</a:t>
            </a:r>
            <a:endParaRPr lang="en-US" sz="14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5200" y="1066800"/>
            <a:ext cx="2736850" cy="46323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</a:rPr>
              <a:t>India-CBM 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</a:rPr>
              <a:t>collaboration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GB" b="1" u="sng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C3300"/>
                </a:solidFill>
                <a:latin typeface="Tahoma" pitchFamily="34" charset="0"/>
                <a:ea typeface="+mn-ea"/>
              </a:rPr>
              <a:t>Aligarh Muslim Univ.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CC3300"/>
                </a:solidFill>
                <a:latin typeface="Tahoma" pitchFamily="34" charset="0"/>
                <a:ea typeface="+mn-ea"/>
              </a:rPr>
              <a:t>Panjab</a:t>
            </a:r>
            <a:r>
              <a:rPr lang="en-US" dirty="0">
                <a:solidFill>
                  <a:srgbClr val="CC3300"/>
                </a:solidFill>
                <a:latin typeface="Tahoma" pitchFamily="34" charset="0"/>
                <a:ea typeface="+mn-ea"/>
              </a:rPr>
              <a:t> Univ.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C3300"/>
                </a:solidFill>
                <a:latin typeface="Tahoma" pitchFamily="34" charset="0"/>
                <a:ea typeface="+mn-ea"/>
              </a:rPr>
              <a:t>Rajasthan Univ.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C3300"/>
                </a:solidFill>
                <a:latin typeface="Tahoma" pitchFamily="34" charset="0"/>
                <a:ea typeface="+mn-ea"/>
              </a:rPr>
              <a:t>Univ. of Jammu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C3300"/>
                </a:solidFill>
                <a:latin typeface="Tahoma" pitchFamily="34" charset="0"/>
                <a:ea typeface="+mn-ea"/>
              </a:rPr>
              <a:t>Univ. of Kashmir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C3300"/>
                </a:solidFill>
                <a:latin typeface="Tahoma" pitchFamily="34" charset="0"/>
                <a:ea typeface="+mn-ea"/>
              </a:rPr>
              <a:t>Univ. of Calcutta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C3300"/>
                </a:solidFill>
                <a:latin typeface="Tahoma" pitchFamily="34" charset="0"/>
                <a:ea typeface="+mn-ea"/>
              </a:rPr>
              <a:t>B.H. Univ. </a:t>
            </a:r>
            <a:r>
              <a:rPr lang="en-GB" dirty="0">
                <a:solidFill>
                  <a:srgbClr val="CC3300"/>
                </a:solidFill>
                <a:latin typeface="Tahoma" pitchFamily="34" charset="0"/>
                <a:ea typeface="+mn-ea"/>
              </a:rPr>
              <a:t>Varanasi</a:t>
            </a:r>
            <a:endParaRPr lang="en-US" dirty="0">
              <a:solidFill>
                <a:srgbClr val="CC3300"/>
              </a:solidFill>
              <a:latin typeface="Tahoma" pitchFamily="34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3300"/>
                </a:solidFill>
                <a:latin typeface="Tahoma" pitchFamily="34" charset="0"/>
                <a:ea typeface="+mn-ea"/>
              </a:rPr>
              <a:t>VECC Kolkata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3300"/>
                </a:solidFill>
                <a:latin typeface="Tahoma" pitchFamily="34" charset="0"/>
                <a:ea typeface="+mn-ea"/>
              </a:rPr>
              <a:t>SINP Kolkata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3300"/>
                </a:solidFill>
                <a:latin typeface="Tahoma" pitchFamily="34" charset="0"/>
                <a:ea typeface="+mn-ea"/>
              </a:rPr>
              <a:t>IOP Bhubaneswar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CC3300"/>
                </a:solidFill>
                <a:latin typeface="Tahoma" pitchFamily="34" charset="0"/>
                <a:ea typeface="+mn-ea"/>
              </a:rPr>
              <a:t>IIT </a:t>
            </a:r>
            <a:r>
              <a:rPr lang="en-GB" dirty="0" err="1">
                <a:solidFill>
                  <a:srgbClr val="CC3300"/>
                </a:solidFill>
                <a:latin typeface="Tahoma" pitchFamily="34" charset="0"/>
                <a:ea typeface="+mn-ea"/>
              </a:rPr>
              <a:t>Kharagpur</a:t>
            </a:r>
            <a:endParaRPr lang="en-GB" dirty="0">
              <a:solidFill>
                <a:srgbClr val="CC3300"/>
              </a:solidFill>
              <a:latin typeface="Tahoma" pitchFamily="34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rgbClr val="CC3300"/>
                </a:solidFill>
                <a:latin typeface="Tahoma" pitchFamily="34" charset="0"/>
                <a:ea typeface="+mn-ea"/>
              </a:rPr>
              <a:t>Gowhati</a:t>
            </a:r>
            <a:r>
              <a:rPr lang="en-GB" dirty="0">
                <a:solidFill>
                  <a:srgbClr val="CC3300"/>
                </a:solidFill>
                <a:latin typeface="Tahoma" pitchFamily="34" charset="0"/>
                <a:ea typeface="+mn-ea"/>
              </a:rPr>
              <a:t> Univ.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CC3300"/>
                </a:solidFill>
                <a:latin typeface="Tahoma" pitchFamily="34" charset="0"/>
                <a:ea typeface="+mn-ea"/>
              </a:rPr>
              <a:t>Bose-Institute, Kolkata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CC3300"/>
                </a:solidFill>
                <a:latin typeface="Tahoma" pitchFamily="34" charset="0"/>
                <a:ea typeface="+mn-ea"/>
                <a:cs typeface="+mn-cs"/>
              </a:rPr>
              <a:t>North Bengal </a:t>
            </a:r>
            <a:r>
              <a:rPr lang="en-GB" sz="1600" dirty="0" err="1">
                <a:solidFill>
                  <a:srgbClr val="CC3300"/>
                </a:solidFill>
                <a:latin typeface="Tahoma" pitchFamily="34" charset="0"/>
                <a:ea typeface="+mn-ea"/>
                <a:cs typeface="+mn-cs"/>
              </a:rPr>
              <a:t>Univ</a:t>
            </a:r>
            <a:r>
              <a:rPr lang="en-GB" sz="1600" dirty="0">
                <a:solidFill>
                  <a:srgbClr val="CC3300"/>
                </a:solidFill>
                <a:latin typeface="Tahoma" pitchFamily="34" charset="0"/>
                <a:ea typeface="+mn-ea"/>
                <a:cs typeface="+mn-cs"/>
              </a:rPr>
              <a:t>, WB</a:t>
            </a:r>
            <a:endParaRPr lang="en-IN" sz="1600" dirty="0">
              <a:latin typeface="+mn-lt"/>
              <a:ea typeface="+mn-ea"/>
              <a:cs typeface="+mn-cs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324600" y="1066800"/>
            <a:ext cx="2413000" cy="407383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b="1" i="1" dirty="0">
                <a:solidFill>
                  <a:srgbClr val="094B11"/>
                </a:solidFill>
                <a:latin typeface="Calibri" charset="0"/>
              </a:rPr>
              <a:t>India-PANDA </a:t>
            </a:r>
            <a:r>
              <a:rPr lang="en-US" b="1" i="1" dirty="0" smtClean="0">
                <a:solidFill>
                  <a:srgbClr val="094B11"/>
                </a:solidFill>
                <a:latin typeface="Calibri" charset="0"/>
              </a:rPr>
              <a:t>collaboration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b="1" i="1" dirty="0" smtClean="0">
                <a:solidFill>
                  <a:srgbClr val="094B11"/>
                </a:solidFill>
                <a:latin typeface="Calibri" charset="0"/>
              </a:rPr>
              <a:t>(EOIs)</a:t>
            </a:r>
            <a:endParaRPr lang="en-US" b="1" i="1" dirty="0">
              <a:solidFill>
                <a:srgbClr val="094B11"/>
              </a:solidFill>
              <a:latin typeface="Calibri" charset="0"/>
            </a:endParaRP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 sz="1600" b="1" dirty="0">
              <a:solidFill>
                <a:srgbClr val="094B11"/>
              </a:solidFill>
              <a:latin typeface="Calibri" charset="0"/>
            </a:endParaRP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FF3300"/>
                </a:solidFill>
                <a:latin typeface="Calibri" charset="0"/>
              </a:rPr>
              <a:t>BARC-Mumbai (NPD) 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094B11"/>
                </a:solidFill>
                <a:latin typeface="Calibri" charset="0"/>
              </a:rPr>
              <a:t>IIT Mumbai  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FF3300"/>
                </a:solidFill>
                <a:latin typeface="Calibri" charset="0"/>
              </a:rPr>
              <a:t>SINP- Kolkata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FF3300"/>
                </a:solidFill>
                <a:latin typeface="Calibri" charset="0"/>
              </a:rPr>
              <a:t>VECC- Kolkata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094B11"/>
                </a:solidFill>
                <a:latin typeface="Calibri" charset="0"/>
              </a:rPr>
              <a:t>IIT Indore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094B11"/>
                </a:solidFill>
                <a:latin typeface="Calibri" charset="0"/>
              </a:rPr>
              <a:t>IIT- </a:t>
            </a:r>
            <a:r>
              <a:rPr lang="en-US" sz="1600" b="1" dirty="0" err="1">
                <a:solidFill>
                  <a:srgbClr val="094B11"/>
                </a:solidFill>
                <a:latin typeface="Calibri" charset="0"/>
              </a:rPr>
              <a:t>Gowhati</a:t>
            </a:r>
            <a:r>
              <a:rPr lang="en-US" sz="1600" b="1" dirty="0">
                <a:solidFill>
                  <a:srgbClr val="094B11"/>
                </a:solidFill>
                <a:latin typeface="Calibri" charset="0"/>
              </a:rPr>
              <a:t> 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094B11"/>
                </a:solidFill>
                <a:latin typeface="Calibri" charset="0"/>
              </a:rPr>
              <a:t>Pune university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094B11"/>
                </a:solidFill>
                <a:latin typeface="Calibri" charset="0"/>
              </a:rPr>
              <a:t>AMU Aligarh  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094B11"/>
                </a:solidFill>
                <a:latin typeface="Calibri" charset="0"/>
              </a:rPr>
              <a:t>South Gujarat Univ.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094B11"/>
                </a:solidFill>
                <a:latin typeface="Calibri" charset="0"/>
              </a:rPr>
              <a:t>NIT Jalandhar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094B11"/>
                </a:solidFill>
                <a:latin typeface="Calibri" charset="0"/>
              </a:rPr>
              <a:t>MSU Vadodara 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 err="1">
                <a:solidFill>
                  <a:srgbClr val="094B11"/>
                </a:solidFill>
                <a:latin typeface="Calibri" charset="0"/>
              </a:rPr>
              <a:t>Magadh</a:t>
            </a:r>
            <a:r>
              <a:rPr lang="en-US" sz="1600" b="1" dirty="0">
                <a:solidFill>
                  <a:srgbClr val="094B11"/>
                </a:solidFill>
                <a:latin typeface="Calibri" charset="0"/>
              </a:rPr>
              <a:t> University </a:t>
            </a:r>
          </a:p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600" b="1" dirty="0">
                <a:solidFill>
                  <a:srgbClr val="FF3300"/>
                </a:solidFill>
                <a:latin typeface="Calibri" charset="0"/>
              </a:rPr>
              <a:t>TIFR- Mumbai</a:t>
            </a:r>
            <a:endParaRPr lang="en-US" sz="1600" b="1" dirty="0">
              <a:solidFill>
                <a:srgbClr val="094B11"/>
              </a:solidFill>
              <a:latin typeface="Calibri" charset="0"/>
            </a:endParaRPr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381000" y="5867400"/>
            <a:ext cx="2151137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  <a:cs typeface="Arial" charset="0"/>
              </a:rPr>
              <a:t>+ </a:t>
            </a:r>
            <a:r>
              <a:rPr lang="en-US" sz="1800" dirty="0" smtClean="0">
                <a:latin typeface="Calibri" charset="0"/>
                <a:cs typeface="Arial" charset="0"/>
              </a:rPr>
              <a:t>APPA collaboration </a:t>
            </a:r>
            <a:endParaRPr lang="en-US" sz="1800" dirty="0">
              <a:latin typeface="Calibri" charset="0"/>
              <a:cs typeface="Arial" charset="0"/>
            </a:endParaRP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616378" y="0"/>
            <a:ext cx="7689422" cy="584776"/>
          </a:xfrm>
          <a:prstGeom prst="rect">
            <a:avLst/>
          </a:prstGeom>
          <a:solidFill>
            <a:srgbClr val="DDD9C3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0070C0"/>
                </a:solidFill>
                <a:latin typeface="Calibri" charset="0"/>
                <a:cs typeface="Arial" charset="0"/>
              </a:rPr>
              <a:t>Indian participation </a:t>
            </a:r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 in FAIR Experiments</a:t>
            </a:r>
            <a:endParaRPr lang="en-US" sz="3200" dirty="0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375" y="6211888"/>
            <a:ext cx="8070850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a typeface="+mn-ea"/>
              </a:rPr>
              <a:t>Motivation of our participation is to take part in advanced scientific and </a:t>
            </a:r>
          </a:p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a typeface="+mn-ea"/>
              </a:rPr>
              <a:t>technological activities</a:t>
            </a:r>
            <a:endParaRPr lang="en-IN" b="1" dirty="0">
              <a:solidFill>
                <a:srgbClr val="FF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166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524000" y="304800"/>
            <a:ext cx="5237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FAIR </a:t>
            </a:r>
            <a:r>
              <a:rPr lang="en-US" sz="2400" b="1" dirty="0" err="1">
                <a:solidFill>
                  <a:srgbClr val="FF0000"/>
                </a:solidFill>
              </a:rPr>
              <a:t>GmBH</a:t>
            </a:r>
            <a:r>
              <a:rPr lang="en-US" sz="2400" b="1" dirty="0">
                <a:solidFill>
                  <a:srgbClr val="FF0000"/>
                </a:solidFill>
              </a:rPr>
              <a:t> formed on 4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 October 2010</a:t>
            </a: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6864350" y="1268413"/>
            <a:ext cx="19558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Founder </a:t>
            </a:r>
          </a:p>
          <a:p>
            <a:r>
              <a:rPr lang="en-US" sz="2000" b="1">
                <a:solidFill>
                  <a:srgbClr val="FF0000"/>
                </a:solidFill>
              </a:rPr>
              <a:t>countries:</a:t>
            </a:r>
          </a:p>
          <a:p>
            <a:endParaRPr lang="en-US"/>
          </a:p>
          <a:p>
            <a:r>
              <a:rPr lang="en-US"/>
              <a:t>Germany</a:t>
            </a:r>
          </a:p>
          <a:p>
            <a:r>
              <a:rPr lang="en-US"/>
              <a:t>Russia</a:t>
            </a:r>
          </a:p>
          <a:p>
            <a:r>
              <a:rPr lang="en-US"/>
              <a:t>India</a:t>
            </a:r>
          </a:p>
          <a:p>
            <a:r>
              <a:rPr lang="en-US"/>
              <a:t>France</a:t>
            </a:r>
          </a:p>
          <a:p>
            <a:r>
              <a:rPr lang="en-US"/>
              <a:t>Poland</a:t>
            </a:r>
          </a:p>
          <a:p>
            <a:r>
              <a:rPr lang="en-US"/>
              <a:t>Romania</a:t>
            </a:r>
          </a:p>
          <a:p>
            <a:r>
              <a:rPr lang="en-US"/>
              <a:t>Finland</a:t>
            </a:r>
          </a:p>
          <a:p>
            <a:r>
              <a:rPr lang="en-US"/>
              <a:t>Slovania</a:t>
            </a:r>
          </a:p>
          <a:p>
            <a:r>
              <a:rPr lang="en-US"/>
              <a:t>Sweden</a:t>
            </a:r>
          </a:p>
          <a:p>
            <a:endParaRPr lang="en-IN"/>
          </a:p>
        </p:txBody>
      </p:sp>
      <p:pic>
        <p:nvPicPr>
          <p:cNvPr id="21508" name="Picture 5" descr="C:\Users\Dr. Subhasis\Desktop\FAIR_AND_CBM\presentations_on_fair\2_GSI_FAIR_Gruendung_Gruppe_300dp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6638"/>
            <a:ext cx="693420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282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2"/>
          <p:cNvSpPr txBox="1">
            <a:spLocks noChangeArrowheads="1"/>
          </p:cNvSpPr>
          <p:nvPr/>
        </p:nvSpPr>
        <p:spPr bwMode="auto">
          <a:xfrm>
            <a:off x="2133600" y="0"/>
            <a:ext cx="4580701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cs typeface="Arial" charset="0"/>
              </a:rPr>
              <a:t>First Industry meet,  </a:t>
            </a:r>
            <a:r>
              <a:rPr lang="en-US" dirty="0">
                <a:cs typeface="Arial" charset="0"/>
              </a:rPr>
              <a:t>Hyderabad</a:t>
            </a:r>
          </a:p>
        </p:txBody>
      </p:sp>
      <p:pic>
        <p:nvPicPr>
          <p:cNvPr id="34818" name="Picture 2" descr="D:\FAIR Programme\FAIR Programme at Novatel Hotel on 10-05-201220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5562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D:\FAIR Programme\FAIR Programme at Novatel Hotel on 10-05-2012202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5562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5715000" y="1143000"/>
            <a:ext cx="3076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cs typeface="Arial" charset="0"/>
              </a:rPr>
              <a:t>24 members, 14 houses</a:t>
            </a:r>
          </a:p>
          <a:p>
            <a:pPr eaLnBrk="1" hangingPunct="1"/>
            <a:endParaRPr lang="en-US" sz="2000" b="1">
              <a:cs typeface="Arial" charset="0"/>
            </a:endParaRPr>
          </a:p>
          <a:p>
            <a:pPr eaLnBrk="1" hangingPunct="1"/>
            <a:endParaRPr lang="en-US" sz="2000" b="1">
              <a:cs typeface="Arial" charset="0"/>
            </a:endParaRPr>
          </a:p>
          <a:p>
            <a:pPr eaLnBrk="1" hangingPunct="1"/>
            <a:endParaRPr lang="en-US" sz="2000" b="1">
              <a:cs typeface="Arial" charset="0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5562600" y="1660525"/>
            <a:ext cx="3581400" cy="4340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>
                <a:latin typeface="Verdana" charset="0"/>
                <a:cs typeface="Times New Roman" charset="0"/>
              </a:rPr>
              <a:t>  </a:t>
            </a:r>
            <a:r>
              <a:rPr lang="en-US" sz="1400" b="1">
                <a:solidFill>
                  <a:srgbClr val="FF0000"/>
                </a:solidFill>
                <a:latin typeface="Verdana" charset="0"/>
                <a:cs typeface="Times New Roman" charset="0"/>
              </a:rPr>
              <a:t>1. ECIL (Hyderabad)</a:t>
            </a:r>
            <a:br>
              <a:rPr lang="en-US" sz="1400" b="1">
                <a:solidFill>
                  <a:srgbClr val="FF0000"/>
                </a:solidFill>
                <a:latin typeface="Verdana" charset="0"/>
                <a:cs typeface="Times New Roman" charset="0"/>
              </a:rPr>
            </a:br>
            <a:r>
              <a:rPr lang="en-US" sz="1400" b="1">
                <a:solidFill>
                  <a:srgbClr val="FF0000"/>
                </a:solidFill>
                <a:latin typeface="Verdana" charset="0"/>
                <a:cs typeface="Times New Roman" charset="0"/>
              </a:rPr>
              <a:t>  2. BHEL (New Delhi)</a:t>
            </a:r>
            <a:br>
              <a:rPr lang="en-US" sz="1400" b="1">
                <a:solidFill>
                  <a:srgbClr val="FF0000"/>
                </a:solidFill>
                <a:latin typeface="Verdana" charset="0"/>
                <a:cs typeface="Times New Roman" charset="0"/>
              </a:rPr>
            </a:br>
            <a:r>
              <a:rPr lang="en-US" sz="1400" b="1">
                <a:solidFill>
                  <a:srgbClr val="FF0000"/>
                </a:solidFill>
                <a:latin typeface="Verdana" charset="0"/>
                <a:cs typeface="Times New Roman" charset="0"/>
              </a:rPr>
              <a:t>  3. L&amp;T (Mumbai)</a:t>
            </a:r>
            <a:br>
              <a:rPr lang="en-US" sz="1400" b="1">
                <a:solidFill>
                  <a:srgbClr val="FF0000"/>
                </a:solidFill>
                <a:latin typeface="Verdana" charset="0"/>
                <a:cs typeface="Times New Roman" charset="0"/>
              </a:rPr>
            </a:br>
            <a:r>
              <a:rPr lang="en-US" sz="1400" b="1">
                <a:solidFill>
                  <a:srgbClr val="FF0000"/>
                </a:solidFill>
                <a:latin typeface="Verdana" charset="0"/>
                <a:cs typeface="Times New Roman" charset="0"/>
              </a:rPr>
              <a:t>  4. National Instruments</a:t>
            </a:r>
          </a:p>
          <a:p>
            <a:pPr>
              <a:defRPr/>
            </a:pPr>
            <a:r>
              <a:rPr lang="en-US" sz="1400" b="1">
                <a:solidFill>
                  <a:srgbClr val="FF0000"/>
                </a:solidFill>
                <a:latin typeface="Verdana" charset="0"/>
                <a:cs typeface="Times New Roman" charset="0"/>
              </a:rPr>
              <a:t>                   (Bangalore)</a:t>
            </a:r>
            <a:br>
              <a:rPr lang="en-US" sz="1400" b="1">
                <a:solidFill>
                  <a:srgbClr val="FF0000"/>
                </a:solidFill>
                <a:latin typeface="Verdana" charset="0"/>
                <a:cs typeface="Times New Roman" charset="0"/>
              </a:rPr>
            </a:br>
            <a:r>
              <a:rPr lang="en-US" sz="1400" b="1">
                <a:solidFill>
                  <a:srgbClr val="FF0000"/>
                </a:solidFill>
                <a:latin typeface="Verdana" charset="0"/>
                <a:cs typeface="Times New Roman" charset="0"/>
              </a:rPr>
              <a:t>   5. Indo-German tool room  </a:t>
            </a:r>
          </a:p>
          <a:p>
            <a:pPr>
              <a:defRPr/>
            </a:pPr>
            <a:r>
              <a:rPr lang="en-US" sz="1400" b="1">
                <a:solidFill>
                  <a:srgbClr val="FF0000"/>
                </a:solidFill>
                <a:latin typeface="Verdana" charset="0"/>
                <a:cs typeface="Times New Roman" charset="0"/>
              </a:rPr>
              <a:t>	       (Indore)</a:t>
            </a:r>
            <a:r>
              <a:rPr lang="en-US" sz="1400" b="1">
                <a:latin typeface="Verdana" charset="0"/>
                <a:cs typeface="Times New Roman" charset="0"/>
              </a:rPr>
              <a:t/>
            </a:r>
            <a:br>
              <a:rPr lang="en-US" sz="1400" b="1">
                <a:latin typeface="Verdana" charset="0"/>
                <a:cs typeface="Times New Roman" charset="0"/>
              </a:rPr>
            </a:br>
            <a:r>
              <a:rPr lang="en-US" sz="1400" b="1">
                <a:latin typeface="Verdana" charset="0"/>
                <a:cs typeface="Times New Roman" charset="0"/>
              </a:rPr>
              <a:t>   6. Hind-Hi vac (Hyderabad)</a:t>
            </a:r>
            <a:br>
              <a:rPr lang="en-US" sz="1400" b="1">
                <a:latin typeface="Verdana" charset="0"/>
                <a:cs typeface="Times New Roman" charset="0"/>
              </a:rPr>
            </a:br>
            <a:r>
              <a:rPr lang="en-US" sz="1400" b="1">
                <a:latin typeface="Verdana" charset="0"/>
                <a:cs typeface="Times New Roman" charset="0"/>
              </a:rPr>
              <a:t>   7. VT-vacuum (Bangalore)</a:t>
            </a:r>
            <a:endParaRPr lang="en-US" sz="1200" b="1"/>
          </a:p>
          <a:p>
            <a:pPr eaLnBrk="0" hangingPunct="0">
              <a:defRPr/>
            </a:pPr>
            <a:r>
              <a:rPr lang="en-US" sz="1400" b="1">
                <a:latin typeface="Verdana" charset="0"/>
                <a:cs typeface="Times New Roman" charset="0"/>
              </a:rPr>
              <a:t>   8. Vacuum Techniques  </a:t>
            </a:r>
          </a:p>
          <a:p>
            <a:pPr eaLnBrk="0" hangingPunct="0">
              <a:defRPr/>
            </a:pPr>
            <a:r>
              <a:rPr lang="en-US" sz="1400" b="1">
                <a:latin typeface="Verdana" charset="0"/>
                <a:cs typeface="Times New Roman" charset="0"/>
              </a:rPr>
              <a:t>               (Bangalore)</a:t>
            </a:r>
            <a:br>
              <a:rPr lang="en-US" sz="1400" b="1">
                <a:latin typeface="Verdana" charset="0"/>
                <a:cs typeface="Times New Roman" charset="0"/>
              </a:rPr>
            </a:br>
            <a:r>
              <a:rPr lang="en-US" sz="1400" b="1">
                <a:latin typeface="Verdana" charset="0"/>
                <a:cs typeface="Times New Roman" charset="0"/>
              </a:rPr>
              <a:t>   9. Avsarala (Bangalore)</a:t>
            </a:r>
            <a:br>
              <a:rPr lang="en-US" sz="1400" b="1">
                <a:latin typeface="Verdana" charset="0"/>
                <a:cs typeface="Times New Roman" charset="0"/>
              </a:rPr>
            </a:br>
            <a:r>
              <a:rPr lang="en-US" sz="1400" b="1">
                <a:latin typeface="Verdana" charset="0"/>
                <a:cs typeface="Times New Roman" charset="0"/>
              </a:rPr>
              <a:t>   10. </a:t>
            </a:r>
            <a:r>
              <a:rPr lang="en-US" sz="1400" b="1">
                <a:solidFill>
                  <a:schemeClr val="tx2"/>
                </a:solidFill>
                <a:latin typeface="Verdana" charset="0"/>
                <a:cs typeface="Times New Roman" charset="0"/>
              </a:rPr>
              <a:t>Stesalit (Kolkata)</a:t>
            </a:r>
            <a:br>
              <a:rPr lang="en-US" sz="1400" b="1">
                <a:solidFill>
                  <a:schemeClr val="tx2"/>
                </a:solidFill>
                <a:latin typeface="Verdana" charset="0"/>
                <a:cs typeface="Times New Roman" charset="0"/>
              </a:rPr>
            </a:br>
            <a:r>
              <a:rPr lang="en-US" sz="1400" b="1">
                <a:solidFill>
                  <a:schemeClr val="tx2"/>
                </a:solidFill>
                <a:latin typeface="Verdana" charset="0"/>
                <a:cs typeface="Times New Roman" charset="0"/>
              </a:rPr>
              <a:t>   11. Pfeiffer-Vacuum </a:t>
            </a:r>
          </a:p>
          <a:p>
            <a:pPr eaLnBrk="0" hangingPunct="0">
              <a:defRPr/>
            </a:pPr>
            <a:r>
              <a:rPr lang="en-US" sz="1400" b="1">
                <a:solidFill>
                  <a:schemeClr val="tx2"/>
                </a:solidFill>
                <a:latin typeface="Verdana" charset="0"/>
                <a:cs typeface="Times New Roman" charset="0"/>
              </a:rPr>
              <a:t>              (Secunderabad)</a:t>
            </a:r>
            <a:br>
              <a:rPr lang="en-US" sz="1400" b="1">
                <a:solidFill>
                  <a:schemeClr val="tx2"/>
                </a:solidFill>
                <a:latin typeface="Verdana" charset="0"/>
                <a:cs typeface="Times New Roman" charset="0"/>
              </a:rPr>
            </a:br>
            <a:r>
              <a:rPr lang="en-US" sz="1400" b="1">
                <a:solidFill>
                  <a:schemeClr val="tx2"/>
                </a:solidFill>
                <a:latin typeface="Verdana" charset="0"/>
                <a:cs typeface="Times New Roman" charset="0"/>
              </a:rPr>
              <a:t>   12. Rittal (Secunderabad)</a:t>
            </a:r>
            <a:endParaRPr lang="en-US" sz="1200" b="1">
              <a:solidFill>
                <a:schemeClr val="tx2"/>
              </a:solidFill>
            </a:endParaRPr>
          </a:p>
          <a:p>
            <a:pPr eaLnBrk="0" hangingPunct="0">
              <a:defRPr/>
            </a:pPr>
            <a:r>
              <a:rPr lang="en-US" sz="1400" b="1">
                <a:solidFill>
                  <a:schemeClr val="tx2"/>
                </a:solidFill>
                <a:latin typeface="Verdana" charset="0"/>
                <a:cs typeface="Times New Roman" charset="0"/>
              </a:rPr>
              <a:t>   13. Seto Teknolog Pvt Ltd </a:t>
            </a:r>
          </a:p>
          <a:p>
            <a:pPr eaLnBrk="0" hangingPunct="0">
              <a:defRPr/>
            </a:pPr>
            <a:r>
              <a:rPr lang="en-US" sz="1400" b="1">
                <a:solidFill>
                  <a:schemeClr val="tx2"/>
                </a:solidFill>
                <a:latin typeface="Verdana" charset="0"/>
                <a:cs typeface="Times New Roman" charset="0"/>
              </a:rPr>
              <a:t>                      (mumbai)</a:t>
            </a:r>
            <a:endParaRPr lang="en-US" sz="1200" b="1">
              <a:solidFill>
                <a:schemeClr val="tx2"/>
              </a:solidFill>
            </a:endParaRPr>
          </a:p>
          <a:p>
            <a:pPr eaLnBrk="0" hangingPunct="0">
              <a:defRPr/>
            </a:pPr>
            <a:r>
              <a:rPr lang="en-US" sz="1400" b="1">
                <a:solidFill>
                  <a:schemeClr val="tx2"/>
                </a:solidFill>
                <a:latin typeface="Verdana" charset="0"/>
                <a:cs typeface="Times New Roman" charset="0"/>
              </a:rPr>
              <a:t>    14. Growcontrols(Hyderabad)</a:t>
            </a:r>
            <a:endParaRPr lang="en-US" sz="1200" b="1">
              <a:solidFill>
                <a:schemeClr val="tx2"/>
              </a:solidFill>
            </a:endParaRPr>
          </a:p>
          <a:p>
            <a:pPr eaLnBrk="0" hangingPunct="0">
              <a:defRPr/>
            </a:pPr>
            <a:r>
              <a:rPr lang="en-US" sz="1000" b="1">
                <a:solidFill>
                  <a:schemeClr val="tx2"/>
                </a:solidFill>
                <a:latin typeface="Calibri" charset="0"/>
                <a:cs typeface="Times New Roman" charset="0"/>
              </a:rPr>
              <a:t> </a:t>
            </a:r>
            <a:endParaRPr lang="en-US" b="1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4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19200"/>
            <a:ext cx="8107031" cy="304698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A team visited GSI: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Y. </a:t>
            </a:r>
            <a:r>
              <a:rPr lang="en-US" sz="2400" dirty="0" err="1" smtClean="0"/>
              <a:t>S.Mayya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R. K. </a:t>
            </a:r>
            <a:r>
              <a:rPr lang="en-US" sz="2400" dirty="0" err="1" smtClean="0"/>
              <a:t>Bhandari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S. </a:t>
            </a:r>
            <a:r>
              <a:rPr lang="en-US" sz="2400" dirty="0" err="1" smtClean="0"/>
              <a:t>Sudhakar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Major decision: </a:t>
            </a:r>
            <a:r>
              <a:rPr lang="en-US" sz="2400" i="1" u="sng" dirty="0" smtClean="0">
                <a:solidFill>
                  <a:srgbClr val="FF0000"/>
                </a:solidFill>
              </a:rPr>
              <a:t>ECIL will take up the power converters for</a:t>
            </a:r>
          </a:p>
          <a:p>
            <a:r>
              <a:rPr lang="en-US" sz="2400" i="1" u="sng" dirty="0" smtClean="0">
                <a:solidFill>
                  <a:srgbClr val="FF0000"/>
                </a:solidFill>
              </a:rPr>
              <a:t> HEBT, SIS100, Super-FRS</a:t>
            </a:r>
            <a:endParaRPr lang="en-US" sz="2400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1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VECC-14.01.11\DSC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733801"/>
            <a:ext cx="3962400" cy="3124200"/>
          </a:xfrm>
          <a:prstGeom prst="rect">
            <a:avLst/>
          </a:prstGeom>
          <a:noFill/>
        </p:spPr>
      </p:pic>
      <p:pic>
        <p:nvPicPr>
          <p:cNvPr id="6" name="Picture 4" descr="D:\VECC-14.01.11\DSC_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33800"/>
            <a:ext cx="5029200" cy="3124200"/>
          </a:xfrm>
          <a:prstGeom prst="rect">
            <a:avLst/>
          </a:prstGeom>
          <a:noFill/>
        </p:spPr>
      </p:pic>
      <p:pic>
        <p:nvPicPr>
          <p:cNvPr id="6150" name="Picture 6" descr="D:\VECC-14.01.11\DSC_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33400"/>
            <a:ext cx="5867400" cy="34289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" y="152400"/>
            <a:ext cx="8763000" cy="400110"/>
          </a:xfrm>
          <a:prstGeom prst="rect">
            <a:avLst/>
          </a:prstGeom>
          <a:solidFill>
            <a:srgbClr val="DDD9C3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FAIR technical team visited India (ECIL, </a:t>
            </a:r>
            <a:r>
              <a:rPr lang="en-US" sz="2000" dirty="0" err="1" smtClean="0">
                <a:solidFill>
                  <a:srgbClr val="0070C0"/>
                </a:solidFill>
              </a:rPr>
              <a:t>Avsarala</a:t>
            </a:r>
            <a:r>
              <a:rPr lang="en-US" sz="2000" dirty="0" smtClean="0">
                <a:solidFill>
                  <a:srgbClr val="0070C0"/>
                </a:solidFill>
              </a:rPr>
              <a:t>, Kolkata</a:t>
            </a:r>
            <a:r>
              <a:rPr lang="en-US" sz="2000" dirty="0" smtClean="0">
                <a:solidFill>
                  <a:srgbClr val="0070C0"/>
                </a:solidFill>
              </a:rPr>
              <a:t>)</a:t>
            </a:r>
            <a:endParaRPr lang="en-IN" sz="20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8400" y="1295400"/>
            <a:ext cx="3018775" cy="646331"/>
          </a:xfrm>
          <a:prstGeom prst="rect">
            <a:avLst/>
          </a:prstGeom>
          <a:solidFill>
            <a:srgbClr val="DDD9C3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Ramakers</a:t>
            </a:r>
            <a:r>
              <a:rPr lang="en-US" dirty="0" smtClean="0"/>
              <a:t> (GSI)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Marcus (UHC chambers)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6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0"/>
            <a:ext cx="8507457" cy="2677656"/>
          </a:xfrm>
          <a:prstGeom prst="rect">
            <a:avLst/>
          </a:prstGeom>
          <a:solidFill>
            <a:srgbClr val="DDD9C3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Major outcome: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100 UHV chambers for beam diagnostic chambers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Superconducting magnets for LEB </a:t>
            </a:r>
          </a:p>
          <a:p>
            <a:endParaRPr lang="en-US" sz="2800" dirty="0"/>
          </a:p>
          <a:p>
            <a:r>
              <a:rPr lang="en-US" sz="2800" dirty="0" smtClean="0"/>
              <a:t>Followed by another Industry meeting in Hyderabad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2831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8082</TotalTime>
  <Words>1399</Words>
  <Application>Microsoft Macintosh PowerPoint</Application>
  <PresentationFormat>On-screen Show (4:3)</PresentationFormat>
  <Paragraphs>323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Indian industries in FAIR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Chronology of events so far (Power converter)</vt:lpstr>
      <vt:lpstr>Signing of contract </vt:lpstr>
      <vt:lpstr>PowerPoint Presentation</vt:lpstr>
      <vt:lpstr>PowerPoint Presentation</vt:lpstr>
      <vt:lpstr>The six HB.Q2 Power Converters (continued…)</vt:lpstr>
      <vt:lpstr>Draft Production Planning (IKC – I, II and III)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INDIA-FAIR collaboration</dc:title>
  <dc:subject/>
  <dc:creator>Dr. Subhasis</dc:creator>
  <cp:keywords/>
  <dc:description/>
  <cp:lastModifiedBy>Subhasis Chattopadhayay</cp:lastModifiedBy>
  <cp:revision>236</cp:revision>
  <dcterms:created xsi:type="dcterms:W3CDTF">2006-08-16T00:00:00Z</dcterms:created>
  <dcterms:modified xsi:type="dcterms:W3CDTF">2019-05-08T01:21:56Z</dcterms:modified>
  <cp:category/>
</cp:coreProperties>
</file>