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98" r:id="rId2"/>
    <p:sldId id="462" r:id="rId3"/>
    <p:sldId id="460" r:id="rId4"/>
    <p:sldId id="568" r:id="rId5"/>
    <p:sldId id="569" r:id="rId6"/>
    <p:sldId id="570" r:id="rId7"/>
    <p:sldId id="590" r:id="rId8"/>
    <p:sldId id="571" r:id="rId9"/>
    <p:sldId id="572" r:id="rId10"/>
    <p:sldId id="573" r:id="rId11"/>
    <p:sldId id="575" r:id="rId12"/>
    <p:sldId id="576" r:id="rId13"/>
    <p:sldId id="577" r:id="rId14"/>
    <p:sldId id="578" r:id="rId15"/>
    <p:sldId id="646" r:id="rId16"/>
    <p:sldId id="647" r:id="rId17"/>
    <p:sldId id="579" r:id="rId18"/>
    <p:sldId id="580" r:id="rId19"/>
    <p:sldId id="629" r:id="rId20"/>
    <p:sldId id="283" r:id="rId21"/>
    <p:sldId id="509" r:id="rId22"/>
    <p:sldId id="363" r:id="rId23"/>
    <p:sldId id="615" r:id="rId24"/>
    <p:sldId id="614" r:id="rId25"/>
    <p:sldId id="607" r:id="rId26"/>
    <p:sldId id="641" r:id="rId27"/>
    <p:sldId id="627" r:id="rId28"/>
    <p:sldId id="616" r:id="rId29"/>
    <p:sldId id="645" r:id="rId30"/>
    <p:sldId id="617" r:id="rId31"/>
    <p:sldId id="644" r:id="rId32"/>
    <p:sldId id="618" r:id="rId33"/>
    <p:sldId id="643" r:id="rId34"/>
    <p:sldId id="639" r:id="rId35"/>
    <p:sldId id="642" r:id="rId36"/>
    <p:sldId id="619" r:id="rId37"/>
    <p:sldId id="620" r:id="rId38"/>
    <p:sldId id="298" r:id="rId39"/>
    <p:sldId id="605" r:id="rId40"/>
    <p:sldId id="299" r:id="rId41"/>
    <p:sldId id="649" r:id="rId42"/>
    <p:sldId id="650" r:id="rId43"/>
    <p:sldId id="418" r:id="rId44"/>
    <p:sldId id="626" r:id="rId45"/>
    <p:sldId id="584" r:id="rId46"/>
    <p:sldId id="648" r:id="rId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4" autoAdjust="0"/>
    <p:restoredTop sz="94660"/>
  </p:normalViewPr>
  <p:slideViewPr>
    <p:cSldViewPr>
      <p:cViewPr varScale="1">
        <p:scale>
          <a:sx n="96" d="100"/>
          <a:sy n="96" d="100"/>
        </p:scale>
        <p:origin x="-642" y="-90"/>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66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8" Type="http://schemas.openxmlformats.org/officeDocument/2006/relationships/image" Target="../media/image119.jpg"/><Relationship Id="rId3" Type="http://schemas.openxmlformats.org/officeDocument/2006/relationships/image" Target="../media/image114.gif"/><Relationship Id="rId7" Type="http://schemas.openxmlformats.org/officeDocument/2006/relationships/image" Target="../media/image118.gif"/><Relationship Id="rId2" Type="http://schemas.openxmlformats.org/officeDocument/2006/relationships/image" Target="../media/image113.jpg"/><Relationship Id="rId1" Type="http://schemas.openxmlformats.org/officeDocument/2006/relationships/themeOverride" Target="../theme/themeOverride1.xml"/><Relationship Id="rId6" Type="http://schemas.openxmlformats.org/officeDocument/2006/relationships/image" Target="../media/image117.png"/><Relationship Id="rId5" Type="http://schemas.openxmlformats.org/officeDocument/2006/relationships/image" Target="../media/image116.gif"/><Relationship Id="rId4" Type="http://schemas.openxmlformats.org/officeDocument/2006/relationships/image" Target="../media/image115.jpg"/><Relationship Id="rId9"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7.126217805812321E-2"/>
          <c:y val="4.8369734480900518E-2"/>
          <c:w val="0.88693810504320303"/>
          <c:h val="0.85494948606284549"/>
        </c:manualLayout>
      </c:layout>
      <c:pie3DChart>
        <c:varyColors val="1"/>
        <c:ser>
          <c:idx val="0"/>
          <c:order val="0"/>
          <c:spPr>
            <a:ln>
              <a:solidFill>
                <a:schemeClr val="accent1"/>
              </a:solidFill>
            </a:ln>
          </c:spPr>
          <c:explosion val="9"/>
          <c:dPt>
            <c:idx val="0"/>
            <c:bubble3D val="0"/>
            <c:spPr>
              <a:blipFill dpi="0" rotWithShape="1">
                <a:blip xmlns:r="http://schemas.openxmlformats.org/officeDocument/2006/relationships" r:embed="rId2"/>
                <a:srcRect/>
                <a:stretch>
                  <a:fillRect l="-5000" t="-5000" r="-7000" b="-5000"/>
                </a:stretch>
              </a:blipFill>
              <a:ln>
                <a:solidFill>
                  <a:schemeClr val="accent1"/>
                </a:solidFill>
              </a:ln>
            </c:spPr>
            <c:extLst xmlns:c16r2="http://schemas.microsoft.com/office/drawing/2015/06/chart">
              <c:ext xmlns:c16="http://schemas.microsoft.com/office/drawing/2014/chart" uri="{C3380CC4-5D6E-409C-BE32-E72D297353CC}">
                <c16:uniqueId val="{00000001-E1CF-4C4C-92AC-5C976454CD6D}"/>
              </c:ext>
            </c:extLst>
          </c:dPt>
          <c:dPt>
            <c:idx val="1"/>
            <c:bubble3D val="0"/>
            <c:spPr>
              <a:blipFill dpi="0" rotWithShape="1">
                <a:blip xmlns:r="http://schemas.openxmlformats.org/officeDocument/2006/relationships" r:embed="rId3"/>
                <a:srcRect/>
                <a:stretch>
                  <a:fillRect l="-13000" b="-80000"/>
                </a:stretch>
              </a:blipFill>
              <a:ln>
                <a:solidFill>
                  <a:schemeClr val="accent1"/>
                </a:solidFill>
              </a:ln>
            </c:spPr>
            <c:extLst xmlns:c16r2="http://schemas.microsoft.com/office/drawing/2015/06/chart">
              <c:ext xmlns:c16="http://schemas.microsoft.com/office/drawing/2014/chart" uri="{C3380CC4-5D6E-409C-BE32-E72D297353CC}">
                <c16:uniqueId val="{00000003-E1CF-4C4C-92AC-5C976454CD6D}"/>
              </c:ext>
            </c:extLst>
          </c:dPt>
          <c:dPt>
            <c:idx val="2"/>
            <c:bubble3D val="0"/>
            <c:spPr>
              <a:blipFill dpi="0" rotWithShape="1">
                <a:blip xmlns:r="http://schemas.openxmlformats.org/officeDocument/2006/relationships" r:embed="rId4"/>
                <a:srcRect/>
                <a:stretch>
                  <a:fillRect l="-13000" t="-20000" b="-16000"/>
                </a:stretch>
              </a:blipFill>
              <a:ln>
                <a:solidFill>
                  <a:schemeClr val="accent1"/>
                </a:solidFill>
              </a:ln>
            </c:spPr>
            <c:extLst xmlns:c16r2="http://schemas.microsoft.com/office/drawing/2015/06/chart">
              <c:ext xmlns:c16="http://schemas.microsoft.com/office/drawing/2014/chart" uri="{C3380CC4-5D6E-409C-BE32-E72D297353CC}">
                <c16:uniqueId val="{00000005-E1CF-4C4C-92AC-5C976454CD6D}"/>
              </c:ext>
            </c:extLst>
          </c:dPt>
          <c:dPt>
            <c:idx val="3"/>
            <c:bubble3D val="0"/>
            <c:spPr>
              <a:blipFill dpi="0" rotWithShape="1">
                <a:blip xmlns:r="http://schemas.openxmlformats.org/officeDocument/2006/relationships" r:embed="rId5"/>
                <a:srcRect/>
                <a:stretch>
                  <a:fillRect l="-13000" t="-5000" b="-31000"/>
                </a:stretch>
              </a:blipFill>
              <a:ln>
                <a:solidFill>
                  <a:schemeClr val="accent1"/>
                </a:solidFill>
              </a:ln>
            </c:spPr>
            <c:extLst xmlns:c16r2="http://schemas.microsoft.com/office/drawing/2015/06/chart">
              <c:ext xmlns:c16="http://schemas.microsoft.com/office/drawing/2014/chart" uri="{C3380CC4-5D6E-409C-BE32-E72D297353CC}">
                <c16:uniqueId val="{00000007-E1CF-4C4C-92AC-5C976454CD6D}"/>
              </c:ext>
            </c:extLst>
          </c:dPt>
          <c:dPt>
            <c:idx val="4"/>
            <c:bubble3D val="0"/>
            <c:spPr>
              <a:blipFill dpi="0" rotWithShape="1">
                <a:blip xmlns:r="http://schemas.openxmlformats.org/officeDocument/2006/relationships" r:embed="rId6"/>
                <a:srcRect/>
                <a:stretch>
                  <a:fillRect l="-5000" t="-5000" b="-5000"/>
                </a:stretch>
              </a:blipFill>
              <a:ln>
                <a:solidFill>
                  <a:schemeClr val="accent1"/>
                </a:solidFill>
              </a:ln>
            </c:spPr>
            <c:extLst xmlns:c16r2="http://schemas.microsoft.com/office/drawing/2015/06/chart">
              <c:ext xmlns:c16="http://schemas.microsoft.com/office/drawing/2014/chart" uri="{C3380CC4-5D6E-409C-BE32-E72D297353CC}">
                <c16:uniqueId val="{00000009-E1CF-4C4C-92AC-5C976454CD6D}"/>
              </c:ext>
            </c:extLst>
          </c:dPt>
          <c:dPt>
            <c:idx val="5"/>
            <c:bubble3D val="0"/>
            <c:spPr>
              <a:blipFill>
                <a:blip xmlns:r="http://schemas.openxmlformats.org/officeDocument/2006/relationships" r:embed="rId7"/>
                <a:stretch>
                  <a:fillRect l="-5000" t="-5000" r="-56000" b="-5000"/>
                </a:stretch>
              </a:blipFill>
              <a:ln>
                <a:solidFill>
                  <a:schemeClr val="accent1"/>
                </a:solidFill>
              </a:ln>
            </c:spPr>
            <c:extLst xmlns:c16r2="http://schemas.microsoft.com/office/drawing/2015/06/chart">
              <c:ext xmlns:c16="http://schemas.microsoft.com/office/drawing/2014/chart" uri="{C3380CC4-5D6E-409C-BE32-E72D297353CC}">
                <c16:uniqueId val="{0000000B-E1CF-4C4C-92AC-5C976454CD6D}"/>
              </c:ext>
            </c:extLst>
          </c:dPt>
          <c:dPt>
            <c:idx val="6"/>
            <c:bubble3D val="0"/>
            <c:spPr>
              <a:blipFill dpi="0" rotWithShape="1">
                <a:blip xmlns:r="http://schemas.openxmlformats.org/officeDocument/2006/relationships" r:embed="rId8"/>
                <a:srcRect/>
                <a:stretch>
                  <a:fillRect l="-5000" t="-5000" r="-56000" b="-5000"/>
                </a:stretch>
              </a:blipFill>
              <a:ln>
                <a:solidFill>
                  <a:schemeClr val="accent1"/>
                </a:solidFill>
              </a:ln>
            </c:spPr>
            <c:extLst xmlns:c16r2="http://schemas.microsoft.com/office/drawing/2015/06/chart">
              <c:ext xmlns:c16="http://schemas.microsoft.com/office/drawing/2014/chart" uri="{C3380CC4-5D6E-409C-BE32-E72D297353CC}">
                <c16:uniqueId val="{0000000D-E1CF-4C4C-92AC-5C976454CD6D}"/>
              </c:ext>
            </c:extLst>
          </c:dPt>
          <c:dLbls>
            <c:delete val="1"/>
          </c:dLbls>
          <c:cat>
            <c:strRef>
              <c:f>'Distribution by Member'!$B$3:$H$3</c:f>
              <c:strCache>
                <c:ptCount val="7"/>
                <c:pt idx="0">
                  <c:v>EU</c:v>
                </c:pt>
                <c:pt idx="1">
                  <c:v>CN</c:v>
                </c:pt>
                <c:pt idx="2">
                  <c:v>IN</c:v>
                </c:pt>
                <c:pt idx="3">
                  <c:v>JP</c:v>
                </c:pt>
                <c:pt idx="4">
                  <c:v>KR</c:v>
                </c:pt>
                <c:pt idx="5">
                  <c:v>RF</c:v>
                </c:pt>
                <c:pt idx="6">
                  <c:v>US</c:v>
                </c:pt>
              </c:strCache>
            </c:strRef>
          </c:cat>
          <c:val>
            <c:numRef>
              <c:f>'Distribution by Member'!$B$19:$H$19</c:f>
              <c:numCache>
                <c:formatCode>0.00%</c:formatCode>
                <c:ptCount val="7"/>
                <c:pt idx="0">
                  <c:v>0.69470404984423673</c:v>
                </c:pt>
                <c:pt idx="1">
                  <c:v>8.566978193146417E-2</c:v>
                </c:pt>
                <c:pt idx="2">
                  <c:v>3.4267912772585667E-2</c:v>
                </c:pt>
                <c:pt idx="3">
                  <c:v>3.8940809968847349E-2</c:v>
                </c:pt>
                <c:pt idx="4">
                  <c:v>4.9844236760124609E-2</c:v>
                </c:pt>
                <c:pt idx="5">
                  <c:v>4.6728971962616821E-2</c:v>
                </c:pt>
                <c:pt idx="6">
                  <c:v>4.9844236760124609E-2</c:v>
                </c:pt>
              </c:numCache>
            </c:numRef>
          </c:val>
          <c:extLst xmlns:c16r2="http://schemas.microsoft.com/office/drawing/2015/06/chart">
            <c:ext xmlns:c16="http://schemas.microsoft.com/office/drawing/2014/chart" uri="{C3380CC4-5D6E-409C-BE32-E72D297353CC}">
              <c16:uniqueId val="{0000000E-E1CF-4C4C-92AC-5C976454CD6D}"/>
            </c:ext>
          </c:extLst>
        </c:ser>
        <c:dLbls>
          <c:dLblPos val="outEnd"/>
          <c:showLegendKey val="0"/>
          <c:showVal val="1"/>
          <c:showCatName val="0"/>
          <c:showSerName val="0"/>
          <c:showPercent val="0"/>
          <c:showBubbleSize val="0"/>
          <c:showLeaderLines val="1"/>
        </c:dLbls>
      </c:pie3DChart>
    </c:plotArea>
    <c:plotVisOnly val="1"/>
    <c:dispBlanksAs val="gap"/>
    <c:showDLblsOverMax val="0"/>
  </c:chart>
  <c:externalData r:id="rId9">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23B77A-77B9-4225-BD8D-9AD2CC5DEE2E}" type="datetimeFigureOut">
              <a:rPr lang="en-GB" smtClean="0"/>
              <a:t>06/05/2019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1FD3F-3657-4885-BD52-8F91451603B1}" type="slidenum">
              <a:rPr lang="en-GB" smtClean="0"/>
              <a:t>‹#›</a:t>
            </a:fld>
            <a:endParaRPr lang="en-GB"/>
          </a:p>
        </p:txBody>
      </p:sp>
    </p:spTree>
    <p:extLst>
      <p:ext uri="{BB962C8B-B14F-4D97-AF65-F5344CB8AC3E}">
        <p14:creationId xmlns:p14="http://schemas.microsoft.com/office/powerpoint/2010/main" val="366578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A50AE7-AC91-4B95-8DEE-E25EDBB87F40}" type="slidenum">
              <a:rPr lang="en-GB" smtClean="0"/>
              <a:t>1</a:t>
            </a:fld>
            <a:endParaRPr lang="en-GB"/>
          </a:p>
        </p:txBody>
      </p:sp>
    </p:spTree>
    <p:extLst>
      <p:ext uri="{BB962C8B-B14F-4D97-AF65-F5344CB8AC3E}">
        <p14:creationId xmlns:p14="http://schemas.microsoft.com/office/powerpoint/2010/main" val="3650021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en-US" dirty="0" smtClean="0"/>
              <a:t>Keep hot plasma</a:t>
            </a:r>
            <a:r>
              <a:rPr lang="en-US" baseline="0" dirty="0" smtClean="0"/>
              <a:t>     KD: “will” transform</a:t>
            </a:r>
          </a:p>
          <a:p>
            <a:r>
              <a:rPr lang="en-US" dirty="0" smtClean="0"/>
              <a:t>Hot to High</a:t>
            </a:r>
            <a:r>
              <a:rPr lang="en-US" baseline="0" dirty="0" smtClean="0"/>
              <a:t> energy, </a:t>
            </a:r>
          </a:p>
          <a:p>
            <a:r>
              <a:rPr lang="en-US" baseline="0" dirty="0" smtClean="0"/>
              <a:t>alpha particles </a:t>
            </a:r>
            <a:endParaRPr lang="en-US" dirty="0"/>
          </a:p>
        </p:txBody>
      </p:sp>
      <p:sp>
        <p:nvSpPr>
          <p:cNvPr id="4" name="スライド番号プレースホルダー 3"/>
          <p:cNvSpPr>
            <a:spLocks noGrp="1"/>
          </p:cNvSpPr>
          <p:nvPr>
            <p:ph type="sldNum" sz="quarter" idx="10"/>
          </p:nvPr>
        </p:nvSpPr>
        <p:spPr/>
        <p:txBody>
          <a:bodyPr/>
          <a:lstStyle/>
          <a:p>
            <a:fld id="{4D204273-9E39-4C9A-A251-EF1633DCAA43}"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17771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KD:</a:t>
            </a:r>
            <a:r>
              <a:rPr lang="en-US" baseline="0" dirty="0" smtClean="0"/>
              <a:t> “represent” KD: Remove “on” from dates</a:t>
            </a:r>
            <a:endParaRPr lang="en-GB" dirty="0"/>
          </a:p>
        </p:txBody>
      </p:sp>
      <p:sp>
        <p:nvSpPr>
          <p:cNvPr id="4" name="Slide Number Placeholder 3"/>
          <p:cNvSpPr>
            <a:spLocks noGrp="1"/>
          </p:cNvSpPr>
          <p:nvPr>
            <p:ph type="sldNum" sz="quarter" idx="10"/>
          </p:nvPr>
        </p:nvSpPr>
        <p:spPr/>
        <p:txBody>
          <a:bodyPr/>
          <a:lstStyle/>
          <a:p>
            <a:fld id="{42488385-607C-448B-A3BC-A4D606B8405C}" type="slidenum">
              <a:rPr lang="fr-FR" smtClean="0"/>
              <a:t>10</a:t>
            </a:fld>
            <a:endParaRPr lang="fr-FR"/>
          </a:p>
        </p:txBody>
      </p:sp>
    </p:spTree>
    <p:extLst>
      <p:ext uri="{BB962C8B-B14F-4D97-AF65-F5344CB8AC3E}">
        <p14:creationId xmlns:p14="http://schemas.microsoft.com/office/powerpoint/2010/main" val="4038825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75534-F288-4EBA-8DAA-3AE2C5CD6DF3}" type="slidenum">
              <a:rPr lang="en-GB" smtClean="0"/>
              <a:t>12</a:t>
            </a:fld>
            <a:endParaRPr lang="en-GB"/>
          </a:p>
        </p:txBody>
      </p:sp>
    </p:spTree>
    <p:extLst>
      <p:ext uri="{BB962C8B-B14F-4D97-AF65-F5344CB8AC3E}">
        <p14:creationId xmlns:p14="http://schemas.microsoft.com/office/powerpoint/2010/main" val="3634998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A1C04-F9B0-C94A-B102-4470F8F34AA8}" type="slidenum">
              <a:rPr lang="en-US" smtClean="0"/>
              <a:t>21</a:t>
            </a:fld>
            <a:endParaRPr lang="en-US"/>
          </a:p>
        </p:txBody>
      </p:sp>
    </p:spTree>
    <p:extLst>
      <p:ext uri="{BB962C8B-B14F-4D97-AF65-F5344CB8AC3E}">
        <p14:creationId xmlns:p14="http://schemas.microsoft.com/office/powerpoint/2010/main" val="1056715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E1FD3F-3657-4885-BD52-8F91451603B1}" type="slidenum">
              <a:rPr lang="en-GB" smtClean="0"/>
              <a:t>23</a:t>
            </a:fld>
            <a:endParaRPr lang="en-GB"/>
          </a:p>
        </p:txBody>
      </p:sp>
    </p:spTree>
    <p:extLst>
      <p:ext uri="{BB962C8B-B14F-4D97-AF65-F5344CB8AC3E}">
        <p14:creationId xmlns:p14="http://schemas.microsoft.com/office/powerpoint/2010/main" val="257897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0E4C76-D497-4BDC-8200-2D86D4D00F38}" type="slidenum">
              <a:rPr lang="en-GB" smtClean="0"/>
              <a:t>42</a:t>
            </a:fld>
            <a:endParaRPr lang="en-GB"/>
          </a:p>
        </p:txBody>
      </p:sp>
    </p:spTree>
    <p:extLst>
      <p:ext uri="{BB962C8B-B14F-4D97-AF65-F5344CB8AC3E}">
        <p14:creationId xmlns:p14="http://schemas.microsoft.com/office/powerpoint/2010/main" val="743622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5/6/2019</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5/6/2019</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5" descr="PowerPoint_Graphic"/>
          <p:cNvPicPr>
            <a:picLocks noChangeAspect="1" noChangeArrowheads="1"/>
          </p:cNvPicPr>
          <p:nvPr userDrawn="1"/>
        </p:nvPicPr>
        <p:blipFill rotWithShape="1">
          <a:blip r:embed="rId13" cstate="print">
            <a:extLst>
              <a:ext uri="{28A0092B-C50C-407E-A947-70E740481C1C}">
                <a14:useLocalDpi xmlns:a14="http://schemas.microsoft.com/office/drawing/2010/main"/>
              </a:ext>
            </a:extLst>
          </a:blip>
          <a:srcRect/>
          <a:stretch/>
        </p:blipFill>
        <p:spPr bwMode="auto">
          <a:xfrm>
            <a:off x="0" y="4729076"/>
            <a:ext cx="9180512" cy="43347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userDrawn="1"/>
        </p:nvSpPr>
        <p:spPr bwMode="auto">
          <a:xfrm>
            <a:off x="8460432" y="4786226"/>
            <a:ext cx="5932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900" b="1" dirty="0">
                <a:solidFill>
                  <a:schemeClr val="bg1">
                    <a:lumMod val="50000"/>
                  </a:schemeClr>
                </a:solidFill>
                <a:latin typeface="+mj-lt"/>
              </a:rPr>
              <a:t>Page </a:t>
            </a:r>
            <a:fld id="{700DA413-F592-4FE7-9851-FA3596672E1A}" type="slidenum">
              <a:rPr lang="en-GB" sz="900" b="1" smtClean="0">
                <a:solidFill>
                  <a:schemeClr val="bg1">
                    <a:lumMod val="50000"/>
                  </a:schemeClr>
                </a:solidFill>
                <a:latin typeface="+mj-lt"/>
              </a:rPr>
              <a:pPr>
                <a:spcBef>
                  <a:spcPct val="50000"/>
                </a:spcBef>
              </a:pPr>
              <a:t>‹#›</a:t>
            </a:fld>
            <a:r>
              <a:rPr lang="en-GB" sz="900" b="1" dirty="0" smtClean="0">
                <a:solidFill>
                  <a:schemeClr val="bg1">
                    <a:lumMod val="50000"/>
                  </a:schemeClr>
                </a:solidFill>
                <a:latin typeface="+mj-lt"/>
              </a:rPr>
              <a:t>/46</a:t>
            </a:r>
            <a:endParaRPr lang="en-GB" sz="900" b="1" dirty="0" smtClean="0">
              <a:solidFill>
                <a:schemeClr val="bg1">
                  <a:lumMod val="50000"/>
                </a:schemeClr>
              </a:solidFill>
              <a:latin typeface="+mj-lt"/>
            </a:endParaRPr>
          </a:p>
        </p:txBody>
      </p:sp>
      <p:sp>
        <p:nvSpPr>
          <p:cNvPr id="9" name="Rectangle 8"/>
          <p:cNvSpPr/>
          <p:nvPr userDrawn="1"/>
        </p:nvSpPr>
        <p:spPr>
          <a:xfrm>
            <a:off x="2286000" y="4824740"/>
            <a:ext cx="5904656" cy="261610"/>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b="0" i="0" kern="1200" baseline="0" dirty="0" err="1" smtClean="0">
                <a:solidFill>
                  <a:schemeClr val="tx1"/>
                </a:solidFill>
                <a:effectLst/>
                <a:latin typeface="Times New Roman" panose="02020603050405020304" pitchFamily="18" charset="0"/>
                <a:ea typeface="+mn-ea"/>
                <a:cs typeface="Times New Roman" panose="02020603050405020304" pitchFamily="18" charset="0"/>
              </a:rPr>
              <a:t>Vigyan</a:t>
            </a:r>
            <a:r>
              <a:rPr lang="en-GB" sz="1100" b="0" i="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GB" sz="1100" b="0" i="0" kern="1200" baseline="0" dirty="0" err="1" smtClean="0">
                <a:solidFill>
                  <a:schemeClr val="tx1"/>
                </a:solidFill>
                <a:effectLst/>
                <a:latin typeface="Times New Roman" panose="02020603050405020304" pitchFamily="18" charset="0"/>
                <a:ea typeface="+mn-ea"/>
                <a:cs typeface="Times New Roman" panose="02020603050405020304" pitchFamily="18" charset="0"/>
              </a:rPr>
              <a:t>Samagan</a:t>
            </a:r>
            <a:r>
              <a:rPr lang="en-GB" sz="1100" b="0" i="0" kern="1200" baseline="0" dirty="0" smtClean="0">
                <a:solidFill>
                  <a:schemeClr val="tx1"/>
                </a:solidFill>
                <a:effectLst/>
                <a:latin typeface="Times New Roman" panose="02020603050405020304" pitchFamily="18" charset="0"/>
                <a:ea typeface="+mn-ea"/>
                <a:cs typeface="Times New Roman" panose="02020603050405020304" pitchFamily="18" charset="0"/>
              </a:rPr>
              <a:t> Mega-Science Exhibition Opening, Mumbai</a:t>
            </a:r>
            <a:r>
              <a:rPr lang="pt-BR" sz="1100" b="0" i="0" kern="1200" baseline="0" dirty="0" smtClean="0">
                <a:solidFill>
                  <a:schemeClr val="tx1"/>
                </a:solidFill>
                <a:effectLst/>
                <a:latin typeface="Times New Roman" panose="02020603050405020304" pitchFamily="18" charset="0"/>
                <a:ea typeface="+mn-ea"/>
                <a:cs typeface="Times New Roman" panose="02020603050405020304" pitchFamily="18" charset="0"/>
              </a:rPr>
              <a:t>, 9 May </a:t>
            </a:r>
            <a:r>
              <a:rPr lang="fr-FR" sz="1100" b="0" i="0" kern="1200" baseline="0" dirty="0" smtClean="0">
                <a:solidFill>
                  <a:schemeClr val="tx1"/>
                </a:solidFill>
                <a:effectLst/>
                <a:latin typeface="Times New Roman" panose="02020603050405020304" pitchFamily="18" charset="0"/>
                <a:ea typeface="+mn-ea"/>
                <a:cs typeface="Times New Roman" panose="02020603050405020304" pitchFamily="18" charset="0"/>
              </a:rPr>
              <a:t>2019</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jpeg"/><Relationship Id="rId7" Type="http://schemas.openxmlformats.org/officeDocument/2006/relationships/image" Target="../media/image33.gi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png"/><Relationship Id="rId9" Type="http://schemas.openxmlformats.org/officeDocument/2006/relationships/image" Target="../media/image3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70.jpe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37.jpeg"/><Relationship Id="rId4" Type="http://schemas.openxmlformats.org/officeDocument/2006/relationships/image" Target="../media/image84.png"/><Relationship Id="rId9" Type="http://schemas.openxmlformats.org/officeDocument/2006/relationships/image" Target="../media/image88.gif"/></Relationships>
</file>

<file path=ppt/slides/_rels/slide41.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6.jpeg"/><Relationship Id="rId3" Type="http://schemas.openxmlformats.org/officeDocument/2006/relationships/image" Target="../media/image86.png"/><Relationship Id="rId7" Type="http://schemas.microsoft.com/office/2007/relationships/hdphoto" Target="../media/hdphoto3.wdp"/><Relationship Id="rId12" Type="http://schemas.openxmlformats.org/officeDocument/2006/relationships/image" Target="../media/image95.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4.jpeg"/><Relationship Id="rId5" Type="http://schemas.openxmlformats.org/officeDocument/2006/relationships/image" Target="../media/image87.png"/><Relationship Id="rId10" Type="http://schemas.openxmlformats.org/officeDocument/2006/relationships/image" Target="../media/image88.gif"/><Relationship Id="rId4" Type="http://schemas.openxmlformats.org/officeDocument/2006/relationships/image" Target="../media/image90.jpeg"/><Relationship Id="rId9" Type="http://schemas.openxmlformats.org/officeDocument/2006/relationships/image" Target="../media/image93.jpeg"/><Relationship Id="rId14" Type="http://schemas.openxmlformats.org/officeDocument/2006/relationships/image" Target="../media/image97.jpeg"/></Relationships>
</file>

<file path=ppt/slides/_rels/slide42.xml.rels><?xml version="1.0" encoding="UTF-8" standalone="yes"?>
<Relationships xmlns="http://schemas.openxmlformats.org/package/2006/relationships"><Relationship Id="rId8" Type="http://schemas.openxmlformats.org/officeDocument/2006/relationships/image" Target="../media/image88.gif"/><Relationship Id="rId13"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0.jpeg"/><Relationship Id="rId12" Type="http://schemas.openxmlformats.org/officeDocument/2006/relationships/image" Target="../media/image87.png"/><Relationship Id="rId2" Type="http://schemas.openxmlformats.org/officeDocument/2006/relationships/notesSlide" Target="../notesSlides/notesSlide7.xml"/><Relationship Id="rId16"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102.jpeg"/><Relationship Id="rId5" Type="http://schemas.openxmlformats.org/officeDocument/2006/relationships/image" Target="../media/image99.jpeg"/><Relationship Id="rId15" Type="http://schemas.openxmlformats.org/officeDocument/2006/relationships/image" Target="../media/image104.jpg"/><Relationship Id="rId10"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101.jpeg"/><Relationship Id="rId14" Type="http://schemas.openxmlformats.org/officeDocument/2006/relationships/image" Target="../media/image86.png"/></Relationships>
</file>

<file path=ppt/slides/_rels/slide4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b="8519"/>
          <a:stretch/>
        </p:blipFill>
        <p:spPr>
          <a:xfrm>
            <a:off x="-148119" y="0"/>
            <a:ext cx="9294439" cy="5143500"/>
          </a:xfrm>
          <a:prstGeom prst="rect">
            <a:avLst/>
          </a:prstGeom>
        </p:spPr>
      </p:pic>
      <p:sp>
        <p:nvSpPr>
          <p:cNvPr id="7" name="TextBox 6"/>
          <p:cNvSpPr txBox="1"/>
          <p:nvPr/>
        </p:nvSpPr>
        <p:spPr>
          <a:xfrm>
            <a:off x="0" y="-92546"/>
            <a:ext cx="9144000" cy="149271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6600" b="1">
                <a:solidFill>
                  <a:schemeClr val="bg1">
                    <a:lumMod val="95000"/>
                  </a:schemeClr>
                </a:solidFill>
                <a:latin typeface="Arial" panose="020B0604020202020204" pitchFamily="34" charset="0"/>
                <a:cs typeface="Arial" panose="020B0604020202020204" pitchFamily="34" charset="0"/>
              </a:defRPr>
            </a:lvl1pPr>
          </a:lstStyle>
          <a:p>
            <a:r>
              <a:rPr lang="fr-FR" dirty="0"/>
              <a:t>ITER</a:t>
            </a:r>
          </a:p>
          <a:p>
            <a:r>
              <a:rPr lang="fr-FR" sz="2500" dirty="0" smtClean="0"/>
              <a:t>The </a:t>
            </a:r>
            <a:r>
              <a:rPr lang="fr-FR" sz="2500" dirty="0" err="1"/>
              <a:t>way</a:t>
            </a:r>
            <a:r>
              <a:rPr lang="fr-FR" sz="2500" dirty="0"/>
              <a:t> to a new, clean, </a:t>
            </a:r>
            <a:r>
              <a:rPr lang="fr-FR" sz="2500" dirty="0" err="1" smtClean="0"/>
              <a:t>safe</a:t>
            </a:r>
            <a:r>
              <a:rPr lang="fr-FR" sz="2500" dirty="0" smtClean="0"/>
              <a:t> and </a:t>
            </a:r>
            <a:r>
              <a:rPr lang="fr-FR" sz="2500" dirty="0" err="1" smtClean="0"/>
              <a:t>nearly</a:t>
            </a:r>
            <a:r>
              <a:rPr lang="fr-FR" sz="2500" dirty="0" smtClean="0"/>
              <a:t> </a:t>
            </a:r>
            <a:r>
              <a:rPr lang="fr-FR" sz="2500" dirty="0" err="1" smtClean="0"/>
              <a:t>unlimited</a:t>
            </a:r>
            <a:r>
              <a:rPr lang="fr-FR" sz="2500" dirty="0" smtClean="0"/>
              <a:t> </a:t>
            </a:r>
            <a:r>
              <a:rPr lang="fr-FR" sz="2500" dirty="0" err="1"/>
              <a:t>energy</a:t>
            </a:r>
            <a:endParaRPr lang="fr-FR" sz="2500" dirty="0"/>
          </a:p>
        </p:txBody>
      </p:sp>
      <p:sp>
        <p:nvSpPr>
          <p:cNvPr id="5" name="Rectangle 4"/>
          <p:cNvSpPr/>
          <p:nvPr/>
        </p:nvSpPr>
        <p:spPr>
          <a:xfrm>
            <a:off x="2286000" y="4023777"/>
            <a:ext cx="5251174" cy="1138773"/>
          </a:xfrm>
          <a:prstGeom prst="rect">
            <a:avLst/>
          </a:prstGeom>
          <a:solidFill>
            <a:schemeClr val="tx2">
              <a:alpha val="54000"/>
            </a:schemeClr>
          </a:solidFill>
        </p:spPr>
        <p:txBody>
          <a:bodyPr wrap="square">
            <a:spAutoFit/>
          </a:bodyPr>
          <a:lstStyle/>
          <a:p>
            <a:pPr algn="ctr"/>
            <a:r>
              <a:rPr lang="fr-FR" sz="1700" dirty="0" smtClean="0">
                <a:solidFill>
                  <a:schemeClr val="bg1"/>
                </a:solidFill>
                <a:latin typeface="Arial" panose="020B0604020202020204" pitchFamily="34" charset="0"/>
                <a:cs typeface="Arial" panose="020B0604020202020204" pitchFamily="34" charset="0"/>
              </a:rPr>
              <a:t>Laban Coblentz, </a:t>
            </a:r>
          </a:p>
          <a:p>
            <a:pPr algn="ctr"/>
            <a:r>
              <a:rPr lang="en-GB" sz="1700" dirty="0" smtClean="0">
                <a:solidFill>
                  <a:schemeClr val="bg1"/>
                </a:solidFill>
                <a:latin typeface="Arial" panose="020B0604020202020204" pitchFamily="34" charset="0"/>
                <a:cs typeface="Arial" panose="020B0604020202020204" pitchFamily="34" charset="0"/>
              </a:rPr>
              <a:t>Head of Communication, </a:t>
            </a:r>
            <a:r>
              <a:rPr lang="fr-FR" sz="1700" dirty="0">
                <a:solidFill>
                  <a:schemeClr val="bg1"/>
                </a:solidFill>
                <a:latin typeface="Arial" panose="020B0604020202020204" pitchFamily="34" charset="0"/>
                <a:cs typeface="Arial" panose="020B0604020202020204" pitchFamily="34" charset="0"/>
              </a:rPr>
              <a:t>ITER </a:t>
            </a:r>
            <a:r>
              <a:rPr lang="fr-FR" sz="1700" dirty="0" err="1" smtClean="0">
                <a:solidFill>
                  <a:schemeClr val="bg1"/>
                </a:solidFill>
                <a:latin typeface="Arial" panose="020B0604020202020204" pitchFamily="34" charset="0"/>
                <a:cs typeface="Arial" panose="020B0604020202020204" pitchFamily="34" charset="0"/>
              </a:rPr>
              <a:t>Organization</a:t>
            </a:r>
            <a:endParaRPr lang="fr-FR" sz="1700" dirty="0" smtClean="0">
              <a:solidFill>
                <a:schemeClr val="bg1"/>
              </a:solidFill>
              <a:latin typeface="Arial" panose="020B0604020202020204" pitchFamily="34" charset="0"/>
              <a:cs typeface="Arial" panose="020B0604020202020204" pitchFamily="34" charset="0"/>
            </a:endParaRPr>
          </a:p>
          <a:p>
            <a:pPr algn="ctr"/>
            <a:r>
              <a:rPr lang="fr-FR" sz="1700" dirty="0" err="1" smtClean="0">
                <a:solidFill>
                  <a:schemeClr val="bg1"/>
                </a:solidFill>
                <a:latin typeface="Arial" panose="020B0604020202020204" pitchFamily="34" charset="0"/>
                <a:cs typeface="Arial" panose="020B0604020202020204" pitchFamily="34" charset="0"/>
              </a:rPr>
              <a:t>Vigyan</a:t>
            </a:r>
            <a:r>
              <a:rPr lang="fr-FR" sz="1700" dirty="0" smtClean="0">
                <a:solidFill>
                  <a:schemeClr val="bg1"/>
                </a:solidFill>
                <a:latin typeface="Arial" panose="020B0604020202020204" pitchFamily="34" charset="0"/>
                <a:cs typeface="Arial" panose="020B0604020202020204" pitchFamily="34" charset="0"/>
              </a:rPr>
              <a:t> </a:t>
            </a:r>
            <a:r>
              <a:rPr lang="fr-FR" sz="1700" dirty="0" err="1" smtClean="0">
                <a:solidFill>
                  <a:schemeClr val="bg1"/>
                </a:solidFill>
                <a:latin typeface="Arial" panose="020B0604020202020204" pitchFamily="34" charset="0"/>
                <a:cs typeface="Arial" panose="020B0604020202020204" pitchFamily="34" charset="0"/>
              </a:rPr>
              <a:t>Samagam</a:t>
            </a:r>
            <a:r>
              <a:rPr lang="fr-FR" sz="1700" dirty="0" smtClean="0">
                <a:solidFill>
                  <a:schemeClr val="bg1"/>
                </a:solidFill>
                <a:latin typeface="Arial" panose="020B0604020202020204" pitchFamily="34" charset="0"/>
                <a:cs typeface="Arial" panose="020B0604020202020204" pitchFamily="34" charset="0"/>
              </a:rPr>
              <a:t> </a:t>
            </a:r>
            <a:r>
              <a:rPr lang="fr-FR" sz="1700" dirty="0" err="1" smtClean="0">
                <a:solidFill>
                  <a:schemeClr val="bg1"/>
                </a:solidFill>
                <a:latin typeface="Arial" panose="020B0604020202020204" pitchFamily="34" charset="0"/>
                <a:cs typeface="Arial" panose="020B0604020202020204" pitchFamily="34" charset="0"/>
              </a:rPr>
              <a:t>Mega</a:t>
            </a:r>
            <a:r>
              <a:rPr lang="fr-FR" sz="1700" dirty="0" smtClean="0">
                <a:solidFill>
                  <a:schemeClr val="bg1"/>
                </a:solidFill>
                <a:latin typeface="Arial" panose="020B0604020202020204" pitchFamily="34" charset="0"/>
                <a:cs typeface="Arial" panose="020B0604020202020204" pitchFamily="34" charset="0"/>
              </a:rPr>
              <a:t>-Science Exhibition </a:t>
            </a:r>
            <a:r>
              <a:rPr lang="fr-FR" sz="1700" dirty="0" err="1" smtClean="0">
                <a:solidFill>
                  <a:schemeClr val="bg1"/>
                </a:solidFill>
                <a:latin typeface="Arial" panose="020B0604020202020204" pitchFamily="34" charset="0"/>
                <a:cs typeface="Arial" panose="020B0604020202020204" pitchFamily="34" charset="0"/>
              </a:rPr>
              <a:t>Opening</a:t>
            </a:r>
            <a:endParaRPr lang="fr-FR" sz="1700" dirty="0" smtClean="0">
              <a:solidFill>
                <a:schemeClr val="bg1"/>
              </a:solidFill>
              <a:latin typeface="Arial" panose="020B0604020202020204" pitchFamily="34" charset="0"/>
              <a:cs typeface="Arial" panose="020B0604020202020204" pitchFamily="34" charset="0"/>
            </a:endParaRPr>
          </a:p>
          <a:p>
            <a:pPr algn="ctr"/>
            <a:r>
              <a:rPr lang="fr-FR" sz="1700" dirty="0" smtClean="0">
                <a:solidFill>
                  <a:schemeClr val="bg1"/>
                </a:solidFill>
                <a:latin typeface="Arial" panose="020B0604020202020204" pitchFamily="34" charset="0"/>
                <a:cs typeface="Arial" panose="020B0604020202020204" pitchFamily="34" charset="0"/>
              </a:rPr>
              <a:t>Mumbai, 8-9 May 2019</a:t>
            </a:r>
            <a:endParaRPr lang="en-GB" sz="1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87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4" descr="earthlights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 contrast="1000"/>
                    </a14:imgEffect>
                  </a14:imgLayer>
                </a14:imgProps>
              </a:ext>
              <a:ext uri="{28A0092B-C50C-407E-A947-70E740481C1C}">
                <a14:useLocalDpi xmlns:a14="http://schemas.microsoft.com/office/drawing/2010/main"/>
              </a:ext>
            </a:extLst>
          </a:blip>
          <a:srcRect/>
          <a:stretch/>
        </p:blipFill>
        <p:spPr bwMode="auto">
          <a:xfrm>
            <a:off x="0" y="1"/>
            <a:ext cx="9144000" cy="47319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7584" y="3486150"/>
            <a:ext cx="7488832" cy="707886"/>
          </a:xfrm>
          <a:prstGeom prst="rect">
            <a:avLst/>
          </a:prstGeom>
          <a:noFill/>
        </p:spPr>
        <p:txBody>
          <a:bodyPr wrap="square" rtlCol="0">
            <a:spAutoFit/>
          </a:bodyPr>
          <a:lstStyle/>
          <a:p>
            <a:r>
              <a:rPr lang="en-US" altLang="ja-JP" sz="2000" b="1" dirty="0" smtClean="0">
                <a:solidFill>
                  <a:srgbClr val="A5A5A5"/>
                </a:solidFill>
                <a:latin typeface="Tahoma" pitchFamily="34" charset="0"/>
                <a:ea typeface="+mj-ea"/>
                <a:cs typeface="+mj-cs"/>
              </a:rPr>
              <a:t>The seven ITER Members represent </a:t>
            </a:r>
            <a:r>
              <a:rPr lang="en-US" altLang="ja-JP" sz="2000" b="1" dirty="0">
                <a:solidFill>
                  <a:srgbClr val="A5A5A5"/>
                </a:solidFill>
                <a:latin typeface="Tahoma" pitchFamily="34" charset="0"/>
                <a:ea typeface="+mj-ea"/>
                <a:cs typeface="+mj-cs"/>
              </a:rPr>
              <a:t>more than </a:t>
            </a:r>
            <a:r>
              <a:rPr lang="en-US" altLang="ja-JP" sz="2000" b="1" dirty="0" smtClean="0">
                <a:solidFill>
                  <a:srgbClr val="A5A5A5"/>
                </a:solidFill>
                <a:latin typeface="Tahoma" pitchFamily="34" charset="0"/>
                <a:ea typeface="+mj-ea"/>
                <a:cs typeface="+mj-cs"/>
              </a:rPr>
              <a:t>50% of  the world’s population </a:t>
            </a:r>
            <a:r>
              <a:rPr lang="en-US" altLang="ja-JP" sz="2000" b="1" dirty="0">
                <a:solidFill>
                  <a:srgbClr val="A5A5A5"/>
                </a:solidFill>
                <a:latin typeface="Tahoma" pitchFamily="34" charset="0"/>
                <a:ea typeface="+mj-ea"/>
                <a:cs typeface="+mj-cs"/>
              </a:rPr>
              <a:t>and </a:t>
            </a:r>
            <a:r>
              <a:rPr lang="en-US" altLang="ja-JP" sz="2000" b="1" dirty="0" smtClean="0">
                <a:solidFill>
                  <a:srgbClr val="A5A5A5"/>
                </a:solidFill>
                <a:latin typeface="Tahoma" pitchFamily="34" charset="0"/>
                <a:ea typeface="+mj-ea"/>
                <a:cs typeface="+mj-cs"/>
              </a:rPr>
              <a:t>about 85% </a:t>
            </a:r>
            <a:r>
              <a:rPr lang="en-US" altLang="ja-JP" sz="2000" b="1" dirty="0">
                <a:solidFill>
                  <a:srgbClr val="A5A5A5"/>
                </a:solidFill>
                <a:latin typeface="Tahoma" pitchFamily="34" charset="0"/>
                <a:ea typeface="+mj-ea"/>
                <a:cs typeface="+mj-cs"/>
              </a:rPr>
              <a:t>of the </a:t>
            </a:r>
            <a:r>
              <a:rPr lang="en-US" altLang="ja-JP" sz="2000" b="1" dirty="0" smtClean="0">
                <a:solidFill>
                  <a:srgbClr val="A5A5A5"/>
                </a:solidFill>
                <a:latin typeface="Tahoma" pitchFamily="34" charset="0"/>
                <a:ea typeface="+mj-ea"/>
                <a:cs typeface="+mj-cs"/>
              </a:rPr>
              <a:t>global GDP</a:t>
            </a:r>
            <a:endParaRPr lang="en-GB" sz="2000" b="1" dirty="0">
              <a:solidFill>
                <a:srgbClr val="A5A5A5"/>
              </a:solidFill>
              <a:latin typeface="Tahoma" pitchFamily="34" charset="0"/>
              <a:ea typeface="+mj-ea"/>
              <a:cs typeface="+mj-cs"/>
            </a:endParaRPr>
          </a:p>
        </p:txBody>
      </p:sp>
      <p:sp>
        <p:nvSpPr>
          <p:cNvPr id="9" name="TextBox 8"/>
          <p:cNvSpPr txBox="1"/>
          <p:nvPr/>
        </p:nvSpPr>
        <p:spPr>
          <a:xfrm>
            <a:off x="0" y="4116147"/>
            <a:ext cx="9180512" cy="677108"/>
          </a:xfrm>
          <a:prstGeom prst="rect">
            <a:avLst/>
          </a:prstGeom>
          <a:noFill/>
        </p:spPr>
        <p:txBody>
          <a:bodyPr wrap="square" rtlCol="0">
            <a:spAutoFit/>
          </a:bodyPr>
          <a:lstStyle/>
          <a:p>
            <a:r>
              <a:rPr lang="en-GB" sz="3800" smtClean="0">
                <a:solidFill>
                  <a:srgbClr val="B7BCC7"/>
                </a:solidFill>
                <a:latin typeface="Franklin Gothic Heavy" pitchFamily="34" charset="0"/>
              </a:rPr>
              <a:t>China EU India Japan Korea Russia USA</a:t>
            </a:r>
            <a:endParaRPr lang="en-GB" sz="3800">
              <a:solidFill>
                <a:srgbClr val="B7BCC7"/>
              </a:solidFill>
              <a:latin typeface="Franklin Gothic Heavy" pitchFamily="34" charset="0"/>
            </a:endParaRPr>
          </a:p>
        </p:txBody>
      </p:sp>
      <p:sp>
        <p:nvSpPr>
          <p:cNvPr id="11" name="Rectangle 10"/>
          <p:cNvSpPr/>
          <p:nvPr/>
        </p:nvSpPr>
        <p:spPr>
          <a:xfrm>
            <a:off x="4283968" y="1657350"/>
            <a:ext cx="3960440" cy="1731243"/>
          </a:xfrm>
          <a:prstGeom prst="rect">
            <a:avLst/>
          </a:prstGeom>
          <a:effectLst>
            <a:outerShdw blurRad="50800" dist="38100" dir="5400000" algn="t" rotWithShape="0">
              <a:prstClr val="black">
                <a:alpha val="76000"/>
              </a:prstClr>
            </a:outerShdw>
          </a:effectLst>
        </p:spPr>
        <p:txBody>
          <a:bodyPr vert="horz" lIns="91440" tIns="45720" rIns="91440" bIns="45720" rtlCol="0">
            <a:noAutofit/>
          </a:bodyPr>
          <a:lstStyle/>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85000"/>
                  </a:schemeClr>
                </a:solidFill>
                <a:effectLst>
                  <a:outerShdw blurRad="38100" dist="38100" dir="2700000" algn="tl">
                    <a:srgbClr val="000000">
                      <a:alpha val="43137"/>
                    </a:srgbClr>
                  </a:outerShdw>
                </a:effectLst>
                <a:latin typeface="Tahoma" pitchFamily="34" charset="0"/>
              </a:rPr>
              <a:t>28 June 2005: The ITER Members unanimously agreed to build </a:t>
            </a:r>
            <a:r>
              <a:rPr lang="en-GB" sz="1600" b="1" dirty="0" smtClean="0">
                <a:solidFill>
                  <a:schemeClr val="bg1">
                    <a:lumMod val="85000"/>
                  </a:schemeClr>
                </a:solidFill>
                <a:effectLst>
                  <a:outerShdw blurRad="38100" dist="38100" dir="2700000" algn="tl">
                    <a:srgbClr val="000000">
                      <a:alpha val="43137"/>
                    </a:srgbClr>
                  </a:outerShdw>
                </a:effectLst>
                <a:latin typeface="Tahoma" pitchFamily="34" charset="0"/>
              </a:rPr>
              <a:t>ITER  </a:t>
            </a:r>
            <a:r>
              <a:rPr lang="en-GB" sz="1600" b="1" dirty="0">
                <a:solidFill>
                  <a:schemeClr val="bg1">
                    <a:lumMod val="85000"/>
                  </a:schemeClr>
                </a:solidFill>
                <a:effectLst>
                  <a:outerShdw blurRad="38100" dist="38100" dir="2700000" algn="tl">
                    <a:srgbClr val="000000">
                      <a:alpha val="43137"/>
                    </a:srgbClr>
                  </a:outerShdw>
                </a:effectLst>
                <a:latin typeface="Tahoma" pitchFamily="34" charset="0"/>
              </a:rPr>
              <a:t>on the site proposed by Europe</a:t>
            </a:r>
          </a:p>
          <a:p>
            <a:pPr marL="285750" indent="-285750" defTabSz="795338" fontAlgn="base">
              <a:spcBef>
                <a:spcPct val="0"/>
              </a:spcBef>
              <a:spcAft>
                <a:spcPct val="0"/>
              </a:spcAft>
              <a:buFont typeface="Wingdings" panose="05000000000000000000" pitchFamily="2" charset="2"/>
              <a:buChar char="§"/>
            </a:pPr>
            <a:endParaRPr lang="en-GB" sz="1600" b="1" dirty="0">
              <a:solidFill>
                <a:schemeClr val="bg1">
                  <a:lumMod val="8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85000"/>
                  </a:schemeClr>
                </a:solidFill>
                <a:effectLst>
                  <a:outerShdw blurRad="38100" dist="38100" dir="2700000" algn="tl">
                    <a:srgbClr val="000000">
                      <a:alpha val="43137"/>
                    </a:srgbClr>
                  </a:outerShdw>
                </a:effectLst>
                <a:latin typeface="Tahoma" pitchFamily="34" charset="0"/>
              </a:rPr>
              <a:t>21 November 2006: The ITER Agreement was signed at the </a:t>
            </a:r>
            <a:r>
              <a:rPr lang="en-GB" sz="1600" b="1" dirty="0" err="1">
                <a:solidFill>
                  <a:schemeClr val="bg1">
                    <a:lumMod val="85000"/>
                  </a:schemeClr>
                </a:solidFill>
                <a:effectLst>
                  <a:outerShdw blurRad="38100" dist="38100" dir="2700000" algn="tl">
                    <a:srgbClr val="000000">
                      <a:alpha val="43137"/>
                    </a:srgbClr>
                  </a:outerShdw>
                </a:effectLst>
                <a:latin typeface="Tahoma" pitchFamily="34" charset="0"/>
              </a:rPr>
              <a:t>Élysée</a:t>
            </a:r>
            <a:r>
              <a:rPr lang="en-GB" sz="1600" b="1" dirty="0">
                <a:solidFill>
                  <a:schemeClr val="bg1">
                    <a:lumMod val="85000"/>
                  </a:schemeClr>
                </a:solidFill>
                <a:effectLst>
                  <a:outerShdw blurRad="38100" dist="38100" dir="2700000" algn="tl">
                    <a:srgbClr val="000000">
                      <a:alpha val="43137"/>
                    </a:srgbClr>
                  </a:outerShdw>
                </a:effectLst>
                <a:latin typeface="Tahoma" pitchFamily="34" charset="0"/>
              </a:rPr>
              <a:t> Palace, in Paris.  </a:t>
            </a:r>
          </a:p>
        </p:txBody>
      </p:sp>
      <p:sp>
        <p:nvSpPr>
          <p:cNvPr id="12" name="Rectangle 2"/>
          <p:cNvSpPr txBox="1">
            <a:spLocks noChangeArrowheads="1"/>
          </p:cNvSpPr>
          <p:nvPr/>
        </p:nvSpPr>
        <p:spPr bwMode="auto">
          <a:xfrm>
            <a:off x="179512" y="342899"/>
            <a:ext cx="8784976" cy="857251"/>
          </a:xfrm>
          <a:prstGeom prst="rect">
            <a:avLst/>
          </a:prstGeom>
          <a:noFill/>
          <a:ln>
            <a:noFill/>
          </a:ln>
          <a:effectLst>
            <a:outerShdw blurRad="101600" dist="50800" dir="360000" sx="33000" sy="33000" algn="ctr" rotWithShape="0">
              <a:schemeClr val="bg1">
                <a:lumMod val="7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a:lstStyle>
          <a:p>
            <a:r>
              <a:rPr lang="en-GB" sz="4800" dirty="0">
                <a:solidFill>
                  <a:schemeClr val="bg1">
                    <a:lumMod val="85000"/>
                  </a:schemeClr>
                </a:solidFill>
                <a:effectLst>
                  <a:outerShdw blurRad="50800" dist="50800" dir="5400000" algn="ctr" rotWithShape="0">
                    <a:prstClr val="black"/>
                  </a:outerShdw>
                </a:effectLst>
                <a:latin typeface="Tahoma" pitchFamily="34" charset="0"/>
                <a:ea typeface="+mn-ea"/>
                <a:cs typeface="+mn-cs"/>
              </a:rPr>
              <a:t>Global challenge, </a:t>
            </a:r>
            <a:endParaRPr lang="en-GB" sz="4800" dirty="0" smtClean="0">
              <a:solidFill>
                <a:schemeClr val="bg1">
                  <a:lumMod val="85000"/>
                </a:schemeClr>
              </a:solidFill>
              <a:effectLst>
                <a:outerShdw blurRad="50800" dist="50800" dir="5400000" algn="ctr" rotWithShape="0">
                  <a:prstClr val="black"/>
                </a:outerShdw>
              </a:effectLst>
              <a:latin typeface="Tahoma" pitchFamily="34" charset="0"/>
              <a:ea typeface="+mn-ea"/>
              <a:cs typeface="+mn-cs"/>
            </a:endParaRPr>
          </a:p>
          <a:p>
            <a:r>
              <a:rPr lang="en-GB" sz="4800" dirty="0" smtClean="0">
                <a:solidFill>
                  <a:schemeClr val="bg1">
                    <a:lumMod val="85000"/>
                  </a:schemeClr>
                </a:solidFill>
                <a:effectLst>
                  <a:outerShdw blurRad="50800" dist="50800" dir="5400000" algn="ctr" rotWithShape="0">
                    <a:prstClr val="black"/>
                  </a:outerShdw>
                </a:effectLst>
                <a:latin typeface="Tahoma" pitchFamily="34" charset="0"/>
                <a:ea typeface="+mn-ea"/>
                <a:cs typeface="+mn-cs"/>
              </a:rPr>
              <a:t>global </a:t>
            </a:r>
            <a:r>
              <a:rPr lang="en-GB" sz="4800" dirty="0">
                <a:solidFill>
                  <a:schemeClr val="bg1">
                    <a:lumMod val="85000"/>
                  </a:schemeClr>
                </a:solidFill>
                <a:effectLst>
                  <a:outerShdw blurRad="50800" dist="50800" dir="5400000" algn="ctr" rotWithShape="0">
                    <a:prstClr val="black"/>
                  </a:outerShdw>
                </a:effectLst>
                <a:latin typeface="Tahoma" pitchFamily="34" charset="0"/>
                <a:ea typeface="+mn-ea"/>
                <a:cs typeface="+mn-cs"/>
              </a:rPr>
              <a:t>response</a:t>
            </a:r>
          </a:p>
        </p:txBody>
      </p:sp>
      <p:pic>
        <p:nvPicPr>
          <p:cNvPr id="2050" name="Picture 2" descr="C:\Users\arnouxr\Desktop\Images en vrac\10_Iter Elysée.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57200" y="1535484"/>
            <a:ext cx="3429000" cy="184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00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52400" y="3270891"/>
            <a:ext cx="3048000" cy="191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5129" tIns="52564" rIns="105129" bIns="52564">
            <a:spAutoFit/>
          </a:bodyPr>
          <a:lstStyle>
            <a:lvl1pPr marL="342900" indent="-342900" defTabSz="762000" eaLnBrk="0" hangingPunct="0">
              <a:defRPr sz="2400">
                <a:solidFill>
                  <a:schemeClr val="tx1"/>
                </a:solidFill>
                <a:latin typeface="Arial Narrow" pitchFamily="34" charset="0"/>
              </a:defRPr>
            </a:lvl1pPr>
            <a:lvl2pPr marL="571500" defTabSz="762000" eaLnBrk="0" hangingPunct="0">
              <a:defRPr sz="2400">
                <a:solidFill>
                  <a:schemeClr val="tx1"/>
                </a:solidFill>
                <a:latin typeface="Arial Narrow" pitchFamily="34" charset="0"/>
              </a:defRPr>
            </a:lvl2pPr>
            <a:lvl3pPr marL="1143000" defTabSz="762000" eaLnBrk="0" hangingPunct="0">
              <a:defRPr sz="2400">
                <a:solidFill>
                  <a:schemeClr val="tx1"/>
                </a:solidFill>
                <a:latin typeface="Arial Narrow" pitchFamily="34" charset="0"/>
              </a:defRPr>
            </a:lvl3pPr>
            <a:lvl4pPr marL="1714500" defTabSz="762000" eaLnBrk="0" hangingPunct="0">
              <a:defRPr sz="2400">
                <a:solidFill>
                  <a:schemeClr val="tx1"/>
                </a:solidFill>
                <a:latin typeface="Arial Narrow" pitchFamily="34" charset="0"/>
              </a:defRPr>
            </a:lvl4pPr>
            <a:lvl5pPr marL="2286000" defTabSz="762000" eaLnBrk="0" hangingPunct="0">
              <a:defRPr sz="2400">
                <a:solidFill>
                  <a:schemeClr val="tx1"/>
                </a:solidFill>
                <a:latin typeface="Arial Narrow" pitchFamily="34" charset="0"/>
              </a:defRPr>
            </a:lvl5pPr>
            <a:lvl6pPr marL="2743200" defTabSz="762000" eaLnBrk="0" fontAlgn="base" hangingPunct="0">
              <a:spcBef>
                <a:spcPct val="0"/>
              </a:spcBef>
              <a:spcAft>
                <a:spcPct val="0"/>
              </a:spcAft>
              <a:defRPr sz="2400">
                <a:solidFill>
                  <a:schemeClr val="tx1"/>
                </a:solidFill>
                <a:latin typeface="Arial Narrow" pitchFamily="34" charset="0"/>
              </a:defRPr>
            </a:lvl6pPr>
            <a:lvl7pPr marL="3200400" defTabSz="762000" eaLnBrk="0" fontAlgn="base" hangingPunct="0">
              <a:spcBef>
                <a:spcPct val="0"/>
              </a:spcBef>
              <a:spcAft>
                <a:spcPct val="0"/>
              </a:spcAft>
              <a:defRPr sz="2400">
                <a:solidFill>
                  <a:schemeClr val="tx1"/>
                </a:solidFill>
                <a:latin typeface="Arial Narrow" pitchFamily="34" charset="0"/>
              </a:defRPr>
            </a:lvl7pPr>
            <a:lvl8pPr marL="3657600" defTabSz="762000" eaLnBrk="0" fontAlgn="base" hangingPunct="0">
              <a:spcBef>
                <a:spcPct val="0"/>
              </a:spcBef>
              <a:spcAft>
                <a:spcPct val="0"/>
              </a:spcAft>
              <a:defRPr sz="2400">
                <a:solidFill>
                  <a:schemeClr val="tx1"/>
                </a:solidFill>
                <a:latin typeface="Arial Narrow" pitchFamily="34" charset="0"/>
              </a:defRPr>
            </a:lvl8pPr>
            <a:lvl9pPr marL="4114800" defTabSz="762000" eaLnBrk="0" fontAlgn="base" hangingPunct="0">
              <a:spcBef>
                <a:spcPct val="0"/>
              </a:spcBef>
              <a:spcAft>
                <a:spcPct val="0"/>
              </a:spcAft>
              <a:defRPr sz="2400">
                <a:solidFill>
                  <a:schemeClr val="tx1"/>
                </a:solidFill>
                <a:latin typeface="Arial Narrow" pitchFamily="34" charset="0"/>
              </a:defRPr>
            </a:lvl9pPr>
          </a:lstStyle>
          <a:p>
            <a:pPr algn="ctr">
              <a:lnSpc>
                <a:spcPct val="120000"/>
              </a:lnSpc>
            </a:pPr>
            <a:r>
              <a:rPr lang="en-GB" altLang="fr-FR" sz="1400" b="1" dirty="0">
                <a:solidFill>
                  <a:schemeClr val="bg1"/>
                </a:solidFill>
                <a:latin typeface="Arial" pitchFamily="34" charset="0"/>
              </a:rPr>
              <a:t>Tore </a:t>
            </a:r>
            <a:r>
              <a:rPr lang="en-GB" altLang="fr-FR" sz="1400" b="1" dirty="0" smtClean="0">
                <a:solidFill>
                  <a:schemeClr val="bg1"/>
                </a:solidFill>
                <a:latin typeface="Arial" pitchFamily="34" charset="0"/>
              </a:rPr>
              <a:t>Supra-WEST (France-CEA)</a:t>
            </a:r>
            <a:endParaRPr lang="en-GB" altLang="fr-FR" sz="1400" b="1" dirty="0">
              <a:solidFill>
                <a:schemeClr val="bg1"/>
              </a:solidFill>
              <a:latin typeface="Arial" pitchFamily="34" charset="0"/>
            </a:endParaRPr>
          </a:p>
          <a:p>
            <a:pPr>
              <a:lnSpc>
                <a:spcPct val="120000"/>
              </a:lnSpc>
            </a:pPr>
            <a:r>
              <a:rPr lang="en-GB" altLang="fr-FR" sz="1400" b="1" dirty="0" err="1">
                <a:solidFill>
                  <a:schemeClr val="bg1"/>
                </a:solidFill>
                <a:latin typeface="Arial" pitchFamily="34" charset="0"/>
              </a:rPr>
              <a:t>V</a:t>
            </a:r>
            <a:r>
              <a:rPr lang="en-GB" altLang="fr-FR" sz="1400" b="1" baseline="-25000" dirty="0" err="1">
                <a:solidFill>
                  <a:schemeClr val="bg1"/>
                </a:solidFill>
                <a:latin typeface="Arial" pitchFamily="34" charset="0"/>
              </a:rPr>
              <a:t>plasma</a:t>
            </a:r>
            <a:r>
              <a:rPr lang="en-GB" altLang="fr-FR" sz="1400" b="1" dirty="0">
                <a:solidFill>
                  <a:schemeClr val="bg1"/>
                </a:solidFill>
                <a:latin typeface="Arial" pitchFamily="34" charset="0"/>
              </a:rPr>
              <a:t>    </a:t>
            </a:r>
            <a:r>
              <a:rPr lang="en-GB" altLang="fr-FR" sz="1400" b="1" dirty="0" smtClean="0">
                <a:solidFill>
                  <a:schemeClr val="bg1"/>
                </a:solidFill>
                <a:latin typeface="Arial" pitchFamily="34" charset="0"/>
              </a:rPr>
              <a:t>  25 </a:t>
            </a:r>
            <a:r>
              <a:rPr lang="en-GB" altLang="fr-FR" sz="1400" b="1" dirty="0">
                <a:solidFill>
                  <a:schemeClr val="bg1"/>
                </a:solidFill>
                <a:latin typeface="Arial" pitchFamily="34" charset="0"/>
              </a:rPr>
              <a:t>m</a:t>
            </a:r>
            <a:r>
              <a:rPr lang="en-GB" altLang="fr-FR" sz="1400" b="1" baseline="30000" dirty="0">
                <a:solidFill>
                  <a:schemeClr val="bg1"/>
                </a:solidFill>
                <a:latin typeface="Arial" pitchFamily="34" charset="0"/>
              </a:rPr>
              <a:t>3</a:t>
            </a:r>
          </a:p>
          <a:p>
            <a:pPr>
              <a:lnSpc>
                <a:spcPct val="120000"/>
              </a:lnSpc>
            </a:pPr>
            <a:r>
              <a:rPr lang="en-GB" altLang="fr-FR" sz="1400" b="1" dirty="0" err="1">
                <a:solidFill>
                  <a:schemeClr val="bg1"/>
                </a:solidFill>
                <a:latin typeface="Arial" pitchFamily="34" charset="0"/>
              </a:rPr>
              <a:t>P</a:t>
            </a:r>
            <a:r>
              <a:rPr lang="en-GB" altLang="fr-FR" sz="1400" b="1" baseline="-25000" dirty="0" err="1">
                <a:solidFill>
                  <a:schemeClr val="bg1"/>
                </a:solidFill>
                <a:latin typeface="Arial" pitchFamily="34" charset="0"/>
              </a:rPr>
              <a:t>fusion</a:t>
            </a:r>
            <a:r>
              <a:rPr lang="en-GB" altLang="fr-FR" sz="1400" b="1" dirty="0">
                <a:solidFill>
                  <a:schemeClr val="bg1"/>
                </a:solidFill>
                <a:latin typeface="Arial" pitchFamily="34" charset="0"/>
              </a:rPr>
              <a:t>       ~0</a:t>
            </a:r>
          </a:p>
          <a:p>
            <a:pPr>
              <a:lnSpc>
                <a:spcPct val="120000"/>
              </a:lnSpc>
            </a:pPr>
            <a:r>
              <a:rPr lang="en-GB" altLang="fr-FR" sz="1400" b="1" dirty="0" err="1" smtClean="0">
                <a:solidFill>
                  <a:schemeClr val="bg1"/>
                </a:solidFill>
                <a:latin typeface="Arial" pitchFamily="34" charset="0"/>
              </a:rPr>
              <a:t>P</a:t>
            </a:r>
            <a:r>
              <a:rPr lang="en-GB" altLang="fr-FR" sz="1400" b="1" baseline="-25000" dirty="0" err="1" smtClean="0">
                <a:solidFill>
                  <a:schemeClr val="bg1"/>
                </a:solidFill>
                <a:latin typeface="Arial" pitchFamily="34" charset="0"/>
              </a:rPr>
              <a:t>chauffage</a:t>
            </a:r>
            <a:r>
              <a:rPr lang="en-GB" altLang="fr-FR" sz="1400" b="1" dirty="0" smtClean="0">
                <a:solidFill>
                  <a:schemeClr val="bg1"/>
                </a:solidFill>
                <a:latin typeface="Arial" pitchFamily="34" charset="0"/>
              </a:rPr>
              <a:t>  ~</a:t>
            </a:r>
            <a:r>
              <a:rPr lang="en-GB" altLang="fr-FR" sz="1400" b="1" dirty="0">
                <a:solidFill>
                  <a:schemeClr val="bg1"/>
                </a:solidFill>
                <a:latin typeface="Arial" pitchFamily="34" charset="0"/>
              </a:rPr>
              <a:t>15 MW </a:t>
            </a:r>
          </a:p>
          <a:p>
            <a:pPr>
              <a:lnSpc>
                <a:spcPct val="120000"/>
              </a:lnSpc>
            </a:pPr>
            <a:r>
              <a:rPr lang="en-GB" altLang="fr-FR" sz="1400" b="1" dirty="0" err="1">
                <a:solidFill>
                  <a:schemeClr val="bg1"/>
                </a:solidFill>
                <a:latin typeface="Arial" pitchFamily="34" charset="0"/>
              </a:rPr>
              <a:t>T</a:t>
            </a:r>
            <a:r>
              <a:rPr lang="en-GB" altLang="fr-FR" sz="1400" b="1" baseline="-25000" dirty="0" err="1">
                <a:solidFill>
                  <a:schemeClr val="bg1"/>
                </a:solidFill>
                <a:latin typeface="Arial" pitchFamily="34" charset="0"/>
              </a:rPr>
              <a:t>plasma</a:t>
            </a:r>
            <a:r>
              <a:rPr lang="en-GB" altLang="fr-FR" sz="1400" b="1" baseline="-25000" dirty="0">
                <a:solidFill>
                  <a:schemeClr val="bg1"/>
                </a:solidFill>
                <a:latin typeface="Arial" pitchFamily="34" charset="0"/>
              </a:rPr>
              <a:t>    </a:t>
            </a:r>
            <a:r>
              <a:rPr lang="en-GB" altLang="fr-FR" sz="1400" b="1" baseline="-25000" dirty="0" smtClean="0">
                <a:solidFill>
                  <a:schemeClr val="bg1"/>
                </a:solidFill>
                <a:latin typeface="Arial" pitchFamily="34" charset="0"/>
              </a:rPr>
              <a:t>    </a:t>
            </a:r>
            <a:r>
              <a:rPr lang="en-GB" altLang="fr-FR" sz="1400" b="1" dirty="0" smtClean="0">
                <a:solidFill>
                  <a:schemeClr val="bg1"/>
                </a:solidFill>
                <a:latin typeface="Arial" pitchFamily="34" charset="0"/>
              </a:rPr>
              <a:t>~</a:t>
            </a:r>
            <a:r>
              <a:rPr lang="en-GB" altLang="fr-FR" sz="1400" b="1" dirty="0">
                <a:solidFill>
                  <a:schemeClr val="bg1"/>
                </a:solidFill>
                <a:latin typeface="Arial" pitchFamily="34" charset="0"/>
              </a:rPr>
              <a:t>400 </a:t>
            </a:r>
            <a:r>
              <a:rPr lang="en-GB" altLang="fr-FR" sz="1400" b="1" dirty="0" smtClean="0">
                <a:solidFill>
                  <a:schemeClr val="bg1"/>
                </a:solidFill>
                <a:latin typeface="Arial" pitchFamily="34" charset="0"/>
              </a:rPr>
              <a:t>s</a:t>
            </a:r>
          </a:p>
          <a:p>
            <a:pPr>
              <a:lnSpc>
                <a:spcPct val="120000"/>
              </a:lnSpc>
            </a:pPr>
            <a:endParaRPr lang="en-GB" altLang="fr-FR" sz="1400" b="1" dirty="0">
              <a:solidFill>
                <a:schemeClr val="bg1"/>
              </a:solidFill>
              <a:latin typeface="Arial" pitchFamily="34" charset="0"/>
            </a:endParaRPr>
          </a:p>
          <a:p>
            <a:pPr>
              <a:lnSpc>
                <a:spcPct val="120000"/>
              </a:lnSpc>
            </a:pPr>
            <a:r>
              <a:rPr lang="fr-FR" altLang="fr-FR" sz="1400" b="1" dirty="0" err="1">
                <a:solidFill>
                  <a:schemeClr val="bg1"/>
                </a:solidFill>
              </a:rPr>
              <a:t>I</a:t>
            </a:r>
            <a:r>
              <a:rPr lang="fr-FR" altLang="fr-FR" sz="1400" b="1" baseline="-25000" dirty="0" err="1">
                <a:solidFill>
                  <a:schemeClr val="bg1"/>
                </a:solidFill>
              </a:rPr>
              <a:t>plasma</a:t>
            </a:r>
            <a:r>
              <a:rPr lang="fr-FR" altLang="fr-FR" sz="1400" b="1" dirty="0">
                <a:solidFill>
                  <a:schemeClr val="bg1"/>
                </a:solidFill>
              </a:rPr>
              <a:t> </a:t>
            </a:r>
            <a:r>
              <a:rPr lang="en-GB" altLang="fr-FR" sz="1400" b="1" dirty="0">
                <a:solidFill>
                  <a:schemeClr val="bg1"/>
                </a:solidFill>
              </a:rPr>
              <a:t>~</a:t>
            </a:r>
            <a:r>
              <a:rPr lang="fr-FR" altLang="fr-FR" sz="1400" b="1" dirty="0">
                <a:solidFill>
                  <a:schemeClr val="bg1"/>
                </a:solidFill>
              </a:rPr>
              <a:t> 1.7	MA</a:t>
            </a:r>
            <a:endParaRPr lang="en-GB" altLang="fr-FR" sz="1400" b="1" dirty="0">
              <a:solidFill>
                <a:schemeClr val="bg1"/>
              </a:solidFill>
              <a:latin typeface="Arial" pitchFamily="34" charset="0"/>
            </a:endParaRPr>
          </a:p>
        </p:txBody>
      </p:sp>
      <p:sp>
        <p:nvSpPr>
          <p:cNvPr id="5" name="Rectangle 7"/>
          <p:cNvSpPr>
            <a:spLocks noChangeArrowheads="1"/>
          </p:cNvSpPr>
          <p:nvPr/>
        </p:nvSpPr>
        <p:spPr bwMode="auto">
          <a:xfrm>
            <a:off x="3352800" y="3283987"/>
            <a:ext cx="1676400" cy="191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5129" tIns="52564" rIns="105129" bIns="52564">
            <a:spAutoFit/>
          </a:bodyPr>
          <a:lstStyle>
            <a:lvl1pPr marL="342900" indent="-342900" defTabSz="762000" eaLnBrk="0" hangingPunct="0">
              <a:defRPr sz="2400">
                <a:solidFill>
                  <a:schemeClr val="tx1"/>
                </a:solidFill>
                <a:latin typeface="Arial Narrow" pitchFamily="34" charset="0"/>
              </a:defRPr>
            </a:lvl1pPr>
            <a:lvl2pPr marL="571500" defTabSz="762000" eaLnBrk="0" hangingPunct="0">
              <a:defRPr sz="2400">
                <a:solidFill>
                  <a:schemeClr val="tx1"/>
                </a:solidFill>
                <a:latin typeface="Arial Narrow" pitchFamily="34" charset="0"/>
              </a:defRPr>
            </a:lvl2pPr>
            <a:lvl3pPr marL="1143000" defTabSz="762000" eaLnBrk="0" hangingPunct="0">
              <a:defRPr sz="2400">
                <a:solidFill>
                  <a:schemeClr val="tx1"/>
                </a:solidFill>
                <a:latin typeface="Arial Narrow" pitchFamily="34" charset="0"/>
              </a:defRPr>
            </a:lvl3pPr>
            <a:lvl4pPr marL="1714500" defTabSz="762000" eaLnBrk="0" hangingPunct="0">
              <a:defRPr sz="2400">
                <a:solidFill>
                  <a:schemeClr val="tx1"/>
                </a:solidFill>
                <a:latin typeface="Arial Narrow" pitchFamily="34" charset="0"/>
              </a:defRPr>
            </a:lvl4pPr>
            <a:lvl5pPr marL="2286000" defTabSz="762000" eaLnBrk="0" hangingPunct="0">
              <a:defRPr sz="2400">
                <a:solidFill>
                  <a:schemeClr val="tx1"/>
                </a:solidFill>
                <a:latin typeface="Arial Narrow" pitchFamily="34" charset="0"/>
              </a:defRPr>
            </a:lvl5pPr>
            <a:lvl6pPr marL="2743200" defTabSz="762000" eaLnBrk="0" fontAlgn="base" hangingPunct="0">
              <a:spcBef>
                <a:spcPct val="0"/>
              </a:spcBef>
              <a:spcAft>
                <a:spcPct val="0"/>
              </a:spcAft>
              <a:defRPr sz="2400">
                <a:solidFill>
                  <a:schemeClr val="tx1"/>
                </a:solidFill>
                <a:latin typeface="Arial Narrow" pitchFamily="34" charset="0"/>
              </a:defRPr>
            </a:lvl6pPr>
            <a:lvl7pPr marL="3200400" defTabSz="762000" eaLnBrk="0" fontAlgn="base" hangingPunct="0">
              <a:spcBef>
                <a:spcPct val="0"/>
              </a:spcBef>
              <a:spcAft>
                <a:spcPct val="0"/>
              </a:spcAft>
              <a:defRPr sz="2400">
                <a:solidFill>
                  <a:schemeClr val="tx1"/>
                </a:solidFill>
                <a:latin typeface="Arial Narrow" pitchFamily="34" charset="0"/>
              </a:defRPr>
            </a:lvl7pPr>
            <a:lvl8pPr marL="3657600" defTabSz="762000" eaLnBrk="0" fontAlgn="base" hangingPunct="0">
              <a:spcBef>
                <a:spcPct val="0"/>
              </a:spcBef>
              <a:spcAft>
                <a:spcPct val="0"/>
              </a:spcAft>
              <a:defRPr sz="2400">
                <a:solidFill>
                  <a:schemeClr val="tx1"/>
                </a:solidFill>
                <a:latin typeface="Arial Narrow" pitchFamily="34" charset="0"/>
              </a:defRPr>
            </a:lvl8pPr>
            <a:lvl9pPr marL="4114800" defTabSz="762000" eaLnBrk="0" fontAlgn="base" hangingPunct="0">
              <a:spcBef>
                <a:spcPct val="0"/>
              </a:spcBef>
              <a:spcAft>
                <a:spcPct val="0"/>
              </a:spcAft>
              <a:defRPr sz="2400">
                <a:solidFill>
                  <a:schemeClr val="tx1"/>
                </a:solidFill>
                <a:latin typeface="Arial Narrow" pitchFamily="34" charset="0"/>
              </a:defRPr>
            </a:lvl9pPr>
          </a:lstStyle>
          <a:p>
            <a:pPr algn="ctr">
              <a:lnSpc>
                <a:spcPct val="120000"/>
              </a:lnSpc>
            </a:pPr>
            <a:r>
              <a:rPr lang="en-GB" altLang="fr-FR" sz="1400" b="1" dirty="0" smtClean="0">
                <a:solidFill>
                  <a:schemeClr val="bg1"/>
                </a:solidFill>
                <a:latin typeface="Arial" pitchFamily="34" charset="0"/>
              </a:rPr>
              <a:t>JET (Europe)</a:t>
            </a:r>
            <a:endParaRPr lang="en-GB" altLang="fr-FR" sz="1400" b="1" dirty="0">
              <a:solidFill>
                <a:schemeClr val="bg1"/>
              </a:solidFill>
              <a:latin typeface="Arial" pitchFamily="34" charset="0"/>
            </a:endParaRPr>
          </a:p>
          <a:p>
            <a:pPr>
              <a:lnSpc>
                <a:spcPct val="120000"/>
              </a:lnSpc>
            </a:pPr>
            <a:r>
              <a:rPr lang="en-GB" altLang="fr-FR" sz="1400" b="1" dirty="0" err="1">
                <a:solidFill>
                  <a:schemeClr val="bg1"/>
                </a:solidFill>
                <a:latin typeface="Arial" pitchFamily="34" charset="0"/>
              </a:rPr>
              <a:t>V</a:t>
            </a:r>
            <a:r>
              <a:rPr lang="en-GB" altLang="fr-FR" sz="1400" b="1" baseline="-25000" dirty="0" err="1">
                <a:solidFill>
                  <a:schemeClr val="bg1"/>
                </a:solidFill>
                <a:latin typeface="Arial" pitchFamily="34" charset="0"/>
              </a:rPr>
              <a:t>plasma</a:t>
            </a:r>
            <a:r>
              <a:rPr lang="en-GB" altLang="fr-FR" sz="1400" b="1" dirty="0">
                <a:solidFill>
                  <a:schemeClr val="bg1"/>
                </a:solidFill>
                <a:latin typeface="Arial" pitchFamily="34" charset="0"/>
              </a:rPr>
              <a:t>    80 m</a:t>
            </a:r>
            <a:r>
              <a:rPr lang="en-GB" altLang="fr-FR" sz="1400" b="1" baseline="30000" dirty="0">
                <a:solidFill>
                  <a:schemeClr val="bg1"/>
                </a:solidFill>
                <a:latin typeface="Arial" pitchFamily="34" charset="0"/>
              </a:rPr>
              <a:t>3</a:t>
            </a:r>
          </a:p>
          <a:p>
            <a:pPr>
              <a:lnSpc>
                <a:spcPct val="120000"/>
              </a:lnSpc>
            </a:pPr>
            <a:r>
              <a:rPr lang="en-GB" altLang="fr-FR" sz="1400" b="1" dirty="0" err="1">
                <a:solidFill>
                  <a:schemeClr val="bg1"/>
                </a:solidFill>
                <a:latin typeface="Arial" pitchFamily="34" charset="0"/>
              </a:rPr>
              <a:t>P</a:t>
            </a:r>
            <a:r>
              <a:rPr lang="en-GB" altLang="fr-FR" sz="1400" b="1" baseline="-25000" dirty="0" err="1">
                <a:solidFill>
                  <a:schemeClr val="bg1"/>
                </a:solidFill>
                <a:latin typeface="Arial" pitchFamily="34" charset="0"/>
              </a:rPr>
              <a:t>fusion</a:t>
            </a:r>
            <a:r>
              <a:rPr lang="en-GB" altLang="fr-FR" sz="1400" b="1" dirty="0">
                <a:solidFill>
                  <a:schemeClr val="bg1"/>
                </a:solidFill>
                <a:latin typeface="Arial" pitchFamily="34" charset="0"/>
              </a:rPr>
              <a:t>    ~16 MW</a:t>
            </a:r>
          </a:p>
          <a:p>
            <a:pPr>
              <a:lnSpc>
                <a:spcPct val="120000"/>
              </a:lnSpc>
            </a:pPr>
            <a:r>
              <a:rPr lang="en-GB" altLang="fr-FR" sz="1400" b="1" dirty="0">
                <a:solidFill>
                  <a:schemeClr val="bg1"/>
                </a:solidFill>
                <a:latin typeface="Arial" pitchFamily="34" charset="0"/>
              </a:rPr>
              <a:t>P</a:t>
            </a:r>
            <a:r>
              <a:rPr lang="en-GB" altLang="fr-FR" sz="1400" b="1" baseline="-25000" dirty="0">
                <a:solidFill>
                  <a:schemeClr val="bg1"/>
                </a:solidFill>
                <a:latin typeface="Arial" pitchFamily="34" charset="0"/>
              </a:rPr>
              <a:t>chauffage</a:t>
            </a:r>
            <a:r>
              <a:rPr lang="en-GB" altLang="fr-FR" sz="1400" b="1" dirty="0">
                <a:solidFill>
                  <a:schemeClr val="bg1"/>
                </a:solidFill>
                <a:latin typeface="Arial" pitchFamily="34" charset="0"/>
              </a:rPr>
              <a:t>~23 MW</a:t>
            </a:r>
          </a:p>
          <a:p>
            <a:pPr>
              <a:lnSpc>
                <a:spcPct val="120000"/>
              </a:lnSpc>
            </a:pPr>
            <a:r>
              <a:rPr lang="en-GB" altLang="fr-FR" sz="1400" b="1" dirty="0" err="1">
                <a:solidFill>
                  <a:schemeClr val="bg1"/>
                </a:solidFill>
                <a:latin typeface="Arial" pitchFamily="34" charset="0"/>
              </a:rPr>
              <a:t>T</a:t>
            </a:r>
            <a:r>
              <a:rPr lang="en-GB" altLang="fr-FR" sz="1400" b="1" baseline="-25000" dirty="0" err="1">
                <a:solidFill>
                  <a:schemeClr val="bg1"/>
                </a:solidFill>
                <a:latin typeface="Arial" pitchFamily="34" charset="0"/>
              </a:rPr>
              <a:t>plasma</a:t>
            </a:r>
            <a:r>
              <a:rPr lang="en-GB" altLang="fr-FR" sz="1400" b="1" baseline="-25000" dirty="0">
                <a:solidFill>
                  <a:schemeClr val="bg1"/>
                </a:solidFill>
                <a:latin typeface="Arial" pitchFamily="34" charset="0"/>
              </a:rPr>
              <a:t>    </a:t>
            </a:r>
            <a:r>
              <a:rPr lang="en-GB" altLang="fr-FR" sz="1400" b="1" dirty="0">
                <a:solidFill>
                  <a:schemeClr val="bg1"/>
                </a:solidFill>
                <a:latin typeface="Arial" pitchFamily="34" charset="0"/>
              </a:rPr>
              <a:t>~30 </a:t>
            </a:r>
            <a:r>
              <a:rPr lang="en-GB" altLang="fr-FR" sz="1400" b="1" dirty="0" smtClean="0">
                <a:solidFill>
                  <a:schemeClr val="bg1"/>
                </a:solidFill>
                <a:latin typeface="Arial" pitchFamily="34" charset="0"/>
              </a:rPr>
              <a:t>s</a:t>
            </a:r>
          </a:p>
          <a:p>
            <a:pPr>
              <a:lnSpc>
                <a:spcPct val="120000"/>
              </a:lnSpc>
            </a:pPr>
            <a:endParaRPr lang="en-GB" altLang="fr-FR" sz="1400" b="1" dirty="0">
              <a:solidFill>
                <a:schemeClr val="bg1"/>
              </a:solidFill>
              <a:latin typeface="Arial" pitchFamily="34" charset="0"/>
            </a:endParaRPr>
          </a:p>
          <a:p>
            <a:pPr>
              <a:lnSpc>
                <a:spcPct val="120000"/>
              </a:lnSpc>
            </a:pPr>
            <a:r>
              <a:rPr lang="fr-FR" altLang="fr-FR" sz="1400" b="1" dirty="0" err="1">
                <a:solidFill>
                  <a:schemeClr val="bg1"/>
                </a:solidFill>
              </a:rPr>
              <a:t>I</a:t>
            </a:r>
            <a:r>
              <a:rPr lang="fr-FR" altLang="fr-FR" sz="1400" b="1" baseline="-25000" dirty="0" err="1">
                <a:solidFill>
                  <a:schemeClr val="bg1"/>
                </a:solidFill>
              </a:rPr>
              <a:t>plasma</a:t>
            </a:r>
            <a:r>
              <a:rPr lang="fr-FR" altLang="fr-FR" sz="1400" b="1" dirty="0">
                <a:solidFill>
                  <a:schemeClr val="bg1"/>
                </a:solidFill>
              </a:rPr>
              <a:t> </a:t>
            </a:r>
            <a:r>
              <a:rPr lang="en-GB" altLang="fr-FR" sz="1400" b="1" dirty="0">
                <a:solidFill>
                  <a:schemeClr val="bg1"/>
                </a:solidFill>
              </a:rPr>
              <a:t>~</a:t>
            </a:r>
            <a:r>
              <a:rPr lang="fr-FR" altLang="fr-FR" sz="1400" b="1" dirty="0">
                <a:solidFill>
                  <a:schemeClr val="bg1"/>
                </a:solidFill>
              </a:rPr>
              <a:t> 5-7 MA</a:t>
            </a:r>
            <a:endParaRPr lang="en-GB" altLang="fr-FR" sz="1400" b="1" dirty="0">
              <a:solidFill>
                <a:schemeClr val="bg1"/>
              </a:solidFill>
              <a:latin typeface="Arial" pitchFamily="34" charset="0"/>
            </a:endParaRPr>
          </a:p>
        </p:txBody>
      </p:sp>
      <p:sp>
        <p:nvSpPr>
          <p:cNvPr id="6" name="Rectangle 8"/>
          <p:cNvSpPr>
            <a:spLocks noChangeArrowheads="1"/>
          </p:cNvSpPr>
          <p:nvPr/>
        </p:nvSpPr>
        <p:spPr bwMode="auto">
          <a:xfrm>
            <a:off x="6620464" y="3341137"/>
            <a:ext cx="2142536" cy="139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5129" tIns="52564" rIns="105129" bIns="52564">
            <a:spAutoFit/>
          </a:bodyPr>
          <a:lstStyle>
            <a:lvl1pPr marL="342900" indent="-342900" defTabSz="762000" eaLnBrk="0" hangingPunct="0">
              <a:defRPr sz="2400">
                <a:solidFill>
                  <a:schemeClr val="tx1"/>
                </a:solidFill>
                <a:latin typeface="Arial Narrow" pitchFamily="34" charset="0"/>
              </a:defRPr>
            </a:lvl1pPr>
            <a:lvl2pPr marL="571500" defTabSz="762000" eaLnBrk="0" hangingPunct="0">
              <a:defRPr sz="2400">
                <a:solidFill>
                  <a:schemeClr val="tx1"/>
                </a:solidFill>
                <a:latin typeface="Arial Narrow" pitchFamily="34" charset="0"/>
              </a:defRPr>
            </a:lvl2pPr>
            <a:lvl3pPr marL="1143000" defTabSz="762000" eaLnBrk="0" hangingPunct="0">
              <a:defRPr sz="2400">
                <a:solidFill>
                  <a:schemeClr val="tx1"/>
                </a:solidFill>
                <a:latin typeface="Arial Narrow" pitchFamily="34" charset="0"/>
              </a:defRPr>
            </a:lvl3pPr>
            <a:lvl4pPr marL="1714500" defTabSz="762000" eaLnBrk="0" hangingPunct="0">
              <a:defRPr sz="2400">
                <a:solidFill>
                  <a:schemeClr val="tx1"/>
                </a:solidFill>
                <a:latin typeface="Arial Narrow" pitchFamily="34" charset="0"/>
              </a:defRPr>
            </a:lvl4pPr>
            <a:lvl5pPr marL="2286000" defTabSz="762000" eaLnBrk="0" hangingPunct="0">
              <a:defRPr sz="2400">
                <a:solidFill>
                  <a:schemeClr val="tx1"/>
                </a:solidFill>
                <a:latin typeface="Arial Narrow" pitchFamily="34" charset="0"/>
              </a:defRPr>
            </a:lvl5pPr>
            <a:lvl6pPr marL="2743200" defTabSz="762000" eaLnBrk="0" fontAlgn="base" hangingPunct="0">
              <a:spcBef>
                <a:spcPct val="0"/>
              </a:spcBef>
              <a:spcAft>
                <a:spcPct val="0"/>
              </a:spcAft>
              <a:defRPr sz="2400">
                <a:solidFill>
                  <a:schemeClr val="tx1"/>
                </a:solidFill>
                <a:latin typeface="Arial Narrow" pitchFamily="34" charset="0"/>
              </a:defRPr>
            </a:lvl6pPr>
            <a:lvl7pPr marL="3200400" defTabSz="762000" eaLnBrk="0" fontAlgn="base" hangingPunct="0">
              <a:spcBef>
                <a:spcPct val="0"/>
              </a:spcBef>
              <a:spcAft>
                <a:spcPct val="0"/>
              </a:spcAft>
              <a:defRPr sz="2400">
                <a:solidFill>
                  <a:schemeClr val="tx1"/>
                </a:solidFill>
                <a:latin typeface="Arial Narrow" pitchFamily="34" charset="0"/>
              </a:defRPr>
            </a:lvl7pPr>
            <a:lvl8pPr marL="3657600" defTabSz="762000" eaLnBrk="0" fontAlgn="base" hangingPunct="0">
              <a:spcBef>
                <a:spcPct val="0"/>
              </a:spcBef>
              <a:spcAft>
                <a:spcPct val="0"/>
              </a:spcAft>
              <a:defRPr sz="2400">
                <a:solidFill>
                  <a:schemeClr val="tx1"/>
                </a:solidFill>
                <a:latin typeface="Arial Narrow" pitchFamily="34" charset="0"/>
              </a:defRPr>
            </a:lvl8pPr>
            <a:lvl9pPr marL="4114800" defTabSz="762000" eaLnBrk="0" fontAlgn="base" hangingPunct="0">
              <a:spcBef>
                <a:spcPct val="0"/>
              </a:spcBef>
              <a:spcAft>
                <a:spcPct val="0"/>
              </a:spcAft>
              <a:defRPr sz="2400">
                <a:solidFill>
                  <a:schemeClr val="tx1"/>
                </a:solidFill>
                <a:latin typeface="Arial Narrow" pitchFamily="34" charset="0"/>
              </a:defRPr>
            </a:lvl9pPr>
          </a:lstStyle>
          <a:p>
            <a:pPr algn="ctr">
              <a:lnSpc>
                <a:spcPct val="120000"/>
              </a:lnSpc>
            </a:pPr>
            <a:r>
              <a:rPr lang="en-GB" altLang="fr-FR" sz="1400" b="1" dirty="0" smtClean="0">
                <a:solidFill>
                  <a:schemeClr val="bg1"/>
                </a:solidFill>
                <a:latin typeface="Arial" pitchFamily="34" charset="0"/>
              </a:rPr>
              <a:t>ITER (35 countries)</a:t>
            </a:r>
            <a:endParaRPr lang="en-GB" altLang="fr-FR" sz="1400" b="1" dirty="0">
              <a:solidFill>
                <a:schemeClr val="bg1"/>
              </a:solidFill>
              <a:latin typeface="Arial" pitchFamily="34" charset="0"/>
            </a:endParaRPr>
          </a:p>
          <a:p>
            <a:pPr>
              <a:lnSpc>
                <a:spcPct val="120000"/>
              </a:lnSpc>
            </a:pPr>
            <a:r>
              <a:rPr lang="en-GB" altLang="fr-FR" sz="1400" b="1" dirty="0" err="1">
                <a:solidFill>
                  <a:schemeClr val="bg1"/>
                </a:solidFill>
                <a:latin typeface="Arial" pitchFamily="34" charset="0"/>
              </a:rPr>
              <a:t>V</a:t>
            </a:r>
            <a:r>
              <a:rPr lang="en-GB" altLang="fr-FR" sz="1400" b="1" baseline="-25000" dirty="0" err="1">
                <a:solidFill>
                  <a:schemeClr val="bg1"/>
                </a:solidFill>
                <a:latin typeface="Arial" pitchFamily="34" charset="0"/>
              </a:rPr>
              <a:t>plasma</a:t>
            </a:r>
            <a:r>
              <a:rPr lang="en-GB" altLang="fr-FR" sz="1400" b="1" dirty="0">
                <a:solidFill>
                  <a:schemeClr val="bg1"/>
                </a:solidFill>
                <a:latin typeface="Arial" pitchFamily="34" charset="0"/>
              </a:rPr>
              <a:t>     830 m</a:t>
            </a:r>
            <a:r>
              <a:rPr lang="en-GB" altLang="fr-FR" sz="1400" b="1" baseline="30000" dirty="0">
                <a:solidFill>
                  <a:schemeClr val="bg1"/>
                </a:solidFill>
                <a:latin typeface="Arial" pitchFamily="34" charset="0"/>
              </a:rPr>
              <a:t>3</a:t>
            </a:r>
          </a:p>
          <a:p>
            <a:pPr>
              <a:lnSpc>
                <a:spcPct val="120000"/>
              </a:lnSpc>
            </a:pPr>
            <a:r>
              <a:rPr lang="en-GB" altLang="fr-FR" sz="1400" b="1" dirty="0" err="1">
                <a:solidFill>
                  <a:schemeClr val="bg1"/>
                </a:solidFill>
                <a:latin typeface="Arial" pitchFamily="34" charset="0"/>
              </a:rPr>
              <a:t>P</a:t>
            </a:r>
            <a:r>
              <a:rPr lang="en-GB" altLang="fr-FR" sz="1400" b="1" baseline="-25000" dirty="0" err="1">
                <a:solidFill>
                  <a:schemeClr val="bg1"/>
                </a:solidFill>
                <a:latin typeface="Arial" pitchFamily="34" charset="0"/>
              </a:rPr>
              <a:t>fusion</a:t>
            </a:r>
            <a:r>
              <a:rPr lang="en-GB" altLang="fr-FR" sz="1400" b="1" dirty="0">
                <a:solidFill>
                  <a:schemeClr val="bg1"/>
                </a:solidFill>
                <a:latin typeface="Arial" pitchFamily="34" charset="0"/>
              </a:rPr>
              <a:t>    ~500 MW</a:t>
            </a:r>
          </a:p>
          <a:p>
            <a:pPr>
              <a:lnSpc>
                <a:spcPct val="120000"/>
              </a:lnSpc>
            </a:pPr>
            <a:r>
              <a:rPr lang="en-GB" altLang="fr-FR" sz="1400" b="1" dirty="0" err="1">
                <a:solidFill>
                  <a:schemeClr val="bg1"/>
                </a:solidFill>
                <a:latin typeface="Arial" pitchFamily="34" charset="0"/>
              </a:rPr>
              <a:t>P</a:t>
            </a:r>
            <a:r>
              <a:rPr lang="en-GB" altLang="fr-FR" sz="1400" b="1" baseline="-25000" dirty="0" err="1">
                <a:solidFill>
                  <a:schemeClr val="bg1"/>
                </a:solidFill>
                <a:latin typeface="Arial" pitchFamily="34" charset="0"/>
              </a:rPr>
              <a:t>chauffage</a:t>
            </a:r>
            <a:r>
              <a:rPr lang="en-GB" altLang="fr-FR" sz="1400" b="1" dirty="0">
                <a:solidFill>
                  <a:schemeClr val="bg1"/>
                </a:solidFill>
                <a:latin typeface="Arial" pitchFamily="34" charset="0"/>
              </a:rPr>
              <a:t> ~ 50 MW </a:t>
            </a:r>
          </a:p>
          <a:p>
            <a:pPr>
              <a:lnSpc>
                <a:spcPct val="120000"/>
              </a:lnSpc>
            </a:pPr>
            <a:r>
              <a:rPr lang="en-GB" altLang="fr-FR" sz="1400" b="1" dirty="0" err="1">
                <a:solidFill>
                  <a:schemeClr val="bg1"/>
                </a:solidFill>
                <a:latin typeface="Arial" pitchFamily="34" charset="0"/>
              </a:rPr>
              <a:t>T</a:t>
            </a:r>
            <a:r>
              <a:rPr lang="en-GB" altLang="fr-FR" sz="1400" b="1" baseline="-25000" dirty="0" err="1">
                <a:solidFill>
                  <a:schemeClr val="bg1"/>
                </a:solidFill>
                <a:latin typeface="Arial" pitchFamily="34" charset="0"/>
              </a:rPr>
              <a:t>plasma</a:t>
            </a:r>
            <a:r>
              <a:rPr lang="en-GB" altLang="fr-FR" sz="1400" b="1" baseline="-25000" dirty="0">
                <a:solidFill>
                  <a:schemeClr val="bg1"/>
                </a:solidFill>
                <a:latin typeface="Arial" pitchFamily="34" charset="0"/>
              </a:rPr>
              <a:t>     </a:t>
            </a:r>
            <a:r>
              <a:rPr lang="en-GB" altLang="fr-FR" sz="1400" b="1" dirty="0" smtClean="0">
                <a:solidFill>
                  <a:schemeClr val="bg1"/>
                </a:solidFill>
                <a:latin typeface="Arial" pitchFamily="34" charset="0"/>
              </a:rPr>
              <a:t>&gt; 400 s</a:t>
            </a:r>
          </a:p>
        </p:txBody>
      </p:sp>
      <p:pic>
        <p:nvPicPr>
          <p:cNvPr id="10" name="Picture 2" descr="C:\Users\Bob\Desktop\Tok_Photo_book_black.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25064" y="301784"/>
            <a:ext cx="3666536" cy="31657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Bob\Desktop\DG PRESENTATIONS\je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7339" y="1229832"/>
            <a:ext cx="2080864" cy="21446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Bob\Desktop\DG PRESENTATIONS\T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9469" y="1685536"/>
            <a:ext cx="1611869" cy="15572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Grp="1" noChangeArrowheads="1"/>
          </p:cNvSpPr>
          <p:nvPr>
            <p:ph type="title"/>
          </p:nvPr>
        </p:nvSpPr>
        <p:spPr bwMode="auto">
          <a:xfrm>
            <a:off x="0" y="58316"/>
            <a:ext cx="9144000" cy="85725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Autofit/>
          </a:bodyPr>
          <a:lstStyle/>
          <a:p>
            <a:pPr fontAlgn="base">
              <a:spcAft>
                <a:spcPct val="0"/>
              </a:spcAft>
            </a:pPr>
            <a:r>
              <a:rPr lang="en-GB" sz="6000" b="1" dirty="0" smtClean="0">
                <a:solidFill>
                  <a:schemeClr val="bg1">
                    <a:lumMod val="95000"/>
                  </a:schemeClr>
                </a:solidFill>
                <a:effectLst>
                  <a:outerShdw blurRad="38100" dist="38100" dir="2700000" algn="tl">
                    <a:srgbClr val="000000">
                      <a:alpha val="43137"/>
                    </a:srgbClr>
                  </a:outerShdw>
                </a:effectLst>
                <a:latin typeface="Tahoma" pitchFamily="34" charset="0"/>
              </a:rPr>
              <a:t>Size matters</a:t>
            </a:r>
            <a:endParaRPr lang="en-GB" sz="6000" b="1" dirty="0">
              <a:solidFill>
                <a:schemeClr val="bg1">
                  <a:lumMod val="95000"/>
                </a:schemeClr>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59489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0_En cours\JAEA pRESENTATION_05_12\pixes\Tokamak_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476250"/>
            <a:ext cx="5401212" cy="5408917"/>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1"/>
          <p:cNvSpPr>
            <a:spLocks noGrp="1"/>
          </p:cNvSpPr>
          <p:nvPr>
            <p:ph idx="1"/>
          </p:nvPr>
        </p:nvSpPr>
        <p:spPr>
          <a:xfrm>
            <a:off x="228600" y="1276350"/>
            <a:ext cx="3999756" cy="2857499"/>
          </a:xfrm>
          <a:noFill/>
        </p:spPr>
        <p:txBody>
          <a:bodyPr>
            <a:normAutofit fontScale="77500" lnSpcReduction="20000"/>
          </a:bodyPr>
          <a:lstStyle/>
          <a:p>
            <a:pPr marL="0" indent="0">
              <a:spcBef>
                <a:spcPts val="0"/>
              </a:spcBef>
              <a:spcAft>
                <a:spcPts val="1000"/>
              </a:spcAft>
              <a:buNone/>
            </a:pPr>
            <a:r>
              <a:rPr lang="en-US" sz="2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To demonstrate the scientific and technological feasibility of fusion power for peaceful purposes</a:t>
            </a:r>
          </a:p>
          <a:p>
            <a:pPr marL="0" indent="0">
              <a:spcBef>
                <a:spcPts val="0"/>
              </a:spcBef>
              <a:spcAft>
                <a:spcPts val="1000"/>
              </a:spcAft>
              <a:buNone/>
            </a:pPr>
            <a:endParaRPr lang="en-US" sz="1000" b="1" dirty="0" smtClean="0">
              <a:solidFill>
                <a:schemeClr val="bg1"/>
              </a:solidFill>
            </a:endParaRPr>
          </a:p>
          <a:p>
            <a:pPr marL="0" indent="0">
              <a:spcBef>
                <a:spcPts val="0"/>
              </a:spcBef>
              <a:spcAft>
                <a:spcPts val="1000"/>
              </a:spcAft>
              <a:buNone/>
            </a:pPr>
            <a:r>
              <a:rPr lang="en-US" sz="2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To </a:t>
            </a:r>
            <a:r>
              <a:rPr lang="en-US" sz="2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produce a burning plasma.</a:t>
            </a:r>
          </a:p>
          <a:p>
            <a:pPr marL="0" indent="0">
              <a:spcBef>
                <a:spcPts val="0"/>
              </a:spcBef>
              <a:spcAft>
                <a:spcPts val="1000"/>
              </a:spcAft>
              <a:buNone/>
            </a:pPr>
            <a:endPar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spcBef>
                <a:spcPts val="0"/>
              </a:spcBef>
              <a:spcAft>
                <a:spcPts val="1000"/>
              </a:spcAft>
              <a:buNone/>
            </a:pPr>
            <a:r>
              <a:rPr lang="en-US" sz="2200" b="1" dirty="0" smtClean="0">
                <a:solidFill>
                  <a:schemeClr val="bg1"/>
                </a:solidFill>
                <a:effectLst>
                  <a:outerShdw blurRad="38100" dist="38100" dir="2700000" algn="tl">
                    <a:srgbClr val="000000">
                      <a:alpha val="43137"/>
                    </a:srgbClr>
                  </a:outerShdw>
                </a:effectLst>
                <a:latin typeface="Tahoma" pitchFamily="34" charset="0"/>
              </a:rPr>
              <a:t>Q&gt;10</a:t>
            </a:r>
            <a:endParaRPr lang="en-GB" sz="2200" b="1" dirty="0" smtClean="0">
              <a:solidFill>
                <a:schemeClr val="bg1"/>
              </a:solidFill>
              <a:effectLst>
                <a:outerShdw blurRad="38100" dist="38100" dir="2700000" algn="tl">
                  <a:srgbClr val="000000">
                    <a:alpha val="43137"/>
                  </a:srgbClr>
                </a:outerShdw>
              </a:effectLst>
              <a:latin typeface="Tahoma" pitchFamily="34" charset="0"/>
            </a:endParaRPr>
          </a:p>
          <a:p>
            <a:pPr marL="0" indent="0">
              <a:spcBef>
                <a:spcPts val="0"/>
              </a:spcBef>
              <a:spcAft>
                <a:spcPts val="1000"/>
              </a:spcAft>
              <a:buNone/>
            </a:pPr>
            <a:r>
              <a:rPr lang="en-GB" sz="2200" b="1" dirty="0">
                <a:solidFill>
                  <a:schemeClr val="bg1"/>
                </a:solidFill>
                <a:effectLst>
                  <a:outerShdw blurRad="38100" dist="38100" dir="2700000" algn="tl">
                    <a:srgbClr val="000000">
                      <a:alpha val="43137"/>
                    </a:srgbClr>
                  </a:outerShdw>
                </a:effectLst>
                <a:latin typeface="Tahoma" pitchFamily="34" charset="0"/>
              </a:rPr>
              <a:t>Output (fusion power): 500 MW</a:t>
            </a:r>
          </a:p>
          <a:p>
            <a:pPr marL="0" indent="0">
              <a:spcBef>
                <a:spcPts val="0"/>
              </a:spcBef>
              <a:spcAft>
                <a:spcPts val="1000"/>
              </a:spcAft>
              <a:buNone/>
            </a:pPr>
            <a:r>
              <a:rPr lang="en-GB" sz="2200" b="1" dirty="0" smtClean="0">
                <a:solidFill>
                  <a:schemeClr val="bg1"/>
                </a:solidFill>
                <a:effectLst>
                  <a:outerShdw blurRad="38100" dist="38100" dir="2700000" algn="tl">
                    <a:srgbClr val="000000">
                      <a:alpha val="43137"/>
                    </a:srgbClr>
                  </a:outerShdw>
                </a:effectLst>
                <a:latin typeface="Tahoma" pitchFamily="34" charset="0"/>
              </a:rPr>
              <a:t>Input </a:t>
            </a:r>
            <a:r>
              <a:rPr lang="en-GB" sz="2200" b="1" dirty="0">
                <a:solidFill>
                  <a:schemeClr val="bg1"/>
                </a:solidFill>
                <a:effectLst>
                  <a:outerShdw blurRad="38100" dist="38100" dir="2700000" algn="tl">
                    <a:srgbClr val="000000">
                      <a:alpha val="43137"/>
                    </a:srgbClr>
                  </a:outerShdw>
                </a:effectLst>
                <a:latin typeface="Tahoma" pitchFamily="34" charset="0"/>
              </a:rPr>
              <a:t>(</a:t>
            </a:r>
            <a:r>
              <a:rPr lang="en-GB" sz="2200" b="1" dirty="0" smtClean="0">
                <a:solidFill>
                  <a:schemeClr val="bg1"/>
                </a:solidFill>
                <a:effectLst>
                  <a:outerShdw blurRad="38100" dist="38100" dir="2700000" algn="tl">
                    <a:srgbClr val="000000">
                      <a:alpha val="43137"/>
                    </a:srgbClr>
                  </a:outerShdw>
                </a:effectLst>
                <a:latin typeface="Tahoma" pitchFamily="34" charset="0"/>
              </a:rPr>
              <a:t>heating power): </a:t>
            </a:r>
            <a:r>
              <a:rPr lang="en-GB" sz="2200" b="1" dirty="0">
                <a:solidFill>
                  <a:schemeClr val="bg1"/>
                </a:solidFill>
                <a:effectLst>
                  <a:outerShdw blurRad="38100" dist="38100" dir="2700000" algn="tl">
                    <a:srgbClr val="000000">
                      <a:alpha val="43137"/>
                    </a:srgbClr>
                  </a:outerShdw>
                </a:effectLst>
                <a:latin typeface="Tahoma" pitchFamily="34" charset="0"/>
              </a:rPr>
              <a:t>50 MW </a:t>
            </a:r>
            <a:endParaRPr lang="en-GB" sz="2200" b="1" dirty="0">
              <a:solidFill>
                <a:schemeClr val="bg1"/>
              </a:solidFill>
              <a:effectLst>
                <a:outerShdw blurRad="38100" dist="38100" dir="2700000" algn="tl">
                  <a:srgbClr val="000000">
                    <a:alpha val="43137"/>
                  </a:srgbClr>
                </a:outerShdw>
              </a:effectLst>
              <a:latin typeface="Tahoma" pitchFamily="34" charset="0"/>
              <a:sym typeface="Wingdings" panose="05000000000000000000" pitchFamily="2" charset="2"/>
            </a:endParaRPr>
          </a:p>
          <a:p>
            <a:pPr marL="0" indent="0">
              <a:spcBef>
                <a:spcPts val="0"/>
              </a:spcBef>
              <a:spcAft>
                <a:spcPts val="1000"/>
              </a:spcAft>
              <a:buNone/>
            </a:pPr>
            <a:endParaRPr lang="en-US" sz="26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0" y="0"/>
            <a:ext cx="9143999" cy="1107996"/>
          </a:xfrm>
          <a:prstGeom prst="rect">
            <a:avLst/>
          </a:prstGeom>
          <a:noFill/>
          <a:effectLst>
            <a:outerShdw blurRad="50800" dist="50800" dir="5400000" algn="ctr" rotWithShape="0">
              <a:schemeClr val="tx1"/>
            </a:outerShdw>
          </a:effectLst>
        </p:spPr>
        <p:txBody>
          <a:bodyPr wrap="square" rtlCol="0">
            <a:spAutoFit/>
          </a:bodyPr>
          <a:lstStyle/>
          <a:p>
            <a:pPr algn="ctr"/>
            <a:r>
              <a:rPr lang="fr-FR" sz="6600" b="1" dirty="0" smtClean="0">
                <a:solidFill>
                  <a:schemeClr val="bg1">
                    <a:lumMod val="95000"/>
                  </a:schemeClr>
                </a:solidFill>
                <a:latin typeface="Arial" panose="020B0604020202020204" pitchFamily="34" charset="0"/>
                <a:cs typeface="Arial" panose="020B0604020202020204" pitchFamily="34" charset="0"/>
              </a:rPr>
              <a:t>ITER mission</a:t>
            </a:r>
            <a:endParaRPr lang="fr-FR" sz="660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26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0_En cours\JAEA pRESENTATION_05_12\pixes\Tokamak_2.pn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114800" y="-171124"/>
            <a:ext cx="5401212" cy="54089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611560" y="5358"/>
            <a:ext cx="8229600" cy="857250"/>
          </a:xfrm>
          <a:effectLst>
            <a:outerShdw blurRad="50800" dist="50800" dir="5400000" algn="ctr" rotWithShape="0">
              <a:schemeClr val="tx1"/>
            </a:outerShdw>
          </a:effectLst>
        </p:spPr>
        <p:txBody>
          <a:bodyPr>
            <a:noAutofit/>
          </a:bodyPr>
          <a:lstStyle/>
          <a:p>
            <a:pPr fontAlgn="base">
              <a:spcAft>
                <a:spcPct val="0"/>
              </a:spcAft>
            </a:pPr>
            <a:r>
              <a:rPr lang="en-GB" sz="6000" b="1" dirty="0" smtClean="0">
                <a:solidFill>
                  <a:schemeClr val="bg1">
                    <a:lumMod val="95000"/>
                  </a:schemeClr>
                </a:solidFill>
                <a:latin typeface="Tahoma" pitchFamily="34" charset="0"/>
              </a:rPr>
              <a:t>How does it work?</a:t>
            </a:r>
            <a:endParaRPr lang="en-GB" sz="6000" b="1" dirty="0">
              <a:solidFill>
                <a:schemeClr val="bg1">
                  <a:lumMod val="95000"/>
                </a:schemeClr>
              </a:solidFill>
              <a:latin typeface="Tahoma" pitchFamily="34" charset="0"/>
            </a:endParaRPr>
          </a:p>
        </p:txBody>
      </p:sp>
      <p:sp>
        <p:nvSpPr>
          <p:cNvPr id="9" name="Rectangle 2"/>
          <p:cNvSpPr txBox="1">
            <a:spLocks noChangeArrowheads="1"/>
          </p:cNvSpPr>
          <p:nvPr/>
        </p:nvSpPr>
        <p:spPr bwMode="auto">
          <a:xfrm>
            <a:off x="92264" y="905996"/>
            <a:ext cx="4769296"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defTabSz="795338" rtl="0" eaLnBrk="1" fontAlgn="base" latinLnBrk="0" hangingPunct="1">
              <a:spcBef>
                <a:spcPct val="20000"/>
              </a:spcBef>
              <a:spcAft>
                <a:spcPct val="0"/>
              </a:spcAft>
              <a:buFontTx/>
              <a:buNone/>
              <a:defRPr sz="2400" kern="1200">
                <a:solidFill>
                  <a:schemeClr val="tx1"/>
                </a:solidFill>
                <a:latin typeface="+mn-lt"/>
                <a:ea typeface="+mn-ea"/>
                <a:cs typeface="+mn-cs"/>
              </a:defRPr>
            </a:lvl1pPr>
            <a:lvl2pPr marL="757238" indent="-27940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2pPr>
            <a:lvl3pPr marL="1136650" indent="-188913" algn="l" defTabSz="795338" rtl="0" eaLnBrk="1" fontAlgn="base" latinLnBrk="0"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51130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18859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3431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6pPr>
            <a:lvl7pPr marL="28003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7pPr>
            <a:lvl8pPr marL="32575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8pPr>
            <a:lvl9pPr marL="37147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9pPr>
          </a:lstStyle>
          <a:p>
            <a:pPr algn="l">
              <a:lnSpc>
                <a:spcPct val="80000"/>
              </a:lnSpc>
            </a:pPr>
            <a:endParaRPr lang="en-US" altLang="ja-JP" sz="1400" b="1" dirty="0" smtClean="0">
              <a:solidFill>
                <a:schemeClr val="bg1">
                  <a:lumMod val="95000"/>
                </a:schemeClr>
              </a:solidFill>
              <a:effectLst/>
              <a:latin typeface="Arial" pitchFamily="34" charset="0"/>
              <a:ea typeface="ＭＳ Ｐゴシック" pitchFamily="34" charset="-128"/>
              <a:cs typeface="Arial" pitchFamily="34" charset="0"/>
            </a:endParaRPr>
          </a:p>
          <a:p>
            <a:pPr algn="l">
              <a:lnSpc>
                <a:spcPct val="110000"/>
              </a:lnSpc>
            </a:pPr>
            <a:r>
              <a:rPr lang="en-US" altLang="ja-JP" sz="1600" b="1" dirty="0" smtClean="0">
                <a:solidFill>
                  <a:schemeClr val="bg1">
                    <a:lumMod val="95000"/>
                  </a:schemeClr>
                </a:solidFill>
                <a:effectLst/>
                <a:latin typeface="Arial" pitchFamily="34" charset="0"/>
                <a:cs typeface="Arial" pitchFamily="34" charset="0"/>
              </a:rPr>
              <a:t>Run a strong electrical current in the DT gas. You have created a plasma.</a:t>
            </a:r>
          </a:p>
          <a:p>
            <a:pPr algn="l">
              <a:lnSpc>
                <a:spcPct val="110000"/>
              </a:lnSpc>
            </a:pPr>
            <a:endParaRPr lang="en-US" altLang="ja-JP" sz="600" b="1" dirty="0" smtClean="0">
              <a:solidFill>
                <a:schemeClr val="bg1">
                  <a:lumMod val="95000"/>
                </a:schemeClr>
              </a:solidFill>
              <a:effectLst/>
              <a:latin typeface="Arial" pitchFamily="34" charset="0"/>
              <a:cs typeface="Arial" pitchFamily="34" charset="0"/>
            </a:endParaRPr>
          </a:p>
          <a:p>
            <a:pPr algn="l">
              <a:lnSpc>
                <a:spcPct val="110000"/>
              </a:lnSpc>
            </a:pPr>
            <a:r>
              <a:rPr lang="en-US" altLang="ja-JP" sz="1600" b="1" dirty="0" smtClean="0">
                <a:solidFill>
                  <a:schemeClr val="bg1">
                    <a:lumMod val="95000"/>
                  </a:schemeClr>
                </a:solidFill>
                <a:effectLst/>
                <a:latin typeface="Arial" pitchFamily="34" charset="0"/>
                <a:cs typeface="Arial" pitchFamily="34" charset="0"/>
              </a:rPr>
              <a:t>Continue heating by way of electromagnetic waves.</a:t>
            </a:r>
          </a:p>
          <a:p>
            <a:pPr algn="l">
              <a:lnSpc>
                <a:spcPct val="110000"/>
              </a:lnSpc>
            </a:pPr>
            <a:endParaRPr lang="en-US" altLang="ja-JP" sz="600" b="1" dirty="0" smtClean="0">
              <a:solidFill>
                <a:schemeClr val="bg1">
                  <a:lumMod val="95000"/>
                </a:schemeClr>
              </a:solidFill>
              <a:effectLst/>
              <a:latin typeface="Arial" pitchFamily="34" charset="0"/>
              <a:cs typeface="Arial" pitchFamily="34" charset="0"/>
            </a:endParaRPr>
          </a:p>
          <a:p>
            <a:pPr algn="l">
              <a:lnSpc>
                <a:spcPct val="110000"/>
              </a:lnSpc>
            </a:pPr>
            <a:r>
              <a:rPr lang="en-US" altLang="ja-JP" sz="1600" b="1" dirty="0" smtClean="0">
                <a:solidFill>
                  <a:schemeClr val="bg1">
                    <a:lumMod val="95000"/>
                  </a:schemeClr>
                </a:solidFill>
                <a:effectLst/>
                <a:latin typeface="Arial" pitchFamily="34" charset="0"/>
                <a:cs typeface="Arial" pitchFamily="34" charset="0"/>
              </a:rPr>
              <a:t>Inject high-energy neutral particles.</a:t>
            </a:r>
          </a:p>
          <a:p>
            <a:pPr algn="l">
              <a:lnSpc>
                <a:spcPct val="110000"/>
              </a:lnSpc>
            </a:pPr>
            <a:endParaRPr lang="en-US" altLang="ja-JP" sz="600" b="1" dirty="0" smtClean="0">
              <a:solidFill>
                <a:schemeClr val="bg1">
                  <a:lumMod val="95000"/>
                </a:schemeClr>
              </a:solidFill>
              <a:effectLst/>
              <a:latin typeface="Arial" pitchFamily="34" charset="0"/>
              <a:cs typeface="Arial" pitchFamily="34" charset="0"/>
            </a:endParaRPr>
          </a:p>
          <a:p>
            <a:pPr algn="l">
              <a:lnSpc>
                <a:spcPct val="110000"/>
              </a:lnSpc>
            </a:pPr>
            <a:r>
              <a:rPr lang="en-US" altLang="ja-JP" sz="1600" b="1" dirty="0" smtClean="0">
                <a:solidFill>
                  <a:schemeClr val="bg1">
                    <a:lumMod val="95000"/>
                  </a:schemeClr>
                </a:solidFill>
                <a:latin typeface="Arial" pitchFamily="34" charset="0"/>
                <a:cs typeface="Arial" pitchFamily="34" charset="0"/>
              </a:rPr>
              <a:t>By combining these different heating techniques, you reach the requested temperature for fusion reactions to occur.</a:t>
            </a:r>
            <a:endParaRPr lang="en-US" altLang="ja-JP" sz="1600" b="1" dirty="0">
              <a:solidFill>
                <a:schemeClr val="bg1">
                  <a:lumMod val="95000"/>
                </a:schemeClr>
              </a:solidFill>
              <a:effectLst/>
              <a:latin typeface="Arial" pitchFamily="34" charset="0"/>
              <a:cs typeface="Arial" pitchFamily="34" charset="0"/>
            </a:endParaRPr>
          </a:p>
          <a:p>
            <a:pPr algn="l">
              <a:lnSpc>
                <a:spcPct val="80000"/>
              </a:lnSpc>
            </a:pPr>
            <a:endParaRPr lang="en-US" altLang="ja-JP" sz="1600" b="1" dirty="0" smtClean="0">
              <a:solidFill>
                <a:schemeClr val="bg1">
                  <a:lumMod val="95000"/>
                </a:schemeClr>
              </a:solidFill>
              <a:effectLst>
                <a:outerShdw blurRad="508000" dist="381000" dir="10260000" sx="106000" sy="106000" algn="ctr" rotWithShape="0">
                  <a:schemeClr val="tx1"/>
                </a:outerShdw>
              </a:effectLst>
              <a:latin typeface="Tahoma" pitchFamily="34" charset="0"/>
            </a:endParaRPr>
          </a:p>
        </p:txBody>
      </p:sp>
      <p:sp>
        <p:nvSpPr>
          <p:cNvPr id="10" name="TextBox 9"/>
          <p:cNvSpPr txBox="1"/>
          <p:nvPr/>
        </p:nvSpPr>
        <p:spPr>
          <a:xfrm>
            <a:off x="0" y="4029912"/>
            <a:ext cx="9144000" cy="646331"/>
          </a:xfrm>
          <a:prstGeom prst="rect">
            <a:avLst/>
          </a:prstGeom>
          <a:noFill/>
          <a:effectLst>
            <a:outerShdw blurRad="50800" dist="38100" dir="5400000" algn="t" rotWithShape="0">
              <a:prstClr val="black"/>
            </a:outerShdw>
          </a:effectLst>
        </p:spPr>
        <p:txBody>
          <a:bodyPr wrap="square" rtlCol="0">
            <a:spAutoFit/>
          </a:bodyPr>
          <a:lstStyle/>
          <a:p>
            <a:pPr algn="ctr">
              <a:lnSpc>
                <a:spcPct val="90000"/>
              </a:lnSpc>
            </a:pPr>
            <a:r>
              <a:rPr lang="en-GB" sz="2000" b="1" dirty="0" smtClean="0">
                <a:solidFill>
                  <a:srgbClr val="FFC000"/>
                </a:solidFill>
                <a:effectLst>
                  <a:outerShdw blurRad="50800" dist="50800" dir="5400000" algn="ctr" rotWithShape="0">
                    <a:schemeClr val="tx1"/>
                  </a:outerShdw>
                </a:effectLst>
                <a:latin typeface="Tahoma" pitchFamily="34" charset="0"/>
              </a:rPr>
              <a:t>But what can contain something that is 10 times hotter</a:t>
            </a:r>
          </a:p>
          <a:p>
            <a:pPr algn="ctr">
              <a:lnSpc>
                <a:spcPct val="90000"/>
              </a:lnSpc>
            </a:pPr>
            <a:r>
              <a:rPr lang="en-GB" sz="2000" b="1" dirty="0" smtClean="0">
                <a:solidFill>
                  <a:srgbClr val="FFC000"/>
                </a:solidFill>
                <a:effectLst>
                  <a:outerShdw blurRad="50800" dist="50800" dir="5400000" algn="ctr" rotWithShape="0">
                    <a:schemeClr val="tx1"/>
                  </a:outerShdw>
                </a:effectLst>
                <a:latin typeface="Tahoma" pitchFamily="34" charset="0"/>
              </a:rPr>
              <a:t>than the core of the Sun?</a:t>
            </a:r>
            <a:endParaRPr lang="en-GB" sz="2000" b="1" dirty="0">
              <a:solidFill>
                <a:srgbClr val="FFC000"/>
              </a:solidFill>
              <a:effectLst>
                <a:outerShdw blurRad="50800" dist="50800" dir="5400000" algn="ctr" rotWithShape="0">
                  <a:schemeClr val="tx1"/>
                </a:outerShdw>
              </a:effectLst>
              <a:latin typeface="Tahoma" pitchFamily="34" charset="0"/>
            </a:endParaRPr>
          </a:p>
        </p:txBody>
      </p:sp>
    </p:spTree>
    <p:extLst>
      <p:ext uri="{BB962C8B-B14F-4D97-AF65-F5344CB8AC3E}">
        <p14:creationId xmlns:p14="http://schemas.microsoft.com/office/powerpoint/2010/main" val="88342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rnouxr\Documents\Work\En Cours\CLI NOGENT\Magnets.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398" y="361950"/>
            <a:ext cx="6396947" cy="452792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304800" y="1117602"/>
            <a:ext cx="4034649" cy="1301748"/>
          </a:xfrm>
          <a:prstGeom prst="rect">
            <a:avLst/>
          </a:prstGeom>
          <a:noFill/>
          <a:ln>
            <a:noFill/>
          </a:ln>
          <a:effectLst/>
          <a:extLst/>
        </p:spPr>
        <p:txBody>
          <a:bodyPr vert="horz" wrap="square" lIns="91440" tIns="45720" rIns="91440" bIns="45720" numCol="1" rtlCol="0" anchor="t" anchorCtr="0" compatLnSpc="1">
            <a:prstTxWarp prst="textNoShape">
              <a:avLst/>
            </a:prstTxWarp>
            <a:normAutofit lnSpcReduction="10000"/>
          </a:bodyPr>
          <a:lstStyle>
            <a:lvl1pPr marL="0" indent="0" algn="ctr" defTabSz="795338" rtl="0" eaLnBrk="1" fontAlgn="base" latinLnBrk="0" hangingPunct="1">
              <a:spcBef>
                <a:spcPct val="20000"/>
              </a:spcBef>
              <a:spcAft>
                <a:spcPct val="0"/>
              </a:spcAft>
              <a:buFontTx/>
              <a:buNone/>
              <a:defRPr sz="2400" kern="1200">
                <a:solidFill>
                  <a:schemeClr val="tx1"/>
                </a:solidFill>
                <a:latin typeface="+mn-lt"/>
                <a:ea typeface="+mn-ea"/>
                <a:cs typeface="+mn-cs"/>
              </a:defRPr>
            </a:lvl1pPr>
            <a:lvl2pPr marL="757238" indent="-27940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2pPr>
            <a:lvl3pPr marL="1136650" indent="-188913" algn="l" defTabSz="795338" rtl="0" eaLnBrk="1" fontAlgn="base" latinLnBrk="0"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51130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18859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3431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6pPr>
            <a:lvl7pPr marL="28003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7pPr>
            <a:lvl8pPr marL="32575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8pPr>
            <a:lvl9pPr marL="3714750" indent="-184150" algn="l" defTabSz="795338" rtl="0" eaLnBrk="1" fontAlgn="base" latinLnBrk="0" hangingPunct="1">
              <a:spcBef>
                <a:spcPct val="20000"/>
              </a:spcBef>
              <a:spcAft>
                <a:spcPct val="0"/>
              </a:spcAft>
              <a:buFont typeface="Arial" pitchFamily="34" charset="0"/>
              <a:buChar char="»"/>
              <a:defRPr sz="2000" kern="1200">
                <a:solidFill>
                  <a:schemeClr val="tx1"/>
                </a:solidFill>
                <a:latin typeface="+mn-lt"/>
                <a:ea typeface="+mn-ea"/>
                <a:cs typeface="+mn-cs"/>
              </a:defRPr>
            </a:lvl9pPr>
          </a:lstStyle>
          <a:p>
            <a:pPr algn="l"/>
            <a:r>
              <a:rPr lang="en-US" altLang="ja-JP" sz="1600" b="1" dirty="0" smtClean="0">
                <a:solidFill>
                  <a:schemeClr val="bg1"/>
                </a:solidFill>
                <a:effectLst/>
                <a:latin typeface="Arial" pitchFamily="34" charset="0"/>
                <a:cs typeface="Arial" pitchFamily="34" charset="0"/>
              </a:rPr>
              <a:t>An intense magnetic field, generated by powerful superconducting magnets shape and confine the hot plasma, and keep it away from the vacuum vessel wall</a:t>
            </a:r>
            <a:r>
              <a:rPr lang="en-US" altLang="ja-JP" sz="1600" b="1" dirty="0" smtClean="0">
                <a:solidFill>
                  <a:schemeClr val="bg1"/>
                </a:solidFill>
                <a:latin typeface="Arial" pitchFamily="34" charset="0"/>
                <a:cs typeface="Arial" pitchFamily="34" charset="0"/>
              </a:rPr>
              <a:t>.</a:t>
            </a:r>
            <a:endParaRPr lang="en-US" altLang="ja-JP" sz="1600" b="1" dirty="0" smtClean="0">
              <a:solidFill>
                <a:schemeClr val="bg1">
                  <a:lumMod val="85000"/>
                </a:schemeClr>
              </a:solidFill>
              <a:effectLst/>
              <a:latin typeface="Arial" pitchFamily="34" charset="0"/>
              <a:cs typeface="Arial" pitchFamily="34" charset="0"/>
            </a:endParaRPr>
          </a:p>
          <a:p>
            <a:pPr marL="342900" indent="-342900" algn="l">
              <a:lnSpc>
                <a:spcPct val="80000"/>
              </a:lnSpc>
              <a:buFont typeface="Arial" pitchFamily="34" charset="0"/>
              <a:buChar char="•"/>
            </a:pPr>
            <a:endParaRPr lang="en-US" altLang="ja-JP" sz="1600" b="1" dirty="0" smtClean="0">
              <a:solidFill>
                <a:schemeClr val="bg1">
                  <a:lumMod val="85000"/>
                </a:schemeClr>
              </a:solidFill>
              <a:effectLst/>
              <a:latin typeface="Arial" pitchFamily="34" charset="0"/>
              <a:cs typeface="Arial" pitchFamily="34" charset="0"/>
            </a:endParaRPr>
          </a:p>
        </p:txBody>
      </p:sp>
      <p:sp>
        <p:nvSpPr>
          <p:cNvPr id="10" name="Rectangle 26"/>
          <p:cNvSpPr>
            <a:spLocks noChangeArrowheads="1"/>
          </p:cNvSpPr>
          <p:nvPr/>
        </p:nvSpPr>
        <p:spPr bwMode="auto">
          <a:xfrm>
            <a:off x="304800" y="2305482"/>
            <a:ext cx="3582899" cy="830997"/>
          </a:xfrm>
          <a:prstGeom prst="rect">
            <a:avLst/>
          </a:prstGeom>
          <a:noFill/>
          <a:ln>
            <a:noFill/>
          </a:ln>
          <a:effectLst/>
          <a:extLst/>
        </p:spPr>
        <p:txBody>
          <a:bodyPr vert="horz" wrap="square" lIns="91440" tIns="45720" rIns="91440" bIns="45720" numCol="1" rtlCol="0" anchor="t" anchorCtr="0" compatLnSpc="1">
            <a:prstTxWarp prst="textNoShape">
              <a:avLst/>
            </a:prstTxWarp>
            <a:noAutofit/>
          </a:bodyPr>
          <a:lstStyle/>
          <a:p>
            <a:pPr marL="285750" indent="-285750" defTabSz="795338" eaLnBrk="1" hangingPunct="1">
              <a:spcBef>
                <a:spcPct val="20000"/>
              </a:spcBef>
              <a:buFont typeface="Arial" panose="020B0604020202020204" pitchFamily="34" charset="0"/>
              <a:buChar char="•"/>
            </a:pPr>
            <a:r>
              <a:rPr lang="de-DE" sz="1600" b="1" dirty="0">
                <a:solidFill>
                  <a:schemeClr val="bg1"/>
                </a:solidFill>
                <a:latin typeface="Arial" pitchFamily="34" charset="0"/>
                <a:cs typeface="Arial" pitchFamily="34" charset="0"/>
              </a:rPr>
              <a:t>1 central solenoid, </a:t>
            </a:r>
            <a:r>
              <a:rPr lang="de-DE" sz="1600" b="1" dirty="0" smtClean="0">
                <a:solidFill>
                  <a:schemeClr val="bg1"/>
                </a:solidFill>
                <a:latin typeface="Arial" pitchFamily="34" charset="0"/>
                <a:cs typeface="Arial" pitchFamily="34" charset="0"/>
              </a:rPr>
              <a:t>13 m </a:t>
            </a:r>
            <a:r>
              <a:rPr lang="de-DE" sz="1600" b="1" dirty="0">
                <a:solidFill>
                  <a:schemeClr val="bg1"/>
                </a:solidFill>
                <a:latin typeface="Arial" pitchFamily="34" charset="0"/>
                <a:cs typeface="Arial" pitchFamily="34" charset="0"/>
              </a:rPr>
              <a:t>high, 1,000 tons, </a:t>
            </a:r>
            <a:r>
              <a:rPr lang="de-DE" sz="1600" b="1" dirty="0" smtClean="0">
                <a:solidFill>
                  <a:schemeClr val="bg1"/>
                </a:solidFill>
                <a:latin typeface="Arial" pitchFamily="34" charset="0"/>
                <a:cs typeface="Arial" pitchFamily="34" charset="0"/>
              </a:rPr>
              <a:t>powerful </a:t>
            </a:r>
            <a:r>
              <a:rPr lang="de-DE" sz="1600" b="1" dirty="0">
                <a:solidFill>
                  <a:schemeClr val="bg1"/>
                </a:solidFill>
                <a:latin typeface="Arial" pitchFamily="34" charset="0"/>
                <a:cs typeface="Arial" pitchFamily="34" charset="0"/>
              </a:rPr>
              <a:t>enough to lift an aircraft-carrier out of the water</a:t>
            </a:r>
          </a:p>
        </p:txBody>
      </p:sp>
      <p:sp>
        <p:nvSpPr>
          <p:cNvPr id="11" name="Line 27"/>
          <p:cNvSpPr>
            <a:spLocks noChangeShapeType="1"/>
          </p:cNvSpPr>
          <p:nvPr/>
        </p:nvSpPr>
        <p:spPr bwMode="auto">
          <a:xfrm flipV="1">
            <a:off x="3887699" y="1733550"/>
            <a:ext cx="3351301" cy="1066798"/>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13" name="Line 27"/>
          <p:cNvSpPr>
            <a:spLocks noChangeShapeType="1"/>
          </p:cNvSpPr>
          <p:nvPr/>
        </p:nvSpPr>
        <p:spPr bwMode="auto">
          <a:xfrm flipV="1">
            <a:off x="3887698" y="2625910"/>
            <a:ext cx="1751101" cy="824588"/>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15" name="Rectangle 26"/>
          <p:cNvSpPr>
            <a:spLocks noChangeArrowheads="1"/>
          </p:cNvSpPr>
          <p:nvPr/>
        </p:nvSpPr>
        <p:spPr bwMode="auto">
          <a:xfrm>
            <a:off x="304798" y="3450498"/>
            <a:ext cx="3780936" cy="584775"/>
          </a:xfrm>
          <a:prstGeom prst="rect">
            <a:avLst/>
          </a:prstGeom>
          <a:noFill/>
          <a:ln>
            <a:noFill/>
          </a:ln>
          <a:effectLst/>
          <a:extLst/>
        </p:spPr>
        <p:txBody>
          <a:bodyPr vert="horz" wrap="square" lIns="91440" tIns="45720" rIns="91440" bIns="45720" numCol="1" rtlCol="0" anchor="t" anchorCtr="0" compatLnSpc="1">
            <a:prstTxWarp prst="textNoShape">
              <a:avLst/>
            </a:prstTxWarp>
            <a:normAutofit/>
          </a:bodyPr>
          <a:lstStyle/>
          <a:p>
            <a:pPr marL="285750" indent="-285750" defTabSz="795338" eaLnBrk="1" hangingPunct="1">
              <a:spcBef>
                <a:spcPct val="20000"/>
              </a:spcBef>
              <a:buFont typeface="Arial" panose="020B0604020202020204" pitchFamily="34" charset="0"/>
              <a:buChar char="•"/>
            </a:pPr>
            <a:r>
              <a:rPr lang="de-DE" sz="1600" b="1" dirty="0">
                <a:solidFill>
                  <a:schemeClr val="bg1"/>
                </a:solidFill>
                <a:latin typeface="Arial" pitchFamily="34" charset="0"/>
                <a:ea typeface="+mn-ea"/>
                <a:cs typeface="Arial" pitchFamily="34" charset="0"/>
              </a:rPr>
              <a:t>18 Toroidal Field Coils, 17-metre </a:t>
            </a:r>
            <a:r>
              <a:rPr lang="de-DE" sz="1600" b="1" dirty="0" smtClean="0">
                <a:solidFill>
                  <a:schemeClr val="bg1"/>
                </a:solidFill>
                <a:latin typeface="Arial" pitchFamily="34" charset="0"/>
                <a:ea typeface="+mn-ea"/>
                <a:cs typeface="Arial" pitchFamily="34" charset="0"/>
              </a:rPr>
              <a:t>high, </a:t>
            </a:r>
            <a:r>
              <a:rPr lang="de-DE" sz="1600" b="1" dirty="0">
                <a:solidFill>
                  <a:schemeClr val="bg1"/>
                </a:solidFill>
                <a:latin typeface="Arial" pitchFamily="34" charset="0"/>
                <a:ea typeface="+mn-ea"/>
                <a:cs typeface="Arial" pitchFamily="34" charset="0"/>
              </a:rPr>
              <a:t>360 tons each.</a:t>
            </a:r>
          </a:p>
        </p:txBody>
      </p:sp>
      <p:sp>
        <p:nvSpPr>
          <p:cNvPr id="16" name="Rectangle 26"/>
          <p:cNvSpPr>
            <a:spLocks noChangeArrowheads="1"/>
          </p:cNvSpPr>
          <p:nvPr/>
        </p:nvSpPr>
        <p:spPr bwMode="auto">
          <a:xfrm>
            <a:off x="304799" y="4131212"/>
            <a:ext cx="3780935" cy="805959"/>
          </a:xfrm>
          <a:prstGeom prst="rect">
            <a:avLst/>
          </a:prstGeom>
          <a:noFill/>
          <a:ln>
            <a:noFill/>
          </a:ln>
          <a:effectLst/>
          <a:extLst/>
        </p:spPr>
        <p:txBody>
          <a:bodyPr vert="horz" wrap="square" lIns="91440" tIns="45720" rIns="91440" bIns="45720" numCol="1" rtlCol="0" anchor="t" anchorCtr="0" compatLnSpc="1">
            <a:prstTxWarp prst="textNoShape">
              <a:avLst/>
            </a:prstTxWarp>
            <a:noAutofit/>
          </a:bodyPr>
          <a:lstStyle/>
          <a:p>
            <a:pPr marL="285750" indent="-285750" defTabSz="795338" eaLnBrk="1" hangingPunct="1">
              <a:spcBef>
                <a:spcPct val="20000"/>
              </a:spcBef>
              <a:buFont typeface="Arial" panose="020B0604020202020204" pitchFamily="34" charset="0"/>
              <a:buChar char="•"/>
            </a:pPr>
            <a:r>
              <a:rPr lang="de-DE" sz="1600" b="1" dirty="0">
                <a:solidFill>
                  <a:schemeClr val="bg1"/>
                </a:solidFill>
                <a:latin typeface="Arial" pitchFamily="34" charset="0"/>
                <a:cs typeface="Arial" pitchFamily="34" charset="0"/>
              </a:rPr>
              <a:t>6 Poloidal Field Coils, </a:t>
            </a:r>
            <a:r>
              <a:rPr lang="de-DE" sz="1600" b="1" dirty="0" smtClean="0">
                <a:solidFill>
                  <a:schemeClr val="bg1"/>
                </a:solidFill>
                <a:latin typeface="Arial" pitchFamily="34" charset="0"/>
                <a:cs typeface="Arial" pitchFamily="34" charset="0"/>
              </a:rPr>
              <a:t>8 </a:t>
            </a:r>
            <a:r>
              <a:rPr lang="de-DE" sz="1600" b="1" dirty="0">
                <a:solidFill>
                  <a:schemeClr val="bg1"/>
                </a:solidFill>
                <a:latin typeface="Arial" pitchFamily="34" charset="0"/>
                <a:cs typeface="Arial" pitchFamily="34" charset="0"/>
              </a:rPr>
              <a:t>to 24 m. in </a:t>
            </a:r>
            <a:r>
              <a:rPr lang="de-DE" sz="1600" b="1" dirty="0" smtClean="0">
                <a:solidFill>
                  <a:schemeClr val="bg1"/>
                </a:solidFill>
                <a:latin typeface="Arial" pitchFamily="34" charset="0"/>
                <a:cs typeface="Arial" pitchFamily="34" charset="0"/>
              </a:rPr>
              <a:t>diametre, </a:t>
            </a:r>
            <a:r>
              <a:rPr lang="de-DE" sz="1600" b="1" dirty="0">
                <a:solidFill>
                  <a:schemeClr val="bg1"/>
                </a:solidFill>
                <a:latin typeface="Arial" pitchFamily="34" charset="0"/>
                <a:cs typeface="Arial" pitchFamily="34" charset="0"/>
              </a:rPr>
              <a:t>200 to 400 </a:t>
            </a:r>
            <a:r>
              <a:rPr lang="de-DE" sz="1600" b="1" dirty="0" smtClean="0">
                <a:solidFill>
                  <a:schemeClr val="bg1"/>
                </a:solidFill>
                <a:latin typeface="Arial" pitchFamily="34" charset="0"/>
                <a:cs typeface="Arial" pitchFamily="34" charset="0"/>
              </a:rPr>
              <a:t>tons.</a:t>
            </a:r>
            <a:endParaRPr lang="de-DE" sz="1600" b="1" dirty="0">
              <a:solidFill>
                <a:schemeClr val="bg1"/>
              </a:solidFill>
              <a:latin typeface="Arial" pitchFamily="34" charset="0"/>
              <a:cs typeface="Arial" pitchFamily="34" charset="0"/>
            </a:endParaRPr>
          </a:p>
        </p:txBody>
      </p:sp>
      <p:sp>
        <p:nvSpPr>
          <p:cNvPr id="17" name="Line 27"/>
          <p:cNvSpPr>
            <a:spLocks noChangeShapeType="1"/>
          </p:cNvSpPr>
          <p:nvPr/>
        </p:nvSpPr>
        <p:spPr bwMode="auto">
          <a:xfrm flipV="1">
            <a:off x="3887697" y="3257550"/>
            <a:ext cx="1751102" cy="1066798"/>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2" name="TextBox 1"/>
          <p:cNvSpPr txBox="1"/>
          <p:nvPr/>
        </p:nvSpPr>
        <p:spPr>
          <a:xfrm>
            <a:off x="106809" y="-19050"/>
            <a:ext cx="8747909" cy="1015663"/>
          </a:xfrm>
          <a:prstGeom prst="rect">
            <a:avLst/>
          </a:prstGeom>
          <a:noFill/>
        </p:spPr>
        <p:txBody>
          <a:bodyPr wrap="none" rtlCol="0">
            <a:spAutoFit/>
          </a:bodyPr>
          <a:lstStyle/>
          <a:p>
            <a:pPr algn="ctr"/>
            <a:r>
              <a:rPr lang="en-US" sz="6000" b="1" dirty="0">
                <a:solidFill>
                  <a:schemeClr val="bg1">
                    <a:lumMod val="95000"/>
                  </a:schemeClr>
                </a:solidFill>
                <a:effectLst>
                  <a:outerShdw blurRad="38100" dist="38100" dir="2700000" algn="tl">
                    <a:srgbClr val="000000">
                      <a:alpha val="43137"/>
                    </a:srgbClr>
                  </a:outerShdw>
                </a:effectLst>
                <a:latin typeface="Tahoma" pitchFamily="34" charset="0"/>
                <a:ea typeface="+mj-ea"/>
                <a:cs typeface="+mj-cs"/>
              </a:rPr>
              <a:t>A large magnetic cage</a:t>
            </a:r>
          </a:p>
        </p:txBody>
      </p:sp>
    </p:spTree>
    <p:extLst>
      <p:ext uri="{BB962C8B-B14F-4D97-AF65-F5344CB8AC3E}">
        <p14:creationId xmlns:p14="http://schemas.microsoft.com/office/powerpoint/2010/main" val="409340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rnouxr\Documents\Work\En Cours\ARINEL\assembly tool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3860" y="789337"/>
            <a:ext cx="8711530" cy="3461895"/>
          </a:xfrm>
          <a:prstGeom prst="rect">
            <a:avLst/>
          </a:prstGeom>
          <a:solidFill>
            <a:schemeClr val="tx1">
              <a:lumMod val="50000"/>
              <a:lumOff val="50000"/>
              <a:alpha val="92000"/>
            </a:schemeClr>
          </a:solidFill>
          <a:ln w="3175">
            <a:solidFill>
              <a:srgbClr val="FFC000"/>
            </a:solidFill>
          </a:ln>
          <a:extLst/>
        </p:spPr>
      </p:pic>
      <p:sp>
        <p:nvSpPr>
          <p:cNvPr id="6" name="Title 2"/>
          <p:cNvSpPr txBox="1">
            <a:spLocks/>
          </p:cNvSpPr>
          <p:nvPr/>
        </p:nvSpPr>
        <p:spPr>
          <a:xfrm>
            <a:off x="47625" y="57150"/>
            <a:ext cx="9144000" cy="642938"/>
          </a:xfrm>
          <a:prstGeom prst="rect">
            <a:avLst/>
          </a:prstGeom>
          <a:effectLst>
            <a:outerShdw blurRad="50800" dist="50800" dir="5400000" algn="ctr" rotWithShape="0">
              <a:schemeClr val="tx1"/>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dirty="0" smtClean="0">
                <a:solidFill>
                  <a:schemeClr val="bg1"/>
                </a:solidFill>
                <a:latin typeface="Tahoma" pitchFamily="34" charset="0"/>
              </a:rPr>
              <a:t>Naval construction-size components…</a:t>
            </a:r>
            <a:endParaRPr lang="en-GB" sz="3600" b="1" dirty="0">
              <a:solidFill>
                <a:schemeClr val="bg1"/>
              </a:solidFill>
              <a:latin typeface="Tahoma" pitchFamily="34" charset="0"/>
            </a:endParaRPr>
          </a:p>
        </p:txBody>
      </p:sp>
      <p:sp>
        <p:nvSpPr>
          <p:cNvPr id="7" name="TextBox 6"/>
          <p:cNvSpPr txBox="1"/>
          <p:nvPr/>
        </p:nvSpPr>
        <p:spPr>
          <a:xfrm>
            <a:off x="1600200" y="4324350"/>
            <a:ext cx="7375190" cy="307777"/>
          </a:xfrm>
          <a:prstGeom prst="rect">
            <a:avLst/>
          </a:prstGeom>
          <a:solidFill>
            <a:schemeClr val="tx1">
              <a:lumMod val="75000"/>
              <a:lumOff val="25000"/>
              <a:alpha val="67000"/>
            </a:schemeClr>
          </a:solidFill>
          <a:ln w="3175">
            <a:solidFill>
              <a:srgbClr val="FFC000"/>
            </a:solidFill>
          </a:ln>
        </p:spPr>
        <p:txBody>
          <a:bodyPr wrap="square" rtlCol="0">
            <a:spAutoFit/>
          </a:bodyPr>
          <a:lstStyle>
            <a:defPPr>
              <a:defRPr lang="en-US"/>
            </a:defPPr>
            <a:lvl1pPr>
              <a:defRPr sz="1200">
                <a:solidFill>
                  <a:schemeClr val="bg1"/>
                </a:solidFill>
                <a:latin typeface="Arial" panose="020B0604020202020204" pitchFamily="34" charset="0"/>
                <a:cs typeface="Arial" panose="020B0604020202020204" pitchFamily="34" charset="0"/>
              </a:defRPr>
            </a:lvl1pPr>
          </a:lstStyle>
          <a:p>
            <a:r>
              <a:rPr lang="fr-FR" sz="1400" dirty="0" smtClean="0"/>
              <a:t>Inside the </a:t>
            </a:r>
            <a:r>
              <a:rPr lang="fr-FR" sz="1400" dirty="0" err="1" smtClean="0"/>
              <a:t>Assembly</a:t>
            </a:r>
            <a:r>
              <a:rPr lang="fr-FR" sz="1400" dirty="0" smtClean="0"/>
              <a:t> Hall, </a:t>
            </a:r>
            <a:r>
              <a:rPr lang="fr-FR" sz="1400" dirty="0" err="1" smtClean="0"/>
              <a:t>giant</a:t>
            </a:r>
            <a:r>
              <a:rPr lang="fr-FR" sz="1400" dirty="0" smtClean="0"/>
              <a:t> </a:t>
            </a:r>
            <a:r>
              <a:rPr lang="fr-FR" sz="1400" dirty="0" err="1" smtClean="0"/>
              <a:t>tools</a:t>
            </a:r>
            <a:r>
              <a:rPr lang="fr-FR" sz="1400" dirty="0" smtClean="0"/>
              <a:t> (</a:t>
            </a:r>
            <a:r>
              <a:rPr lang="fr-FR" sz="1400" dirty="0" err="1" smtClean="0"/>
              <a:t>procured</a:t>
            </a:r>
            <a:r>
              <a:rPr lang="fr-FR" sz="1400" dirty="0" smtClean="0"/>
              <a:t> by </a:t>
            </a:r>
            <a:r>
              <a:rPr lang="fr-FR" sz="1400" dirty="0" err="1" smtClean="0"/>
              <a:t>Korea</a:t>
            </a:r>
            <a:r>
              <a:rPr lang="fr-FR" sz="1400" dirty="0" smtClean="0"/>
              <a:t>) </a:t>
            </a:r>
            <a:r>
              <a:rPr lang="fr-FR" sz="1400" dirty="0" err="1" smtClean="0"/>
              <a:t>will</a:t>
            </a:r>
            <a:r>
              <a:rPr lang="fr-FR" sz="1400" dirty="0" smtClean="0"/>
              <a:t> </a:t>
            </a:r>
            <a:r>
              <a:rPr lang="fr-FR" sz="1400" dirty="0" err="1" smtClean="0"/>
              <a:t>handle</a:t>
            </a:r>
            <a:r>
              <a:rPr lang="fr-FR" sz="1400" dirty="0" smtClean="0"/>
              <a:t> </a:t>
            </a:r>
            <a:r>
              <a:rPr lang="fr-FR" sz="1400" dirty="0" err="1" smtClean="0"/>
              <a:t>loads</a:t>
            </a:r>
            <a:r>
              <a:rPr lang="fr-FR" sz="1400" dirty="0" smtClean="0"/>
              <a:t> up to 1,500 tons </a:t>
            </a:r>
            <a:endParaRPr lang="en-GB" sz="1400" dirty="0"/>
          </a:p>
        </p:txBody>
      </p:sp>
      <p:cxnSp>
        <p:nvCxnSpPr>
          <p:cNvPr id="3" name="Straight Arrow Connector 2"/>
          <p:cNvCxnSpPr/>
          <p:nvPr/>
        </p:nvCxnSpPr>
        <p:spPr>
          <a:xfrm flipH="1">
            <a:off x="3505200" y="3257550"/>
            <a:ext cx="228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4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t="11547" b="11368"/>
          <a:stretch/>
        </p:blipFill>
        <p:spPr>
          <a:xfrm>
            <a:off x="-1" y="0"/>
            <a:ext cx="9292081" cy="4781550"/>
          </a:xfrm>
          <a:prstGeom prst="rect">
            <a:avLst/>
          </a:prstGeom>
        </p:spPr>
      </p:pic>
      <p:sp>
        <p:nvSpPr>
          <p:cNvPr id="5" name="Title 2"/>
          <p:cNvSpPr txBox="1">
            <a:spLocks/>
          </p:cNvSpPr>
          <p:nvPr/>
        </p:nvSpPr>
        <p:spPr>
          <a:xfrm>
            <a:off x="0" y="57150"/>
            <a:ext cx="9144000" cy="642938"/>
          </a:xfrm>
          <a:prstGeom prst="rect">
            <a:avLst/>
          </a:prstGeom>
          <a:effectLst>
            <a:outerShdw blurRad="50800" dist="50800" dir="5400000" algn="ctr" rotWithShape="0">
              <a:schemeClr val="tx1"/>
            </a:outerShdw>
          </a:effectLst>
        </p:spPr>
        <p:txBody>
          <a:bodyPr vert="horz" lIns="91440" tIns="45720" rIns="91440" bIns="45720" rtlCol="0" anchor="ctr">
            <a:noAutofit/>
          </a:bodyPr>
          <a:lstStyle>
            <a:lvl1pPr algn="ctr">
              <a:spcBef>
                <a:spcPct val="0"/>
              </a:spcBef>
              <a:buNone/>
              <a:defRPr sz="4000" b="1">
                <a:solidFill>
                  <a:schemeClr val="bg1"/>
                </a:solidFill>
                <a:latin typeface="Tahoma" pitchFamily="34" charset="0"/>
                <a:ea typeface="+mj-ea"/>
                <a:cs typeface="+mj-cs"/>
              </a:defRPr>
            </a:lvl1pPr>
          </a:lstStyle>
          <a:p>
            <a:r>
              <a:rPr lang="fr-FR" sz="4800" dirty="0" smtClean="0"/>
              <a:t>…</a:t>
            </a:r>
            <a:r>
              <a:rPr lang="fr-FR" sz="4800" dirty="0" err="1" smtClean="0"/>
              <a:t>watch-like</a:t>
            </a:r>
            <a:r>
              <a:rPr lang="fr-FR" sz="4800" dirty="0" smtClean="0"/>
              <a:t> </a:t>
            </a:r>
            <a:r>
              <a:rPr lang="fr-FR" sz="4800" dirty="0" err="1" smtClean="0"/>
              <a:t>precision</a:t>
            </a:r>
            <a:endParaRPr lang="en-GB" sz="4800" dirty="0"/>
          </a:p>
        </p:txBody>
      </p:sp>
      <p:sp>
        <p:nvSpPr>
          <p:cNvPr id="6" name="TextBox 5"/>
          <p:cNvSpPr txBox="1"/>
          <p:nvPr/>
        </p:nvSpPr>
        <p:spPr>
          <a:xfrm>
            <a:off x="152400" y="3943350"/>
            <a:ext cx="4114800" cy="646331"/>
          </a:xfrm>
          <a:prstGeom prst="rect">
            <a:avLst/>
          </a:prstGeom>
          <a:solidFill>
            <a:schemeClr val="tx1">
              <a:lumMod val="75000"/>
              <a:lumOff val="25000"/>
              <a:alpha val="80000"/>
            </a:schemeClr>
          </a:solidFill>
          <a:ln w="3175">
            <a:solidFill>
              <a:srgbClr val="FFC000"/>
            </a:solidFill>
          </a:ln>
        </p:spPr>
        <p:txBody>
          <a:bodyPr wrap="square" rtlCol="0">
            <a:spAutoFit/>
          </a:bodyPr>
          <a:lstStyle>
            <a:defPPr>
              <a:defRPr lang="en-US"/>
            </a:defPPr>
            <a:lvl1pPr>
              <a:defRPr sz="1200">
                <a:solidFill>
                  <a:schemeClr val="bg1"/>
                </a:solidFill>
                <a:latin typeface="Arial" panose="020B0604020202020204" pitchFamily="34" charset="0"/>
                <a:cs typeface="Arial" panose="020B0604020202020204" pitchFamily="34" charset="0"/>
              </a:defRPr>
            </a:lvl1pPr>
          </a:lstStyle>
          <a:p>
            <a:r>
              <a:rPr lang="en-GB" smtClean="0"/>
              <a:t>Using 3D </a:t>
            </a:r>
            <a:r>
              <a:rPr lang="en-GB"/>
              <a:t>laser-scanning </a:t>
            </a:r>
            <a:r>
              <a:rPr lang="en-GB" smtClean="0"/>
              <a:t>techniques, metrology specialists create an ultra-precise topography </a:t>
            </a:r>
            <a:r>
              <a:rPr lang="en-GB"/>
              <a:t>of the </a:t>
            </a:r>
            <a:r>
              <a:rPr lang="fr-FR" smtClean="0"/>
              <a:t>Cryostat Lower Cylinder’ interfaces with other systems.</a:t>
            </a:r>
            <a:endParaRPr lang="en-GB" dirty="0"/>
          </a:p>
        </p:txBody>
      </p:sp>
    </p:spTree>
    <p:extLst>
      <p:ext uri="{BB962C8B-B14F-4D97-AF65-F5344CB8AC3E}">
        <p14:creationId xmlns:p14="http://schemas.microsoft.com/office/powerpoint/2010/main" val="12147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5757332" y="2317565"/>
            <a:ext cx="1317094" cy="1082706"/>
          </a:xfrm>
          <a:prstGeom prst="roundRect">
            <a:avLst/>
          </a:prstGeom>
          <a:solidFill>
            <a:srgbClr val="FF9900"/>
          </a:solidFill>
          <a:ln>
            <a:headEnd type="none" w="med" len="med"/>
            <a:tailEnd type="none" w="med" len="med"/>
          </a:ln>
          <a:scene3d>
            <a:camera prst="orthographicFront">
              <a:rot lat="0" lon="0" rev="0"/>
            </a:camera>
            <a:lightRig rig="threePt" dir="t">
              <a:rot lat="0" lon="0" rev="1200000"/>
            </a:lightRig>
          </a:scene3d>
          <a:sp3d>
            <a:bevelT w="63500" h="25400" prst="angle"/>
            <a:bevelB/>
          </a:sp3d>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dirty="0">
                <a:solidFill>
                  <a:schemeClr val="tx1">
                    <a:lumMod val="65000"/>
                    <a:lumOff val="35000"/>
                  </a:schemeClr>
                </a:solidFill>
              </a:rPr>
              <a:t>ITER Project</a:t>
            </a:r>
            <a:endParaRPr lang="en-GB" sz="2400" b="1" dirty="0">
              <a:solidFill>
                <a:schemeClr val="tx1">
                  <a:lumMod val="65000"/>
                  <a:lumOff val="35000"/>
                </a:schemeClr>
              </a:solidFill>
            </a:endParaRPr>
          </a:p>
        </p:txBody>
      </p:sp>
      <p:sp>
        <p:nvSpPr>
          <p:cNvPr id="18" name="Oval 17"/>
          <p:cNvSpPr/>
          <p:nvPr/>
        </p:nvSpPr>
        <p:spPr bwMode="auto">
          <a:xfrm>
            <a:off x="5826226" y="1094724"/>
            <a:ext cx="918114" cy="774948"/>
          </a:xfrm>
          <a:prstGeom prst="ellipse">
            <a:avLst/>
          </a:prstGeom>
          <a:blipFill>
            <a:blip r:embed="rId2" cstate="screen">
              <a:extLst>
                <a:ext uri="{28A0092B-C50C-407E-A947-70E740481C1C}">
                  <a14:useLocalDpi xmlns:a14="http://schemas.microsoft.com/office/drawing/2010/main"/>
                </a:ext>
              </a:extLst>
            </a:blip>
            <a:stretch>
              <a:fillRect/>
            </a:stretch>
          </a:blipFill>
          <a:ln>
            <a:headEnd type="none" w="med" len="med"/>
            <a:tailEnd type="none" w="med" len="med"/>
          </a:ln>
          <a:scene3d>
            <a:camera prst="orthographicFront">
              <a:rot lat="0" lon="0" rev="0"/>
            </a:camera>
            <a:lightRig rig="threePt" dir="t">
              <a:rot lat="0" lon="0" rev="1200000"/>
            </a:lightRig>
          </a:scene3d>
          <a:sp3d>
            <a:bevelT w="63500" h="25400"/>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tx1">
                    <a:lumMod val="65000"/>
                    <a:lumOff val="35000"/>
                  </a:schemeClr>
                </a:solidFill>
              </a:rPr>
              <a:t>IO</a:t>
            </a:r>
            <a:endParaRPr lang="en-GB" sz="2800" b="1" dirty="0">
              <a:solidFill>
                <a:schemeClr val="tx1">
                  <a:lumMod val="65000"/>
                  <a:lumOff val="35000"/>
                </a:schemeClr>
              </a:solidFill>
              <a:latin typeface="Century Gothic" pitchFamily="34" charset="0"/>
            </a:endParaRPr>
          </a:p>
        </p:txBody>
      </p:sp>
      <p:sp>
        <p:nvSpPr>
          <p:cNvPr id="21" name="Oval 20"/>
          <p:cNvSpPr/>
          <p:nvPr/>
        </p:nvSpPr>
        <p:spPr bwMode="auto">
          <a:xfrm>
            <a:off x="7986466" y="2469733"/>
            <a:ext cx="918114" cy="774948"/>
          </a:xfrm>
          <a:prstGeom prst="ellipse">
            <a:avLst/>
          </a:prstGeom>
          <a:blipFill>
            <a:blip r:embed="rId3" cstate="screen">
              <a:extLst>
                <a:ext uri="{28A0092B-C50C-407E-A947-70E740481C1C}">
                  <a14:useLocalDpi xmlns:a14="http://schemas.microsoft.com/office/drawing/2010/main"/>
                </a:ext>
              </a:extLst>
            </a:blip>
            <a:stretch>
              <a:fillRect/>
            </a:stretch>
          </a:blip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bg1">
                    <a:lumMod val="85000"/>
                  </a:schemeClr>
                </a:solidFill>
              </a:rPr>
              <a:t>EU</a:t>
            </a:r>
            <a:endParaRPr lang="en-GB" sz="2800" b="1" dirty="0">
              <a:solidFill>
                <a:schemeClr val="bg1">
                  <a:lumMod val="85000"/>
                </a:schemeClr>
              </a:solidFill>
              <a:latin typeface="Century Gothic" pitchFamily="34" charset="0"/>
            </a:endParaRPr>
          </a:p>
        </p:txBody>
      </p:sp>
      <p:sp>
        <p:nvSpPr>
          <p:cNvPr id="22" name="Oval 21"/>
          <p:cNvSpPr/>
          <p:nvPr/>
        </p:nvSpPr>
        <p:spPr bwMode="auto">
          <a:xfrm>
            <a:off x="4386282" y="3606120"/>
            <a:ext cx="918114" cy="774948"/>
          </a:xfrm>
          <a:prstGeom prst="ellipse">
            <a:avLst/>
          </a:prstGeom>
          <a:blipFill>
            <a:blip r:embed="rId4" cstate="screen">
              <a:extLst>
                <a:ext uri="{28A0092B-C50C-407E-A947-70E740481C1C}">
                  <a14:useLocalDpi xmlns:a14="http://schemas.microsoft.com/office/drawing/2010/main"/>
                </a:ext>
              </a:extLst>
            </a:blip>
            <a:stretch>
              <a:fillRect/>
            </a:stretch>
          </a:blip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tx1"/>
                </a:solidFill>
              </a:rPr>
              <a:t>KO</a:t>
            </a:r>
            <a:endParaRPr lang="en-GB" sz="2800" b="1" dirty="0">
              <a:solidFill>
                <a:schemeClr val="tx1"/>
              </a:solidFill>
              <a:latin typeface="Century Gothic" pitchFamily="34" charset="0"/>
            </a:endParaRPr>
          </a:p>
        </p:txBody>
      </p:sp>
      <p:sp>
        <p:nvSpPr>
          <p:cNvPr id="23" name="Oval 22"/>
          <p:cNvSpPr/>
          <p:nvPr/>
        </p:nvSpPr>
        <p:spPr bwMode="auto">
          <a:xfrm>
            <a:off x="6010224" y="3903036"/>
            <a:ext cx="918114" cy="774948"/>
          </a:xfrm>
          <a:prstGeom prst="ellipse">
            <a:avLst/>
          </a:prstGeom>
          <a:blipFill>
            <a:blip r:embed="rId5" cstate="print">
              <a:extLst>
                <a:ext uri="{28A0092B-C50C-407E-A947-70E740481C1C}">
                  <a14:useLocalDpi xmlns:a14="http://schemas.microsoft.com/office/drawing/2010/main"/>
                </a:ext>
              </a:extLst>
            </a:blip>
            <a:stretch>
              <a:fillRect/>
            </a:stretch>
          </a:blip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tx1">
                    <a:lumMod val="65000"/>
                    <a:lumOff val="35000"/>
                  </a:schemeClr>
                </a:solidFill>
              </a:rPr>
              <a:t>JA</a:t>
            </a:r>
            <a:endParaRPr lang="en-GB" sz="2800" b="1" dirty="0">
              <a:solidFill>
                <a:schemeClr val="tx1">
                  <a:lumMod val="65000"/>
                  <a:lumOff val="35000"/>
                </a:schemeClr>
              </a:solidFill>
              <a:latin typeface="Century Gothic" pitchFamily="34" charset="0"/>
            </a:endParaRPr>
          </a:p>
        </p:txBody>
      </p:sp>
      <p:sp>
        <p:nvSpPr>
          <p:cNvPr id="24" name="Oval 23"/>
          <p:cNvSpPr/>
          <p:nvPr/>
        </p:nvSpPr>
        <p:spPr bwMode="auto">
          <a:xfrm>
            <a:off x="7711075" y="3606120"/>
            <a:ext cx="918114" cy="774948"/>
          </a:xfrm>
          <a:prstGeom prst="ellipse">
            <a:avLst/>
          </a:prstGeom>
          <a:blipFill>
            <a:blip r:embed="rId6" cstate="screen">
              <a:extLst>
                <a:ext uri="{28A0092B-C50C-407E-A947-70E740481C1C}">
                  <a14:useLocalDpi xmlns:a14="http://schemas.microsoft.com/office/drawing/2010/main"/>
                </a:ext>
              </a:extLst>
            </a:blip>
            <a:stretch>
              <a:fillRect/>
            </a:stretch>
          </a:blip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tx1">
                    <a:lumMod val="65000"/>
                    <a:lumOff val="35000"/>
                  </a:schemeClr>
                </a:solidFill>
              </a:rPr>
              <a:t>IN</a:t>
            </a:r>
            <a:endParaRPr lang="en-GB" sz="2800" b="1" dirty="0">
              <a:solidFill>
                <a:schemeClr val="tx1">
                  <a:lumMod val="65000"/>
                  <a:lumOff val="35000"/>
                </a:schemeClr>
              </a:solidFill>
              <a:latin typeface="Century Gothic" pitchFamily="34" charset="0"/>
            </a:endParaRPr>
          </a:p>
        </p:txBody>
      </p:sp>
      <p:sp>
        <p:nvSpPr>
          <p:cNvPr id="25" name="TextBox 8"/>
          <p:cNvSpPr txBox="1">
            <a:spLocks noChangeArrowheads="1"/>
          </p:cNvSpPr>
          <p:nvPr/>
        </p:nvSpPr>
        <p:spPr bwMode="auto">
          <a:xfrm>
            <a:off x="34703" y="1428750"/>
            <a:ext cx="3672408" cy="274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GB"/>
            </a:defPPr>
            <a:lvl1pPr algn="l" rtl="0" eaLnBrk="0" fontAlgn="base" hangingPunct="0">
              <a:spcBef>
                <a:spcPct val="0"/>
              </a:spcBef>
              <a:spcAft>
                <a:spcPct val="0"/>
              </a:spcAft>
              <a:defRPr sz="2400"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sz="2400"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sz="2400"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Century Gothic" pitchFamily="34" charset="0"/>
                <a:ea typeface="+mn-ea"/>
                <a:cs typeface="+mn-cs"/>
              </a:defRPr>
            </a:lvl5pPr>
            <a:lvl6pPr marL="2286000" algn="l" defTabSz="914400" rtl="0" eaLnBrk="1" latinLnBrk="0" hangingPunct="1">
              <a:defRPr sz="2400" kern="1200">
                <a:solidFill>
                  <a:schemeClr val="tx1"/>
                </a:solidFill>
                <a:latin typeface="Century Gothic" pitchFamily="34" charset="0"/>
                <a:ea typeface="+mn-ea"/>
                <a:cs typeface="+mn-cs"/>
              </a:defRPr>
            </a:lvl6pPr>
            <a:lvl7pPr marL="2743200" algn="l" defTabSz="914400" rtl="0" eaLnBrk="1" latinLnBrk="0" hangingPunct="1">
              <a:defRPr sz="2400" kern="1200">
                <a:solidFill>
                  <a:schemeClr val="tx1"/>
                </a:solidFill>
                <a:latin typeface="Century Gothic" pitchFamily="34" charset="0"/>
                <a:ea typeface="+mn-ea"/>
                <a:cs typeface="+mn-cs"/>
              </a:defRPr>
            </a:lvl7pPr>
            <a:lvl8pPr marL="3200400" algn="l" defTabSz="914400" rtl="0" eaLnBrk="1" latinLnBrk="0" hangingPunct="1">
              <a:defRPr sz="2400" kern="1200">
                <a:solidFill>
                  <a:schemeClr val="tx1"/>
                </a:solidFill>
                <a:latin typeface="Century Gothic" pitchFamily="34" charset="0"/>
                <a:ea typeface="+mn-ea"/>
                <a:cs typeface="+mn-cs"/>
              </a:defRPr>
            </a:lvl8pPr>
            <a:lvl9pPr marL="3657600" algn="l" defTabSz="914400" rtl="0" eaLnBrk="1" latinLnBrk="0" hangingPunct="1">
              <a:defRPr sz="2400" kern="1200">
                <a:solidFill>
                  <a:schemeClr val="tx1"/>
                </a:solidFill>
                <a:latin typeface="Century Gothic" pitchFamily="34" charset="0"/>
                <a:ea typeface="+mn-ea"/>
                <a:cs typeface="+mn-cs"/>
              </a:defRPr>
            </a:lvl9pPr>
          </a:lstStyle>
          <a:p>
            <a:pPr marL="285750" indent="-285750">
              <a:lnSpc>
                <a:spcPct val="90000"/>
              </a:lnSpc>
              <a:spcAft>
                <a:spcPts val="1200"/>
              </a:spcAft>
              <a:buFont typeface="Arial" pitchFamily="34" charset="0"/>
              <a:buChar char="•"/>
            </a:pP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The 7 </a:t>
            </a: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ITER Members make cash and in-kind contributions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(90%) to </a:t>
            </a: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the ITER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Project. They have established Domestic Agencies to handle the contracts to industry.</a:t>
            </a:r>
            <a:endParaRPr lang="en-US" sz="16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a:lnSpc>
                <a:spcPct val="90000"/>
              </a:lnSpc>
              <a:spcAft>
                <a:spcPts val="1200"/>
              </a:spcAft>
              <a:buFont typeface="Arial" pitchFamily="34" charset="0"/>
              <a:buChar char="•"/>
            </a:pP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The ITER Organization Central Team manages </a:t>
            </a: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the ITER Project in close collaboration with the 7 Domestic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Agencies.</a:t>
            </a:r>
            <a:endParaRPr lang="en-US" sz="16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a:lnSpc>
                <a:spcPct val="90000"/>
              </a:lnSpc>
              <a:spcAft>
                <a:spcPts val="1200"/>
              </a:spcAft>
              <a:buFont typeface="Arial" pitchFamily="34" charset="0"/>
              <a:buChar char="•"/>
            </a:pP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The ITER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Members </a:t>
            </a: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share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all </a:t>
            </a:r>
            <a:r>
              <a:rPr lang="en-US" sz="1600" b="1" dirty="0">
                <a:solidFill>
                  <a:schemeClr val="bg1">
                    <a:lumMod val="95000"/>
                  </a:schemeClr>
                </a:solidFill>
                <a:effectLst>
                  <a:outerShdw blurRad="38100" dist="38100" dir="2700000" algn="tl">
                    <a:srgbClr val="000000">
                      <a:alpha val="43137"/>
                    </a:srgbClr>
                  </a:outerShdw>
                </a:effectLst>
                <a:latin typeface="Tahoma" pitchFamily="34" charset="0"/>
              </a:rPr>
              <a:t>intellectual </a:t>
            </a:r>
            <a:r>
              <a:rPr lang="en-US" sz="1600" b="1" dirty="0" smtClean="0">
                <a:solidFill>
                  <a:schemeClr val="bg1">
                    <a:lumMod val="95000"/>
                  </a:schemeClr>
                </a:solidFill>
                <a:effectLst>
                  <a:outerShdw blurRad="38100" dist="38100" dir="2700000" algn="tl">
                    <a:srgbClr val="000000">
                      <a:alpha val="43137"/>
                    </a:srgbClr>
                  </a:outerShdw>
                </a:effectLst>
                <a:latin typeface="Tahoma" pitchFamily="34" charset="0"/>
              </a:rPr>
              <a:t>Property generated by the Project.</a:t>
            </a:r>
          </a:p>
          <a:p>
            <a:pPr marL="285750" indent="-285750">
              <a:lnSpc>
                <a:spcPct val="90000"/>
              </a:lnSpc>
              <a:spcAft>
                <a:spcPts val="1200"/>
              </a:spcAft>
              <a:buFont typeface="Arial" pitchFamily="34" charset="0"/>
              <a:buChar char="•"/>
            </a:pPr>
            <a:endParaRPr lang="en-US" sz="1600" b="1" dirty="0">
              <a:solidFill>
                <a:schemeClr val="bg1">
                  <a:lumMod val="95000"/>
                </a:schemeClr>
              </a:solidFill>
              <a:effectLst>
                <a:outerShdw blurRad="38100" dist="38100" dir="2700000" algn="tl">
                  <a:srgbClr val="000000">
                    <a:alpha val="43137"/>
                  </a:srgbClr>
                </a:outerShdw>
              </a:effectLst>
              <a:latin typeface="Tahoma" pitchFamily="34" charset="0"/>
            </a:endParaRPr>
          </a:p>
        </p:txBody>
      </p:sp>
      <p:sp>
        <p:nvSpPr>
          <p:cNvPr id="26" name="Right Arrow 13"/>
          <p:cNvSpPr>
            <a:spLocks noChangeArrowheads="1"/>
          </p:cNvSpPr>
          <p:nvPr/>
        </p:nvSpPr>
        <p:spPr bwMode="auto">
          <a:xfrm>
            <a:off x="4919992" y="2784705"/>
            <a:ext cx="342082" cy="74213"/>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27" name="Right Arrow 13"/>
          <p:cNvSpPr>
            <a:spLocks noChangeArrowheads="1"/>
          </p:cNvSpPr>
          <p:nvPr/>
        </p:nvSpPr>
        <p:spPr bwMode="auto">
          <a:xfrm rot="5400000">
            <a:off x="6105119" y="2066779"/>
            <a:ext cx="305214" cy="83178"/>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28" name="Right Arrow 13"/>
          <p:cNvSpPr>
            <a:spLocks noChangeArrowheads="1"/>
          </p:cNvSpPr>
          <p:nvPr/>
        </p:nvSpPr>
        <p:spPr bwMode="auto">
          <a:xfrm rot="7978316">
            <a:off x="7106397" y="2224760"/>
            <a:ext cx="305214" cy="83178"/>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29" name="Right Arrow 13"/>
          <p:cNvSpPr>
            <a:spLocks noChangeArrowheads="1"/>
          </p:cNvSpPr>
          <p:nvPr/>
        </p:nvSpPr>
        <p:spPr bwMode="auto">
          <a:xfrm rot="10800000">
            <a:off x="7289526" y="2784705"/>
            <a:ext cx="342082" cy="74213"/>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30" name="Right Arrow 13"/>
          <p:cNvSpPr>
            <a:spLocks noChangeArrowheads="1"/>
          </p:cNvSpPr>
          <p:nvPr/>
        </p:nvSpPr>
        <p:spPr bwMode="auto">
          <a:xfrm rot="13325616">
            <a:off x="7202812" y="3511910"/>
            <a:ext cx="342082" cy="74213"/>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31" name="Right Arrow 13"/>
          <p:cNvSpPr>
            <a:spLocks noChangeArrowheads="1"/>
          </p:cNvSpPr>
          <p:nvPr/>
        </p:nvSpPr>
        <p:spPr bwMode="auto">
          <a:xfrm rot="16200000">
            <a:off x="6199866" y="3621704"/>
            <a:ext cx="305214" cy="83176"/>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32" name="Right Arrow 13"/>
          <p:cNvSpPr>
            <a:spLocks noChangeArrowheads="1"/>
          </p:cNvSpPr>
          <p:nvPr/>
        </p:nvSpPr>
        <p:spPr bwMode="auto">
          <a:xfrm rot="18819834">
            <a:off x="5250120" y="3491132"/>
            <a:ext cx="305214" cy="83178"/>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33" name="Oval 32"/>
          <p:cNvSpPr/>
          <p:nvPr/>
        </p:nvSpPr>
        <p:spPr bwMode="auto">
          <a:xfrm>
            <a:off x="4307702" y="1472901"/>
            <a:ext cx="918114" cy="774948"/>
          </a:xfrm>
          <a:prstGeom prst="ellipse">
            <a:avLst/>
          </a:prstGeom>
          <a:blipFill>
            <a:blip r:embed="rId7" cstate="print">
              <a:extLst>
                <a:ext uri="{28A0092B-C50C-407E-A947-70E740481C1C}">
                  <a14:useLocalDpi xmlns:a14="http://schemas.microsoft.com/office/drawing/2010/main"/>
                </a:ext>
              </a:extLst>
            </a:blip>
            <a:stretch>
              <a:fillRect/>
            </a:stretch>
          </a:blipFill>
          <a:ln>
            <a:headEnd type="none" w="med" len="med"/>
            <a:tailEnd type="none" w="med" len="med"/>
          </a:ln>
          <a:scene3d>
            <a:camera prst="orthographicFront">
              <a:rot lat="0" lon="0" rev="0"/>
            </a:camera>
            <a:lightRig rig="threePt" dir="t">
              <a:rot lat="0" lon="0" rev="1200000"/>
            </a:lightRig>
          </a:scene3d>
          <a:sp3d>
            <a:bevelT w="63500" h="25400"/>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tx1">
                    <a:lumMod val="65000"/>
                    <a:lumOff val="35000"/>
                  </a:schemeClr>
                </a:solidFill>
              </a:rPr>
              <a:t>US</a:t>
            </a:r>
            <a:endParaRPr lang="en-GB" sz="2800" b="1" dirty="0">
              <a:solidFill>
                <a:schemeClr val="tx1">
                  <a:lumMod val="65000"/>
                  <a:lumOff val="35000"/>
                </a:schemeClr>
              </a:solidFill>
              <a:latin typeface="Century Gothic" pitchFamily="34" charset="0"/>
            </a:endParaRPr>
          </a:p>
        </p:txBody>
      </p:sp>
      <p:sp>
        <p:nvSpPr>
          <p:cNvPr id="5" name="Minus 4"/>
          <p:cNvSpPr/>
          <p:nvPr/>
        </p:nvSpPr>
        <p:spPr bwMode="auto">
          <a:xfrm rot="20185049">
            <a:off x="5221550" y="1470029"/>
            <a:ext cx="341680" cy="17144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34" name="Minus 33"/>
          <p:cNvSpPr/>
          <p:nvPr/>
        </p:nvSpPr>
        <p:spPr bwMode="auto">
          <a:xfrm rot="1074555">
            <a:off x="6817396" y="1514193"/>
            <a:ext cx="373345" cy="17144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35" name="Minus 34"/>
          <p:cNvSpPr/>
          <p:nvPr/>
        </p:nvSpPr>
        <p:spPr bwMode="auto">
          <a:xfrm rot="14669594">
            <a:off x="7981591" y="2207689"/>
            <a:ext cx="313352" cy="19215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0" name="Minus 39"/>
          <p:cNvSpPr/>
          <p:nvPr/>
        </p:nvSpPr>
        <p:spPr bwMode="auto">
          <a:xfrm rot="17112109">
            <a:off x="8219377" y="3358945"/>
            <a:ext cx="313352" cy="19215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1" name="Minus 40"/>
          <p:cNvSpPr/>
          <p:nvPr/>
        </p:nvSpPr>
        <p:spPr bwMode="auto">
          <a:xfrm rot="17555815">
            <a:off x="4186860" y="2259885"/>
            <a:ext cx="313352" cy="19215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2" name="Minus 41"/>
          <p:cNvSpPr/>
          <p:nvPr/>
        </p:nvSpPr>
        <p:spPr bwMode="auto">
          <a:xfrm rot="14669594">
            <a:off x="4234891" y="3323875"/>
            <a:ext cx="313352" cy="19215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3" name="Minus 42"/>
          <p:cNvSpPr/>
          <p:nvPr/>
        </p:nvSpPr>
        <p:spPr bwMode="auto">
          <a:xfrm rot="11615720">
            <a:off x="5406271" y="4132706"/>
            <a:ext cx="351203" cy="17144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4" name="Minus 43"/>
          <p:cNvSpPr/>
          <p:nvPr/>
        </p:nvSpPr>
        <p:spPr bwMode="auto">
          <a:xfrm rot="20659237">
            <a:off x="7124001" y="4115882"/>
            <a:ext cx="351203" cy="171449"/>
          </a:xfrm>
          <a:prstGeom prst="mathMinus">
            <a:avLst/>
          </a:prstGeom>
          <a:solidFill>
            <a:srgbClr val="00B0F0"/>
          </a:solidFill>
          <a:ln w="31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chemeClr val="tx1">
                  <a:lumMod val="65000"/>
                  <a:lumOff val="35000"/>
                </a:schemeClr>
              </a:solidFill>
              <a:latin typeface="Century Gothic" pitchFamily="34" charset="0"/>
            </a:endParaRPr>
          </a:p>
        </p:txBody>
      </p:sp>
      <p:sp>
        <p:nvSpPr>
          <p:cNvPr id="45" name="Right Arrow 13"/>
          <p:cNvSpPr>
            <a:spLocks noChangeArrowheads="1"/>
          </p:cNvSpPr>
          <p:nvPr/>
        </p:nvSpPr>
        <p:spPr bwMode="auto">
          <a:xfrm rot="2042201">
            <a:off x="5160233" y="2242021"/>
            <a:ext cx="342082" cy="74213"/>
          </a:xfrm>
          <a:prstGeom prst="rightArrow">
            <a:avLst>
              <a:gd name="adj1" fmla="val 50000"/>
              <a:gd name="adj2" fmla="val 50397"/>
            </a:avLst>
          </a:prstGeom>
          <a:solidFill>
            <a:srgbClr val="00B0F0"/>
          </a:solidFill>
          <a:ln w="9525" algn="ctr">
            <a:solidFill>
              <a:schemeClr val="tx1"/>
            </a:solidFill>
            <a:round/>
            <a:headEnd/>
            <a:tailEnd/>
          </a:ln>
        </p:spPr>
        <p:txBody>
          <a:bodyPr/>
          <a:lstStyle/>
          <a:p>
            <a:pPr eaLnBrk="0" fontAlgn="base" hangingPunct="0">
              <a:spcBef>
                <a:spcPct val="0"/>
              </a:spcBef>
              <a:spcAft>
                <a:spcPct val="0"/>
              </a:spcAft>
            </a:pPr>
            <a:endParaRPr lang="en-US" sz="2400">
              <a:solidFill>
                <a:schemeClr val="tx1">
                  <a:lumMod val="65000"/>
                  <a:lumOff val="35000"/>
                </a:schemeClr>
              </a:solidFill>
              <a:latin typeface="Century Gothic" pitchFamily="34" charset="0"/>
            </a:endParaRPr>
          </a:p>
        </p:txBody>
      </p:sp>
      <p:sp>
        <p:nvSpPr>
          <p:cNvPr id="10" name="Text Box 2"/>
          <p:cNvSpPr txBox="1">
            <a:spLocks noChangeArrowheads="1"/>
          </p:cNvSpPr>
          <p:nvPr/>
        </p:nvSpPr>
        <p:spPr bwMode="auto">
          <a:xfrm>
            <a:off x="1" y="87474"/>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u="sng">
                <a:solidFill>
                  <a:schemeClr val="tx1"/>
                </a:solidFill>
                <a:latin typeface="Century Gothic" pitchFamily="34" charset="0"/>
              </a:defRPr>
            </a:lvl1pPr>
            <a:lvl2pPr marL="742950" indent="-285750">
              <a:defRPr sz="2400" u="sng">
                <a:solidFill>
                  <a:schemeClr val="tx1"/>
                </a:solidFill>
                <a:latin typeface="Century Gothic" pitchFamily="34" charset="0"/>
              </a:defRPr>
            </a:lvl2pPr>
            <a:lvl3pPr marL="1143000" indent="-228600">
              <a:defRPr sz="2400" u="sng">
                <a:solidFill>
                  <a:schemeClr val="tx1"/>
                </a:solidFill>
                <a:latin typeface="Century Gothic" pitchFamily="34" charset="0"/>
              </a:defRPr>
            </a:lvl3pPr>
            <a:lvl4pPr marL="1600200" indent="-228600">
              <a:defRPr sz="2400" u="sng">
                <a:solidFill>
                  <a:schemeClr val="tx1"/>
                </a:solidFill>
                <a:latin typeface="Century Gothic" pitchFamily="34" charset="0"/>
              </a:defRPr>
            </a:lvl4pPr>
            <a:lvl5pPr marL="2057400" indent="-228600">
              <a:defRPr sz="2400" u="sng">
                <a:solidFill>
                  <a:schemeClr val="tx1"/>
                </a:solidFill>
                <a:latin typeface="Century Gothic" pitchFamily="34" charset="0"/>
              </a:defRPr>
            </a:lvl5pPr>
            <a:lvl6pPr marL="2514600" indent="-228600" algn="ctr" eaLnBrk="0" fontAlgn="base" hangingPunct="0">
              <a:spcBef>
                <a:spcPct val="0"/>
              </a:spcBef>
              <a:spcAft>
                <a:spcPct val="0"/>
              </a:spcAft>
              <a:defRPr sz="2400" u="sng">
                <a:solidFill>
                  <a:schemeClr val="tx1"/>
                </a:solidFill>
                <a:latin typeface="Century Gothic" pitchFamily="34" charset="0"/>
              </a:defRPr>
            </a:lvl6pPr>
            <a:lvl7pPr marL="2971800" indent="-228600" algn="ctr" eaLnBrk="0" fontAlgn="base" hangingPunct="0">
              <a:spcBef>
                <a:spcPct val="0"/>
              </a:spcBef>
              <a:spcAft>
                <a:spcPct val="0"/>
              </a:spcAft>
              <a:defRPr sz="2400" u="sng">
                <a:solidFill>
                  <a:schemeClr val="tx1"/>
                </a:solidFill>
                <a:latin typeface="Century Gothic" pitchFamily="34" charset="0"/>
              </a:defRPr>
            </a:lvl7pPr>
            <a:lvl8pPr marL="3429000" indent="-228600" algn="ctr" eaLnBrk="0" fontAlgn="base" hangingPunct="0">
              <a:spcBef>
                <a:spcPct val="0"/>
              </a:spcBef>
              <a:spcAft>
                <a:spcPct val="0"/>
              </a:spcAft>
              <a:defRPr sz="2400" u="sng">
                <a:solidFill>
                  <a:schemeClr val="tx1"/>
                </a:solidFill>
                <a:latin typeface="Century Gothic" pitchFamily="34" charset="0"/>
              </a:defRPr>
            </a:lvl8pPr>
            <a:lvl9pPr marL="3886200" indent="-228600" algn="ctr" eaLnBrk="0" fontAlgn="base" hangingPunct="0">
              <a:spcBef>
                <a:spcPct val="0"/>
              </a:spcBef>
              <a:spcAft>
                <a:spcPct val="0"/>
              </a:spcAft>
              <a:defRPr sz="2400" u="sng">
                <a:solidFill>
                  <a:schemeClr val="tx1"/>
                </a:solidFill>
                <a:latin typeface="Century Gothic" pitchFamily="34" charset="0"/>
              </a:defRPr>
            </a:lvl9pPr>
          </a:lstStyle>
          <a:p>
            <a:pPr algn="ctr" eaLnBrk="0" fontAlgn="base" hangingPunct="0">
              <a:spcBef>
                <a:spcPct val="0"/>
              </a:spcBef>
              <a:spcAft>
                <a:spcPct val="0"/>
              </a:spcAft>
            </a:pPr>
            <a:r>
              <a:rPr lang="en-US" sz="4800" b="1" u="none" dirty="0" smtClean="0">
                <a:solidFill>
                  <a:schemeClr val="bg1">
                    <a:lumMod val="95000"/>
                  </a:schemeClr>
                </a:solidFill>
                <a:effectLst>
                  <a:outerShdw blurRad="50800" dist="50800" dir="5400000" algn="ctr" rotWithShape="0">
                    <a:prstClr val="black"/>
                  </a:outerShdw>
                </a:effectLst>
                <a:latin typeface="Tahoma" pitchFamily="34" charset="0"/>
              </a:rPr>
              <a:t>An integrated project:</a:t>
            </a:r>
            <a:endParaRPr lang="en-US" sz="4800" b="1" u="none" dirty="0">
              <a:solidFill>
                <a:schemeClr val="bg1">
                  <a:lumMod val="95000"/>
                </a:schemeClr>
              </a:solidFill>
              <a:effectLst>
                <a:outerShdw blurRad="50800" dist="50800" dir="5400000" algn="ctr" rotWithShape="0">
                  <a:prstClr val="black"/>
                </a:outerShdw>
              </a:effectLst>
              <a:latin typeface="Tahoma" pitchFamily="34" charset="0"/>
            </a:endParaRPr>
          </a:p>
          <a:p>
            <a:pPr algn="ctr" eaLnBrk="0" fontAlgn="base" hangingPunct="0">
              <a:spcBef>
                <a:spcPct val="0"/>
              </a:spcBef>
              <a:spcAft>
                <a:spcPct val="0"/>
              </a:spcAft>
            </a:pPr>
            <a:r>
              <a:rPr lang="en-US" b="1" u="none" dirty="0" smtClean="0">
                <a:solidFill>
                  <a:schemeClr val="bg1">
                    <a:lumMod val="95000"/>
                  </a:schemeClr>
                </a:solidFill>
                <a:effectLst>
                  <a:outerShdw blurRad="50800" dist="50800" dir="5400000" algn="ctr" rotWithShape="0">
                    <a:prstClr val="black"/>
                  </a:outerShdw>
                </a:effectLst>
                <a:latin typeface="Tahoma" pitchFamily="34" charset="0"/>
              </a:rPr>
              <a:t>Central Team &amp; Seven Domestic Agencies</a:t>
            </a:r>
            <a:endParaRPr lang="en-GB" altLang="ja-JP" b="1" u="none" dirty="0">
              <a:solidFill>
                <a:schemeClr val="bg1">
                  <a:lumMod val="95000"/>
                </a:schemeClr>
              </a:solidFill>
              <a:effectLst>
                <a:outerShdw blurRad="50800" dist="50800" dir="5400000" algn="ctr" rotWithShape="0">
                  <a:prstClr val="black"/>
                </a:outerShdw>
              </a:effectLst>
              <a:latin typeface="Tahoma" pitchFamily="34" charset="0"/>
            </a:endParaRPr>
          </a:p>
        </p:txBody>
      </p:sp>
      <p:sp>
        <p:nvSpPr>
          <p:cNvPr id="36" name="Oval 35"/>
          <p:cNvSpPr/>
          <p:nvPr/>
        </p:nvSpPr>
        <p:spPr bwMode="auto">
          <a:xfrm>
            <a:off x="7341331" y="1350963"/>
            <a:ext cx="900920" cy="775858"/>
          </a:xfrm>
          <a:prstGeom prst="ellipse">
            <a:avLst/>
          </a:prstGeom>
          <a:blipFill>
            <a:blip r:embed="rId8" cstate="print">
              <a:extLst>
                <a:ext uri="{28A0092B-C50C-407E-A947-70E740481C1C}">
                  <a14:useLocalDpi xmlns:a14="http://schemas.microsoft.com/office/drawing/2010/main"/>
                </a:ext>
              </a:extLst>
            </a:blip>
            <a:stretch>
              <a:fillRect/>
            </a:stretch>
          </a:blipFill>
          <a:ln>
            <a:headEnd type="none" w="med" len="med"/>
            <a:tailEnd type="none" w="med" len="med"/>
          </a:ln>
          <a:scene3d>
            <a:camera prst="orthographicFront">
              <a:rot lat="0" lon="0" rev="0"/>
            </a:camera>
            <a:lightRig rig="threePt" dir="t">
              <a:rot lat="0" lon="0" rev="1200000"/>
            </a:lightRig>
          </a:scene3d>
          <a:sp3d>
            <a:bevelT w="63500" h="25400"/>
          </a:sp3d>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000" b="1" dirty="0">
                <a:solidFill>
                  <a:srgbClr val="000000">
                    <a:alpha val="82000"/>
                  </a:srgbClr>
                </a:solidFill>
                <a:latin typeface="Century Gothic" pitchFamily="34" charset="0"/>
              </a:rPr>
              <a:t>CN</a:t>
            </a:r>
            <a:endParaRPr lang="en-GB" sz="2000" b="1" dirty="0">
              <a:solidFill>
                <a:srgbClr val="000000">
                  <a:alpha val="82000"/>
                </a:srgbClr>
              </a:solidFill>
              <a:latin typeface="Century Gothic" pitchFamily="34" charset="0"/>
            </a:endParaRPr>
          </a:p>
        </p:txBody>
      </p:sp>
      <p:sp>
        <p:nvSpPr>
          <p:cNvPr id="37" name="Oval 36"/>
          <p:cNvSpPr/>
          <p:nvPr/>
        </p:nvSpPr>
        <p:spPr bwMode="auto">
          <a:xfrm>
            <a:off x="3877234" y="2495133"/>
            <a:ext cx="900920" cy="749450"/>
          </a:xfrm>
          <a:prstGeom prst="ellipse">
            <a:avLst/>
          </a:prstGeom>
          <a:blipFill>
            <a:blip r:embed="rId9" cstate="print">
              <a:extLst>
                <a:ext uri="{28A0092B-C50C-407E-A947-70E740481C1C}">
                  <a14:useLocalDpi xmlns:a14="http://schemas.microsoft.com/office/drawing/2010/main"/>
                </a:ext>
              </a:extLst>
            </a:blip>
            <a:stretch>
              <a:fillRect/>
            </a:stretch>
          </a:blip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b" anchorCtr="1" compatLnSpc="1">
            <a:prstTxWarp prst="textNoShape">
              <a:avLst/>
            </a:prstTxWarp>
          </a:bodyPr>
          <a:lstStyle/>
          <a:p>
            <a:pPr algn="ctr" eaLnBrk="0" fontAlgn="base" hangingPunct="0">
              <a:spcBef>
                <a:spcPct val="0"/>
              </a:spcBef>
              <a:spcAft>
                <a:spcPct val="0"/>
              </a:spcAft>
            </a:pPr>
            <a:r>
              <a:rPr lang="en-US" sz="2800" b="1" dirty="0">
                <a:solidFill>
                  <a:schemeClr val="bg1">
                    <a:lumMod val="85000"/>
                    <a:alpha val="84000"/>
                  </a:schemeClr>
                </a:solidFill>
              </a:rPr>
              <a:t>RF</a:t>
            </a:r>
            <a:endParaRPr lang="en-GB" sz="2800" b="1" dirty="0">
              <a:solidFill>
                <a:schemeClr val="bg1">
                  <a:lumMod val="85000"/>
                  <a:alpha val="84000"/>
                </a:schemeClr>
              </a:solidFill>
              <a:latin typeface="Century Gothic" pitchFamily="34" charset="0"/>
            </a:endParaRPr>
          </a:p>
        </p:txBody>
      </p:sp>
    </p:spTree>
    <p:extLst>
      <p:ext uri="{BB962C8B-B14F-4D97-AF65-F5344CB8AC3E}">
        <p14:creationId xmlns:p14="http://schemas.microsoft.com/office/powerpoint/2010/main" val="413715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715000" y="1885950"/>
            <a:ext cx="3321106" cy="2001655"/>
          </a:xfrm>
          <a:prstGeom prst="roundRect">
            <a:avLst>
              <a:gd name="adj" fmla="val 7509"/>
            </a:avLst>
          </a:prstGeom>
          <a:solidFill>
            <a:schemeClr val="bg1">
              <a:lumMod val="65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3"/>
          <p:cNvSpPr txBox="1">
            <a:spLocks noChangeArrowheads="1"/>
          </p:cNvSpPr>
          <p:nvPr/>
        </p:nvSpPr>
        <p:spPr bwMode="auto">
          <a:xfrm>
            <a:off x="250825" y="727472"/>
            <a:ext cx="8137599" cy="54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0" indent="0" algn="ctr" defTabSz="795338" rtl="0" fontAlgn="base">
              <a:spcBef>
                <a:spcPct val="20000"/>
              </a:spcBef>
              <a:spcAft>
                <a:spcPct val="0"/>
              </a:spcAft>
              <a:buFontTx/>
              <a:buNone/>
              <a:defRPr sz="2400">
                <a:solidFill>
                  <a:schemeClr val="tx1"/>
                </a:solidFill>
                <a:latin typeface="+mn-lt"/>
                <a:ea typeface="+mn-ea"/>
                <a:cs typeface="+mn-cs"/>
              </a:defRPr>
            </a:lvl1pPr>
            <a:lvl2pPr marL="757238" indent="-279400" algn="l" defTabSz="795338" rtl="0" fontAlgn="base">
              <a:spcBef>
                <a:spcPct val="20000"/>
              </a:spcBef>
              <a:spcAft>
                <a:spcPct val="0"/>
              </a:spcAft>
              <a:buChar char="–"/>
              <a:defRPr sz="2000">
                <a:solidFill>
                  <a:schemeClr val="tx1"/>
                </a:solidFill>
                <a:latin typeface="+mn-lt"/>
              </a:defRPr>
            </a:lvl2pPr>
            <a:lvl3pPr marL="1136650" indent="-188913" algn="l" defTabSz="795338" rtl="0" fontAlgn="base">
              <a:spcBef>
                <a:spcPct val="20000"/>
              </a:spcBef>
              <a:spcAft>
                <a:spcPct val="0"/>
              </a:spcAft>
              <a:buChar char="•"/>
              <a:defRPr>
                <a:solidFill>
                  <a:schemeClr val="tx1"/>
                </a:solidFill>
                <a:latin typeface="+mn-lt"/>
              </a:defRPr>
            </a:lvl3pPr>
            <a:lvl4pPr marL="1511300" indent="-184150" algn="l" defTabSz="795338" rtl="0" fontAlgn="base">
              <a:spcBef>
                <a:spcPct val="20000"/>
              </a:spcBef>
              <a:spcAft>
                <a:spcPct val="0"/>
              </a:spcAft>
              <a:buChar char="–"/>
              <a:defRPr>
                <a:solidFill>
                  <a:schemeClr val="tx1"/>
                </a:solidFill>
                <a:latin typeface="+mn-lt"/>
              </a:defRPr>
            </a:lvl4pPr>
            <a:lvl5pPr marL="1885950" indent="-184150" algn="l" defTabSz="795338" rtl="0" fontAlgn="base">
              <a:spcBef>
                <a:spcPct val="20000"/>
              </a:spcBef>
              <a:spcAft>
                <a:spcPct val="0"/>
              </a:spcAft>
              <a:buChar char="»"/>
              <a:defRPr>
                <a:solidFill>
                  <a:schemeClr val="tx1"/>
                </a:solidFill>
                <a:latin typeface="+mn-lt"/>
              </a:defRPr>
            </a:lvl5pPr>
            <a:lvl6pPr marL="2343150" indent="-184150" algn="l" defTabSz="795338" rtl="0" fontAlgn="base">
              <a:spcBef>
                <a:spcPct val="20000"/>
              </a:spcBef>
              <a:spcAft>
                <a:spcPct val="0"/>
              </a:spcAft>
              <a:buChar char="»"/>
              <a:defRPr>
                <a:solidFill>
                  <a:schemeClr val="tx1"/>
                </a:solidFill>
                <a:latin typeface="+mn-lt"/>
              </a:defRPr>
            </a:lvl6pPr>
            <a:lvl7pPr marL="2800350" indent="-184150" algn="l" defTabSz="795338" rtl="0" fontAlgn="base">
              <a:spcBef>
                <a:spcPct val="20000"/>
              </a:spcBef>
              <a:spcAft>
                <a:spcPct val="0"/>
              </a:spcAft>
              <a:buChar char="»"/>
              <a:defRPr>
                <a:solidFill>
                  <a:schemeClr val="tx1"/>
                </a:solidFill>
                <a:latin typeface="+mn-lt"/>
              </a:defRPr>
            </a:lvl7pPr>
            <a:lvl8pPr marL="3257550" indent="-184150" algn="l" defTabSz="795338" rtl="0" fontAlgn="base">
              <a:spcBef>
                <a:spcPct val="20000"/>
              </a:spcBef>
              <a:spcAft>
                <a:spcPct val="0"/>
              </a:spcAft>
              <a:buChar char="»"/>
              <a:defRPr>
                <a:solidFill>
                  <a:schemeClr val="tx1"/>
                </a:solidFill>
                <a:latin typeface="+mn-lt"/>
              </a:defRPr>
            </a:lvl8pPr>
            <a:lvl9pPr marL="3714750" indent="-184150" algn="l" defTabSz="795338" rtl="0" fontAlgn="base">
              <a:spcBef>
                <a:spcPct val="20000"/>
              </a:spcBef>
              <a:spcAft>
                <a:spcPct val="0"/>
              </a:spcAft>
              <a:buChar char="»"/>
              <a:defRPr>
                <a:solidFill>
                  <a:schemeClr val="tx1"/>
                </a:solidFill>
                <a:latin typeface="+mn-lt"/>
              </a:defRPr>
            </a:lvl9pPr>
          </a:lstStyle>
          <a:p>
            <a:pPr>
              <a:defRPr/>
            </a:pPr>
            <a:r>
              <a:rPr lang="en-GB" b="1" dirty="0">
                <a:solidFill>
                  <a:schemeClr val="bg1">
                    <a:lumMod val="95000"/>
                  </a:schemeClr>
                </a:solidFill>
                <a:latin typeface="Arial" panose="020B0604020202020204" pitchFamily="34" charset="0"/>
                <a:cs typeface="Arial" panose="020B0604020202020204" pitchFamily="34" charset="0"/>
              </a:rPr>
              <a:t>ITER is being built </a:t>
            </a:r>
            <a:r>
              <a:rPr lang="en-GB" b="1" dirty="0" smtClean="0">
                <a:solidFill>
                  <a:schemeClr val="bg1">
                    <a:lumMod val="95000"/>
                  </a:schemeClr>
                </a:solidFill>
                <a:latin typeface="Arial" panose="020B0604020202020204" pitchFamily="34" charset="0"/>
                <a:cs typeface="Arial" panose="020B0604020202020204" pitchFamily="34" charset="0"/>
              </a:rPr>
              <a:t>through the in-kind contributions </a:t>
            </a:r>
            <a:endParaRPr lang="en-GB" b="1" dirty="0">
              <a:solidFill>
                <a:schemeClr val="bg1">
                  <a:lumMod val="95000"/>
                </a:schemeClr>
              </a:solidFill>
              <a:latin typeface="Arial" panose="020B0604020202020204" pitchFamily="34" charset="0"/>
              <a:cs typeface="Arial" panose="020B0604020202020204" pitchFamily="34" charset="0"/>
            </a:endParaRPr>
          </a:p>
          <a:p>
            <a:pPr>
              <a:defRPr/>
            </a:pPr>
            <a:r>
              <a:rPr lang="en-GB" b="1" dirty="0" smtClean="0">
                <a:solidFill>
                  <a:schemeClr val="bg1">
                    <a:lumMod val="95000"/>
                  </a:schemeClr>
                </a:solidFill>
                <a:latin typeface="Arial" panose="020B0604020202020204" pitchFamily="34" charset="0"/>
                <a:cs typeface="Arial" panose="020B0604020202020204" pitchFamily="34" charset="0"/>
              </a:rPr>
              <a:t>of </a:t>
            </a:r>
            <a:r>
              <a:rPr lang="en-GB" b="1" dirty="0">
                <a:solidFill>
                  <a:schemeClr val="bg1">
                    <a:lumMod val="95000"/>
                  </a:schemeClr>
                </a:solidFill>
                <a:latin typeface="Arial" panose="020B0604020202020204" pitchFamily="34" charset="0"/>
                <a:cs typeface="Arial" panose="020B0604020202020204" pitchFamily="34" charset="0"/>
              </a:rPr>
              <a:t>the seven Members of the ITER Organization.</a:t>
            </a:r>
            <a:endParaRPr lang="fr-FR" b="1" dirty="0">
              <a:solidFill>
                <a:schemeClr val="bg1">
                  <a:lumMod val="95000"/>
                </a:schemeClr>
              </a:solidFill>
              <a:latin typeface="Arial" panose="020B0604020202020204" pitchFamily="34" charset="0"/>
              <a:cs typeface="Arial" panose="020B0604020202020204" pitchFamily="34" charset="0"/>
            </a:endParaRPr>
          </a:p>
        </p:txBody>
      </p:sp>
      <p:sp>
        <p:nvSpPr>
          <p:cNvPr id="160" name="Rectangle 2"/>
          <p:cNvSpPr txBox="1">
            <a:spLocks noChangeArrowheads="1"/>
          </p:cNvSpPr>
          <p:nvPr/>
        </p:nvSpPr>
        <p:spPr bwMode="auto">
          <a:xfrm>
            <a:off x="-31694" y="-46402"/>
            <a:ext cx="9144000" cy="85725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rtl="0" fontAlgn="base">
              <a:spcBef>
                <a:spcPct val="0"/>
              </a:spcBef>
              <a:spcAft>
                <a:spcPct val="0"/>
              </a:spcAft>
              <a:defRPr sz="36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defRPr>
            </a:lvl2pPr>
            <a:lvl3pPr algn="ctr" rtl="0" fontAlgn="base">
              <a:spcBef>
                <a:spcPct val="0"/>
              </a:spcBef>
              <a:spcAft>
                <a:spcPct val="0"/>
              </a:spcAft>
              <a:defRPr sz="3200" b="1">
                <a:solidFill>
                  <a:schemeClr val="tx2"/>
                </a:solidFill>
                <a:latin typeface="Arial" charset="0"/>
              </a:defRPr>
            </a:lvl3pPr>
            <a:lvl4pPr algn="ctr" rtl="0" fontAlgn="base">
              <a:spcBef>
                <a:spcPct val="0"/>
              </a:spcBef>
              <a:spcAft>
                <a:spcPct val="0"/>
              </a:spcAft>
              <a:defRPr sz="3200" b="1">
                <a:solidFill>
                  <a:schemeClr val="tx2"/>
                </a:solidFill>
                <a:latin typeface="Arial" charset="0"/>
              </a:defRPr>
            </a:lvl4pPr>
            <a:lvl5pPr algn="ctr" rtl="0" fontAlgn="base">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a:lstStyle>
          <a:p>
            <a:pPr>
              <a:defRPr/>
            </a:pPr>
            <a:r>
              <a:rPr lang="fr-FR" sz="5400" dirty="0">
                <a:solidFill>
                  <a:schemeClr val="bg1">
                    <a:lumMod val="95000"/>
                  </a:schemeClr>
                </a:solidFill>
                <a:latin typeface="Tahoma" pitchFamily="34" charset="0"/>
              </a:rPr>
              <a:t>A unique formula</a:t>
            </a:r>
          </a:p>
        </p:txBody>
      </p:sp>
      <p:sp>
        <p:nvSpPr>
          <p:cNvPr id="158" name="Text Box 160"/>
          <p:cNvSpPr txBox="1">
            <a:spLocks noChangeArrowheads="1"/>
          </p:cNvSpPr>
          <p:nvPr/>
        </p:nvSpPr>
        <p:spPr bwMode="auto">
          <a:xfrm>
            <a:off x="5836306" y="1913833"/>
            <a:ext cx="3231494" cy="1902059"/>
          </a:xfrm>
          <a:prstGeom prst="rect">
            <a:avLst/>
          </a:prstGeom>
          <a:noFill/>
          <a:ln>
            <a:noFill/>
          </a:ln>
          <a:effectLst/>
          <a:extLst/>
        </p:spPr>
        <p:txBody>
          <a:bodyPr wrap="square">
            <a:spAutoFit/>
          </a:bodyPr>
          <a:lstStyle/>
          <a:p>
            <a:pPr>
              <a:spcBef>
                <a:spcPct val="20000"/>
              </a:spcBef>
              <a:defRPr/>
            </a:pPr>
            <a:r>
              <a:rPr lang="en-GB" sz="1400"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China</a:t>
            </a:r>
            <a:r>
              <a:rPr lang="en-GB" sz="1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India, Japan, Korea, Russia and the United States </a:t>
            </a:r>
            <a:r>
              <a:rPr lang="en-GB" sz="1400"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each have responsibility for ~ </a:t>
            </a:r>
            <a:r>
              <a:rPr lang="en-GB" sz="1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9</a:t>
            </a:r>
            <a:r>
              <a:rPr lang="en-GB" sz="1400"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of procurement packages. </a:t>
            </a:r>
            <a:endParaRPr lang="en-GB" sz="1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a:p>
            <a:pPr>
              <a:spcBef>
                <a:spcPct val="20000"/>
              </a:spcBef>
              <a:defRPr/>
            </a:pPr>
            <a:endParaRPr lang="en-GB" sz="1400" b="1" dirty="0">
              <a:solidFill>
                <a:schemeClr val="bg1">
                  <a:lumMod val="85000"/>
                </a:schemeClr>
              </a:solidFill>
              <a:effectLst>
                <a:outerShdw blurRad="50800" dist="50800" dir="5400000" algn="ctr" rotWithShape="0">
                  <a:prstClr val="black"/>
                </a:outerShdw>
              </a:effectLst>
              <a:latin typeface="Tahoma" panose="020B0604030504040204" pitchFamily="34" charset="0"/>
              <a:ea typeface="Tahoma" panose="020B0604030504040204" pitchFamily="34" charset="0"/>
              <a:cs typeface="Tahoma" panose="020B0604030504040204" pitchFamily="34" charset="0"/>
            </a:endParaRPr>
          </a:p>
          <a:p>
            <a:pPr>
              <a:spcBef>
                <a:spcPct val="20000"/>
              </a:spcBef>
              <a:defRPr/>
            </a:pPr>
            <a:r>
              <a:rPr lang="en-GB" sz="1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Europe’s share, as Host Member, is ~ 45% (construction and </a:t>
            </a:r>
            <a:r>
              <a:rPr lang="en-GB" sz="1400"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manufacturing).</a:t>
            </a:r>
            <a:endParaRPr lang="en-GB" sz="14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Group 4"/>
          <p:cNvGrpSpPr>
            <a:grpSpLocks noChangeAspect="1"/>
          </p:cNvGrpSpPr>
          <p:nvPr/>
        </p:nvGrpSpPr>
        <p:grpSpPr bwMode="auto">
          <a:xfrm>
            <a:off x="-144744" y="1110329"/>
            <a:ext cx="6850344" cy="3674325"/>
            <a:chOff x="592" y="1394"/>
            <a:chExt cx="4256" cy="2679"/>
          </a:xfrm>
        </p:grpSpPr>
        <p:sp>
          <p:nvSpPr>
            <p:cNvPr id="8" name="Freeform 8"/>
            <p:cNvSpPr>
              <a:spLocks/>
            </p:cNvSpPr>
            <p:nvPr/>
          </p:nvSpPr>
          <p:spPr bwMode="auto">
            <a:xfrm>
              <a:off x="959" y="2988"/>
              <a:ext cx="2580" cy="853"/>
            </a:xfrm>
            <a:custGeom>
              <a:avLst/>
              <a:gdLst>
                <a:gd name="T0" fmla="*/ 591 w 2580"/>
                <a:gd name="T1" fmla="*/ 0 h 853"/>
                <a:gd name="T2" fmla="*/ 2580 w 2580"/>
                <a:gd name="T3" fmla="*/ 269 h 853"/>
                <a:gd name="T4" fmla="*/ 2236 w 2580"/>
                <a:gd name="T5" fmla="*/ 853 h 853"/>
                <a:gd name="T6" fmla="*/ 0 w 2580"/>
                <a:gd name="T7" fmla="*/ 494 h 853"/>
                <a:gd name="T8" fmla="*/ 591 w 2580"/>
                <a:gd name="T9" fmla="*/ 0 h 853"/>
                <a:gd name="T10" fmla="*/ 0 60000 65536"/>
                <a:gd name="T11" fmla="*/ 0 60000 65536"/>
                <a:gd name="T12" fmla="*/ 0 60000 65536"/>
                <a:gd name="T13" fmla="*/ 0 60000 65536"/>
                <a:gd name="T14" fmla="*/ 0 60000 65536"/>
                <a:gd name="T15" fmla="*/ 0 w 2580"/>
                <a:gd name="T16" fmla="*/ 0 h 853"/>
                <a:gd name="T17" fmla="*/ 2580 w 2580"/>
                <a:gd name="T18" fmla="*/ 853 h 853"/>
              </a:gdLst>
              <a:ahLst/>
              <a:cxnLst>
                <a:cxn ang="T10">
                  <a:pos x="T0" y="T1"/>
                </a:cxn>
                <a:cxn ang="T11">
                  <a:pos x="T2" y="T3"/>
                </a:cxn>
                <a:cxn ang="T12">
                  <a:pos x="T4" y="T5"/>
                </a:cxn>
                <a:cxn ang="T13">
                  <a:pos x="T6" y="T7"/>
                </a:cxn>
                <a:cxn ang="T14">
                  <a:pos x="T8" y="T9"/>
                </a:cxn>
              </a:cxnLst>
              <a:rect l="T15" t="T16" r="T17" b="T18"/>
              <a:pathLst>
                <a:path w="2580" h="853">
                  <a:moveTo>
                    <a:pt x="591" y="0"/>
                  </a:moveTo>
                  <a:lnTo>
                    <a:pt x="2580" y="269"/>
                  </a:lnTo>
                  <a:lnTo>
                    <a:pt x="2236" y="853"/>
                  </a:lnTo>
                  <a:lnTo>
                    <a:pt x="0" y="494"/>
                  </a:lnTo>
                  <a:lnTo>
                    <a:pt x="591" y="0"/>
                  </a:lnTo>
                  <a:close/>
                </a:path>
              </a:pathLst>
            </a:custGeom>
            <a:solidFill>
              <a:srgbClr val="C0C0C0"/>
            </a:solidFill>
            <a:ln w="9525">
              <a:solidFill>
                <a:schemeClr val="tx1"/>
              </a:solidFill>
              <a:round/>
              <a:headEnd/>
              <a:tailEnd/>
            </a:ln>
          </p:spPr>
          <p:txBody>
            <a:bodyPr/>
            <a:lstStyle/>
            <a:p>
              <a:endParaRPr lang="en-GB"/>
            </a:p>
          </p:txBody>
        </p:sp>
        <p:sp>
          <p:nvSpPr>
            <p:cNvPr id="10" name="Freeform 9"/>
            <p:cNvSpPr>
              <a:spLocks/>
            </p:cNvSpPr>
            <p:nvPr/>
          </p:nvSpPr>
          <p:spPr bwMode="auto">
            <a:xfrm>
              <a:off x="1505" y="1499"/>
              <a:ext cx="2109" cy="1758"/>
            </a:xfrm>
            <a:custGeom>
              <a:avLst/>
              <a:gdLst>
                <a:gd name="T0" fmla="*/ 2034 w 2109"/>
                <a:gd name="T1" fmla="*/ 1758 h 1758"/>
                <a:gd name="T2" fmla="*/ 2109 w 2109"/>
                <a:gd name="T3" fmla="*/ 165 h 1758"/>
                <a:gd name="T4" fmla="*/ 0 w 2109"/>
                <a:gd name="T5" fmla="*/ 0 h 1758"/>
                <a:gd name="T6" fmla="*/ 45 w 2109"/>
                <a:gd name="T7" fmla="*/ 1489 h 1758"/>
                <a:gd name="T8" fmla="*/ 2034 w 2109"/>
                <a:gd name="T9" fmla="*/ 1758 h 1758"/>
                <a:gd name="T10" fmla="*/ 0 60000 65536"/>
                <a:gd name="T11" fmla="*/ 0 60000 65536"/>
                <a:gd name="T12" fmla="*/ 0 60000 65536"/>
                <a:gd name="T13" fmla="*/ 0 60000 65536"/>
                <a:gd name="T14" fmla="*/ 0 60000 65536"/>
                <a:gd name="T15" fmla="*/ 0 w 2109"/>
                <a:gd name="T16" fmla="*/ 0 h 1758"/>
                <a:gd name="T17" fmla="*/ 2109 w 2109"/>
                <a:gd name="T18" fmla="*/ 1758 h 1758"/>
              </a:gdLst>
              <a:ahLst/>
              <a:cxnLst>
                <a:cxn ang="T10">
                  <a:pos x="T0" y="T1"/>
                </a:cxn>
                <a:cxn ang="T11">
                  <a:pos x="T2" y="T3"/>
                </a:cxn>
                <a:cxn ang="T12">
                  <a:pos x="T4" y="T5"/>
                </a:cxn>
                <a:cxn ang="T13">
                  <a:pos x="T6" y="T7"/>
                </a:cxn>
                <a:cxn ang="T14">
                  <a:pos x="T8" y="T9"/>
                </a:cxn>
              </a:cxnLst>
              <a:rect l="T15" t="T16" r="T17" b="T18"/>
              <a:pathLst>
                <a:path w="2109" h="1758">
                  <a:moveTo>
                    <a:pt x="2034" y="1758"/>
                  </a:moveTo>
                  <a:lnTo>
                    <a:pt x="2109" y="165"/>
                  </a:lnTo>
                  <a:lnTo>
                    <a:pt x="0" y="0"/>
                  </a:lnTo>
                  <a:lnTo>
                    <a:pt x="45" y="1489"/>
                  </a:lnTo>
                  <a:lnTo>
                    <a:pt x="2034" y="175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0"/>
            <p:cNvSpPr>
              <a:spLocks/>
            </p:cNvSpPr>
            <p:nvPr/>
          </p:nvSpPr>
          <p:spPr bwMode="auto">
            <a:xfrm>
              <a:off x="869" y="1499"/>
              <a:ext cx="681" cy="1983"/>
            </a:xfrm>
            <a:custGeom>
              <a:avLst/>
              <a:gdLst>
                <a:gd name="T0" fmla="*/ 681 w 681"/>
                <a:gd name="T1" fmla="*/ 1489 h 1983"/>
                <a:gd name="T2" fmla="*/ 636 w 681"/>
                <a:gd name="T3" fmla="*/ 0 h 1983"/>
                <a:gd name="T4" fmla="*/ 0 w 681"/>
                <a:gd name="T5" fmla="*/ 307 h 1983"/>
                <a:gd name="T6" fmla="*/ 90 w 681"/>
                <a:gd name="T7" fmla="*/ 1983 h 1983"/>
                <a:gd name="T8" fmla="*/ 681 w 681"/>
                <a:gd name="T9" fmla="*/ 1489 h 1983"/>
                <a:gd name="T10" fmla="*/ 0 60000 65536"/>
                <a:gd name="T11" fmla="*/ 0 60000 65536"/>
                <a:gd name="T12" fmla="*/ 0 60000 65536"/>
                <a:gd name="T13" fmla="*/ 0 60000 65536"/>
                <a:gd name="T14" fmla="*/ 0 60000 65536"/>
                <a:gd name="T15" fmla="*/ 0 w 681"/>
                <a:gd name="T16" fmla="*/ 0 h 1983"/>
                <a:gd name="T17" fmla="*/ 681 w 681"/>
                <a:gd name="T18" fmla="*/ 1983 h 1983"/>
              </a:gdLst>
              <a:ahLst/>
              <a:cxnLst>
                <a:cxn ang="T10">
                  <a:pos x="T0" y="T1"/>
                </a:cxn>
                <a:cxn ang="T11">
                  <a:pos x="T2" y="T3"/>
                </a:cxn>
                <a:cxn ang="T12">
                  <a:pos x="T4" y="T5"/>
                </a:cxn>
                <a:cxn ang="T13">
                  <a:pos x="T6" y="T7"/>
                </a:cxn>
                <a:cxn ang="T14">
                  <a:pos x="T8" y="T9"/>
                </a:cxn>
              </a:cxnLst>
              <a:rect l="T15" t="T16" r="T17" b="T18"/>
              <a:pathLst>
                <a:path w="681" h="1983">
                  <a:moveTo>
                    <a:pt x="681" y="1489"/>
                  </a:moveTo>
                  <a:lnTo>
                    <a:pt x="636" y="0"/>
                  </a:lnTo>
                  <a:lnTo>
                    <a:pt x="0" y="307"/>
                  </a:lnTo>
                  <a:lnTo>
                    <a:pt x="90" y="1983"/>
                  </a:lnTo>
                  <a:lnTo>
                    <a:pt x="681" y="148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1"/>
            <p:cNvSpPr>
              <a:spLocks/>
            </p:cNvSpPr>
            <p:nvPr/>
          </p:nvSpPr>
          <p:spPr bwMode="auto">
            <a:xfrm>
              <a:off x="959" y="2988"/>
              <a:ext cx="2580" cy="494"/>
            </a:xfrm>
            <a:custGeom>
              <a:avLst/>
              <a:gdLst>
                <a:gd name="T0" fmla="*/ 0 w 345"/>
                <a:gd name="T1" fmla="*/ 2147483647 h 66"/>
                <a:gd name="T2" fmla="*/ 2147483647 w 345"/>
                <a:gd name="T3" fmla="*/ 0 h 66"/>
                <a:gd name="T4" fmla="*/ 2147483647 w 345"/>
                <a:gd name="T5" fmla="*/ 2147483647 h 66"/>
                <a:gd name="T6" fmla="*/ 0 60000 65536"/>
                <a:gd name="T7" fmla="*/ 0 60000 65536"/>
                <a:gd name="T8" fmla="*/ 0 60000 65536"/>
                <a:gd name="T9" fmla="*/ 0 w 345"/>
                <a:gd name="T10" fmla="*/ 0 h 66"/>
                <a:gd name="T11" fmla="*/ 345 w 345"/>
                <a:gd name="T12" fmla="*/ 66 h 66"/>
              </a:gdLst>
              <a:ahLst/>
              <a:cxnLst>
                <a:cxn ang="T6">
                  <a:pos x="T0" y="T1"/>
                </a:cxn>
                <a:cxn ang="T7">
                  <a:pos x="T2" y="T3"/>
                </a:cxn>
                <a:cxn ang="T8">
                  <a:pos x="T4" y="T5"/>
                </a:cxn>
              </a:cxnLst>
              <a:rect l="T9" t="T10" r="T11" b="T12"/>
              <a:pathLst>
                <a:path w="345" h="66">
                  <a:moveTo>
                    <a:pt x="0" y="66"/>
                  </a:moveTo>
                  <a:lnTo>
                    <a:pt x="79" y="0"/>
                  </a:lnTo>
                  <a:lnTo>
                    <a:pt x="345"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13" name="Freeform 12"/>
            <p:cNvSpPr>
              <a:spLocks/>
            </p:cNvSpPr>
            <p:nvPr/>
          </p:nvSpPr>
          <p:spPr bwMode="auto">
            <a:xfrm>
              <a:off x="936" y="2629"/>
              <a:ext cx="2618" cy="456"/>
            </a:xfrm>
            <a:custGeom>
              <a:avLst/>
              <a:gdLst>
                <a:gd name="T0" fmla="*/ 0 w 350"/>
                <a:gd name="T1" fmla="*/ 2147483647 h 61"/>
                <a:gd name="T2" fmla="*/ 2147483647 w 350"/>
                <a:gd name="T3" fmla="*/ 0 h 61"/>
                <a:gd name="T4" fmla="*/ 2147483647 w 350"/>
                <a:gd name="T5" fmla="*/ 2147483647 h 61"/>
                <a:gd name="T6" fmla="*/ 0 60000 65536"/>
                <a:gd name="T7" fmla="*/ 0 60000 65536"/>
                <a:gd name="T8" fmla="*/ 0 60000 65536"/>
                <a:gd name="T9" fmla="*/ 0 w 350"/>
                <a:gd name="T10" fmla="*/ 0 h 61"/>
                <a:gd name="T11" fmla="*/ 350 w 350"/>
                <a:gd name="T12" fmla="*/ 61 h 61"/>
              </a:gdLst>
              <a:ahLst/>
              <a:cxnLst>
                <a:cxn ang="T6">
                  <a:pos x="T0" y="T1"/>
                </a:cxn>
                <a:cxn ang="T7">
                  <a:pos x="T2" y="T3"/>
                </a:cxn>
                <a:cxn ang="T8">
                  <a:pos x="T4" y="T5"/>
                </a:cxn>
              </a:cxnLst>
              <a:rect l="T9" t="T10" r="T11" b="T12"/>
              <a:pathLst>
                <a:path w="350" h="61">
                  <a:moveTo>
                    <a:pt x="0" y="61"/>
                  </a:moveTo>
                  <a:lnTo>
                    <a:pt x="81" y="0"/>
                  </a:lnTo>
                  <a:lnTo>
                    <a:pt x="350" y="34"/>
                  </a:lnTo>
                </a:path>
              </a:pathLst>
            </a:custGeom>
            <a:noFill/>
            <a:ln w="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4" name="Freeform 13"/>
            <p:cNvSpPr>
              <a:spLocks/>
            </p:cNvSpPr>
            <p:nvPr/>
          </p:nvSpPr>
          <p:spPr bwMode="auto">
            <a:xfrm>
              <a:off x="914" y="2262"/>
              <a:ext cx="2663" cy="412"/>
            </a:xfrm>
            <a:custGeom>
              <a:avLst/>
              <a:gdLst>
                <a:gd name="T0" fmla="*/ 0 w 356"/>
                <a:gd name="T1" fmla="*/ 2147483647 h 55"/>
                <a:gd name="T2" fmla="*/ 2147483647 w 356"/>
                <a:gd name="T3" fmla="*/ 0 h 55"/>
                <a:gd name="T4" fmla="*/ 2147483647 w 356"/>
                <a:gd name="T5" fmla="*/ 2147483647 h 55"/>
                <a:gd name="T6" fmla="*/ 0 60000 65536"/>
                <a:gd name="T7" fmla="*/ 0 60000 65536"/>
                <a:gd name="T8" fmla="*/ 0 60000 65536"/>
                <a:gd name="T9" fmla="*/ 0 w 356"/>
                <a:gd name="T10" fmla="*/ 0 h 55"/>
                <a:gd name="T11" fmla="*/ 356 w 356"/>
                <a:gd name="T12" fmla="*/ 55 h 55"/>
              </a:gdLst>
              <a:ahLst/>
              <a:cxnLst>
                <a:cxn ang="T6">
                  <a:pos x="T0" y="T1"/>
                </a:cxn>
                <a:cxn ang="T7">
                  <a:pos x="T2" y="T3"/>
                </a:cxn>
                <a:cxn ang="T8">
                  <a:pos x="T4" y="T5"/>
                </a:cxn>
              </a:cxnLst>
              <a:rect l="T9" t="T10" r="T11" b="T12"/>
              <a:pathLst>
                <a:path w="356" h="55">
                  <a:moveTo>
                    <a:pt x="0" y="55"/>
                  </a:moveTo>
                  <a:lnTo>
                    <a:pt x="82" y="0"/>
                  </a:lnTo>
                  <a:lnTo>
                    <a:pt x="356" y="30"/>
                  </a:lnTo>
                </a:path>
              </a:pathLst>
            </a:custGeom>
            <a:noFill/>
            <a:ln w="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 name="Freeform 14"/>
            <p:cNvSpPr>
              <a:spLocks/>
            </p:cNvSpPr>
            <p:nvPr/>
          </p:nvSpPr>
          <p:spPr bwMode="auto">
            <a:xfrm>
              <a:off x="869" y="1499"/>
              <a:ext cx="2745" cy="307"/>
            </a:xfrm>
            <a:custGeom>
              <a:avLst/>
              <a:gdLst>
                <a:gd name="T0" fmla="*/ 0 w 367"/>
                <a:gd name="T1" fmla="*/ 2147483647 h 41"/>
                <a:gd name="T2" fmla="*/ 2147483647 w 367"/>
                <a:gd name="T3" fmla="*/ 0 h 41"/>
                <a:gd name="T4" fmla="*/ 2147483647 w 367"/>
                <a:gd name="T5" fmla="*/ 2147483647 h 41"/>
                <a:gd name="T6" fmla="*/ 0 60000 65536"/>
                <a:gd name="T7" fmla="*/ 0 60000 65536"/>
                <a:gd name="T8" fmla="*/ 0 60000 65536"/>
                <a:gd name="T9" fmla="*/ 0 w 367"/>
                <a:gd name="T10" fmla="*/ 0 h 41"/>
                <a:gd name="T11" fmla="*/ 367 w 367"/>
                <a:gd name="T12" fmla="*/ 41 h 41"/>
              </a:gdLst>
              <a:ahLst/>
              <a:cxnLst>
                <a:cxn ang="T6">
                  <a:pos x="T0" y="T1"/>
                </a:cxn>
                <a:cxn ang="T7">
                  <a:pos x="T2" y="T3"/>
                </a:cxn>
                <a:cxn ang="T8">
                  <a:pos x="T4" y="T5"/>
                </a:cxn>
              </a:cxnLst>
              <a:rect l="T9" t="T10" r="T11" b="T12"/>
              <a:pathLst>
                <a:path w="367" h="41">
                  <a:moveTo>
                    <a:pt x="0" y="41"/>
                  </a:moveTo>
                  <a:lnTo>
                    <a:pt x="85" y="0"/>
                  </a:lnTo>
                  <a:lnTo>
                    <a:pt x="367"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16" name="Freeform 15"/>
            <p:cNvSpPr>
              <a:spLocks/>
            </p:cNvSpPr>
            <p:nvPr/>
          </p:nvSpPr>
          <p:spPr bwMode="auto">
            <a:xfrm>
              <a:off x="959" y="2988"/>
              <a:ext cx="2580" cy="853"/>
            </a:xfrm>
            <a:custGeom>
              <a:avLst/>
              <a:gdLst>
                <a:gd name="T0" fmla="*/ 2236 w 2580"/>
                <a:gd name="T1" fmla="*/ 853 h 853"/>
                <a:gd name="T2" fmla="*/ 0 w 2580"/>
                <a:gd name="T3" fmla="*/ 494 h 853"/>
                <a:gd name="T4" fmla="*/ 591 w 2580"/>
                <a:gd name="T5" fmla="*/ 0 h 853"/>
                <a:gd name="T6" fmla="*/ 2580 w 2580"/>
                <a:gd name="T7" fmla="*/ 269 h 853"/>
                <a:gd name="T8" fmla="*/ 2236 w 2580"/>
                <a:gd name="T9" fmla="*/ 853 h 853"/>
                <a:gd name="T10" fmla="*/ 0 60000 65536"/>
                <a:gd name="T11" fmla="*/ 0 60000 65536"/>
                <a:gd name="T12" fmla="*/ 0 60000 65536"/>
                <a:gd name="T13" fmla="*/ 0 60000 65536"/>
                <a:gd name="T14" fmla="*/ 0 60000 65536"/>
                <a:gd name="T15" fmla="*/ 0 w 2580"/>
                <a:gd name="T16" fmla="*/ 0 h 853"/>
                <a:gd name="T17" fmla="*/ 2580 w 2580"/>
                <a:gd name="T18" fmla="*/ 853 h 853"/>
              </a:gdLst>
              <a:ahLst/>
              <a:cxnLst>
                <a:cxn ang="T10">
                  <a:pos x="T0" y="T1"/>
                </a:cxn>
                <a:cxn ang="T11">
                  <a:pos x="T2" y="T3"/>
                </a:cxn>
                <a:cxn ang="T12">
                  <a:pos x="T4" y="T5"/>
                </a:cxn>
                <a:cxn ang="T13">
                  <a:pos x="T6" y="T7"/>
                </a:cxn>
                <a:cxn ang="T14">
                  <a:pos x="T8" y="T9"/>
                </a:cxn>
              </a:cxnLst>
              <a:rect l="T15" t="T16" r="T17" b="T18"/>
              <a:pathLst>
                <a:path w="2580" h="853">
                  <a:moveTo>
                    <a:pt x="2236" y="853"/>
                  </a:moveTo>
                  <a:lnTo>
                    <a:pt x="0" y="494"/>
                  </a:lnTo>
                  <a:lnTo>
                    <a:pt x="591" y="0"/>
                  </a:lnTo>
                  <a:lnTo>
                    <a:pt x="2580" y="269"/>
                  </a:lnTo>
                  <a:lnTo>
                    <a:pt x="2236" y="85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17" name="Freeform 16"/>
            <p:cNvSpPr>
              <a:spLocks/>
            </p:cNvSpPr>
            <p:nvPr/>
          </p:nvSpPr>
          <p:spPr bwMode="auto">
            <a:xfrm>
              <a:off x="1505" y="1499"/>
              <a:ext cx="2109" cy="1758"/>
            </a:xfrm>
            <a:custGeom>
              <a:avLst/>
              <a:gdLst>
                <a:gd name="T0" fmla="*/ 2034 w 2109"/>
                <a:gd name="T1" fmla="*/ 1758 h 1758"/>
                <a:gd name="T2" fmla="*/ 2109 w 2109"/>
                <a:gd name="T3" fmla="*/ 165 h 1758"/>
                <a:gd name="T4" fmla="*/ 0 w 2109"/>
                <a:gd name="T5" fmla="*/ 0 h 1758"/>
                <a:gd name="T6" fmla="*/ 45 w 2109"/>
                <a:gd name="T7" fmla="*/ 1489 h 1758"/>
                <a:gd name="T8" fmla="*/ 2034 w 2109"/>
                <a:gd name="T9" fmla="*/ 1758 h 1758"/>
                <a:gd name="T10" fmla="*/ 0 60000 65536"/>
                <a:gd name="T11" fmla="*/ 0 60000 65536"/>
                <a:gd name="T12" fmla="*/ 0 60000 65536"/>
                <a:gd name="T13" fmla="*/ 0 60000 65536"/>
                <a:gd name="T14" fmla="*/ 0 60000 65536"/>
                <a:gd name="T15" fmla="*/ 0 w 2109"/>
                <a:gd name="T16" fmla="*/ 0 h 1758"/>
                <a:gd name="T17" fmla="*/ 2109 w 2109"/>
                <a:gd name="T18" fmla="*/ 1758 h 1758"/>
              </a:gdLst>
              <a:ahLst/>
              <a:cxnLst>
                <a:cxn ang="T10">
                  <a:pos x="T0" y="T1"/>
                </a:cxn>
                <a:cxn ang="T11">
                  <a:pos x="T2" y="T3"/>
                </a:cxn>
                <a:cxn ang="T12">
                  <a:pos x="T4" y="T5"/>
                </a:cxn>
                <a:cxn ang="T13">
                  <a:pos x="T6" y="T7"/>
                </a:cxn>
                <a:cxn ang="T14">
                  <a:pos x="T8" y="T9"/>
                </a:cxn>
              </a:cxnLst>
              <a:rect l="T15" t="T16" r="T17" b="T18"/>
              <a:pathLst>
                <a:path w="2109" h="1758">
                  <a:moveTo>
                    <a:pt x="2034" y="1758"/>
                  </a:moveTo>
                  <a:lnTo>
                    <a:pt x="2109" y="165"/>
                  </a:lnTo>
                  <a:lnTo>
                    <a:pt x="0" y="0"/>
                  </a:lnTo>
                  <a:lnTo>
                    <a:pt x="45" y="1489"/>
                  </a:lnTo>
                  <a:lnTo>
                    <a:pt x="2034" y="1758"/>
                  </a:lnTo>
                  <a:close/>
                </a:path>
              </a:pathLst>
            </a:custGeom>
            <a:noFill/>
            <a:ln w="11176">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 name="Freeform 17"/>
            <p:cNvSpPr>
              <a:spLocks/>
            </p:cNvSpPr>
            <p:nvPr/>
          </p:nvSpPr>
          <p:spPr bwMode="auto">
            <a:xfrm>
              <a:off x="869" y="1499"/>
              <a:ext cx="681" cy="1983"/>
            </a:xfrm>
            <a:custGeom>
              <a:avLst/>
              <a:gdLst>
                <a:gd name="T0" fmla="*/ 681 w 681"/>
                <a:gd name="T1" fmla="*/ 1489 h 1983"/>
                <a:gd name="T2" fmla="*/ 636 w 681"/>
                <a:gd name="T3" fmla="*/ 0 h 1983"/>
                <a:gd name="T4" fmla="*/ 0 w 681"/>
                <a:gd name="T5" fmla="*/ 307 h 1983"/>
                <a:gd name="T6" fmla="*/ 90 w 681"/>
                <a:gd name="T7" fmla="*/ 1983 h 1983"/>
                <a:gd name="T8" fmla="*/ 681 w 681"/>
                <a:gd name="T9" fmla="*/ 1489 h 1983"/>
                <a:gd name="T10" fmla="*/ 0 60000 65536"/>
                <a:gd name="T11" fmla="*/ 0 60000 65536"/>
                <a:gd name="T12" fmla="*/ 0 60000 65536"/>
                <a:gd name="T13" fmla="*/ 0 60000 65536"/>
                <a:gd name="T14" fmla="*/ 0 60000 65536"/>
                <a:gd name="T15" fmla="*/ 0 w 681"/>
                <a:gd name="T16" fmla="*/ 0 h 1983"/>
                <a:gd name="T17" fmla="*/ 681 w 681"/>
                <a:gd name="T18" fmla="*/ 1983 h 1983"/>
              </a:gdLst>
              <a:ahLst/>
              <a:cxnLst>
                <a:cxn ang="T10">
                  <a:pos x="T0" y="T1"/>
                </a:cxn>
                <a:cxn ang="T11">
                  <a:pos x="T2" y="T3"/>
                </a:cxn>
                <a:cxn ang="T12">
                  <a:pos x="T4" y="T5"/>
                </a:cxn>
                <a:cxn ang="T13">
                  <a:pos x="T6" y="T7"/>
                </a:cxn>
                <a:cxn ang="T14">
                  <a:pos x="T8" y="T9"/>
                </a:cxn>
              </a:cxnLst>
              <a:rect l="T15" t="T16" r="T17" b="T18"/>
              <a:pathLst>
                <a:path w="681" h="1983">
                  <a:moveTo>
                    <a:pt x="681" y="1489"/>
                  </a:moveTo>
                  <a:lnTo>
                    <a:pt x="636" y="0"/>
                  </a:lnTo>
                  <a:lnTo>
                    <a:pt x="0" y="307"/>
                  </a:lnTo>
                  <a:lnTo>
                    <a:pt x="90" y="1983"/>
                  </a:lnTo>
                  <a:lnTo>
                    <a:pt x="681" y="1489"/>
                  </a:lnTo>
                  <a:close/>
                </a:path>
              </a:pathLst>
            </a:custGeom>
            <a:noFill/>
            <a:ln w="11176">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 name="Line 19"/>
            <p:cNvSpPr>
              <a:spLocks noChangeShapeType="1"/>
            </p:cNvSpPr>
            <p:nvPr/>
          </p:nvSpPr>
          <p:spPr bwMode="auto">
            <a:xfrm flipH="1">
              <a:off x="3195" y="3257"/>
              <a:ext cx="344" cy="58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0"/>
            <p:cNvSpPr>
              <a:spLocks noChangeShapeType="1"/>
            </p:cNvSpPr>
            <p:nvPr/>
          </p:nvSpPr>
          <p:spPr bwMode="auto">
            <a:xfrm>
              <a:off x="3539" y="3257"/>
              <a:ext cx="3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21" name="Line 21"/>
            <p:cNvSpPr>
              <a:spLocks noChangeShapeType="1"/>
            </p:cNvSpPr>
            <p:nvPr/>
          </p:nvSpPr>
          <p:spPr bwMode="auto">
            <a:xfrm>
              <a:off x="3472" y="3362"/>
              <a:ext cx="30"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Line 22"/>
            <p:cNvSpPr>
              <a:spLocks noChangeShapeType="1"/>
            </p:cNvSpPr>
            <p:nvPr/>
          </p:nvSpPr>
          <p:spPr bwMode="auto">
            <a:xfrm>
              <a:off x="3412" y="3474"/>
              <a:ext cx="30"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 name="Line 23"/>
            <p:cNvSpPr>
              <a:spLocks noChangeShapeType="1"/>
            </p:cNvSpPr>
            <p:nvPr/>
          </p:nvSpPr>
          <p:spPr bwMode="auto">
            <a:xfrm>
              <a:off x="3345" y="3594"/>
              <a:ext cx="30"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 name="Line 24"/>
            <p:cNvSpPr>
              <a:spLocks noChangeShapeType="1"/>
            </p:cNvSpPr>
            <p:nvPr/>
          </p:nvSpPr>
          <p:spPr bwMode="auto">
            <a:xfrm>
              <a:off x="3270" y="3714"/>
              <a:ext cx="30" cy="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Line 25"/>
            <p:cNvSpPr>
              <a:spLocks noChangeShapeType="1"/>
            </p:cNvSpPr>
            <p:nvPr/>
          </p:nvSpPr>
          <p:spPr bwMode="auto">
            <a:xfrm>
              <a:off x="3195" y="3841"/>
              <a:ext cx="3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26" name="Rectangle 25"/>
            <p:cNvSpPr>
              <a:spLocks noChangeArrowheads="1"/>
            </p:cNvSpPr>
            <p:nvPr/>
          </p:nvSpPr>
          <p:spPr bwMode="auto">
            <a:xfrm>
              <a:off x="3614" y="3250"/>
              <a:ext cx="54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chemeClr val="bg1"/>
                  </a:solidFill>
                  <a:latin typeface="Calibri" pitchFamily="34" charset="0"/>
                </a:rPr>
                <a:t>Machine </a:t>
              </a:r>
              <a:r>
                <a:rPr lang="fr-FR" sz="1200" dirty="0" err="1">
                  <a:solidFill>
                    <a:schemeClr val="bg1"/>
                  </a:solidFill>
                  <a:latin typeface="Calibri" pitchFamily="34" charset="0"/>
                </a:rPr>
                <a:t>Core</a:t>
              </a:r>
              <a:endParaRPr lang="fr-FR" sz="1200" dirty="0">
                <a:solidFill>
                  <a:schemeClr val="bg1"/>
                </a:solidFill>
                <a:latin typeface="Calibri" pitchFamily="34" charset="0"/>
              </a:endParaRPr>
            </a:p>
          </p:txBody>
        </p:sp>
        <p:sp>
          <p:nvSpPr>
            <p:cNvPr id="27" name="Rectangle 26"/>
            <p:cNvSpPr>
              <a:spLocks noChangeArrowheads="1"/>
            </p:cNvSpPr>
            <p:nvPr/>
          </p:nvSpPr>
          <p:spPr bwMode="auto">
            <a:xfrm>
              <a:off x="3531" y="3369"/>
              <a:ext cx="65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err="1">
                  <a:solidFill>
                    <a:schemeClr val="bg1"/>
                  </a:solidFill>
                  <a:latin typeface="Calibri" pitchFamily="34" charset="0"/>
                </a:rPr>
                <a:t>Internal</a:t>
              </a:r>
              <a:r>
                <a:rPr lang="fr-FR" sz="1200" dirty="0">
                  <a:solidFill>
                    <a:schemeClr val="bg1"/>
                  </a:solidFill>
                  <a:latin typeface="Calibri" pitchFamily="34" charset="0"/>
                </a:rPr>
                <a:t> </a:t>
              </a:r>
              <a:r>
                <a:rPr lang="fr-FR" sz="1200" dirty="0" err="1">
                  <a:solidFill>
                    <a:schemeClr val="bg1"/>
                  </a:solidFill>
                  <a:latin typeface="Calibri" pitchFamily="34" charset="0"/>
                </a:rPr>
                <a:t>Auxiliary</a:t>
              </a:r>
              <a:endParaRPr lang="fr-FR" sz="1200" dirty="0">
                <a:solidFill>
                  <a:schemeClr val="bg1"/>
                </a:solidFill>
                <a:latin typeface="Calibri" pitchFamily="34" charset="0"/>
              </a:endParaRPr>
            </a:p>
          </p:txBody>
        </p:sp>
        <p:sp>
          <p:nvSpPr>
            <p:cNvPr id="28" name="Rectangle 27"/>
            <p:cNvSpPr>
              <a:spLocks noChangeArrowheads="1"/>
            </p:cNvSpPr>
            <p:nvPr/>
          </p:nvSpPr>
          <p:spPr bwMode="auto">
            <a:xfrm>
              <a:off x="3410" y="3482"/>
              <a:ext cx="67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err="1">
                  <a:solidFill>
                    <a:schemeClr val="bg1"/>
                  </a:solidFill>
                  <a:latin typeface="Calibri" pitchFamily="34" charset="0"/>
                </a:rPr>
                <a:t>External</a:t>
              </a:r>
              <a:r>
                <a:rPr lang="fr-FR" sz="1200" dirty="0">
                  <a:solidFill>
                    <a:srgbClr val="000000"/>
                  </a:solidFill>
                  <a:latin typeface="Calibri" pitchFamily="34" charset="0"/>
                </a:rPr>
                <a:t> </a:t>
              </a:r>
              <a:r>
                <a:rPr lang="fr-FR" sz="1200" dirty="0" err="1">
                  <a:solidFill>
                    <a:schemeClr val="bg1"/>
                  </a:solidFill>
                  <a:latin typeface="Calibri" pitchFamily="34" charset="0"/>
                </a:rPr>
                <a:t>Auxiliary</a:t>
              </a:r>
              <a:endParaRPr lang="fr-FR" sz="1200" dirty="0">
                <a:solidFill>
                  <a:schemeClr val="bg1"/>
                </a:solidFill>
                <a:latin typeface="Calibri" pitchFamily="34" charset="0"/>
              </a:endParaRPr>
            </a:p>
          </p:txBody>
        </p:sp>
        <p:sp>
          <p:nvSpPr>
            <p:cNvPr id="29" name="Rectangle 28"/>
            <p:cNvSpPr>
              <a:spLocks noChangeArrowheads="1"/>
            </p:cNvSpPr>
            <p:nvPr/>
          </p:nvSpPr>
          <p:spPr bwMode="auto">
            <a:xfrm>
              <a:off x="3315" y="3602"/>
              <a:ext cx="112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err="1">
                  <a:solidFill>
                    <a:schemeClr val="bg1"/>
                  </a:solidFill>
                  <a:latin typeface="Calibri" pitchFamily="34" charset="0"/>
                </a:rPr>
                <a:t>Heating</a:t>
              </a:r>
              <a:r>
                <a:rPr lang="fr-FR" sz="1200" dirty="0">
                  <a:solidFill>
                    <a:schemeClr val="bg1"/>
                  </a:solidFill>
                  <a:latin typeface="Calibri" pitchFamily="34" charset="0"/>
                </a:rPr>
                <a:t>, Diagnostics, Control</a:t>
              </a:r>
            </a:p>
          </p:txBody>
        </p:sp>
        <p:sp>
          <p:nvSpPr>
            <p:cNvPr id="30" name="Rectangle 29"/>
            <p:cNvSpPr>
              <a:spLocks noChangeArrowheads="1"/>
            </p:cNvSpPr>
            <p:nvPr/>
          </p:nvSpPr>
          <p:spPr bwMode="auto">
            <a:xfrm>
              <a:off x="2959" y="3737"/>
              <a:ext cx="61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200" dirty="0">
                  <a:solidFill>
                    <a:schemeClr val="bg1"/>
                  </a:solidFill>
                  <a:latin typeface="Calibri" pitchFamily="34" charset="0"/>
                </a:rPr>
                <a:t>            Buildings</a:t>
              </a:r>
            </a:p>
          </p:txBody>
        </p:sp>
        <p:sp>
          <p:nvSpPr>
            <p:cNvPr id="31" name="Line 31"/>
            <p:cNvSpPr>
              <a:spLocks noChangeShapeType="1"/>
            </p:cNvSpPr>
            <p:nvPr/>
          </p:nvSpPr>
          <p:spPr bwMode="auto">
            <a:xfrm>
              <a:off x="959" y="3482"/>
              <a:ext cx="2236" cy="35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32" name="Line 32"/>
            <p:cNvSpPr>
              <a:spLocks noChangeShapeType="1"/>
            </p:cNvSpPr>
            <p:nvPr/>
          </p:nvSpPr>
          <p:spPr bwMode="auto">
            <a:xfrm>
              <a:off x="959" y="3482"/>
              <a:ext cx="0" cy="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33" name="Line 33"/>
            <p:cNvSpPr>
              <a:spLocks noChangeShapeType="1"/>
            </p:cNvSpPr>
            <p:nvPr/>
          </p:nvSpPr>
          <p:spPr bwMode="auto">
            <a:xfrm>
              <a:off x="1213" y="3527"/>
              <a:ext cx="0" cy="2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34" name="Line 34"/>
            <p:cNvSpPr>
              <a:spLocks noChangeShapeType="1"/>
            </p:cNvSpPr>
            <p:nvPr/>
          </p:nvSpPr>
          <p:spPr bwMode="auto">
            <a:xfrm>
              <a:off x="1482" y="3571"/>
              <a:ext cx="0" cy="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35" name="Line 35"/>
            <p:cNvSpPr>
              <a:spLocks noChangeShapeType="1"/>
            </p:cNvSpPr>
            <p:nvPr/>
          </p:nvSpPr>
          <p:spPr bwMode="auto">
            <a:xfrm>
              <a:off x="1752" y="3609"/>
              <a:ext cx="0" cy="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36" name="Line 36"/>
            <p:cNvSpPr>
              <a:spLocks noChangeShapeType="1"/>
            </p:cNvSpPr>
            <p:nvPr/>
          </p:nvSpPr>
          <p:spPr bwMode="auto">
            <a:xfrm>
              <a:off x="2028" y="3654"/>
              <a:ext cx="0" cy="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37" name="Line 37"/>
            <p:cNvSpPr>
              <a:spLocks noChangeShapeType="1"/>
            </p:cNvSpPr>
            <p:nvPr/>
          </p:nvSpPr>
          <p:spPr bwMode="auto">
            <a:xfrm>
              <a:off x="2305" y="3699"/>
              <a:ext cx="0" cy="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38" name="Line 38"/>
            <p:cNvSpPr>
              <a:spLocks noChangeShapeType="1"/>
            </p:cNvSpPr>
            <p:nvPr/>
          </p:nvSpPr>
          <p:spPr bwMode="auto">
            <a:xfrm>
              <a:off x="2597" y="3751"/>
              <a:ext cx="0" cy="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39" name="Line 39"/>
            <p:cNvSpPr>
              <a:spLocks noChangeShapeType="1"/>
            </p:cNvSpPr>
            <p:nvPr/>
          </p:nvSpPr>
          <p:spPr bwMode="auto">
            <a:xfrm>
              <a:off x="2889" y="3796"/>
              <a:ext cx="0" cy="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40" name="Line 40"/>
            <p:cNvSpPr>
              <a:spLocks noChangeShapeType="1"/>
            </p:cNvSpPr>
            <p:nvPr/>
          </p:nvSpPr>
          <p:spPr bwMode="auto">
            <a:xfrm>
              <a:off x="3195" y="3841"/>
              <a:ext cx="0" cy="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41" name="Rectangle 40"/>
            <p:cNvSpPr>
              <a:spLocks noChangeArrowheads="1"/>
            </p:cNvSpPr>
            <p:nvPr/>
          </p:nvSpPr>
          <p:spPr bwMode="auto">
            <a:xfrm>
              <a:off x="1060" y="3564"/>
              <a:ext cx="10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chemeClr val="bg1"/>
                  </a:solidFill>
                  <a:latin typeface="Calibri" pitchFamily="34" charset="0"/>
                </a:rPr>
                <a:t>EU</a:t>
              </a:r>
            </a:p>
          </p:txBody>
        </p:sp>
        <p:sp>
          <p:nvSpPr>
            <p:cNvPr id="42" name="Rectangle 41"/>
            <p:cNvSpPr>
              <a:spLocks noChangeArrowheads="1"/>
            </p:cNvSpPr>
            <p:nvPr/>
          </p:nvSpPr>
          <p:spPr bwMode="auto">
            <a:xfrm>
              <a:off x="1317" y="3609"/>
              <a:ext cx="10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rgbClr val="000000"/>
                  </a:solidFill>
                  <a:latin typeface="Calibri" pitchFamily="34" charset="0"/>
                </a:rPr>
                <a:t>CN</a:t>
              </a:r>
              <a:endParaRPr lang="fr-FR" sz="1200" dirty="0">
                <a:latin typeface="Calibri" pitchFamily="34" charset="0"/>
              </a:endParaRPr>
            </a:p>
          </p:txBody>
        </p:sp>
        <p:sp>
          <p:nvSpPr>
            <p:cNvPr id="43" name="Rectangle 42"/>
            <p:cNvSpPr>
              <a:spLocks noChangeArrowheads="1"/>
            </p:cNvSpPr>
            <p:nvPr/>
          </p:nvSpPr>
          <p:spPr bwMode="auto">
            <a:xfrm>
              <a:off x="1609" y="3654"/>
              <a:ext cx="7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rgbClr val="000000"/>
                  </a:solidFill>
                  <a:latin typeface="Calibri" pitchFamily="34" charset="0"/>
                </a:rPr>
                <a:t>IN</a:t>
              </a:r>
              <a:endParaRPr lang="fr-FR" sz="1200" dirty="0">
                <a:latin typeface="Calibri" pitchFamily="34" charset="0"/>
              </a:endParaRPr>
            </a:p>
          </p:txBody>
        </p:sp>
        <p:sp>
          <p:nvSpPr>
            <p:cNvPr id="44" name="Rectangle 43"/>
            <p:cNvSpPr>
              <a:spLocks noChangeArrowheads="1"/>
            </p:cNvSpPr>
            <p:nvPr/>
          </p:nvSpPr>
          <p:spPr bwMode="auto">
            <a:xfrm>
              <a:off x="1861" y="3691"/>
              <a:ext cx="8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chemeClr val="bg1"/>
                  </a:solidFill>
                  <a:latin typeface="Calibri" pitchFamily="34" charset="0"/>
                </a:rPr>
                <a:t>JA</a:t>
              </a:r>
            </a:p>
          </p:txBody>
        </p:sp>
        <p:sp>
          <p:nvSpPr>
            <p:cNvPr id="45" name="Rectangle 44"/>
            <p:cNvSpPr>
              <a:spLocks noChangeArrowheads="1"/>
            </p:cNvSpPr>
            <p:nvPr/>
          </p:nvSpPr>
          <p:spPr bwMode="auto">
            <a:xfrm>
              <a:off x="2127" y="3736"/>
              <a:ext cx="10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chemeClr val="bg1"/>
                  </a:solidFill>
                  <a:latin typeface="Calibri" pitchFamily="34" charset="0"/>
                </a:rPr>
                <a:t>KO</a:t>
              </a:r>
            </a:p>
          </p:txBody>
        </p:sp>
        <p:sp>
          <p:nvSpPr>
            <p:cNvPr id="46" name="Rectangle 45"/>
            <p:cNvSpPr>
              <a:spLocks noChangeArrowheads="1"/>
            </p:cNvSpPr>
            <p:nvPr/>
          </p:nvSpPr>
          <p:spPr bwMode="auto">
            <a:xfrm>
              <a:off x="2430" y="3788"/>
              <a:ext cx="9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chemeClr val="bg1"/>
                  </a:solidFill>
                  <a:latin typeface="Calibri" pitchFamily="34" charset="0"/>
                </a:rPr>
                <a:t>RF</a:t>
              </a:r>
            </a:p>
          </p:txBody>
        </p:sp>
        <p:sp>
          <p:nvSpPr>
            <p:cNvPr id="47" name="Rectangle 46"/>
            <p:cNvSpPr>
              <a:spLocks noChangeArrowheads="1"/>
            </p:cNvSpPr>
            <p:nvPr/>
          </p:nvSpPr>
          <p:spPr bwMode="auto">
            <a:xfrm>
              <a:off x="2713" y="3833"/>
              <a:ext cx="10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chemeClr val="bg1"/>
                  </a:solidFill>
                  <a:latin typeface="Calibri" pitchFamily="34" charset="0"/>
                </a:rPr>
                <a:t>US</a:t>
              </a:r>
            </a:p>
          </p:txBody>
        </p:sp>
        <p:sp>
          <p:nvSpPr>
            <p:cNvPr id="48" name="Rectangle 47"/>
            <p:cNvSpPr>
              <a:spLocks noChangeArrowheads="1"/>
            </p:cNvSpPr>
            <p:nvPr/>
          </p:nvSpPr>
          <p:spPr bwMode="auto">
            <a:xfrm>
              <a:off x="3019" y="3878"/>
              <a:ext cx="8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chemeClr val="bg1"/>
                  </a:solidFill>
                  <a:latin typeface="Calibri" pitchFamily="34" charset="0"/>
                </a:rPr>
                <a:t>IO</a:t>
              </a:r>
            </a:p>
          </p:txBody>
        </p:sp>
        <p:sp>
          <p:nvSpPr>
            <p:cNvPr id="49" name="Freeform 48"/>
            <p:cNvSpPr>
              <a:spLocks/>
            </p:cNvSpPr>
            <p:nvPr/>
          </p:nvSpPr>
          <p:spPr bwMode="auto">
            <a:xfrm>
              <a:off x="1610" y="1738"/>
              <a:ext cx="74" cy="1332"/>
            </a:xfrm>
            <a:custGeom>
              <a:avLst/>
              <a:gdLst>
                <a:gd name="T0" fmla="*/ 30 w 74"/>
                <a:gd name="T1" fmla="*/ 1332 h 1332"/>
                <a:gd name="T2" fmla="*/ 0 w 74"/>
                <a:gd name="T3" fmla="*/ 23 h 1332"/>
                <a:gd name="T4" fmla="*/ 44 w 74"/>
                <a:gd name="T5" fmla="*/ 0 h 1332"/>
                <a:gd name="T6" fmla="*/ 74 w 74"/>
                <a:gd name="T7" fmla="*/ 1295 h 1332"/>
                <a:gd name="T8" fmla="*/ 30 w 74"/>
                <a:gd name="T9" fmla="*/ 1332 h 1332"/>
                <a:gd name="T10" fmla="*/ 0 60000 65536"/>
                <a:gd name="T11" fmla="*/ 0 60000 65536"/>
                <a:gd name="T12" fmla="*/ 0 60000 65536"/>
                <a:gd name="T13" fmla="*/ 0 60000 65536"/>
                <a:gd name="T14" fmla="*/ 0 60000 65536"/>
                <a:gd name="T15" fmla="*/ 0 w 74"/>
                <a:gd name="T16" fmla="*/ 0 h 1332"/>
                <a:gd name="T17" fmla="*/ 74 w 74"/>
                <a:gd name="T18" fmla="*/ 1332 h 1332"/>
              </a:gdLst>
              <a:ahLst/>
              <a:cxnLst>
                <a:cxn ang="T10">
                  <a:pos x="T0" y="T1"/>
                </a:cxn>
                <a:cxn ang="T11">
                  <a:pos x="T2" y="T3"/>
                </a:cxn>
                <a:cxn ang="T12">
                  <a:pos x="T4" y="T5"/>
                </a:cxn>
                <a:cxn ang="T13">
                  <a:pos x="T6" y="T7"/>
                </a:cxn>
                <a:cxn ang="T14">
                  <a:pos x="T8" y="T9"/>
                </a:cxn>
              </a:cxnLst>
              <a:rect l="T15" t="T16" r="T17" b="T18"/>
              <a:pathLst>
                <a:path w="74" h="1332">
                  <a:moveTo>
                    <a:pt x="30" y="1332"/>
                  </a:moveTo>
                  <a:lnTo>
                    <a:pt x="0" y="23"/>
                  </a:lnTo>
                  <a:lnTo>
                    <a:pt x="44" y="0"/>
                  </a:lnTo>
                  <a:lnTo>
                    <a:pt x="74" y="1295"/>
                  </a:lnTo>
                  <a:lnTo>
                    <a:pt x="30" y="1332"/>
                  </a:lnTo>
                  <a:close/>
                </a:path>
              </a:pathLst>
            </a:custGeom>
            <a:solidFill>
              <a:srgbClr val="0000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50" name="Freeform 49"/>
            <p:cNvSpPr>
              <a:spLocks/>
            </p:cNvSpPr>
            <p:nvPr/>
          </p:nvSpPr>
          <p:spPr bwMode="auto">
            <a:xfrm>
              <a:off x="1512" y="1753"/>
              <a:ext cx="128" cy="1317"/>
            </a:xfrm>
            <a:custGeom>
              <a:avLst/>
              <a:gdLst>
                <a:gd name="T0" fmla="*/ 38 w 128"/>
                <a:gd name="T1" fmla="*/ 1302 h 1317"/>
                <a:gd name="T2" fmla="*/ 0 w 128"/>
                <a:gd name="T3" fmla="*/ 0 h 1317"/>
                <a:gd name="T4" fmla="*/ 98 w 128"/>
                <a:gd name="T5" fmla="*/ 8 h 1317"/>
                <a:gd name="T6" fmla="*/ 128 w 128"/>
                <a:gd name="T7" fmla="*/ 1317 h 1317"/>
                <a:gd name="T8" fmla="*/ 38 w 128"/>
                <a:gd name="T9" fmla="*/ 1302 h 1317"/>
                <a:gd name="T10" fmla="*/ 0 60000 65536"/>
                <a:gd name="T11" fmla="*/ 0 60000 65536"/>
                <a:gd name="T12" fmla="*/ 0 60000 65536"/>
                <a:gd name="T13" fmla="*/ 0 60000 65536"/>
                <a:gd name="T14" fmla="*/ 0 60000 65536"/>
                <a:gd name="T15" fmla="*/ 0 w 128"/>
                <a:gd name="T16" fmla="*/ 0 h 1317"/>
                <a:gd name="T17" fmla="*/ 128 w 128"/>
                <a:gd name="T18" fmla="*/ 1317 h 1317"/>
              </a:gdLst>
              <a:ahLst/>
              <a:cxnLst>
                <a:cxn ang="T10">
                  <a:pos x="T0" y="T1"/>
                </a:cxn>
                <a:cxn ang="T11">
                  <a:pos x="T2" y="T3"/>
                </a:cxn>
                <a:cxn ang="T12">
                  <a:pos x="T4" y="T5"/>
                </a:cxn>
                <a:cxn ang="T13">
                  <a:pos x="T6" y="T7"/>
                </a:cxn>
                <a:cxn ang="T14">
                  <a:pos x="T8" y="T9"/>
                </a:cxn>
              </a:cxnLst>
              <a:rect l="T15" t="T16" r="T17" b="T18"/>
              <a:pathLst>
                <a:path w="128" h="1317">
                  <a:moveTo>
                    <a:pt x="38" y="1302"/>
                  </a:moveTo>
                  <a:lnTo>
                    <a:pt x="0" y="0"/>
                  </a:lnTo>
                  <a:lnTo>
                    <a:pt x="98" y="8"/>
                  </a:lnTo>
                  <a:lnTo>
                    <a:pt x="128" y="1317"/>
                  </a:lnTo>
                  <a:lnTo>
                    <a:pt x="38" y="1302"/>
                  </a:lnTo>
                  <a:close/>
                </a:path>
              </a:pathLst>
            </a:custGeom>
            <a:solidFill>
              <a:srgbClr val="0000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51" name="Freeform 50"/>
            <p:cNvSpPr>
              <a:spLocks/>
            </p:cNvSpPr>
            <p:nvPr/>
          </p:nvSpPr>
          <p:spPr bwMode="auto">
            <a:xfrm>
              <a:off x="1512" y="1731"/>
              <a:ext cx="142" cy="30"/>
            </a:xfrm>
            <a:custGeom>
              <a:avLst/>
              <a:gdLst>
                <a:gd name="T0" fmla="*/ 0 w 142"/>
                <a:gd name="T1" fmla="*/ 22 h 30"/>
                <a:gd name="T2" fmla="*/ 98 w 142"/>
                <a:gd name="T3" fmla="*/ 30 h 30"/>
                <a:gd name="T4" fmla="*/ 142 w 142"/>
                <a:gd name="T5" fmla="*/ 7 h 30"/>
                <a:gd name="T6" fmla="*/ 45 w 142"/>
                <a:gd name="T7" fmla="*/ 0 h 30"/>
                <a:gd name="T8" fmla="*/ 0 w 142"/>
                <a:gd name="T9" fmla="*/ 22 h 30"/>
                <a:gd name="T10" fmla="*/ 0 60000 65536"/>
                <a:gd name="T11" fmla="*/ 0 60000 65536"/>
                <a:gd name="T12" fmla="*/ 0 60000 65536"/>
                <a:gd name="T13" fmla="*/ 0 60000 65536"/>
                <a:gd name="T14" fmla="*/ 0 60000 65536"/>
                <a:gd name="T15" fmla="*/ 0 w 142"/>
                <a:gd name="T16" fmla="*/ 0 h 30"/>
                <a:gd name="T17" fmla="*/ 142 w 142"/>
                <a:gd name="T18" fmla="*/ 30 h 30"/>
              </a:gdLst>
              <a:ahLst/>
              <a:cxnLst>
                <a:cxn ang="T10">
                  <a:pos x="T0" y="T1"/>
                </a:cxn>
                <a:cxn ang="T11">
                  <a:pos x="T2" y="T3"/>
                </a:cxn>
                <a:cxn ang="T12">
                  <a:pos x="T4" y="T5"/>
                </a:cxn>
                <a:cxn ang="T13">
                  <a:pos x="T6" y="T7"/>
                </a:cxn>
                <a:cxn ang="T14">
                  <a:pos x="T8" y="T9"/>
                </a:cxn>
              </a:cxnLst>
              <a:rect l="T15" t="T16" r="T17" b="T18"/>
              <a:pathLst>
                <a:path w="142" h="30">
                  <a:moveTo>
                    <a:pt x="0" y="22"/>
                  </a:moveTo>
                  <a:lnTo>
                    <a:pt x="98" y="30"/>
                  </a:lnTo>
                  <a:lnTo>
                    <a:pt x="142" y="7"/>
                  </a:lnTo>
                  <a:lnTo>
                    <a:pt x="45" y="0"/>
                  </a:lnTo>
                  <a:lnTo>
                    <a:pt x="0" y="22"/>
                  </a:lnTo>
                  <a:close/>
                </a:path>
              </a:pathLst>
            </a:custGeom>
            <a:solidFill>
              <a:srgbClr val="0000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52" name="Freeform 51"/>
            <p:cNvSpPr>
              <a:spLocks/>
            </p:cNvSpPr>
            <p:nvPr/>
          </p:nvSpPr>
          <p:spPr bwMode="auto">
            <a:xfrm>
              <a:off x="1527" y="3010"/>
              <a:ext cx="53" cy="157"/>
            </a:xfrm>
            <a:custGeom>
              <a:avLst/>
              <a:gdLst>
                <a:gd name="T0" fmla="*/ 8 w 53"/>
                <a:gd name="T1" fmla="*/ 157 h 157"/>
                <a:gd name="T2" fmla="*/ 0 w 53"/>
                <a:gd name="T3" fmla="*/ 38 h 157"/>
                <a:gd name="T4" fmla="*/ 45 w 53"/>
                <a:gd name="T5" fmla="*/ 0 h 157"/>
                <a:gd name="T6" fmla="*/ 53 w 53"/>
                <a:gd name="T7" fmla="*/ 120 h 157"/>
                <a:gd name="T8" fmla="*/ 8 w 53"/>
                <a:gd name="T9" fmla="*/ 157 h 157"/>
                <a:gd name="T10" fmla="*/ 0 60000 65536"/>
                <a:gd name="T11" fmla="*/ 0 60000 65536"/>
                <a:gd name="T12" fmla="*/ 0 60000 65536"/>
                <a:gd name="T13" fmla="*/ 0 60000 65536"/>
                <a:gd name="T14" fmla="*/ 0 60000 65536"/>
                <a:gd name="T15" fmla="*/ 0 w 53"/>
                <a:gd name="T16" fmla="*/ 0 h 157"/>
                <a:gd name="T17" fmla="*/ 53 w 53"/>
                <a:gd name="T18" fmla="*/ 157 h 157"/>
              </a:gdLst>
              <a:ahLst/>
              <a:cxnLst>
                <a:cxn ang="T10">
                  <a:pos x="T0" y="T1"/>
                </a:cxn>
                <a:cxn ang="T11">
                  <a:pos x="T2" y="T3"/>
                </a:cxn>
                <a:cxn ang="T12">
                  <a:pos x="T4" y="T5"/>
                </a:cxn>
                <a:cxn ang="T13">
                  <a:pos x="T6" y="T7"/>
                </a:cxn>
                <a:cxn ang="T14">
                  <a:pos x="T8" y="T9"/>
                </a:cxn>
              </a:cxnLst>
              <a:rect l="T15" t="T16" r="T17" b="T18"/>
              <a:pathLst>
                <a:path w="53" h="157">
                  <a:moveTo>
                    <a:pt x="8" y="157"/>
                  </a:moveTo>
                  <a:lnTo>
                    <a:pt x="0" y="38"/>
                  </a:lnTo>
                  <a:lnTo>
                    <a:pt x="45" y="0"/>
                  </a:lnTo>
                  <a:lnTo>
                    <a:pt x="53" y="120"/>
                  </a:lnTo>
                  <a:lnTo>
                    <a:pt x="8" y="157"/>
                  </a:lnTo>
                  <a:close/>
                </a:path>
              </a:pathLst>
            </a:custGeom>
            <a:solidFill>
              <a:srgbClr val="0000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53" name="Freeform 52"/>
            <p:cNvSpPr>
              <a:spLocks/>
            </p:cNvSpPr>
            <p:nvPr/>
          </p:nvSpPr>
          <p:spPr bwMode="auto">
            <a:xfrm>
              <a:off x="1430" y="3033"/>
              <a:ext cx="105" cy="134"/>
            </a:xfrm>
            <a:custGeom>
              <a:avLst/>
              <a:gdLst>
                <a:gd name="T0" fmla="*/ 8 w 105"/>
                <a:gd name="T1" fmla="*/ 119 h 134"/>
                <a:gd name="T2" fmla="*/ 0 w 105"/>
                <a:gd name="T3" fmla="*/ 0 h 134"/>
                <a:gd name="T4" fmla="*/ 97 w 105"/>
                <a:gd name="T5" fmla="*/ 15 h 134"/>
                <a:gd name="T6" fmla="*/ 105 w 105"/>
                <a:gd name="T7" fmla="*/ 134 h 134"/>
                <a:gd name="T8" fmla="*/ 8 w 105"/>
                <a:gd name="T9" fmla="*/ 119 h 134"/>
                <a:gd name="T10" fmla="*/ 0 60000 65536"/>
                <a:gd name="T11" fmla="*/ 0 60000 65536"/>
                <a:gd name="T12" fmla="*/ 0 60000 65536"/>
                <a:gd name="T13" fmla="*/ 0 60000 65536"/>
                <a:gd name="T14" fmla="*/ 0 60000 65536"/>
                <a:gd name="T15" fmla="*/ 0 w 105"/>
                <a:gd name="T16" fmla="*/ 0 h 134"/>
                <a:gd name="T17" fmla="*/ 105 w 105"/>
                <a:gd name="T18" fmla="*/ 134 h 134"/>
              </a:gdLst>
              <a:ahLst/>
              <a:cxnLst>
                <a:cxn ang="T10">
                  <a:pos x="T0" y="T1"/>
                </a:cxn>
                <a:cxn ang="T11">
                  <a:pos x="T2" y="T3"/>
                </a:cxn>
                <a:cxn ang="T12">
                  <a:pos x="T4" y="T5"/>
                </a:cxn>
                <a:cxn ang="T13">
                  <a:pos x="T6" y="T7"/>
                </a:cxn>
                <a:cxn ang="T14">
                  <a:pos x="T8" y="T9"/>
                </a:cxn>
              </a:cxnLst>
              <a:rect l="T15" t="T16" r="T17" b="T18"/>
              <a:pathLst>
                <a:path w="105" h="134">
                  <a:moveTo>
                    <a:pt x="8" y="119"/>
                  </a:moveTo>
                  <a:lnTo>
                    <a:pt x="0" y="0"/>
                  </a:lnTo>
                  <a:lnTo>
                    <a:pt x="97" y="15"/>
                  </a:lnTo>
                  <a:lnTo>
                    <a:pt x="105" y="134"/>
                  </a:lnTo>
                  <a:lnTo>
                    <a:pt x="8" y="119"/>
                  </a:lnTo>
                  <a:close/>
                </a:path>
              </a:pathLst>
            </a:custGeom>
            <a:solidFill>
              <a:srgbClr val="0000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54" name="Freeform 53"/>
            <p:cNvSpPr>
              <a:spLocks/>
            </p:cNvSpPr>
            <p:nvPr/>
          </p:nvSpPr>
          <p:spPr bwMode="auto">
            <a:xfrm>
              <a:off x="1430" y="2995"/>
              <a:ext cx="142" cy="53"/>
            </a:xfrm>
            <a:custGeom>
              <a:avLst/>
              <a:gdLst>
                <a:gd name="T0" fmla="*/ 0 w 142"/>
                <a:gd name="T1" fmla="*/ 38 h 53"/>
                <a:gd name="T2" fmla="*/ 97 w 142"/>
                <a:gd name="T3" fmla="*/ 53 h 53"/>
                <a:gd name="T4" fmla="*/ 142 w 142"/>
                <a:gd name="T5" fmla="*/ 15 h 53"/>
                <a:gd name="T6" fmla="*/ 45 w 142"/>
                <a:gd name="T7" fmla="*/ 0 h 53"/>
                <a:gd name="T8" fmla="*/ 0 w 142"/>
                <a:gd name="T9" fmla="*/ 38 h 53"/>
                <a:gd name="T10" fmla="*/ 0 60000 65536"/>
                <a:gd name="T11" fmla="*/ 0 60000 65536"/>
                <a:gd name="T12" fmla="*/ 0 60000 65536"/>
                <a:gd name="T13" fmla="*/ 0 60000 65536"/>
                <a:gd name="T14" fmla="*/ 0 60000 65536"/>
                <a:gd name="T15" fmla="*/ 0 w 142"/>
                <a:gd name="T16" fmla="*/ 0 h 53"/>
                <a:gd name="T17" fmla="*/ 142 w 142"/>
                <a:gd name="T18" fmla="*/ 53 h 53"/>
              </a:gdLst>
              <a:ahLst/>
              <a:cxnLst>
                <a:cxn ang="T10">
                  <a:pos x="T0" y="T1"/>
                </a:cxn>
                <a:cxn ang="T11">
                  <a:pos x="T2" y="T3"/>
                </a:cxn>
                <a:cxn ang="T12">
                  <a:pos x="T4" y="T5"/>
                </a:cxn>
                <a:cxn ang="T13">
                  <a:pos x="T6" y="T7"/>
                </a:cxn>
                <a:cxn ang="T14">
                  <a:pos x="T8" y="T9"/>
                </a:cxn>
              </a:cxnLst>
              <a:rect l="T15" t="T16" r="T17" b="T18"/>
              <a:pathLst>
                <a:path w="142" h="53">
                  <a:moveTo>
                    <a:pt x="0" y="38"/>
                  </a:moveTo>
                  <a:lnTo>
                    <a:pt x="97" y="53"/>
                  </a:lnTo>
                  <a:lnTo>
                    <a:pt x="142" y="15"/>
                  </a:lnTo>
                  <a:lnTo>
                    <a:pt x="45" y="0"/>
                  </a:lnTo>
                  <a:lnTo>
                    <a:pt x="0" y="38"/>
                  </a:lnTo>
                  <a:close/>
                </a:path>
              </a:pathLst>
            </a:custGeom>
            <a:solidFill>
              <a:srgbClr val="0000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55" name="Freeform 54"/>
            <p:cNvSpPr>
              <a:spLocks/>
            </p:cNvSpPr>
            <p:nvPr/>
          </p:nvSpPr>
          <p:spPr bwMode="auto">
            <a:xfrm>
              <a:off x="1408" y="2868"/>
              <a:ext cx="59" cy="397"/>
            </a:xfrm>
            <a:custGeom>
              <a:avLst/>
              <a:gdLst>
                <a:gd name="T0" fmla="*/ 15 w 59"/>
                <a:gd name="T1" fmla="*/ 397 h 397"/>
                <a:gd name="T2" fmla="*/ 0 w 59"/>
                <a:gd name="T3" fmla="*/ 38 h 397"/>
                <a:gd name="T4" fmla="*/ 45 w 59"/>
                <a:gd name="T5" fmla="*/ 0 h 397"/>
                <a:gd name="T6" fmla="*/ 59 w 59"/>
                <a:gd name="T7" fmla="*/ 359 h 397"/>
                <a:gd name="T8" fmla="*/ 15 w 59"/>
                <a:gd name="T9" fmla="*/ 397 h 397"/>
                <a:gd name="T10" fmla="*/ 0 60000 65536"/>
                <a:gd name="T11" fmla="*/ 0 60000 65536"/>
                <a:gd name="T12" fmla="*/ 0 60000 65536"/>
                <a:gd name="T13" fmla="*/ 0 60000 65536"/>
                <a:gd name="T14" fmla="*/ 0 60000 65536"/>
                <a:gd name="T15" fmla="*/ 0 w 59"/>
                <a:gd name="T16" fmla="*/ 0 h 397"/>
                <a:gd name="T17" fmla="*/ 59 w 59"/>
                <a:gd name="T18" fmla="*/ 397 h 397"/>
              </a:gdLst>
              <a:ahLst/>
              <a:cxnLst>
                <a:cxn ang="T10">
                  <a:pos x="T0" y="T1"/>
                </a:cxn>
                <a:cxn ang="T11">
                  <a:pos x="T2" y="T3"/>
                </a:cxn>
                <a:cxn ang="T12">
                  <a:pos x="T4" y="T5"/>
                </a:cxn>
                <a:cxn ang="T13">
                  <a:pos x="T6" y="T7"/>
                </a:cxn>
                <a:cxn ang="T14">
                  <a:pos x="T8" y="T9"/>
                </a:cxn>
              </a:cxnLst>
              <a:rect l="T15" t="T16" r="T17" b="T18"/>
              <a:pathLst>
                <a:path w="59" h="397">
                  <a:moveTo>
                    <a:pt x="15" y="397"/>
                  </a:moveTo>
                  <a:lnTo>
                    <a:pt x="0" y="38"/>
                  </a:lnTo>
                  <a:lnTo>
                    <a:pt x="45" y="0"/>
                  </a:lnTo>
                  <a:lnTo>
                    <a:pt x="59" y="359"/>
                  </a:lnTo>
                  <a:lnTo>
                    <a:pt x="15" y="397"/>
                  </a:lnTo>
                  <a:close/>
                </a:path>
              </a:pathLst>
            </a:custGeom>
            <a:solidFill>
              <a:srgbClr val="0000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56" name="Freeform 55"/>
            <p:cNvSpPr>
              <a:spLocks/>
            </p:cNvSpPr>
            <p:nvPr/>
          </p:nvSpPr>
          <p:spPr bwMode="auto">
            <a:xfrm>
              <a:off x="1310" y="2891"/>
              <a:ext cx="113" cy="374"/>
            </a:xfrm>
            <a:custGeom>
              <a:avLst/>
              <a:gdLst>
                <a:gd name="T0" fmla="*/ 15 w 113"/>
                <a:gd name="T1" fmla="*/ 359 h 374"/>
                <a:gd name="T2" fmla="*/ 0 w 113"/>
                <a:gd name="T3" fmla="*/ 0 h 374"/>
                <a:gd name="T4" fmla="*/ 98 w 113"/>
                <a:gd name="T5" fmla="*/ 15 h 374"/>
                <a:gd name="T6" fmla="*/ 113 w 113"/>
                <a:gd name="T7" fmla="*/ 374 h 374"/>
                <a:gd name="T8" fmla="*/ 15 w 113"/>
                <a:gd name="T9" fmla="*/ 359 h 374"/>
                <a:gd name="T10" fmla="*/ 0 60000 65536"/>
                <a:gd name="T11" fmla="*/ 0 60000 65536"/>
                <a:gd name="T12" fmla="*/ 0 60000 65536"/>
                <a:gd name="T13" fmla="*/ 0 60000 65536"/>
                <a:gd name="T14" fmla="*/ 0 60000 65536"/>
                <a:gd name="T15" fmla="*/ 0 w 113"/>
                <a:gd name="T16" fmla="*/ 0 h 374"/>
                <a:gd name="T17" fmla="*/ 113 w 113"/>
                <a:gd name="T18" fmla="*/ 374 h 374"/>
              </a:gdLst>
              <a:ahLst/>
              <a:cxnLst>
                <a:cxn ang="T10">
                  <a:pos x="T0" y="T1"/>
                </a:cxn>
                <a:cxn ang="T11">
                  <a:pos x="T2" y="T3"/>
                </a:cxn>
                <a:cxn ang="T12">
                  <a:pos x="T4" y="T5"/>
                </a:cxn>
                <a:cxn ang="T13">
                  <a:pos x="T6" y="T7"/>
                </a:cxn>
                <a:cxn ang="T14">
                  <a:pos x="T8" y="T9"/>
                </a:cxn>
              </a:cxnLst>
              <a:rect l="T15" t="T16" r="T17" b="T18"/>
              <a:pathLst>
                <a:path w="113" h="374">
                  <a:moveTo>
                    <a:pt x="15" y="359"/>
                  </a:moveTo>
                  <a:lnTo>
                    <a:pt x="0" y="0"/>
                  </a:lnTo>
                  <a:lnTo>
                    <a:pt x="98" y="15"/>
                  </a:lnTo>
                  <a:lnTo>
                    <a:pt x="113" y="374"/>
                  </a:lnTo>
                  <a:lnTo>
                    <a:pt x="15" y="359"/>
                  </a:lnTo>
                  <a:close/>
                </a:path>
              </a:pathLst>
            </a:custGeom>
            <a:solidFill>
              <a:srgbClr val="0000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57" name="Freeform 56"/>
            <p:cNvSpPr>
              <a:spLocks/>
            </p:cNvSpPr>
            <p:nvPr/>
          </p:nvSpPr>
          <p:spPr bwMode="auto">
            <a:xfrm>
              <a:off x="1310" y="2853"/>
              <a:ext cx="143" cy="53"/>
            </a:xfrm>
            <a:custGeom>
              <a:avLst/>
              <a:gdLst>
                <a:gd name="T0" fmla="*/ 0 w 143"/>
                <a:gd name="T1" fmla="*/ 38 h 53"/>
                <a:gd name="T2" fmla="*/ 98 w 143"/>
                <a:gd name="T3" fmla="*/ 53 h 53"/>
                <a:gd name="T4" fmla="*/ 143 w 143"/>
                <a:gd name="T5" fmla="*/ 15 h 53"/>
                <a:gd name="T6" fmla="*/ 45 w 143"/>
                <a:gd name="T7" fmla="*/ 0 h 53"/>
                <a:gd name="T8" fmla="*/ 0 w 143"/>
                <a:gd name="T9" fmla="*/ 38 h 53"/>
                <a:gd name="T10" fmla="*/ 0 60000 65536"/>
                <a:gd name="T11" fmla="*/ 0 60000 65536"/>
                <a:gd name="T12" fmla="*/ 0 60000 65536"/>
                <a:gd name="T13" fmla="*/ 0 60000 65536"/>
                <a:gd name="T14" fmla="*/ 0 60000 65536"/>
                <a:gd name="T15" fmla="*/ 0 w 143"/>
                <a:gd name="T16" fmla="*/ 0 h 53"/>
                <a:gd name="T17" fmla="*/ 143 w 143"/>
                <a:gd name="T18" fmla="*/ 53 h 53"/>
              </a:gdLst>
              <a:ahLst/>
              <a:cxnLst>
                <a:cxn ang="T10">
                  <a:pos x="T0" y="T1"/>
                </a:cxn>
                <a:cxn ang="T11">
                  <a:pos x="T2" y="T3"/>
                </a:cxn>
                <a:cxn ang="T12">
                  <a:pos x="T4" y="T5"/>
                </a:cxn>
                <a:cxn ang="T13">
                  <a:pos x="T6" y="T7"/>
                </a:cxn>
                <a:cxn ang="T14">
                  <a:pos x="T8" y="T9"/>
                </a:cxn>
              </a:cxnLst>
              <a:rect l="T15" t="T16" r="T17" b="T18"/>
              <a:pathLst>
                <a:path w="143" h="53">
                  <a:moveTo>
                    <a:pt x="0" y="38"/>
                  </a:moveTo>
                  <a:lnTo>
                    <a:pt x="98" y="53"/>
                  </a:lnTo>
                  <a:lnTo>
                    <a:pt x="143" y="15"/>
                  </a:lnTo>
                  <a:lnTo>
                    <a:pt x="45" y="0"/>
                  </a:lnTo>
                  <a:lnTo>
                    <a:pt x="0" y="38"/>
                  </a:lnTo>
                  <a:close/>
                </a:path>
              </a:pathLst>
            </a:custGeom>
            <a:solidFill>
              <a:srgbClr val="0000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58" name="Freeform 57"/>
            <p:cNvSpPr>
              <a:spLocks/>
            </p:cNvSpPr>
            <p:nvPr/>
          </p:nvSpPr>
          <p:spPr bwMode="auto">
            <a:xfrm>
              <a:off x="1288" y="2883"/>
              <a:ext cx="60" cy="486"/>
            </a:xfrm>
            <a:custGeom>
              <a:avLst/>
              <a:gdLst>
                <a:gd name="T0" fmla="*/ 15 w 60"/>
                <a:gd name="T1" fmla="*/ 486 h 486"/>
                <a:gd name="T2" fmla="*/ 0 w 60"/>
                <a:gd name="T3" fmla="*/ 38 h 486"/>
                <a:gd name="T4" fmla="*/ 45 w 60"/>
                <a:gd name="T5" fmla="*/ 0 h 486"/>
                <a:gd name="T6" fmla="*/ 60 w 60"/>
                <a:gd name="T7" fmla="*/ 442 h 486"/>
                <a:gd name="T8" fmla="*/ 15 w 60"/>
                <a:gd name="T9" fmla="*/ 486 h 486"/>
                <a:gd name="T10" fmla="*/ 0 60000 65536"/>
                <a:gd name="T11" fmla="*/ 0 60000 65536"/>
                <a:gd name="T12" fmla="*/ 0 60000 65536"/>
                <a:gd name="T13" fmla="*/ 0 60000 65536"/>
                <a:gd name="T14" fmla="*/ 0 60000 65536"/>
                <a:gd name="T15" fmla="*/ 0 w 60"/>
                <a:gd name="T16" fmla="*/ 0 h 486"/>
                <a:gd name="T17" fmla="*/ 60 w 60"/>
                <a:gd name="T18" fmla="*/ 486 h 486"/>
              </a:gdLst>
              <a:ahLst/>
              <a:cxnLst>
                <a:cxn ang="T10">
                  <a:pos x="T0" y="T1"/>
                </a:cxn>
                <a:cxn ang="T11">
                  <a:pos x="T2" y="T3"/>
                </a:cxn>
                <a:cxn ang="T12">
                  <a:pos x="T4" y="T5"/>
                </a:cxn>
                <a:cxn ang="T13">
                  <a:pos x="T6" y="T7"/>
                </a:cxn>
                <a:cxn ang="T14">
                  <a:pos x="T8" y="T9"/>
                </a:cxn>
              </a:cxnLst>
              <a:rect l="T15" t="T16" r="T17" b="T18"/>
              <a:pathLst>
                <a:path w="60" h="486">
                  <a:moveTo>
                    <a:pt x="15" y="486"/>
                  </a:moveTo>
                  <a:lnTo>
                    <a:pt x="0" y="38"/>
                  </a:lnTo>
                  <a:lnTo>
                    <a:pt x="45" y="0"/>
                  </a:lnTo>
                  <a:lnTo>
                    <a:pt x="60" y="442"/>
                  </a:lnTo>
                  <a:lnTo>
                    <a:pt x="15" y="486"/>
                  </a:lnTo>
                  <a:close/>
                </a:path>
              </a:pathLst>
            </a:custGeom>
            <a:solidFill>
              <a:srgbClr val="0000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59" name="Freeform 58"/>
            <p:cNvSpPr>
              <a:spLocks/>
            </p:cNvSpPr>
            <p:nvPr/>
          </p:nvSpPr>
          <p:spPr bwMode="auto">
            <a:xfrm>
              <a:off x="1183" y="2906"/>
              <a:ext cx="120" cy="463"/>
            </a:xfrm>
            <a:custGeom>
              <a:avLst/>
              <a:gdLst>
                <a:gd name="T0" fmla="*/ 15 w 120"/>
                <a:gd name="T1" fmla="*/ 448 h 463"/>
                <a:gd name="T2" fmla="*/ 0 w 120"/>
                <a:gd name="T3" fmla="*/ 0 h 463"/>
                <a:gd name="T4" fmla="*/ 105 w 120"/>
                <a:gd name="T5" fmla="*/ 15 h 463"/>
                <a:gd name="T6" fmla="*/ 120 w 120"/>
                <a:gd name="T7" fmla="*/ 463 h 463"/>
                <a:gd name="T8" fmla="*/ 15 w 120"/>
                <a:gd name="T9" fmla="*/ 448 h 463"/>
                <a:gd name="T10" fmla="*/ 0 60000 65536"/>
                <a:gd name="T11" fmla="*/ 0 60000 65536"/>
                <a:gd name="T12" fmla="*/ 0 60000 65536"/>
                <a:gd name="T13" fmla="*/ 0 60000 65536"/>
                <a:gd name="T14" fmla="*/ 0 60000 65536"/>
                <a:gd name="T15" fmla="*/ 0 w 120"/>
                <a:gd name="T16" fmla="*/ 0 h 463"/>
                <a:gd name="T17" fmla="*/ 120 w 120"/>
                <a:gd name="T18" fmla="*/ 463 h 463"/>
              </a:gdLst>
              <a:ahLst/>
              <a:cxnLst>
                <a:cxn ang="T10">
                  <a:pos x="T0" y="T1"/>
                </a:cxn>
                <a:cxn ang="T11">
                  <a:pos x="T2" y="T3"/>
                </a:cxn>
                <a:cxn ang="T12">
                  <a:pos x="T4" y="T5"/>
                </a:cxn>
                <a:cxn ang="T13">
                  <a:pos x="T6" y="T7"/>
                </a:cxn>
                <a:cxn ang="T14">
                  <a:pos x="T8" y="T9"/>
                </a:cxn>
              </a:cxnLst>
              <a:rect l="T15" t="T16" r="T17" b="T18"/>
              <a:pathLst>
                <a:path w="120" h="463">
                  <a:moveTo>
                    <a:pt x="15" y="448"/>
                  </a:moveTo>
                  <a:lnTo>
                    <a:pt x="0" y="0"/>
                  </a:lnTo>
                  <a:lnTo>
                    <a:pt x="105" y="15"/>
                  </a:lnTo>
                  <a:lnTo>
                    <a:pt x="120" y="463"/>
                  </a:lnTo>
                  <a:lnTo>
                    <a:pt x="15" y="448"/>
                  </a:lnTo>
                  <a:close/>
                </a:path>
              </a:pathLst>
            </a:custGeom>
            <a:solidFill>
              <a:srgbClr val="0000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60" name="Freeform 59"/>
            <p:cNvSpPr>
              <a:spLocks/>
            </p:cNvSpPr>
            <p:nvPr/>
          </p:nvSpPr>
          <p:spPr bwMode="auto">
            <a:xfrm>
              <a:off x="1183" y="2868"/>
              <a:ext cx="150" cy="53"/>
            </a:xfrm>
            <a:custGeom>
              <a:avLst/>
              <a:gdLst>
                <a:gd name="T0" fmla="*/ 0 w 150"/>
                <a:gd name="T1" fmla="*/ 38 h 53"/>
                <a:gd name="T2" fmla="*/ 105 w 150"/>
                <a:gd name="T3" fmla="*/ 53 h 53"/>
                <a:gd name="T4" fmla="*/ 150 w 150"/>
                <a:gd name="T5" fmla="*/ 15 h 53"/>
                <a:gd name="T6" fmla="*/ 53 w 150"/>
                <a:gd name="T7" fmla="*/ 0 h 53"/>
                <a:gd name="T8" fmla="*/ 0 w 150"/>
                <a:gd name="T9" fmla="*/ 38 h 53"/>
                <a:gd name="T10" fmla="*/ 0 60000 65536"/>
                <a:gd name="T11" fmla="*/ 0 60000 65536"/>
                <a:gd name="T12" fmla="*/ 0 60000 65536"/>
                <a:gd name="T13" fmla="*/ 0 60000 65536"/>
                <a:gd name="T14" fmla="*/ 0 60000 65536"/>
                <a:gd name="T15" fmla="*/ 0 w 150"/>
                <a:gd name="T16" fmla="*/ 0 h 53"/>
                <a:gd name="T17" fmla="*/ 150 w 150"/>
                <a:gd name="T18" fmla="*/ 53 h 53"/>
              </a:gdLst>
              <a:ahLst/>
              <a:cxnLst>
                <a:cxn ang="T10">
                  <a:pos x="T0" y="T1"/>
                </a:cxn>
                <a:cxn ang="T11">
                  <a:pos x="T2" y="T3"/>
                </a:cxn>
                <a:cxn ang="T12">
                  <a:pos x="T4" y="T5"/>
                </a:cxn>
                <a:cxn ang="T13">
                  <a:pos x="T6" y="T7"/>
                </a:cxn>
                <a:cxn ang="T14">
                  <a:pos x="T8" y="T9"/>
                </a:cxn>
              </a:cxnLst>
              <a:rect l="T15" t="T16" r="T17" b="T18"/>
              <a:pathLst>
                <a:path w="150" h="53">
                  <a:moveTo>
                    <a:pt x="0" y="38"/>
                  </a:moveTo>
                  <a:lnTo>
                    <a:pt x="105" y="53"/>
                  </a:lnTo>
                  <a:lnTo>
                    <a:pt x="150" y="15"/>
                  </a:lnTo>
                  <a:lnTo>
                    <a:pt x="53" y="0"/>
                  </a:lnTo>
                  <a:lnTo>
                    <a:pt x="0" y="38"/>
                  </a:lnTo>
                  <a:close/>
                </a:path>
              </a:pathLst>
            </a:custGeom>
            <a:solidFill>
              <a:srgbClr val="0000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61" name="Freeform 60"/>
            <p:cNvSpPr>
              <a:spLocks/>
            </p:cNvSpPr>
            <p:nvPr/>
          </p:nvSpPr>
          <p:spPr bwMode="auto">
            <a:xfrm>
              <a:off x="1101" y="1776"/>
              <a:ext cx="127" cy="1706"/>
            </a:xfrm>
            <a:custGeom>
              <a:avLst/>
              <a:gdLst>
                <a:gd name="T0" fmla="*/ 75 w 127"/>
                <a:gd name="T1" fmla="*/ 1706 h 1706"/>
                <a:gd name="T2" fmla="*/ 0 w 127"/>
                <a:gd name="T3" fmla="*/ 22 h 1706"/>
                <a:gd name="T4" fmla="*/ 60 w 127"/>
                <a:gd name="T5" fmla="*/ 0 h 1706"/>
                <a:gd name="T6" fmla="*/ 127 w 127"/>
                <a:gd name="T7" fmla="*/ 1661 h 1706"/>
                <a:gd name="T8" fmla="*/ 75 w 127"/>
                <a:gd name="T9" fmla="*/ 1706 h 1706"/>
                <a:gd name="T10" fmla="*/ 0 60000 65536"/>
                <a:gd name="T11" fmla="*/ 0 60000 65536"/>
                <a:gd name="T12" fmla="*/ 0 60000 65536"/>
                <a:gd name="T13" fmla="*/ 0 60000 65536"/>
                <a:gd name="T14" fmla="*/ 0 60000 65536"/>
                <a:gd name="T15" fmla="*/ 0 w 127"/>
                <a:gd name="T16" fmla="*/ 0 h 1706"/>
                <a:gd name="T17" fmla="*/ 127 w 127"/>
                <a:gd name="T18" fmla="*/ 1706 h 1706"/>
              </a:gdLst>
              <a:ahLst/>
              <a:cxnLst>
                <a:cxn ang="T10">
                  <a:pos x="T0" y="T1"/>
                </a:cxn>
                <a:cxn ang="T11">
                  <a:pos x="T2" y="T3"/>
                </a:cxn>
                <a:cxn ang="T12">
                  <a:pos x="T4" y="T5"/>
                </a:cxn>
                <a:cxn ang="T13">
                  <a:pos x="T6" y="T7"/>
                </a:cxn>
                <a:cxn ang="T14">
                  <a:pos x="T8" y="T9"/>
                </a:cxn>
              </a:cxnLst>
              <a:rect l="T15" t="T16" r="T17" b="T18"/>
              <a:pathLst>
                <a:path w="127" h="1706">
                  <a:moveTo>
                    <a:pt x="75" y="1706"/>
                  </a:moveTo>
                  <a:lnTo>
                    <a:pt x="0" y="22"/>
                  </a:lnTo>
                  <a:lnTo>
                    <a:pt x="60" y="0"/>
                  </a:lnTo>
                  <a:lnTo>
                    <a:pt x="127" y="1661"/>
                  </a:lnTo>
                  <a:lnTo>
                    <a:pt x="75" y="1706"/>
                  </a:lnTo>
                  <a:close/>
                </a:path>
              </a:pathLst>
            </a:custGeom>
            <a:solidFill>
              <a:srgbClr val="0000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62" name="Freeform 61"/>
            <p:cNvSpPr>
              <a:spLocks/>
            </p:cNvSpPr>
            <p:nvPr/>
          </p:nvSpPr>
          <p:spPr bwMode="auto">
            <a:xfrm>
              <a:off x="996" y="1791"/>
              <a:ext cx="180" cy="1691"/>
            </a:xfrm>
            <a:custGeom>
              <a:avLst/>
              <a:gdLst>
                <a:gd name="T0" fmla="*/ 75 w 180"/>
                <a:gd name="T1" fmla="*/ 1668 h 1691"/>
                <a:gd name="T2" fmla="*/ 0 w 180"/>
                <a:gd name="T3" fmla="*/ 0 h 1691"/>
                <a:gd name="T4" fmla="*/ 105 w 180"/>
                <a:gd name="T5" fmla="*/ 7 h 1691"/>
                <a:gd name="T6" fmla="*/ 180 w 180"/>
                <a:gd name="T7" fmla="*/ 1691 h 1691"/>
                <a:gd name="T8" fmla="*/ 75 w 180"/>
                <a:gd name="T9" fmla="*/ 1668 h 1691"/>
                <a:gd name="T10" fmla="*/ 0 60000 65536"/>
                <a:gd name="T11" fmla="*/ 0 60000 65536"/>
                <a:gd name="T12" fmla="*/ 0 60000 65536"/>
                <a:gd name="T13" fmla="*/ 0 60000 65536"/>
                <a:gd name="T14" fmla="*/ 0 60000 65536"/>
                <a:gd name="T15" fmla="*/ 0 w 180"/>
                <a:gd name="T16" fmla="*/ 0 h 1691"/>
                <a:gd name="T17" fmla="*/ 180 w 180"/>
                <a:gd name="T18" fmla="*/ 1691 h 1691"/>
              </a:gdLst>
              <a:ahLst/>
              <a:cxnLst>
                <a:cxn ang="T10">
                  <a:pos x="T0" y="T1"/>
                </a:cxn>
                <a:cxn ang="T11">
                  <a:pos x="T2" y="T3"/>
                </a:cxn>
                <a:cxn ang="T12">
                  <a:pos x="T4" y="T5"/>
                </a:cxn>
                <a:cxn ang="T13">
                  <a:pos x="T6" y="T7"/>
                </a:cxn>
                <a:cxn ang="T14">
                  <a:pos x="T8" y="T9"/>
                </a:cxn>
              </a:cxnLst>
              <a:rect l="T15" t="T16" r="T17" b="T18"/>
              <a:pathLst>
                <a:path w="180" h="1691">
                  <a:moveTo>
                    <a:pt x="75" y="1668"/>
                  </a:moveTo>
                  <a:lnTo>
                    <a:pt x="0" y="0"/>
                  </a:lnTo>
                  <a:lnTo>
                    <a:pt x="105" y="7"/>
                  </a:lnTo>
                  <a:lnTo>
                    <a:pt x="180" y="1691"/>
                  </a:lnTo>
                  <a:lnTo>
                    <a:pt x="75" y="1668"/>
                  </a:lnTo>
                  <a:close/>
                </a:path>
              </a:pathLst>
            </a:custGeom>
            <a:solidFill>
              <a:srgbClr val="0000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63" name="Freeform 62"/>
            <p:cNvSpPr>
              <a:spLocks/>
            </p:cNvSpPr>
            <p:nvPr/>
          </p:nvSpPr>
          <p:spPr bwMode="auto">
            <a:xfrm>
              <a:off x="996" y="1761"/>
              <a:ext cx="165" cy="37"/>
            </a:xfrm>
            <a:custGeom>
              <a:avLst/>
              <a:gdLst>
                <a:gd name="T0" fmla="*/ 0 w 165"/>
                <a:gd name="T1" fmla="*/ 30 h 37"/>
                <a:gd name="T2" fmla="*/ 105 w 165"/>
                <a:gd name="T3" fmla="*/ 37 h 37"/>
                <a:gd name="T4" fmla="*/ 165 w 165"/>
                <a:gd name="T5" fmla="*/ 15 h 37"/>
                <a:gd name="T6" fmla="*/ 53 w 165"/>
                <a:gd name="T7" fmla="*/ 0 h 37"/>
                <a:gd name="T8" fmla="*/ 0 w 165"/>
                <a:gd name="T9" fmla="*/ 30 h 37"/>
                <a:gd name="T10" fmla="*/ 0 60000 65536"/>
                <a:gd name="T11" fmla="*/ 0 60000 65536"/>
                <a:gd name="T12" fmla="*/ 0 60000 65536"/>
                <a:gd name="T13" fmla="*/ 0 60000 65536"/>
                <a:gd name="T14" fmla="*/ 0 60000 65536"/>
                <a:gd name="T15" fmla="*/ 0 w 165"/>
                <a:gd name="T16" fmla="*/ 0 h 37"/>
                <a:gd name="T17" fmla="*/ 165 w 165"/>
                <a:gd name="T18" fmla="*/ 37 h 37"/>
              </a:gdLst>
              <a:ahLst/>
              <a:cxnLst>
                <a:cxn ang="T10">
                  <a:pos x="T0" y="T1"/>
                </a:cxn>
                <a:cxn ang="T11">
                  <a:pos x="T2" y="T3"/>
                </a:cxn>
                <a:cxn ang="T12">
                  <a:pos x="T4" y="T5"/>
                </a:cxn>
                <a:cxn ang="T13">
                  <a:pos x="T6" y="T7"/>
                </a:cxn>
                <a:cxn ang="T14">
                  <a:pos x="T8" y="T9"/>
                </a:cxn>
              </a:cxnLst>
              <a:rect l="T15" t="T16" r="T17" b="T18"/>
              <a:pathLst>
                <a:path w="165" h="37">
                  <a:moveTo>
                    <a:pt x="0" y="30"/>
                  </a:moveTo>
                  <a:lnTo>
                    <a:pt x="105" y="37"/>
                  </a:lnTo>
                  <a:lnTo>
                    <a:pt x="165" y="15"/>
                  </a:lnTo>
                  <a:lnTo>
                    <a:pt x="53" y="0"/>
                  </a:lnTo>
                  <a:lnTo>
                    <a:pt x="0" y="30"/>
                  </a:lnTo>
                  <a:close/>
                </a:path>
              </a:pathLst>
            </a:custGeom>
            <a:solidFill>
              <a:srgbClr val="0000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64" name="Freeform 63"/>
            <p:cNvSpPr>
              <a:spLocks/>
            </p:cNvSpPr>
            <p:nvPr/>
          </p:nvSpPr>
          <p:spPr bwMode="auto">
            <a:xfrm>
              <a:off x="1871" y="2524"/>
              <a:ext cx="45" cy="584"/>
            </a:xfrm>
            <a:custGeom>
              <a:avLst/>
              <a:gdLst>
                <a:gd name="T0" fmla="*/ 8 w 45"/>
                <a:gd name="T1" fmla="*/ 584 h 584"/>
                <a:gd name="T2" fmla="*/ 0 w 45"/>
                <a:gd name="T3" fmla="*/ 30 h 584"/>
                <a:gd name="T4" fmla="*/ 38 w 45"/>
                <a:gd name="T5" fmla="*/ 0 h 584"/>
                <a:gd name="T6" fmla="*/ 45 w 45"/>
                <a:gd name="T7" fmla="*/ 546 h 584"/>
                <a:gd name="T8" fmla="*/ 8 w 45"/>
                <a:gd name="T9" fmla="*/ 584 h 584"/>
                <a:gd name="T10" fmla="*/ 0 60000 65536"/>
                <a:gd name="T11" fmla="*/ 0 60000 65536"/>
                <a:gd name="T12" fmla="*/ 0 60000 65536"/>
                <a:gd name="T13" fmla="*/ 0 60000 65536"/>
                <a:gd name="T14" fmla="*/ 0 60000 65536"/>
                <a:gd name="T15" fmla="*/ 0 w 45"/>
                <a:gd name="T16" fmla="*/ 0 h 584"/>
                <a:gd name="T17" fmla="*/ 45 w 45"/>
                <a:gd name="T18" fmla="*/ 584 h 584"/>
              </a:gdLst>
              <a:ahLst/>
              <a:cxnLst>
                <a:cxn ang="T10">
                  <a:pos x="T0" y="T1"/>
                </a:cxn>
                <a:cxn ang="T11">
                  <a:pos x="T2" y="T3"/>
                </a:cxn>
                <a:cxn ang="T12">
                  <a:pos x="T4" y="T5"/>
                </a:cxn>
                <a:cxn ang="T13">
                  <a:pos x="T6" y="T7"/>
                </a:cxn>
                <a:cxn ang="T14">
                  <a:pos x="T8" y="T9"/>
                </a:cxn>
              </a:cxnLst>
              <a:rect l="T15" t="T16" r="T17" b="T18"/>
              <a:pathLst>
                <a:path w="45" h="584">
                  <a:moveTo>
                    <a:pt x="8" y="584"/>
                  </a:moveTo>
                  <a:lnTo>
                    <a:pt x="0" y="30"/>
                  </a:lnTo>
                  <a:lnTo>
                    <a:pt x="38" y="0"/>
                  </a:lnTo>
                  <a:lnTo>
                    <a:pt x="45" y="546"/>
                  </a:lnTo>
                  <a:lnTo>
                    <a:pt x="8" y="584"/>
                  </a:lnTo>
                  <a:close/>
                </a:path>
              </a:pathLst>
            </a:custGeom>
            <a:solidFill>
              <a:srgbClr val="008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65" name="Freeform 64"/>
            <p:cNvSpPr>
              <a:spLocks/>
            </p:cNvSpPr>
            <p:nvPr/>
          </p:nvSpPr>
          <p:spPr bwMode="auto">
            <a:xfrm>
              <a:off x="1774" y="2539"/>
              <a:ext cx="105" cy="569"/>
            </a:xfrm>
            <a:custGeom>
              <a:avLst/>
              <a:gdLst>
                <a:gd name="T0" fmla="*/ 8 w 105"/>
                <a:gd name="T1" fmla="*/ 554 h 569"/>
                <a:gd name="T2" fmla="*/ 0 w 105"/>
                <a:gd name="T3" fmla="*/ 0 h 569"/>
                <a:gd name="T4" fmla="*/ 97 w 105"/>
                <a:gd name="T5" fmla="*/ 15 h 569"/>
                <a:gd name="T6" fmla="*/ 105 w 105"/>
                <a:gd name="T7" fmla="*/ 569 h 569"/>
                <a:gd name="T8" fmla="*/ 8 w 105"/>
                <a:gd name="T9" fmla="*/ 554 h 569"/>
                <a:gd name="T10" fmla="*/ 0 60000 65536"/>
                <a:gd name="T11" fmla="*/ 0 60000 65536"/>
                <a:gd name="T12" fmla="*/ 0 60000 65536"/>
                <a:gd name="T13" fmla="*/ 0 60000 65536"/>
                <a:gd name="T14" fmla="*/ 0 60000 65536"/>
                <a:gd name="T15" fmla="*/ 0 w 105"/>
                <a:gd name="T16" fmla="*/ 0 h 569"/>
                <a:gd name="T17" fmla="*/ 105 w 105"/>
                <a:gd name="T18" fmla="*/ 569 h 569"/>
              </a:gdLst>
              <a:ahLst/>
              <a:cxnLst>
                <a:cxn ang="T10">
                  <a:pos x="T0" y="T1"/>
                </a:cxn>
                <a:cxn ang="T11">
                  <a:pos x="T2" y="T3"/>
                </a:cxn>
                <a:cxn ang="T12">
                  <a:pos x="T4" y="T5"/>
                </a:cxn>
                <a:cxn ang="T13">
                  <a:pos x="T6" y="T7"/>
                </a:cxn>
                <a:cxn ang="T14">
                  <a:pos x="T8" y="T9"/>
                </a:cxn>
              </a:cxnLst>
              <a:rect l="T15" t="T16" r="T17" b="T18"/>
              <a:pathLst>
                <a:path w="105" h="569">
                  <a:moveTo>
                    <a:pt x="8" y="554"/>
                  </a:moveTo>
                  <a:lnTo>
                    <a:pt x="0" y="0"/>
                  </a:lnTo>
                  <a:lnTo>
                    <a:pt x="97" y="15"/>
                  </a:lnTo>
                  <a:lnTo>
                    <a:pt x="105" y="569"/>
                  </a:lnTo>
                  <a:lnTo>
                    <a:pt x="8" y="554"/>
                  </a:lnTo>
                  <a:close/>
                </a:path>
              </a:pathLst>
            </a:custGeom>
            <a:solidFill>
              <a:srgbClr val="00F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66" name="Freeform 65"/>
            <p:cNvSpPr>
              <a:spLocks/>
            </p:cNvSpPr>
            <p:nvPr/>
          </p:nvSpPr>
          <p:spPr bwMode="auto">
            <a:xfrm>
              <a:off x="1774" y="2509"/>
              <a:ext cx="135" cy="45"/>
            </a:xfrm>
            <a:custGeom>
              <a:avLst/>
              <a:gdLst>
                <a:gd name="T0" fmla="*/ 0 w 135"/>
                <a:gd name="T1" fmla="*/ 30 h 45"/>
                <a:gd name="T2" fmla="*/ 97 w 135"/>
                <a:gd name="T3" fmla="*/ 45 h 45"/>
                <a:gd name="T4" fmla="*/ 135 w 135"/>
                <a:gd name="T5" fmla="*/ 15 h 45"/>
                <a:gd name="T6" fmla="*/ 38 w 135"/>
                <a:gd name="T7" fmla="*/ 0 h 45"/>
                <a:gd name="T8" fmla="*/ 0 w 135"/>
                <a:gd name="T9" fmla="*/ 30 h 45"/>
                <a:gd name="T10" fmla="*/ 0 60000 65536"/>
                <a:gd name="T11" fmla="*/ 0 60000 65536"/>
                <a:gd name="T12" fmla="*/ 0 60000 65536"/>
                <a:gd name="T13" fmla="*/ 0 60000 65536"/>
                <a:gd name="T14" fmla="*/ 0 60000 65536"/>
                <a:gd name="T15" fmla="*/ 0 w 135"/>
                <a:gd name="T16" fmla="*/ 0 h 45"/>
                <a:gd name="T17" fmla="*/ 135 w 135"/>
                <a:gd name="T18" fmla="*/ 45 h 45"/>
              </a:gdLst>
              <a:ahLst/>
              <a:cxnLst>
                <a:cxn ang="T10">
                  <a:pos x="T0" y="T1"/>
                </a:cxn>
                <a:cxn ang="T11">
                  <a:pos x="T2" y="T3"/>
                </a:cxn>
                <a:cxn ang="T12">
                  <a:pos x="T4" y="T5"/>
                </a:cxn>
                <a:cxn ang="T13">
                  <a:pos x="T6" y="T7"/>
                </a:cxn>
                <a:cxn ang="T14">
                  <a:pos x="T8" y="T9"/>
                </a:cxn>
              </a:cxnLst>
              <a:rect l="T15" t="T16" r="T17" b="T18"/>
              <a:pathLst>
                <a:path w="135" h="45">
                  <a:moveTo>
                    <a:pt x="0" y="30"/>
                  </a:moveTo>
                  <a:lnTo>
                    <a:pt x="97" y="45"/>
                  </a:lnTo>
                  <a:lnTo>
                    <a:pt x="135" y="15"/>
                  </a:lnTo>
                  <a:lnTo>
                    <a:pt x="38" y="0"/>
                  </a:lnTo>
                  <a:lnTo>
                    <a:pt x="0" y="30"/>
                  </a:lnTo>
                  <a:close/>
                </a:path>
              </a:pathLst>
            </a:custGeom>
            <a:solidFill>
              <a:srgbClr val="00B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67" name="Freeform 66"/>
            <p:cNvSpPr>
              <a:spLocks/>
            </p:cNvSpPr>
            <p:nvPr/>
          </p:nvSpPr>
          <p:spPr bwMode="auto">
            <a:xfrm>
              <a:off x="1774" y="3130"/>
              <a:ext cx="45" cy="75"/>
            </a:xfrm>
            <a:custGeom>
              <a:avLst/>
              <a:gdLst>
                <a:gd name="T0" fmla="*/ 0 w 45"/>
                <a:gd name="T1" fmla="*/ 75 h 75"/>
                <a:gd name="T2" fmla="*/ 0 w 45"/>
                <a:gd name="T3" fmla="*/ 37 h 75"/>
                <a:gd name="T4" fmla="*/ 45 w 45"/>
                <a:gd name="T5" fmla="*/ 0 h 75"/>
                <a:gd name="T6" fmla="*/ 45 w 45"/>
                <a:gd name="T7" fmla="*/ 30 h 75"/>
                <a:gd name="T8" fmla="*/ 0 w 45"/>
                <a:gd name="T9" fmla="*/ 75 h 75"/>
                <a:gd name="T10" fmla="*/ 0 60000 65536"/>
                <a:gd name="T11" fmla="*/ 0 60000 65536"/>
                <a:gd name="T12" fmla="*/ 0 60000 65536"/>
                <a:gd name="T13" fmla="*/ 0 60000 65536"/>
                <a:gd name="T14" fmla="*/ 0 60000 65536"/>
                <a:gd name="T15" fmla="*/ 0 w 45"/>
                <a:gd name="T16" fmla="*/ 0 h 75"/>
                <a:gd name="T17" fmla="*/ 45 w 45"/>
                <a:gd name="T18" fmla="*/ 75 h 75"/>
              </a:gdLst>
              <a:ahLst/>
              <a:cxnLst>
                <a:cxn ang="T10">
                  <a:pos x="T0" y="T1"/>
                </a:cxn>
                <a:cxn ang="T11">
                  <a:pos x="T2" y="T3"/>
                </a:cxn>
                <a:cxn ang="T12">
                  <a:pos x="T4" y="T5"/>
                </a:cxn>
                <a:cxn ang="T13">
                  <a:pos x="T6" y="T7"/>
                </a:cxn>
                <a:cxn ang="T14">
                  <a:pos x="T8" y="T9"/>
                </a:cxn>
              </a:cxnLst>
              <a:rect l="T15" t="T16" r="T17" b="T18"/>
              <a:pathLst>
                <a:path w="45" h="75">
                  <a:moveTo>
                    <a:pt x="0" y="75"/>
                  </a:moveTo>
                  <a:lnTo>
                    <a:pt x="0" y="37"/>
                  </a:lnTo>
                  <a:lnTo>
                    <a:pt x="45" y="0"/>
                  </a:lnTo>
                  <a:lnTo>
                    <a:pt x="45" y="30"/>
                  </a:lnTo>
                  <a:lnTo>
                    <a:pt x="0" y="75"/>
                  </a:lnTo>
                  <a:close/>
                </a:path>
              </a:pathLst>
            </a:custGeom>
            <a:solidFill>
              <a:srgbClr val="008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68" name="Freeform 67"/>
            <p:cNvSpPr>
              <a:spLocks/>
            </p:cNvSpPr>
            <p:nvPr/>
          </p:nvSpPr>
          <p:spPr bwMode="auto">
            <a:xfrm>
              <a:off x="1677" y="3160"/>
              <a:ext cx="97" cy="45"/>
            </a:xfrm>
            <a:custGeom>
              <a:avLst/>
              <a:gdLst>
                <a:gd name="T0" fmla="*/ 0 w 97"/>
                <a:gd name="T1" fmla="*/ 30 h 45"/>
                <a:gd name="T2" fmla="*/ 0 w 97"/>
                <a:gd name="T3" fmla="*/ 0 h 45"/>
                <a:gd name="T4" fmla="*/ 97 w 97"/>
                <a:gd name="T5" fmla="*/ 7 h 45"/>
                <a:gd name="T6" fmla="*/ 97 w 97"/>
                <a:gd name="T7" fmla="*/ 45 h 45"/>
                <a:gd name="T8" fmla="*/ 0 w 97"/>
                <a:gd name="T9" fmla="*/ 30 h 45"/>
                <a:gd name="T10" fmla="*/ 0 60000 65536"/>
                <a:gd name="T11" fmla="*/ 0 60000 65536"/>
                <a:gd name="T12" fmla="*/ 0 60000 65536"/>
                <a:gd name="T13" fmla="*/ 0 60000 65536"/>
                <a:gd name="T14" fmla="*/ 0 60000 65536"/>
                <a:gd name="T15" fmla="*/ 0 w 97"/>
                <a:gd name="T16" fmla="*/ 0 h 45"/>
                <a:gd name="T17" fmla="*/ 97 w 97"/>
                <a:gd name="T18" fmla="*/ 45 h 45"/>
              </a:gdLst>
              <a:ahLst/>
              <a:cxnLst>
                <a:cxn ang="T10">
                  <a:pos x="T0" y="T1"/>
                </a:cxn>
                <a:cxn ang="T11">
                  <a:pos x="T2" y="T3"/>
                </a:cxn>
                <a:cxn ang="T12">
                  <a:pos x="T4" y="T5"/>
                </a:cxn>
                <a:cxn ang="T13">
                  <a:pos x="T6" y="T7"/>
                </a:cxn>
                <a:cxn ang="T14">
                  <a:pos x="T8" y="T9"/>
                </a:cxn>
              </a:cxnLst>
              <a:rect l="T15" t="T16" r="T17" b="T18"/>
              <a:pathLst>
                <a:path w="97" h="45">
                  <a:moveTo>
                    <a:pt x="0" y="30"/>
                  </a:moveTo>
                  <a:lnTo>
                    <a:pt x="0" y="0"/>
                  </a:lnTo>
                  <a:lnTo>
                    <a:pt x="97" y="7"/>
                  </a:lnTo>
                  <a:lnTo>
                    <a:pt x="97" y="45"/>
                  </a:lnTo>
                  <a:lnTo>
                    <a:pt x="0" y="30"/>
                  </a:lnTo>
                  <a:close/>
                </a:path>
              </a:pathLst>
            </a:custGeom>
            <a:solidFill>
              <a:srgbClr val="00F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69" name="Freeform 68"/>
            <p:cNvSpPr>
              <a:spLocks/>
            </p:cNvSpPr>
            <p:nvPr/>
          </p:nvSpPr>
          <p:spPr bwMode="auto">
            <a:xfrm>
              <a:off x="1677" y="3115"/>
              <a:ext cx="142" cy="52"/>
            </a:xfrm>
            <a:custGeom>
              <a:avLst/>
              <a:gdLst>
                <a:gd name="T0" fmla="*/ 0 w 142"/>
                <a:gd name="T1" fmla="*/ 45 h 52"/>
                <a:gd name="T2" fmla="*/ 97 w 142"/>
                <a:gd name="T3" fmla="*/ 52 h 52"/>
                <a:gd name="T4" fmla="*/ 142 w 142"/>
                <a:gd name="T5" fmla="*/ 15 h 52"/>
                <a:gd name="T6" fmla="*/ 45 w 142"/>
                <a:gd name="T7" fmla="*/ 0 h 52"/>
                <a:gd name="T8" fmla="*/ 0 w 142"/>
                <a:gd name="T9" fmla="*/ 45 h 52"/>
                <a:gd name="T10" fmla="*/ 0 60000 65536"/>
                <a:gd name="T11" fmla="*/ 0 60000 65536"/>
                <a:gd name="T12" fmla="*/ 0 60000 65536"/>
                <a:gd name="T13" fmla="*/ 0 60000 65536"/>
                <a:gd name="T14" fmla="*/ 0 60000 65536"/>
                <a:gd name="T15" fmla="*/ 0 w 142"/>
                <a:gd name="T16" fmla="*/ 0 h 52"/>
                <a:gd name="T17" fmla="*/ 142 w 142"/>
                <a:gd name="T18" fmla="*/ 52 h 52"/>
              </a:gdLst>
              <a:ahLst/>
              <a:cxnLst>
                <a:cxn ang="T10">
                  <a:pos x="T0" y="T1"/>
                </a:cxn>
                <a:cxn ang="T11">
                  <a:pos x="T2" y="T3"/>
                </a:cxn>
                <a:cxn ang="T12">
                  <a:pos x="T4" y="T5"/>
                </a:cxn>
                <a:cxn ang="T13">
                  <a:pos x="T6" y="T7"/>
                </a:cxn>
                <a:cxn ang="T14">
                  <a:pos x="T8" y="T9"/>
                </a:cxn>
              </a:cxnLst>
              <a:rect l="T15" t="T16" r="T17" b="T18"/>
              <a:pathLst>
                <a:path w="142" h="52">
                  <a:moveTo>
                    <a:pt x="0" y="45"/>
                  </a:moveTo>
                  <a:lnTo>
                    <a:pt x="97" y="52"/>
                  </a:lnTo>
                  <a:lnTo>
                    <a:pt x="142" y="15"/>
                  </a:lnTo>
                  <a:lnTo>
                    <a:pt x="45" y="0"/>
                  </a:lnTo>
                  <a:lnTo>
                    <a:pt x="0" y="45"/>
                  </a:lnTo>
                  <a:close/>
                </a:path>
              </a:pathLst>
            </a:custGeom>
            <a:solidFill>
              <a:srgbClr val="00B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70" name="Freeform 69"/>
            <p:cNvSpPr>
              <a:spLocks/>
            </p:cNvSpPr>
            <p:nvPr/>
          </p:nvSpPr>
          <p:spPr bwMode="auto">
            <a:xfrm>
              <a:off x="1662" y="2965"/>
              <a:ext cx="52" cy="337"/>
            </a:xfrm>
            <a:custGeom>
              <a:avLst/>
              <a:gdLst>
                <a:gd name="T0" fmla="*/ 7 w 52"/>
                <a:gd name="T1" fmla="*/ 337 h 337"/>
                <a:gd name="T2" fmla="*/ 0 w 52"/>
                <a:gd name="T3" fmla="*/ 38 h 337"/>
                <a:gd name="T4" fmla="*/ 45 w 52"/>
                <a:gd name="T5" fmla="*/ 0 h 337"/>
                <a:gd name="T6" fmla="*/ 52 w 52"/>
                <a:gd name="T7" fmla="*/ 300 h 337"/>
                <a:gd name="T8" fmla="*/ 7 w 52"/>
                <a:gd name="T9" fmla="*/ 337 h 337"/>
                <a:gd name="T10" fmla="*/ 0 60000 65536"/>
                <a:gd name="T11" fmla="*/ 0 60000 65536"/>
                <a:gd name="T12" fmla="*/ 0 60000 65536"/>
                <a:gd name="T13" fmla="*/ 0 60000 65536"/>
                <a:gd name="T14" fmla="*/ 0 60000 65536"/>
                <a:gd name="T15" fmla="*/ 0 w 52"/>
                <a:gd name="T16" fmla="*/ 0 h 337"/>
                <a:gd name="T17" fmla="*/ 52 w 52"/>
                <a:gd name="T18" fmla="*/ 337 h 337"/>
              </a:gdLst>
              <a:ahLst/>
              <a:cxnLst>
                <a:cxn ang="T10">
                  <a:pos x="T0" y="T1"/>
                </a:cxn>
                <a:cxn ang="T11">
                  <a:pos x="T2" y="T3"/>
                </a:cxn>
                <a:cxn ang="T12">
                  <a:pos x="T4" y="T5"/>
                </a:cxn>
                <a:cxn ang="T13">
                  <a:pos x="T6" y="T7"/>
                </a:cxn>
                <a:cxn ang="T14">
                  <a:pos x="T8" y="T9"/>
                </a:cxn>
              </a:cxnLst>
              <a:rect l="T15" t="T16" r="T17" b="T18"/>
              <a:pathLst>
                <a:path w="52" h="337">
                  <a:moveTo>
                    <a:pt x="7" y="337"/>
                  </a:moveTo>
                  <a:lnTo>
                    <a:pt x="0" y="38"/>
                  </a:lnTo>
                  <a:lnTo>
                    <a:pt x="45" y="0"/>
                  </a:lnTo>
                  <a:lnTo>
                    <a:pt x="52" y="300"/>
                  </a:lnTo>
                  <a:lnTo>
                    <a:pt x="7" y="337"/>
                  </a:lnTo>
                  <a:close/>
                </a:path>
              </a:pathLst>
            </a:custGeom>
            <a:solidFill>
              <a:srgbClr val="008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71" name="Freeform 70"/>
            <p:cNvSpPr>
              <a:spLocks/>
            </p:cNvSpPr>
            <p:nvPr/>
          </p:nvSpPr>
          <p:spPr bwMode="auto">
            <a:xfrm>
              <a:off x="1565" y="2988"/>
              <a:ext cx="104" cy="314"/>
            </a:xfrm>
            <a:custGeom>
              <a:avLst/>
              <a:gdLst>
                <a:gd name="T0" fmla="*/ 7 w 104"/>
                <a:gd name="T1" fmla="*/ 299 h 314"/>
                <a:gd name="T2" fmla="*/ 0 w 104"/>
                <a:gd name="T3" fmla="*/ 0 h 314"/>
                <a:gd name="T4" fmla="*/ 97 w 104"/>
                <a:gd name="T5" fmla="*/ 15 h 314"/>
                <a:gd name="T6" fmla="*/ 104 w 104"/>
                <a:gd name="T7" fmla="*/ 314 h 314"/>
                <a:gd name="T8" fmla="*/ 7 w 104"/>
                <a:gd name="T9" fmla="*/ 299 h 314"/>
                <a:gd name="T10" fmla="*/ 0 60000 65536"/>
                <a:gd name="T11" fmla="*/ 0 60000 65536"/>
                <a:gd name="T12" fmla="*/ 0 60000 65536"/>
                <a:gd name="T13" fmla="*/ 0 60000 65536"/>
                <a:gd name="T14" fmla="*/ 0 60000 65536"/>
                <a:gd name="T15" fmla="*/ 0 w 104"/>
                <a:gd name="T16" fmla="*/ 0 h 314"/>
                <a:gd name="T17" fmla="*/ 104 w 104"/>
                <a:gd name="T18" fmla="*/ 314 h 314"/>
              </a:gdLst>
              <a:ahLst/>
              <a:cxnLst>
                <a:cxn ang="T10">
                  <a:pos x="T0" y="T1"/>
                </a:cxn>
                <a:cxn ang="T11">
                  <a:pos x="T2" y="T3"/>
                </a:cxn>
                <a:cxn ang="T12">
                  <a:pos x="T4" y="T5"/>
                </a:cxn>
                <a:cxn ang="T13">
                  <a:pos x="T6" y="T7"/>
                </a:cxn>
                <a:cxn ang="T14">
                  <a:pos x="T8" y="T9"/>
                </a:cxn>
              </a:cxnLst>
              <a:rect l="T15" t="T16" r="T17" b="T18"/>
              <a:pathLst>
                <a:path w="104" h="314">
                  <a:moveTo>
                    <a:pt x="7" y="299"/>
                  </a:moveTo>
                  <a:lnTo>
                    <a:pt x="0" y="0"/>
                  </a:lnTo>
                  <a:lnTo>
                    <a:pt x="97" y="15"/>
                  </a:lnTo>
                  <a:lnTo>
                    <a:pt x="104" y="314"/>
                  </a:lnTo>
                  <a:lnTo>
                    <a:pt x="7" y="299"/>
                  </a:lnTo>
                  <a:close/>
                </a:path>
              </a:pathLst>
            </a:custGeom>
            <a:solidFill>
              <a:srgbClr val="00F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72" name="Freeform 71"/>
            <p:cNvSpPr>
              <a:spLocks/>
            </p:cNvSpPr>
            <p:nvPr/>
          </p:nvSpPr>
          <p:spPr bwMode="auto">
            <a:xfrm>
              <a:off x="1565" y="2950"/>
              <a:ext cx="142" cy="53"/>
            </a:xfrm>
            <a:custGeom>
              <a:avLst/>
              <a:gdLst>
                <a:gd name="T0" fmla="*/ 0 w 142"/>
                <a:gd name="T1" fmla="*/ 38 h 53"/>
                <a:gd name="T2" fmla="*/ 97 w 142"/>
                <a:gd name="T3" fmla="*/ 53 h 53"/>
                <a:gd name="T4" fmla="*/ 142 w 142"/>
                <a:gd name="T5" fmla="*/ 15 h 53"/>
                <a:gd name="T6" fmla="*/ 45 w 142"/>
                <a:gd name="T7" fmla="*/ 0 h 53"/>
                <a:gd name="T8" fmla="*/ 0 w 142"/>
                <a:gd name="T9" fmla="*/ 38 h 53"/>
                <a:gd name="T10" fmla="*/ 0 60000 65536"/>
                <a:gd name="T11" fmla="*/ 0 60000 65536"/>
                <a:gd name="T12" fmla="*/ 0 60000 65536"/>
                <a:gd name="T13" fmla="*/ 0 60000 65536"/>
                <a:gd name="T14" fmla="*/ 0 60000 65536"/>
                <a:gd name="T15" fmla="*/ 0 w 142"/>
                <a:gd name="T16" fmla="*/ 0 h 53"/>
                <a:gd name="T17" fmla="*/ 142 w 142"/>
                <a:gd name="T18" fmla="*/ 53 h 53"/>
              </a:gdLst>
              <a:ahLst/>
              <a:cxnLst>
                <a:cxn ang="T10">
                  <a:pos x="T0" y="T1"/>
                </a:cxn>
                <a:cxn ang="T11">
                  <a:pos x="T2" y="T3"/>
                </a:cxn>
                <a:cxn ang="T12">
                  <a:pos x="T4" y="T5"/>
                </a:cxn>
                <a:cxn ang="T13">
                  <a:pos x="T6" y="T7"/>
                </a:cxn>
                <a:cxn ang="T14">
                  <a:pos x="T8" y="T9"/>
                </a:cxn>
              </a:cxnLst>
              <a:rect l="T15" t="T16" r="T17" b="T18"/>
              <a:pathLst>
                <a:path w="142" h="53">
                  <a:moveTo>
                    <a:pt x="0" y="38"/>
                  </a:moveTo>
                  <a:lnTo>
                    <a:pt x="97" y="53"/>
                  </a:lnTo>
                  <a:lnTo>
                    <a:pt x="142" y="15"/>
                  </a:lnTo>
                  <a:lnTo>
                    <a:pt x="45" y="0"/>
                  </a:lnTo>
                  <a:lnTo>
                    <a:pt x="0" y="38"/>
                  </a:lnTo>
                  <a:close/>
                </a:path>
              </a:pathLst>
            </a:custGeom>
            <a:solidFill>
              <a:srgbClr val="00B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73" name="Freeform 72"/>
            <p:cNvSpPr>
              <a:spLocks/>
            </p:cNvSpPr>
            <p:nvPr/>
          </p:nvSpPr>
          <p:spPr bwMode="auto">
            <a:xfrm>
              <a:off x="1557" y="3347"/>
              <a:ext cx="45" cy="60"/>
            </a:xfrm>
            <a:custGeom>
              <a:avLst/>
              <a:gdLst>
                <a:gd name="T0" fmla="*/ 0 w 45"/>
                <a:gd name="T1" fmla="*/ 60 h 60"/>
                <a:gd name="T2" fmla="*/ 0 w 45"/>
                <a:gd name="T3" fmla="*/ 45 h 60"/>
                <a:gd name="T4" fmla="*/ 45 w 45"/>
                <a:gd name="T5" fmla="*/ 0 h 60"/>
                <a:gd name="T6" fmla="*/ 45 w 45"/>
                <a:gd name="T7" fmla="*/ 15 h 60"/>
                <a:gd name="T8" fmla="*/ 0 w 45"/>
                <a:gd name="T9" fmla="*/ 60 h 60"/>
                <a:gd name="T10" fmla="*/ 0 60000 65536"/>
                <a:gd name="T11" fmla="*/ 0 60000 65536"/>
                <a:gd name="T12" fmla="*/ 0 60000 65536"/>
                <a:gd name="T13" fmla="*/ 0 60000 65536"/>
                <a:gd name="T14" fmla="*/ 0 60000 65536"/>
                <a:gd name="T15" fmla="*/ 0 w 45"/>
                <a:gd name="T16" fmla="*/ 0 h 60"/>
                <a:gd name="T17" fmla="*/ 45 w 45"/>
                <a:gd name="T18" fmla="*/ 60 h 60"/>
              </a:gdLst>
              <a:ahLst/>
              <a:cxnLst>
                <a:cxn ang="T10">
                  <a:pos x="T0" y="T1"/>
                </a:cxn>
                <a:cxn ang="T11">
                  <a:pos x="T2" y="T3"/>
                </a:cxn>
                <a:cxn ang="T12">
                  <a:pos x="T4" y="T5"/>
                </a:cxn>
                <a:cxn ang="T13">
                  <a:pos x="T6" y="T7"/>
                </a:cxn>
                <a:cxn ang="T14">
                  <a:pos x="T8" y="T9"/>
                </a:cxn>
              </a:cxnLst>
              <a:rect l="T15" t="T16" r="T17" b="T18"/>
              <a:pathLst>
                <a:path w="45" h="60">
                  <a:moveTo>
                    <a:pt x="0" y="60"/>
                  </a:moveTo>
                  <a:lnTo>
                    <a:pt x="0" y="45"/>
                  </a:lnTo>
                  <a:lnTo>
                    <a:pt x="45" y="0"/>
                  </a:lnTo>
                  <a:lnTo>
                    <a:pt x="45" y="15"/>
                  </a:lnTo>
                  <a:lnTo>
                    <a:pt x="0" y="60"/>
                  </a:lnTo>
                  <a:close/>
                </a:path>
              </a:pathLst>
            </a:custGeom>
            <a:solidFill>
              <a:srgbClr val="008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74" name="Freeform 73"/>
            <p:cNvSpPr>
              <a:spLocks/>
            </p:cNvSpPr>
            <p:nvPr/>
          </p:nvSpPr>
          <p:spPr bwMode="auto">
            <a:xfrm>
              <a:off x="1453" y="3377"/>
              <a:ext cx="104" cy="30"/>
            </a:xfrm>
            <a:custGeom>
              <a:avLst/>
              <a:gdLst>
                <a:gd name="T0" fmla="*/ 0 w 104"/>
                <a:gd name="T1" fmla="*/ 15 h 30"/>
                <a:gd name="T2" fmla="*/ 0 w 104"/>
                <a:gd name="T3" fmla="*/ 0 h 30"/>
                <a:gd name="T4" fmla="*/ 104 w 104"/>
                <a:gd name="T5" fmla="*/ 15 h 30"/>
                <a:gd name="T6" fmla="*/ 104 w 104"/>
                <a:gd name="T7" fmla="*/ 30 h 30"/>
                <a:gd name="T8" fmla="*/ 0 w 104"/>
                <a:gd name="T9" fmla="*/ 15 h 30"/>
                <a:gd name="T10" fmla="*/ 0 60000 65536"/>
                <a:gd name="T11" fmla="*/ 0 60000 65536"/>
                <a:gd name="T12" fmla="*/ 0 60000 65536"/>
                <a:gd name="T13" fmla="*/ 0 60000 65536"/>
                <a:gd name="T14" fmla="*/ 0 60000 65536"/>
                <a:gd name="T15" fmla="*/ 0 w 104"/>
                <a:gd name="T16" fmla="*/ 0 h 30"/>
                <a:gd name="T17" fmla="*/ 104 w 104"/>
                <a:gd name="T18" fmla="*/ 30 h 30"/>
              </a:gdLst>
              <a:ahLst/>
              <a:cxnLst>
                <a:cxn ang="T10">
                  <a:pos x="T0" y="T1"/>
                </a:cxn>
                <a:cxn ang="T11">
                  <a:pos x="T2" y="T3"/>
                </a:cxn>
                <a:cxn ang="T12">
                  <a:pos x="T4" y="T5"/>
                </a:cxn>
                <a:cxn ang="T13">
                  <a:pos x="T6" y="T7"/>
                </a:cxn>
                <a:cxn ang="T14">
                  <a:pos x="T8" y="T9"/>
                </a:cxn>
              </a:cxnLst>
              <a:rect l="T15" t="T16" r="T17" b="T18"/>
              <a:pathLst>
                <a:path w="104" h="30">
                  <a:moveTo>
                    <a:pt x="0" y="15"/>
                  </a:moveTo>
                  <a:lnTo>
                    <a:pt x="0" y="0"/>
                  </a:lnTo>
                  <a:lnTo>
                    <a:pt x="104" y="15"/>
                  </a:lnTo>
                  <a:lnTo>
                    <a:pt x="104" y="30"/>
                  </a:lnTo>
                  <a:lnTo>
                    <a:pt x="0" y="15"/>
                  </a:lnTo>
                  <a:close/>
                </a:path>
              </a:pathLst>
            </a:custGeom>
            <a:solidFill>
              <a:srgbClr val="00F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75" name="Freeform 74"/>
            <p:cNvSpPr>
              <a:spLocks/>
            </p:cNvSpPr>
            <p:nvPr/>
          </p:nvSpPr>
          <p:spPr bwMode="auto">
            <a:xfrm>
              <a:off x="1453" y="3332"/>
              <a:ext cx="149" cy="60"/>
            </a:xfrm>
            <a:custGeom>
              <a:avLst/>
              <a:gdLst>
                <a:gd name="T0" fmla="*/ 0 w 149"/>
                <a:gd name="T1" fmla="*/ 45 h 60"/>
                <a:gd name="T2" fmla="*/ 104 w 149"/>
                <a:gd name="T3" fmla="*/ 60 h 60"/>
                <a:gd name="T4" fmla="*/ 149 w 149"/>
                <a:gd name="T5" fmla="*/ 15 h 60"/>
                <a:gd name="T6" fmla="*/ 44 w 149"/>
                <a:gd name="T7" fmla="*/ 0 h 60"/>
                <a:gd name="T8" fmla="*/ 0 w 149"/>
                <a:gd name="T9" fmla="*/ 45 h 60"/>
                <a:gd name="T10" fmla="*/ 0 60000 65536"/>
                <a:gd name="T11" fmla="*/ 0 60000 65536"/>
                <a:gd name="T12" fmla="*/ 0 60000 65536"/>
                <a:gd name="T13" fmla="*/ 0 60000 65536"/>
                <a:gd name="T14" fmla="*/ 0 60000 65536"/>
                <a:gd name="T15" fmla="*/ 0 w 149"/>
                <a:gd name="T16" fmla="*/ 0 h 60"/>
                <a:gd name="T17" fmla="*/ 149 w 149"/>
                <a:gd name="T18" fmla="*/ 60 h 60"/>
              </a:gdLst>
              <a:ahLst/>
              <a:cxnLst>
                <a:cxn ang="T10">
                  <a:pos x="T0" y="T1"/>
                </a:cxn>
                <a:cxn ang="T11">
                  <a:pos x="T2" y="T3"/>
                </a:cxn>
                <a:cxn ang="T12">
                  <a:pos x="T4" y="T5"/>
                </a:cxn>
                <a:cxn ang="T13">
                  <a:pos x="T6" y="T7"/>
                </a:cxn>
                <a:cxn ang="T14">
                  <a:pos x="T8" y="T9"/>
                </a:cxn>
              </a:cxnLst>
              <a:rect l="T15" t="T16" r="T17" b="T18"/>
              <a:pathLst>
                <a:path w="149" h="60">
                  <a:moveTo>
                    <a:pt x="0" y="45"/>
                  </a:moveTo>
                  <a:lnTo>
                    <a:pt x="104" y="60"/>
                  </a:lnTo>
                  <a:lnTo>
                    <a:pt x="149" y="15"/>
                  </a:lnTo>
                  <a:lnTo>
                    <a:pt x="44" y="0"/>
                  </a:lnTo>
                  <a:lnTo>
                    <a:pt x="0" y="45"/>
                  </a:lnTo>
                  <a:close/>
                </a:path>
              </a:pathLst>
            </a:custGeom>
            <a:solidFill>
              <a:srgbClr val="00B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76" name="Freeform 75"/>
            <p:cNvSpPr>
              <a:spLocks/>
            </p:cNvSpPr>
            <p:nvPr/>
          </p:nvSpPr>
          <p:spPr bwMode="auto">
            <a:xfrm>
              <a:off x="2126" y="2965"/>
              <a:ext cx="37" cy="172"/>
            </a:xfrm>
            <a:custGeom>
              <a:avLst/>
              <a:gdLst>
                <a:gd name="T0" fmla="*/ 0 w 37"/>
                <a:gd name="T1" fmla="*/ 172 h 172"/>
                <a:gd name="T2" fmla="*/ 0 w 37"/>
                <a:gd name="T3" fmla="*/ 38 h 172"/>
                <a:gd name="T4" fmla="*/ 37 w 37"/>
                <a:gd name="T5" fmla="*/ 0 h 172"/>
                <a:gd name="T6" fmla="*/ 37 w 37"/>
                <a:gd name="T7" fmla="*/ 135 h 172"/>
                <a:gd name="T8" fmla="*/ 0 w 37"/>
                <a:gd name="T9" fmla="*/ 172 h 172"/>
                <a:gd name="T10" fmla="*/ 0 60000 65536"/>
                <a:gd name="T11" fmla="*/ 0 60000 65536"/>
                <a:gd name="T12" fmla="*/ 0 60000 65536"/>
                <a:gd name="T13" fmla="*/ 0 60000 65536"/>
                <a:gd name="T14" fmla="*/ 0 60000 65536"/>
                <a:gd name="T15" fmla="*/ 0 w 37"/>
                <a:gd name="T16" fmla="*/ 0 h 172"/>
                <a:gd name="T17" fmla="*/ 37 w 37"/>
                <a:gd name="T18" fmla="*/ 172 h 172"/>
              </a:gdLst>
              <a:ahLst/>
              <a:cxnLst>
                <a:cxn ang="T10">
                  <a:pos x="T0" y="T1"/>
                </a:cxn>
                <a:cxn ang="T11">
                  <a:pos x="T2" y="T3"/>
                </a:cxn>
                <a:cxn ang="T12">
                  <a:pos x="T4" y="T5"/>
                </a:cxn>
                <a:cxn ang="T13">
                  <a:pos x="T6" y="T7"/>
                </a:cxn>
                <a:cxn ang="T14">
                  <a:pos x="T8" y="T9"/>
                </a:cxn>
              </a:cxnLst>
              <a:rect l="T15" t="T16" r="T17" b="T18"/>
              <a:pathLst>
                <a:path w="37" h="172">
                  <a:moveTo>
                    <a:pt x="0" y="172"/>
                  </a:moveTo>
                  <a:lnTo>
                    <a:pt x="0" y="38"/>
                  </a:lnTo>
                  <a:lnTo>
                    <a:pt x="37" y="0"/>
                  </a:lnTo>
                  <a:lnTo>
                    <a:pt x="37" y="135"/>
                  </a:lnTo>
                  <a:lnTo>
                    <a:pt x="0" y="172"/>
                  </a:lnTo>
                  <a:close/>
                </a:path>
              </a:pathLst>
            </a:custGeom>
            <a:solidFill>
              <a:srgbClr val="1A33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77" name="Freeform 76"/>
            <p:cNvSpPr>
              <a:spLocks/>
            </p:cNvSpPr>
            <p:nvPr/>
          </p:nvSpPr>
          <p:spPr bwMode="auto">
            <a:xfrm>
              <a:off x="2021" y="2988"/>
              <a:ext cx="105" cy="149"/>
            </a:xfrm>
            <a:custGeom>
              <a:avLst/>
              <a:gdLst>
                <a:gd name="T0" fmla="*/ 7 w 105"/>
                <a:gd name="T1" fmla="*/ 135 h 149"/>
                <a:gd name="T2" fmla="*/ 0 w 105"/>
                <a:gd name="T3" fmla="*/ 0 h 149"/>
                <a:gd name="T4" fmla="*/ 105 w 105"/>
                <a:gd name="T5" fmla="*/ 15 h 149"/>
                <a:gd name="T6" fmla="*/ 105 w 105"/>
                <a:gd name="T7" fmla="*/ 149 h 149"/>
                <a:gd name="T8" fmla="*/ 7 w 105"/>
                <a:gd name="T9" fmla="*/ 135 h 149"/>
                <a:gd name="T10" fmla="*/ 0 60000 65536"/>
                <a:gd name="T11" fmla="*/ 0 60000 65536"/>
                <a:gd name="T12" fmla="*/ 0 60000 65536"/>
                <a:gd name="T13" fmla="*/ 0 60000 65536"/>
                <a:gd name="T14" fmla="*/ 0 60000 65536"/>
                <a:gd name="T15" fmla="*/ 0 w 105"/>
                <a:gd name="T16" fmla="*/ 0 h 149"/>
                <a:gd name="T17" fmla="*/ 105 w 105"/>
                <a:gd name="T18" fmla="*/ 149 h 149"/>
              </a:gdLst>
              <a:ahLst/>
              <a:cxnLst>
                <a:cxn ang="T10">
                  <a:pos x="T0" y="T1"/>
                </a:cxn>
                <a:cxn ang="T11">
                  <a:pos x="T2" y="T3"/>
                </a:cxn>
                <a:cxn ang="T12">
                  <a:pos x="T4" y="T5"/>
                </a:cxn>
                <a:cxn ang="T13">
                  <a:pos x="T6" y="T7"/>
                </a:cxn>
                <a:cxn ang="T14">
                  <a:pos x="T8" y="T9"/>
                </a:cxn>
              </a:cxnLst>
              <a:rect l="T15" t="T16" r="T17" b="T18"/>
              <a:pathLst>
                <a:path w="105" h="149">
                  <a:moveTo>
                    <a:pt x="7" y="135"/>
                  </a:moveTo>
                  <a:lnTo>
                    <a:pt x="0" y="0"/>
                  </a:lnTo>
                  <a:lnTo>
                    <a:pt x="105" y="15"/>
                  </a:lnTo>
                  <a:lnTo>
                    <a:pt x="105" y="149"/>
                  </a:lnTo>
                  <a:lnTo>
                    <a:pt x="7" y="135"/>
                  </a:lnTo>
                  <a:close/>
                </a:path>
              </a:pathLst>
            </a:custGeom>
            <a:solidFill>
              <a:srgbClr val="3366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78" name="Freeform 77"/>
            <p:cNvSpPr>
              <a:spLocks/>
            </p:cNvSpPr>
            <p:nvPr/>
          </p:nvSpPr>
          <p:spPr bwMode="auto">
            <a:xfrm>
              <a:off x="2021" y="2950"/>
              <a:ext cx="142" cy="53"/>
            </a:xfrm>
            <a:custGeom>
              <a:avLst/>
              <a:gdLst>
                <a:gd name="T0" fmla="*/ 0 w 142"/>
                <a:gd name="T1" fmla="*/ 38 h 53"/>
                <a:gd name="T2" fmla="*/ 105 w 142"/>
                <a:gd name="T3" fmla="*/ 53 h 53"/>
                <a:gd name="T4" fmla="*/ 142 w 142"/>
                <a:gd name="T5" fmla="*/ 15 h 53"/>
                <a:gd name="T6" fmla="*/ 45 w 142"/>
                <a:gd name="T7" fmla="*/ 0 h 53"/>
                <a:gd name="T8" fmla="*/ 0 w 142"/>
                <a:gd name="T9" fmla="*/ 38 h 53"/>
                <a:gd name="T10" fmla="*/ 0 60000 65536"/>
                <a:gd name="T11" fmla="*/ 0 60000 65536"/>
                <a:gd name="T12" fmla="*/ 0 60000 65536"/>
                <a:gd name="T13" fmla="*/ 0 60000 65536"/>
                <a:gd name="T14" fmla="*/ 0 60000 65536"/>
                <a:gd name="T15" fmla="*/ 0 w 142"/>
                <a:gd name="T16" fmla="*/ 0 h 53"/>
                <a:gd name="T17" fmla="*/ 142 w 142"/>
                <a:gd name="T18" fmla="*/ 53 h 53"/>
              </a:gdLst>
              <a:ahLst/>
              <a:cxnLst>
                <a:cxn ang="T10">
                  <a:pos x="T0" y="T1"/>
                </a:cxn>
                <a:cxn ang="T11">
                  <a:pos x="T2" y="T3"/>
                </a:cxn>
                <a:cxn ang="T12">
                  <a:pos x="T4" y="T5"/>
                </a:cxn>
                <a:cxn ang="T13">
                  <a:pos x="T6" y="T7"/>
                </a:cxn>
                <a:cxn ang="T14">
                  <a:pos x="T8" y="T9"/>
                </a:cxn>
              </a:cxnLst>
              <a:rect l="T15" t="T16" r="T17" b="T18"/>
              <a:pathLst>
                <a:path w="142" h="53">
                  <a:moveTo>
                    <a:pt x="0" y="38"/>
                  </a:moveTo>
                  <a:lnTo>
                    <a:pt x="105" y="53"/>
                  </a:lnTo>
                  <a:lnTo>
                    <a:pt x="142" y="15"/>
                  </a:lnTo>
                  <a:lnTo>
                    <a:pt x="45" y="0"/>
                  </a:lnTo>
                  <a:lnTo>
                    <a:pt x="0" y="38"/>
                  </a:lnTo>
                  <a:close/>
                </a:path>
              </a:pathLst>
            </a:custGeom>
            <a:solidFill>
              <a:srgbClr val="264D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79" name="Freeform 78"/>
            <p:cNvSpPr>
              <a:spLocks/>
            </p:cNvSpPr>
            <p:nvPr/>
          </p:nvSpPr>
          <p:spPr bwMode="auto">
            <a:xfrm>
              <a:off x="2021" y="2748"/>
              <a:ext cx="45" cy="487"/>
            </a:xfrm>
            <a:custGeom>
              <a:avLst/>
              <a:gdLst>
                <a:gd name="T0" fmla="*/ 7 w 45"/>
                <a:gd name="T1" fmla="*/ 487 h 487"/>
                <a:gd name="T2" fmla="*/ 0 w 45"/>
                <a:gd name="T3" fmla="*/ 38 h 487"/>
                <a:gd name="T4" fmla="*/ 45 w 45"/>
                <a:gd name="T5" fmla="*/ 0 h 487"/>
                <a:gd name="T6" fmla="*/ 45 w 45"/>
                <a:gd name="T7" fmla="*/ 449 h 487"/>
                <a:gd name="T8" fmla="*/ 7 w 45"/>
                <a:gd name="T9" fmla="*/ 487 h 487"/>
                <a:gd name="T10" fmla="*/ 0 60000 65536"/>
                <a:gd name="T11" fmla="*/ 0 60000 65536"/>
                <a:gd name="T12" fmla="*/ 0 60000 65536"/>
                <a:gd name="T13" fmla="*/ 0 60000 65536"/>
                <a:gd name="T14" fmla="*/ 0 60000 65536"/>
                <a:gd name="T15" fmla="*/ 0 w 45"/>
                <a:gd name="T16" fmla="*/ 0 h 487"/>
                <a:gd name="T17" fmla="*/ 45 w 45"/>
                <a:gd name="T18" fmla="*/ 487 h 487"/>
              </a:gdLst>
              <a:ahLst/>
              <a:cxnLst>
                <a:cxn ang="T10">
                  <a:pos x="T0" y="T1"/>
                </a:cxn>
                <a:cxn ang="T11">
                  <a:pos x="T2" y="T3"/>
                </a:cxn>
                <a:cxn ang="T12">
                  <a:pos x="T4" y="T5"/>
                </a:cxn>
                <a:cxn ang="T13">
                  <a:pos x="T6" y="T7"/>
                </a:cxn>
                <a:cxn ang="T14">
                  <a:pos x="T8" y="T9"/>
                </a:cxn>
              </a:cxnLst>
              <a:rect l="T15" t="T16" r="T17" b="T18"/>
              <a:pathLst>
                <a:path w="45" h="487">
                  <a:moveTo>
                    <a:pt x="7" y="487"/>
                  </a:moveTo>
                  <a:lnTo>
                    <a:pt x="0" y="38"/>
                  </a:lnTo>
                  <a:lnTo>
                    <a:pt x="45" y="0"/>
                  </a:lnTo>
                  <a:lnTo>
                    <a:pt x="45" y="449"/>
                  </a:lnTo>
                  <a:lnTo>
                    <a:pt x="7" y="487"/>
                  </a:lnTo>
                  <a:close/>
                </a:path>
              </a:pathLst>
            </a:custGeom>
            <a:solidFill>
              <a:srgbClr val="1A33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80" name="Freeform 79"/>
            <p:cNvSpPr>
              <a:spLocks/>
            </p:cNvSpPr>
            <p:nvPr/>
          </p:nvSpPr>
          <p:spPr bwMode="auto">
            <a:xfrm>
              <a:off x="1924" y="2771"/>
              <a:ext cx="104" cy="464"/>
            </a:xfrm>
            <a:custGeom>
              <a:avLst/>
              <a:gdLst>
                <a:gd name="T0" fmla="*/ 0 w 104"/>
                <a:gd name="T1" fmla="*/ 449 h 464"/>
                <a:gd name="T2" fmla="*/ 0 w 104"/>
                <a:gd name="T3" fmla="*/ 0 h 464"/>
                <a:gd name="T4" fmla="*/ 97 w 104"/>
                <a:gd name="T5" fmla="*/ 15 h 464"/>
                <a:gd name="T6" fmla="*/ 104 w 104"/>
                <a:gd name="T7" fmla="*/ 464 h 464"/>
                <a:gd name="T8" fmla="*/ 0 w 104"/>
                <a:gd name="T9" fmla="*/ 449 h 464"/>
                <a:gd name="T10" fmla="*/ 0 60000 65536"/>
                <a:gd name="T11" fmla="*/ 0 60000 65536"/>
                <a:gd name="T12" fmla="*/ 0 60000 65536"/>
                <a:gd name="T13" fmla="*/ 0 60000 65536"/>
                <a:gd name="T14" fmla="*/ 0 60000 65536"/>
                <a:gd name="T15" fmla="*/ 0 w 104"/>
                <a:gd name="T16" fmla="*/ 0 h 464"/>
                <a:gd name="T17" fmla="*/ 104 w 104"/>
                <a:gd name="T18" fmla="*/ 464 h 464"/>
              </a:gdLst>
              <a:ahLst/>
              <a:cxnLst>
                <a:cxn ang="T10">
                  <a:pos x="T0" y="T1"/>
                </a:cxn>
                <a:cxn ang="T11">
                  <a:pos x="T2" y="T3"/>
                </a:cxn>
                <a:cxn ang="T12">
                  <a:pos x="T4" y="T5"/>
                </a:cxn>
                <a:cxn ang="T13">
                  <a:pos x="T6" y="T7"/>
                </a:cxn>
                <a:cxn ang="T14">
                  <a:pos x="T8" y="T9"/>
                </a:cxn>
              </a:cxnLst>
              <a:rect l="T15" t="T16" r="T17" b="T18"/>
              <a:pathLst>
                <a:path w="104" h="464">
                  <a:moveTo>
                    <a:pt x="0" y="449"/>
                  </a:moveTo>
                  <a:lnTo>
                    <a:pt x="0" y="0"/>
                  </a:lnTo>
                  <a:lnTo>
                    <a:pt x="97" y="15"/>
                  </a:lnTo>
                  <a:lnTo>
                    <a:pt x="104" y="464"/>
                  </a:lnTo>
                  <a:lnTo>
                    <a:pt x="0" y="449"/>
                  </a:lnTo>
                  <a:close/>
                </a:path>
              </a:pathLst>
            </a:custGeom>
            <a:solidFill>
              <a:srgbClr val="3366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81" name="Freeform 80"/>
            <p:cNvSpPr>
              <a:spLocks/>
            </p:cNvSpPr>
            <p:nvPr/>
          </p:nvSpPr>
          <p:spPr bwMode="auto">
            <a:xfrm>
              <a:off x="1924" y="2733"/>
              <a:ext cx="142" cy="53"/>
            </a:xfrm>
            <a:custGeom>
              <a:avLst/>
              <a:gdLst>
                <a:gd name="T0" fmla="*/ 0 w 142"/>
                <a:gd name="T1" fmla="*/ 38 h 53"/>
                <a:gd name="T2" fmla="*/ 97 w 142"/>
                <a:gd name="T3" fmla="*/ 53 h 53"/>
                <a:gd name="T4" fmla="*/ 142 w 142"/>
                <a:gd name="T5" fmla="*/ 15 h 53"/>
                <a:gd name="T6" fmla="*/ 37 w 142"/>
                <a:gd name="T7" fmla="*/ 0 h 53"/>
                <a:gd name="T8" fmla="*/ 0 w 142"/>
                <a:gd name="T9" fmla="*/ 38 h 53"/>
                <a:gd name="T10" fmla="*/ 0 60000 65536"/>
                <a:gd name="T11" fmla="*/ 0 60000 65536"/>
                <a:gd name="T12" fmla="*/ 0 60000 65536"/>
                <a:gd name="T13" fmla="*/ 0 60000 65536"/>
                <a:gd name="T14" fmla="*/ 0 60000 65536"/>
                <a:gd name="T15" fmla="*/ 0 w 142"/>
                <a:gd name="T16" fmla="*/ 0 h 53"/>
                <a:gd name="T17" fmla="*/ 142 w 142"/>
                <a:gd name="T18" fmla="*/ 53 h 53"/>
              </a:gdLst>
              <a:ahLst/>
              <a:cxnLst>
                <a:cxn ang="T10">
                  <a:pos x="T0" y="T1"/>
                </a:cxn>
                <a:cxn ang="T11">
                  <a:pos x="T2" y="T3"/>
                </a:cxn>
                <a:cxn ang="T12">
                  <a:pos x="T4" y="T5"/>
                </a:cxn>
                <a:cxn ang="T13">
                  <a:pos x="T6" y="T7"/>
                </a:cxn>
                <a:cxn ang="T14">
                  <a:pos x="T8" y="T9"/>
                </a:cxn>
              </a:cxnLst>
              <a:rect l="T15" t="T16" r="T17" b="T18"/>
              <a:pathLst>
                <a:path w="142" h="53">
                  <a:moveTo>
                    <a:pt x="0" y="38"/>
                  </a:moveTo>
                  <a:lnTo>
                    <a:pt x="97" y="53"/>
                  </a:lnTo>
                  <a:lnTo>
                    <a:pt x="142" y="15"/>
                  </a:lnTo>
                  <a:lnTo>
                    <a:pt x="37" y="0"/>
                  </a:lnTo>
                  <a:lnTo>
                    <a:pt x="0" y="38"/>
                  </a:lnTo>
                  <a:close/>
                </a:path>
              </a:pathLst>
            </a:custGeom>
            <a:solidFill>
              <a:srgbClr val="264D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82" name="Freeform 81"/>
            <p:cNvSpPr>
              <a:spLocks/>
            </p:cNvSpPr>
            <p:nvPr/>
          </p:nvSpPr>
          <p:spPr bwMode="auto">
            <a:xfrm>
              <a:off x="1924" y="3167"/>
              <a:ext cx="45" cy="172"/>
            </a:xfrm>
            <a:custGeom>
              <a:avLst/>
              <a:gdLst>
                <a:gd name="T0" fmla="*/ 0 w 45"/>
                <a:gd name="T1" fmla="*/ 172 h 172"/>
                <a:gd name="T2" fmla="*/ 0 w 45"/>
                <a:gd name="T3" fmla="*/ 45 h 172"/>
                <a:gd name="T4" fmla="*/ 37 w 45"/>
                <a:gd name="T5" fmla="*/ 0 h 172"/>
                <a:gd name="T6" fmla="*/ 45 w 45"/>
                <a:gd name="T7" fmla="*/ 135 h 172"/>
                <a:gd name="T8" fmla="*/ 0 w 45"/>
                <a:gd name="T9" fmla="*/ 172 h 172"/>
                <a:gd name="T10" fmla="*/ 0 60000 65536"/>
                <a:gd name="T11" fmla="*/ 0 60000 65536"/>
                <a:gd name="T12" fmla="*/ 0 60000 65536"/>
                <a:gd name="T13" fmla="*/ 0 60000 65536"/>
                <a:gd name="T14" fmla="*/ 0 60000 65536"/>
                <a:gd name="T15" fmla="*/ 0 w 45"/>
                <a:gd name="T16" fmla="*/ 0 h 172"/>
                <a:gd name="T17" fmla="*/ 45 w 45"/>
                <a:gd name="T18" fmla="*/ 172 h 172"/>
              </a:gdLst>
              <a:ahLst/>
              <a:cxnLst>
                <a:cxn ang="T10">
                  <a:pos x="T0" y="T1"/>
                </a:cxn>
                <a:cxn ang="T11">
                  <a:pos x="T2" y="T3"/>
                </a:cxn>
                <a:cxn ang="T12">
                  <a:pos x="T4" y="T5"/>
                </a:cxn>
                <a:cxn ang="T13">
                  <a:pos x="T6" y="T7"/>
                </a:cxn>
                <a:cxn ang="T14">
                  <a:pos x="T8" y="T9"/>
                </a:cxn>
              </a:cxnLst>
              <a:rect l="T15" t="T16" r="T17" b="T18"/>
              <a:pathLst>
                <a:path w="45" h="172">
                  <a:moveTo>
                    <a:pt x="0" y="172"/>
                  </a:moveTo>
                  <a:lnTo>
                    <a:pt x="0" y="45"/>
                  </a:lnTo>
                  <a:lnTo>
                    <a:pt x="37" y="0"/>
                  </a:lnTo>
                  <a:lnTo>
                    <a:pt x="45" y="135"/>
                  </a:lnTo>
                  <a:lnTo>
                    <a:pt x="0" y="172"/>
                  </a:lnTo>
                  <a:close/>
                </a:path>
              </a:pathLst>
            </a:custGeom>
            <a:solidFill>
              <a:srgbClr val="1A33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83" name="Freeform 82"/>
            <p:cNvSpPr>
              <a:spLocks/>
            </p:cNvSpPr>
            <p:nvPr/>
          </p:nvSpPr>
          <p:spPr bwMode="auto">
            <a:xfrm>
              <a:off x="1819" y="3197"/>
              <a:ext cx="105" cy="142"/>
            </a:xfrm>
            <a:custGeom>
              <a:avLst/>
              <a:gdLst>
                <a:gd name="T0" fmla="*/ 0 w 105"/>
                <a:gd name="T1" fmla="*/ 128 h 142"/>
                <a:gd name="T2" fmla="*/ 0 w 105"/>
                <a:gd name="T3" fmla="*/ 0 h 142"/>
                <a:gd name="T4" fmla="*/ 105 w 105"/>
                <a:gd name="T5" fmla="*/ 15 h 142"/>
                <a:gd name="T6" fmla="*/ 105 w 105"/>
                <a:gd name="T7" fmla="*/ 142 h 142"/>
                <a:gd name="T8" fmla="*/ 0 w 105"/>
                <a:gd name="T9" fmla="*/ 128 h 142"/>
                <a:gd name="T10" fmla="*/ 0 60000 65536"/>
                <a:gd name="T11" fmla="*/ 0 60000 65536"/>
                <a:gd name="T12" fmla="*/ 0 60000 65536"/>
                <a:gd name="T13" fmla="*/ 0 60000 65536"/>
                <a:gd name="T14" fmla="*/ 0 60000 65536"/>
                <a:gd name="T15" fmla="*/ 0 w 105"/>
                <a:gd name="T16" fmla="*/ 0 h 142"/>
                <a:gd name="T17" fmla="*/ 105 w 105"/>
                <a:gd name="T18" fmla="*/ 142 h 142"/>
              </a:gdLst>
              <a:ahLst/>
              <a:cxnLst>
                <a:cxn ang="T10">
                  <a:pos x="T0" y="T1"/>
                </a:cxn>
                <a:cxn ang="T11">
                  <a:pos x="T2" y="T3"/>
                </a:cxn>
                <a:cxn ang="T12">
                  <a:pos x="T4" y="T5"/>
                </a:cxn>
                <a:cxn ang="T13">
                  <a:pos x="T6" y="T7"/>
                </a:cxn>
                <a:cxn ang="T14">
                  <a:pos x="T8" y="T9"/>
                </a:cxn>
              </a:cxnLst>
              <a:rect l="T15" t="T16" r="T17" b="T18"/>
              <a:pathLst>
                <a:path w="105" h="142">
                  <a:moveTo>
                    <a:pt x="0" y="128"/>
                  </a:moveTo>
                  <a:lnTo>
                    <a:pt x="0" y="0"/>
                  </a:lnTo>
                  <a:lnTo>
                    <a:pt x="105" y="15"/>
                  </a:lnTo>
                  <a:lnTo>
                    <a:pt x="105" y="142"/>
                  </a:lnTo>
                  <a:lnTo>
                    <a:pt x="0" y="128"/>
                  </a:lnTo>
                  <a:close/>
                </a:path>
              </a:pathLst>
            </a:custGeom>
            <a:solidFill>
              <a:srgbClr val="3366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84" name="Freeform 83"/>
            <p:cNvSpPr>
              <a:spLocks/>
            </p:cNvSpPr>
            <p:nvPr/>
          </p:nvSpPr>
          <p:spPr bwMode="auto">
            <a:xfrm>
              <a:off x="1819" y="3152"/>
              <a:ext cx="142" cy="60"/>
            </a:xfrm>
            <a:custGeom>
              <a:avLst/>
              <a:gdLst>
                <a:gd name="T0" fmla="*/ 0 w 142"/>
                <a:gd name="T1" fmla="*/ 45 h 60"/>
                <a:gd name="T2" fmla="*/ 105 w 142"/>
                <a:gd name="T3" fmla="*/ 60 h 60"/>
                <a:gd name="T4" fmla="*/ 142 w 142"/>
                <a:gd name="T5" fmla="*/ 15 h 60"/>
                <a:gd name="T6" fmla="*/ 45 w 142"/>
                <a:gd name="T7" fmla="*/ 0 h 60"/>
                <a:gd name="T8" fmla="*/ 0 w 142"/>
                <a:gd name="T9" fmla="*/ 45 h 60"/>
                <a:gd name="T10" fmla="*/ 0 60000 65536"/>
                <a:gd name="T11" fmla="*/ 0 60000 65536"/>
                <a:gd name="T12" fmla="*/ 0 60000 65536"/>
                <a:gd name="T13" fmla="*/ 0 60000 65536"/>
                <a:gd name="T14" fmla="*/ 0 60000 65536"/>
                <a:gd name="T15" fmla="*/ 0 w 142"/>
                <a:gd name="T16" fmla="*/ 0 h 60"/>
                <a:gd name="T17" fmla="*/ 142 w 142"/>
                <a:gd name="T18" fmla="*/ 60 h 60"/>
              </a:gdLst>
              <a:ahLst/>
              <a:cxnLst>
                <a:cxn ang="T10">
                  <a:pos x="T0" y="T1"/>
                </a:cxn>
                <a:cxn ang="T11">
                  <a:pos x="T2" y="T3"/>
                </a:cxn>
                <a:cxn ang="T12">
                  <a:pos x="T4" y="T5"/>
                </a:cxn>
                <a:cxn ang="T13">
                  <a:pos x="T6" y="T7"/>
                </a:cxn>
                <a:cxn ang="T14">
                  <a:pos x="T8" y="T9"/>
                </a:cxn>
              </a:cxnLst>
              <a:rect l="T15" t="T16" r="T17" b="T18"/>
              <a:pathLst>
                <a:path w="142" h="60">
                  <a:moveTo>
                    <a:pt x="0" y="45"/>
                  </a:moveTo>
                  <a:lnTo>
                    <a:pt x="105" y="60"/>
                  </a:lnTo>
                  <a:lnTo>
                    <a:pt x="142" y="15"/>
                  </a:lnTo>
                  <a:lnTo>
                    <a:pt x="45" y="0"/>
                  </a:lnTo>
                  <a:lnTo>
                    <a:pt x="0" y="45"/>
                  </a:lnTo>
                  <a:close/>
                </a:path>
              </a:pathLst>
            </a:custGeom>
            <a:solidFill>
              <a:srgbClr val="264D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85" name="Freeform 84"/>
            <p:cNvSpPr>
              <a:spLocks/>
            </p:cNvSpPr>
            <p:nvPr/>
          </p:nvSpPr>
          <p:spPr bwMode="auto">
            <a:xfrm>
              <a:off x="1812" y="3190"/>
              <a:ext cx="52" cy="262"/>
            </a:xfrm>
            <a:custGeom>
              <a:avLst/>
              <a:gdLst>
                <a:gd name="T0" fmla="*/ 7 w 52"/>
                <a:gd name="T1" fmla="*/ 262 h 262"/>
                <a:gd name="T2" fmla="*/ 0 w 52"/>
                <a:gd name="T3" fmla="*/ 45 h 262"/>
                <a:gd name="T4" fmla="*/ 44 w 52"/>
                <a:gd name="T5" fmla="*/ 0 h 262"/>
                <a:gd name="T6" fmla="*/ 52 w 52"/>
                <a:gd name="T7" fmla="*/ 217 h 262"/>
                <a:gd name="T8" fmla="*/ 7 w 52"/>
                <a:gd name="T9" fmla="*/ 262 h 262"/>
                <a:gd name="T10" fmla="*/ 0 60000 65536"/>
                <a:gd name="T11" fmla="*/ 0 60000 65536"/>
                <a:gd name="T12" fmla="*/ 0 60000 65536"/>
                <a:gd name="T13" fmla="*/ 0 60000 65536"/>
                <a:gd name="T14" fmla="*/ 0 60000 65536"/>
                <a:gd name="T15" fmla="*/ 0 w 52"/>
                <a:gd name="T16" fmla="*/ 0 h 262"/>
                <a:gd name="T17" fmla="*/ 52 w 52"/>
                <a:gd name="T18" fmla="*/ 262 h 262"/>
              </a:gdLst>
              <a:ahLst/>
              <a:cxnLst>
                <a:cxn ang="T10">
                  <a:pos x="T0" y="T1"/>
                </a:cxn>
                <a:cxn ang="T11">
                  <a:pos x="T2" y="T3"/>
                </a:cxn>
                <a:cxn ang="T12">
                  <a:pos x="T4" y="T5"/>
                </a:cxn>
                <a:cxn ang="T13">
                  <a:pos x="T6" y="T7"/>
                </a:cxn>
                <a:cxn ang="T14">
                  <a:pos x="T8" y="T9"/>
                </a:cxn>
              </a:cxnLst>
              <a:rect l="T15" t="T16" r="T17" b="T18"/>
              <a:pathLst>
                <a:path w="52" h="262">
                  <a:moveTo>
                    <a:pt x="7" y="262"/>
                  </a:moveTo>
                  <a:lnTo>
                    <a:pt x="0" y="45"/>
                  </a:lnTo>
                  <a:lnTo>
                    <a:pt x="44" y="0"/>
                  </a:lnTo>
                  <a:lnTo>
                    <a:pt x="52" y="217"/>
                  </a:lnTo>
                  <a:lnTo>
                    <a:pt x="7" y="262"/>
                  </a:lnTo>
                  <a:close/>
                </a:path>
              </a:pathLst>
            </a:custGeom>
            <a:solidFill>
              <a:srgbClr val="1A33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86" name="Freeform 85"/>
            <p:cNvSpPr>
              <a:spLocks/>
            </p:cNvSpPr>
            <p:nvPr/>
          </p:nvSpPr>
          <p:spPr bwMode="auto">
            <a:xfrm>
              <a:off x="1707" y="3220"/>
              <a:ext cx="112" cy="232"/>
            </a:xfrm>
            <a:custGeom>
              <a:avLst/>
              <a:gdLst>
                <a:gd name="T0" fmla="*/ 7 w 112"/>
                <a:gd name="T1" fmla="*/ 209 h 232"/>
                <a:gd name="T2" fmla="*/ 0 w 112"/>
                <a:gd name="T3" fmla="*/ 0 h 232"/>
                <a:gd name="T4" fmla="*/ 105 w 112"/>
                <a:gd name="T5" fmla="*/ 15 h 232"/>
                <a:gd name="T6" fmla="*/ 112 w 112"/>
                <a:gd name="T7" fmla="*/ 232 h 232"/>
                <a:gd name="T8" fmla="*/ 7 w 112"/>
                <a:gd name="T9" fmla="*/ 209 h 232"/>
                <a:gd name="T10" fmla="*/ 0 60000 65536"/>
                <a:gd name="T11" fmla="*/ 0 60000 65536"/>
                <a:gd name="T12" fmla="*/ 0 60000 65536"/>
                <a:gd name="T13" fmla="*/ 0 60000 65536"/>
                <a:gd name="T14" fmla="*/ 0 60000 65536"/>
                <a:gd name="T15" fmla="*/ 0 w 112"/>
                <a:gd name="T16" fmla="*/ 0 h 232"/>
                <a:gd name="T17" fmla="*/ 112 w 112"/>
                <a:gd name="T18" fmla="*/ 232 h 232"/>
              </a:gdLst>
              <a:ahLst/>
              <a:cxnLst>
                <a:cxn ang="T10">
                  <a:pos x="T0" y="T1"/>
                </a:cxn>
                <a:cxn ang="T11">
                  <a:pos x="T2" y="T3"/>
                </a:cxn>
                <a:cxn ang="T12">
                  <a:pos x="T4" y="T5"/>
                </a:cxn>
                <a:cxn ang="T13">
                  <a:pos x="T6" y="T7"/>
                </a:cxn>
                <a:cxn ang="T14">
                  <a:pos x="T8" y="T9"/>
                </a:cxn>
              </a:cxnLst>
              <a:rect l="T15" t="T16" r="T17" b="T18"/>
              <a:pathLst>
                <a:path w="112" h="232">
                  <a:moveTo>
                    <a:pt x="7" y="209"/>
                  </a:moveTo>
                  <a:lnTo>
                    <a:pt x="0" y="0"/>
                  </a:lnTo>
                  <a:lnTo>
                    <a:pt x="105" y="15"/>
                  </a:lnTo>
                  <a:lnTo>
                    <a:pt x="112" y="232"/>
                  </a:lnTo>
                  <a:lnTo>
                    <a:pt x="7" y="209"/>
                  </a:lnTo>
                  <a:close/>
                </a:path>
              </a:pathLst>
            </a:custGeom>
            <a:solidFill>
              <a:srgbClr val="3366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87" name="Freeform 86"/>
            <p:cNvSpPr>
              <a:spLocks/>
            </p:cNvSpPr>
            <p:nvPr/>
          </p:nvSpPr>
          <p:spPr bwMode="auto">
            <a:xfrm>
              <a:off x="1707" y="3175"/>
              <a:ext cx="149" cy="60"/>
            </a:xfrm>
            <a:custGeom>
              <a:avLst/>
              <a:gdLst>
                <a:gd name="T0" fmla="*/ 0 w 149"/>
                <a:gd name="T1" fmla="*/ 45 h 60"/>
                <a:gd name="T2" fmla="*/ 105 w 149"/>
                <a:gd name="T3" fmla="*/ 60 h 60"/>
                <a:gd name="T4" fmla="*/ 149 w 149"/>
                <a:gd name="T5" fmla="*/ 15 h 60"/>
                <a:gd name="T6" fmla="*/ 45 w 149"/>
                <a:gd name="T7" fmla="*/ 0 h 60"/>
                <a:gd name="T8" fmla="*/ 0 w 149"/>
                <a:gd name="T9" fmla="*/ 45 h 60"/>
                <a:gd name="T10" fmla="*/ 0 60000 65536"/>
                <a:gd name="T11" fmla="*/ 0 60000 65536"/>
                <a:gd name="T12" fmla="*/ 0 60000 65536"/>
                <a:gd name="T13" fmla="*/ 0 60000 65536"/>
                <a:gd name="T14" fmla="*/ 0 60000 65536"/>
                <a:gd name="T15" fmla="*/ 0 w 149"/>
                <a:gd name="T16" fmla="*/ 0 h 60"/>
                <a:gd name="T17" fmla="*/ 149 w 149"/>
                <a:gd name="T18" fmla="*/ 60 h 60"/>
              </a:gdLst>
              <a:ahLst/>
              <a:cxnLst>
                <a:cxn ang="T10">
                  <a:pos x="T0" y="T1"/>
                </a:cxn>
                <a:cxn ang="T11">
                  <a:pos x="T2" y="T3"/>
                </a:cxn>
                <a:cxn ang="T12">
                  <a:pos x="T4" y="T5"/>
                </a:cxn>
                <a:cxn ang="T13">
                  <a:pos x="T6" y="T7"/>
                </a:cxn>
                <a:cxn ang="T14">
                  <a:pos x="T8" y="T9"/>
                </a:cxn>
              </a:cxnLst>
              <a:rect l="T15" t="T16" r="T17" b="T18"/>
              <a:pathLst>
                <a:path w="149" h="60">
                  <a:moveTo>
                    <a:pt x="0" y="45"/>
                  </a:moveTo>
                  <a:lnTo>
                    <a:pt x="105" y="60"/>
                  </a:lnTo>
                  <a:lnTo>
                    <a:pt x="149" y="15"/>
                  </a:lnTo>
                  <a:lnTo>
                    <a:pt x="45" y="0"/>
                  </a:lnTo>
                  <a:lnTo>
                    <a:pt x="0" y="45"/>
                  </a:lnTo>
                  <a:close/>
                </a:path>
              </a:pathLst>
            </a:custGeom>
            <a:solidFill>
              <a:srgbClr val="264D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88" name="Freeform 87"/>
            <p:cNvSpPr>
              <a:spLocks/>
            </p:cNvSpPr>
            <p:nvPr/>
          </p:nvSpPr>
          <p:spPr bwMode="auto">
            <a:xfrm>
              <a:off x="2373" y="1761"/>
              <a:ext cx="37" cy="1414"/>
            </a:xfrm>
            <a:custGeom>
              <a:avLst/>
              <a:gdLst>
                <a:gd name="T0" fmla="*/ 0 w 37"/>
                <a:gd name="T1" fmla="*/ 1414 h 1414"/>
                <a:gd name="T2" fmla="*/ 0 w 37"/>
                <a:gd name="T3" fmla="*/ 22 h 1414"/>
                <a:gd name="T4" fmla="*/ 37 w 37"/>
                <a:gd name="T5" fmla="*/ 0 h 1414"/>
                <a:gd name="T6" fmla="*/ 37 w 37"/>
                <a:gd name="T7" fmla="*/ 1376 h 1414"/>
                <a:gd name="T8" fmla="*/ 0 w 37"/>
                <a:gd name="T9" fmla="*/ 1414 h 1414"/>
                <a:gd name="T10" fmla="*/ 0 60000 65536"/>
                <a:gd name="T11" fmla="*/ 0 60000 65536"/>
                <a:gd name="T12" fmla="*/ 0 60000 65536"/>
                <a:gd name="T13" fmla="*/ 0 60000 65536"/>
                <a:gd name="T14" fmla="*/ 0 60000 65536"/>
                <a:gd name="T15" fmla="*/ 0 w 37"/>
                <a:gd name="T16" fmla="*/ 0 h 1414"/>
                <a:gd name="T17" fmla="*/ 37 w 37"/>
                <a:gd name="T18" fmla="*/ 1414 h 1414"/>
              </a:gdLst>
              <a:ahLst/>
              <a:cxnLst>
                <a:cxn ang="T10">
                  <a:pos x="T0" y="T1"/>
                </a:cxn>
                <a:cxn ang="T11">
                  <a:pos x="T2" y="T3"/>
                </a:cxn>
                <a:cxn ang="T12">
                  <a:pos x="T4" y="T5"/>
                </a:cxn>
                <a:cxn ang="T13">
                  <a:pos x="T6" y="T7"/>
                </a:cxn>
                <a:cxn ang="T14">
                  <a:pos x="T8" y="T9"/>
                </a:cxn>
              </a:cxnLst>
              <a:rect l="T15" t="T16" r="T17" b="T18"/>
              <a:pathLst>
                <a:path w="37" h="1414">
                  <a:moveTo>
                    <a:pt x="0" y="1414"/>
                  </a:moveTo>
                  <a:lnTo>
                    <a:pt x="0" y="22"/>
                  </a:lnTo>
                  <a:lnTo>
                    <a:pt x="37" y="0"/>
                  </a:lnTo>
                  <a:lnTo>
                    <a:pt x="37" y="1376"/>
                  </a:lnTo>
                  <a:lnTo>
                    <a:pt x="0" y="1414"/>
                  </a:lnTo>
                  <a:close/>
                </a:path>
              </a:pathLst>
            </a:custGeom>
            <a:solidFill>
              <a:srgbClr val="4D1A33"/>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89" name="Freeform 88"/>
            <p:cNvSpPr>
              <a:spLocks/>
            </p:cNvSpPr>
            <p:nvPr/>
          </p:nvSpPr>
          <p:spPr bwMode="auto">
            <a:xfrm>
              <a:off x="2268" y="1776"/>
              <a:ext cx="105" cy="1399"/>
            </a:xfrm>
            <a:custGeom>
              <a:avLst/>
              <a:gdLst>
                <a:gd name="T0" fmla="*/ 7 w 105"/>
                <a:gd name="T1" fmla="*/ 1384 h 1399"/>
                <a:gd name="T2" fmla="*/ 0 w 105"/>
                <a:gd name="T3" fmla="*/ 0 h 1399"/>
                <a:gd name="T4" fmla="*/ 105 w 105"/>
                <a:gd name="T5" fmla="*/ 7 h 1399"/>
                <a:gd name="T6" fmla="*/ 105 w 105"/>
                <a:gd name="T7" fmla="*/ 1399 h 1399"/>
                <a:gd name="T8" fmla="*/ 7 w 105"/>
                <a:gd name="T9" fmla="*/ 1384 h 1399"/>
                <a:gd name="T10" fmla="*/ 0 60000 65536"/>
                <a:gd name="T11" fmla="*/ 0 60000 65536"/>
                <a:gd name="T12" fmla="*/ 0 60000 65536"/>
                <a:gd name="T13" fmla="*/ 0 60000 65536"/>
                <a:gd name="T14" fmla="*/ 0 60000 65536"/>
                <a:gd name="T15" fmla="*/ 0 w 105"/>
                <a:gd name="T16" fmla="*/ 0 h 1399"/>
                <a:gd name="T17" fmla="*/ 105 w 105"/>
                <a:gd name="T18" fmla="*/ 1399 h 1399"/>
              </a:gdLst>
              <a:ahLst/>
              <a:cxnLst>
                <a:cxn ang="T10">
                  <a:pos x="T0" y="T1"/>
                </a:cxn>
                <a:cxn ang="T11">
                  <a:pos x="T2" y="T3"/>
                </a:cxn>
                <a:cxn ang="T12">
                  <a:pos x="T4" y="T5"/>
                </a:cxn>
                <a:cxn ang="T13">
                  <a:pos x="T6" y="T7"/>
                </a:cxn>
                <a:cxn ang="T14">
                  <a:pos x="T8" y="T9"/>
                </a:cxn>
              </a:cxnLst>
              <a:rect l="T15" t="T16" r="T17" b="T18"/>
              <a:pathLst>
                <a:path w="105" h="1399">
                  <a:moveTo>
                    <a:pt x="7" y="1384"/>
                  </a:moveTo>
                  <a:lnTo>
                    <a:pt x="0" y="0"/>
                  </a:lnTo>
                  <a:lnTo>
                    <a:pt x="105" y="7"/>
                  </a:lnTo>
                  <a:lnTo>
                    <a:pt x="105" y="1399"/>
                  </a:lnTo>
                  <a:lnTo>
                    <a:pt x="7" y="1384"/>
                  </a:lnTo>
                  <a:close/>
                </a:path>
              </a:pathLst>
            </a:custGeom>
            <a:solidFill>
              <a:srgbClr val="993366"/>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90" name="Freeform 89"/>
            <p:cNvSpPr>
              <a:spLocks/>
            </p:cNvSpPr>
            <p:nvPr/>
          </p:nvSpPr>
          <p:spPr bwMode="auto">
            <a:xfrm>
              <a:off x="2268" y="1753"/>
              <a:ext cx="142" cy="30"/>
            </a:xfrm>
            <a:custGeom>
              <a:avLst/>
              <a:gdLst>
                <a:gd name="T0" fmla="*/ 0 w 142"/>
                <a:gd name="T1" fmla="*/ 23 h 30"/>
                <a:gd name="T2" fmla="*/ 105 w 142"/>
                <a:gd name="T3" fmla="*/ 30 h 30"/>
                <a:gd name="T4" fmla="*/ 142 w 142"/>
                <a:gd name="T5" fmla="*/ 8 h 30"/>
                <a:gd name="T6" fmla="*/ 37 w 142"/>
                <a:gd name="T7" fmla="*/ 0 h 30"/>
                <a:gd name="T8" fmla="*/ 0 w 142"/>
                <a:gd name="T9" fmla="*/ 23 h 30"/>
                <a:gd name="T10" fmla="*/ 0 60000 65536"/>
                <a:gd name="T11" fmla="*/ 0 60000 65536"/>
                <a:gd name="T12" fmla="*/ 0 60000 65536"/>
                <a:gd name="T13" fmla="*/ 0 60000 65536"/>
                <a:gd name="T14" fmla="*/ 0 60000 65536"/>
                <a:gd name="T15" fmla="*/ 0 w 142"/>
                <a:gd name="T16" fmla="*/ 0 h 30"/>
                <a:gd name="T17" fmla="*/ 142 w 142"/>
                <a:gd name="T18" fmla="*/ 30 h 30"/>
              </a:gdLst>
              <a:ahLst/>
              <a:cxnLst>
                <a:cxn ang="T10">
                  <a:pos x="T0" y="T1"/>
                </a:cxn>
                <a:cxn ang="T11">
                  <a:pos x="T2" y="T3"/>
                </a:cxn>
                <a:cxn ang="T12">
                  <a:pos x="T4" y="T5"/>
                </a:cxn>
                <a:cxn ang="T13">
                  <a:pos x="T6" y="T7"/>
                </a:cxn>
                <a:cxn ang="T14">
                  <a:pos x="T8" y="T9"/>
                </a:cxn>
              </a:cxnLst>
              <a:rect l="T15" t="T16" r="T17" b="T18"/>
              <a:pathLst>
                <a:path w="142" h="30">
                  <a:moveTo>
                    <a:pt x="0" y="23"/>
                  </a:moveTo>
                  <a:lnTo>
                    <a:pt x="105" y="30"/>
                  </a:lnTo>
                  <a:lnTo>
                    <a:pt x="142" y="8"/>
                  </a:lnTo>
                  <a:lnTo>
                    <a:pt x="37" y="0"/>
                  </a:lnTo>
                  <a:lnTo>
                    <a:pt x="0" y="23"/>
                  </a:lnTo>
                  <a:close/>
                </a:path>
              </a:pathLst>
            </a:custGeom>
            <a:solidFill>
              <a:srgbClr val="73264D"/>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91" name="Freeform 90"/>
            <p:cNvSpPr>
              <a:spLocks/>
            </p:cNvSpPr>
            <p:nvPr/>
          </p:nvSpPr>
          <p:spPr bwMode="auto">
            <a:xfrm>
              <a:off x="2283" y="3130"/>
              <a:ext cx="37" cy="142"/>
            </a:xfrm>
            <a:custGeom>
              <a:avLst/>
              <a:gdLst>
                <a:gd name="T0" fmla="*/ 0 w 37"/>
                <a:gd name="T1" fmla="*/ 142 h 142"/>
                <a:gd name="T2" fmla="*/ 0 w 37"/>
                <a:gd name="T3" fmla="*/ 37 h 142"/>
                <a:gd name="T4" fmla="*/ 37 w 37"/>
                <a:gd name="T5" fmla="*/ 0 h 142"/>
                <a:gd name="T6" fmla="*/ 37 w 37"/>
                <a:gd name="T7" fmla="*/ 105 h 142"/>
                <a:gd name="T8" fmla="*/ 0 w 37"/>
                <a:gd name="T9" fmla="*/ 142 h 142"/>
                <a:gd name="T10" fmla="*/ 0 60000 65536"/>
                <a:gd name="T11" fmla="*/ 0 60000 65536"/>
                <a:gd name="T12" fmla="*/ 0 60000 65536"/>
                <a:gd name="T13" fmla="*/ 0 60000 65536"/>
                <a:gd name="T14" fmla="*/ 0 60000 65536"/>
                <a:gd name="T15" fmla="*/ 0 w 37"/>
                <a:gd name="T16" fmla="*/ 0 h 142"/>
                <a:gd name="T17" fmla="*/ 37 w 37"/>
                <a:gd name="T18" fmla="*/ 142 h 142"/>
              </a:gdLst>
              <a:ahLst/>
              <a:cxnLst>
                <a:cxn ang="T10">
                  <a:pos x="T0" y="T1"/>
                </a:cxn>
                <a:cxn ang="T11">
                  <a:pos x="T2" y="T3"/>
                </a:cxn>
                <a:cxn ang="T12">
                  <a:pos x="T4" y="T5"/>
                </a:cxn>
                <a:cxn ang="T13">
                  <a:pos x="T6" y="T7"/>
                </a:cxn>
                <a:cxn ang="T14">
                  <a:pos x="T8" y="T9"/>
                </a:cxn>
              </a:cxnLst>
              <a:rect l="T15" t="T16" r="T17" b="T18"/>
              <a:pathLst>
                <a:path w="37" h="142">
                  <a:moveTo>
                    <a:pt x="0" y="142"/>
                  </a:moveTo>
                  <a:lnTo>
                    <a:pt x="0" y="37"/>
                  </a:lnTo>
                  <a:lnTo>
                    <a:pt x="37" y="0"/>
                  </a:lnTo>
                  <a:lnTo>
                    <a:pt x="37" y="105"/>
                  </a:lnTo>
                  <a:lnTo>
                    <a:pt x="0" y="142"/>
                  </a:lnTo>
                  <a:close/>
                </a:path>
              </a:pathLst>
            </a:custGeom>
            <a:solidFill>
              <a:srgbClr val="4D1A33"/>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92" name="Freeform 91"/>
            <p:cNvSpPr>
              <a:spLocks/>
            </p:cNvSpPr>
            <p:nvPr/>
          </p:nvSpPr>
          <p:spPr bwMode="auto">
            <a:xfrm>
              <a:off x="2178" y="3152"/>
              <a:ext cx="105" cy="120"/>
            </a:xfrm>
            <a:custGeom>
              <a:avLst/>
              <a:gdLst>
                <a:gd name="T0" fmla="*/ 0 w 105"/>
                <a:gd name="T1" fmla="*/ 105 h 120"/>
                <a:gd name="T2" fmla="*/ 0 w 105"/>
                <a:gd name="T3" fmla="*/ 0 h 120"/>
                <a:gd name="T4" fmla="*/ 105 w 105"/>
                <a:gd name="T5" fmla="*/ 15 h 120"/>
                <a:gd name="T6" fmla="*/ 105 w 105"/>
                <a:gd name="T7" fmla="*/ 120 h 120"/>
                <a:gd name="T8" fmla="*/ 0 w 105"/>
                <a:gd name="T9" fmla="*/ 105 h 120"/>
                <a:gd name="T10" fmla="*/ 0 60000 65536"/>
                <a:gd name="T11" fmla="*/ 0 60000 65536"/>
                <a:gd name="T12" fmla="*/ 0 60000 65536"/>
                <a:gd name="T13" fmla="*/ 0 60000 65536"/>
                <a:gd name="T14" fmla="*/ 0 60000 65536"/>
                <a:gd name="T15" fmla="*/ 0 w 105"/>
                <a:gd name="T16" fmla="*/ 0 h 120"/>
                <a:gd name="T17" fmla="*/ 105 w 105"/>
                <a:gd name="T18" fmla="*/ 120 h 120"/>
              </a:gdLst>
              <a:ahLst/>
              <a:cxnLst>
                <a:cxn ang="T10">
                  <a:pos x="T0" y="T1"/>
                </a:cxn>
                <a:cxn ang="T11">
                  <a:pos x="T2" y="T3"/>
                </a:cxn>
                <a:cxn ang="T12">
                  <a:pos x="T4" y="T5"/>
                </a:cxn>
                <a:cxn ang="T13">
                  <a:pos x="T6" y="T7"/>
                </a:cxn>
                <a:cxn ang="T14">
                  <a:pos x="T8" y="T9"/>
                </a:cxn>
              </a:cxnLst>
              <a:rect l="T15" t="T16" r="T17" b="T18"/>
              <a:pathLst>
                <a:path w="105" h="120">
                  <a:moveTo>
                    <a:pt x="0" y="105"/>
                  </a:moveTo>
                  <a:lnTo>
                    <a:pt x="0" y="0"/>
                  </a:lnTo>
                  <a:lnTo>
                    <a:pt x="105" y="15"/>
                  </a:lnTo>
                  <a:lnTo>
                    <a:pt x="105" y="120"/>
                  </a:lnTo>
                  <a:lnTo>
                    <a:pt x="0" y="105"/>
                  </a:lnTo>
                  <a:close/>
                </a:path>
              </a:pathLst>
            </a:custGeom>
            <a:solidFill>
              <a:srgbClr val="993366"/>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93" name="Freeform 92"/>
            <p:cNvSpPr>
              <a:spLocks/>
            </p:cNvSpPr>
            <p:nvPr/>
          </p:nvSpPr>
          <p:spPr bwMode="auto">
            <a:xfrm>
              <a:off x="2178" y="3115"/>
              <a:ext cx="142" cy="52"/>
            </a:xfrm>
            <a:custGeom>
              <a:avLst/>
              <a:gdLst>
                <a:gd name="T0" fmla="*/ 0 w 142"/>
                <a:gd name="T1" fmla="*/ 37 h 52"/>
                <a:gd name="T2" fmla="*/ 105 w 142"/>
                <a:gd name="T3" fmla="*/ 52 h 52"/>
                <a:gd name="T4" fmla="*/ 142 w 142"/>
                <a:gd name="T5" fmla="*/ 15 h 52"/>
                <a:gd name="T6" fmla="*/ 37 w 142"/>
                <a:gd name="T7" fmla="*/ 0 h 52"/>
                <a:gd name="T8" fmla="*/ 0 w 142"/>
                <a:gd name="T9" fmla="*/ 37 h 52"/>
                <a:gd name="T10" fmla="*/ 0 60000 65536"/>
                <a:gd name="T11" fmla="*/ 0 60000 65536"/>
                <a:gd name="T12" fmla="*/ 0 60000 65536"/>
                <a:gd name="T13" fmla="*/ 0 60000 65536"/>
                <a:gd name="T14" fmla="*/ 0 60000 65536"/>
                <a:gd name="T15" fmla="*/ 0 w 142"/>
                <a:gd name="T16" fmla="*/ 0 h 52"/>
                <a:gd name="T17" fmla="*/ 142 w 142"/>
                <a:gd name="T18" fmla="*/ 52 h 52"/>
              </a:gdLst>
              <a:ahLst/>
              <a:cxnLst>
                <a:cxn ang="T10">
                  <a:pos x="T0" y="T1"/>
                </a:cxn>
                <a:cxn ang="T11">
                  <a:pos x="T2" y="T3"/>
                </a:cxn>
                <a:cxn ang="T12">
                  <a:pos x="T4" y="T5"/>
                </a:cxn>
                <a:cxn ang="T13">
                  <a:pos x="T6" y="T7"/>
                </a:cxn>
                <a:cxn ang="T14">
                  <a:pos x="T8" y="T9"/>
                </a:cxn>
              </a:cxnLst>
              <a:rect l="T15" t="T16" r="T17" b="T18"/>
              <a:pathLst>
                <a:path w="142" h="52">
                  <a:moveTo>
                    <a:pt x="0" y="37"/>
                  </a:moveTo>
                  <a:lnTo>
                    <a:pt x="105" y="52"/>
                  </a:lnTo>
                  <a:lnTo>
                    <a:pt x="142" y="15"/>
                  </a:lnTo>
                  <a:lnTo>
                    <a:pt x="37" y="0"/>
                  </a:lnTo>
                  <a:lnTo>
                    <a:pt x="0" y="37"/>
                  </a:lnTo>
                  <a:close/>
                </a:path>
              </a:pathLst>
            </a:custGeom>
            <a:solidFill>
              <a:srgbClr val="73264D"/>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94" name="Freeform 93"/>
            <p:cNvSpPr>
              <a:spLocks/>
            </p:cNvSpPr>
            <p:nvPr/>
          </p:nvSpPr>
          <p:spPr bwMode="auto">
            <a:xfrm>
              <a:off x="2186" y="3280"/>
              <a:ext cx="37" cy="97"/>
            </a:xfrm>
            <a:custGeom>
              <a:avLst/>
              <a:gdLst>
                <a:gd name="T0" fmla="*/ 0 w 37"/>
                <a:gd name="T1" fmla="*/ 97 h 97"/>
                <a:gd name="T2" fmla="*/ 0 w 37"/>
                <a:gd name="T3" fmla="*/ 37 h 97"/>
                <a:gd name="T4" fmla="*/ 37 w 37"/>
                <a:gd name="T5" fmla="*/ 0 h 97"/>
                <a:gd name="T6" fmla="*/ 37 w 37"/>
                <a:gd name="T7" fmla="*/ 59 h 97"/>
                <a:gd name="T8" fmla="*/ 0 w 37"/>
                <a:gd name="T9" fmla="*/ 97 h 97"/>
                <a:gd name="T10" fmla="*/ 0 60000 65536"/>
                <a:gd name="T11" fmla="*/ 0 60000 65536"/>
                <a:gd name="T12" fmla="*/ 0 60000 65536"/>
                <a:gd name="T13" fmla="*/ 0 60000 65536"/>
                <a:gd name="T14" fmla="*/ 0 60000 65536"/>
                <a:gd name="T15" fmla="*/ 0 w 37"/>
                <a:gd name="T16" fmla="*/ 0 h 97"/>
                <a:gd name="T17" fmla="*/ 37 w 37"/>
                <a:gd name="T18" fmla="*/ 97 h 97"/>
              </a:gdLst>
              <a:ahLst/>
              <a:cxnLst>
                <a:cxn ang="T10">
                  <a:pos x="T0" y="T1"/>
                </a:cxn>
                <a:cxn ang="T11">
                  <a:pos x="T2" y="T3"/>
                </a:cxn>
                <a:cxn ang="T12">
                  <a:pos x="T4" y="T5"/>
                </a:cxn>
                <a:cxn ang="T13">
                  <a:pos x="T6" y="T7"/>
                </a:cxn>
                <a:cxn ang="T14">
                  <a:pos x="T8" y="T9"/>
                </a:cxn>
              </a:cxnLst>
              <a:rect l="T15" t="T16" r="T17" b="T18"/>
              <a:pathLst>
                <a:path w="37" h="97">
                  <a:moveTo>
                    <a:pt x="0" y="97"/>
                  </a:moveTo>
                  <a:lnTo>
                    <a:pt x="0" y="37"/>
                  </a:lnTo>
                  <a:lnTo>
                    <a:pt x="37" y="0"/>
                  </a:lnTo>
                  <a:lnTo>
                    <a:pt x="37" y="59"/>
                  </a:lnTo>
                  <a:lnTo>
                    <a:pt x="0" y="97"/>
                  </a:lnTo>
                  <a:close/>
                </a:path>
              </a:pathLst>
            </a:custGeom>
            <a:solidFill>
              <a:srgbClr val="4D1A33"/>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95" name="Freeform 94"/>
            <p:cNvSpPr>
              <a:spLocks/>
            </p:cNvSpPr>
            <p:nvPr/>
          </p:nvSpPr>
          <p:spPr bwMode="auto">
            <a:xfrm>
              <a:off x="2081" y="3302"/>
              <a:ext cx="105" cy="75"/>
            </a:xfrm>
            <a:custGeom>
              <a:avLst/>
              <a:gdLst>
                <a:gd name="T0" fmla="*/ 0 w 105"/>
                <a:gd name="T1" fmla="*/ 60 h 75"/>
                <a:gd name="T2" fmla="*/ 0 w 105"/>
                <a:gd name="T3" fmla="*/ 0 h 75"/>
                <a:gd name="T4" fmla="*/ 105 w 105"/>
                <a:gd name="T5" fmla="*/ 15 h 75"/>
                <a:gd name="T6" fmla="*/ 105 w 105"/>
                <a:gd name="T7" fmla="*/ 75 h 75"/>
                <a:gd name="T8" fmla="*/ 0 w 105"/>
                <a:gd name="T9" fmla="*/ 60 h 75"/>
                <a:gd name="T10" fmla="*/ 0 60000 65536"/>
                <a:gd name="T11" fmla="*/ 0 60000 65536"/>
                <a:gd name="T12" fmla="*/ 0 60000 65536"/>
                <a:gd name="T13" fmla="*/ 0 60000 65536"/>
                <a:gd name="T14" fmla="*/ 0 60000 65536"/>
                <a:gd name="T15" fmla="*/ 0 w 105"/>
                <a:gd name="T16" fmla="*/ 0 h 75"/>
                <a:gd name="T17" fmla="*/ 105 w 105"/>
                <a:gd name="T18" fmla="*/ 75 h 75"/>
              </a:gdLst>
              <a:ahLst/>
              <a:cxnLst>
                <a:cxn ang="T10">
                  <a:pos x="T0" y="T1"/>
                </a:cxn>
                <a:cxn ang="T11">
                  <a:pos x="T2" y="T3"/>
                </a:cxn>
                <a:cxn ang="T12">
                  <a:pos x="T4" y="T5"/>
                </a:cxn>
                <a:cxn ang="T13">
                  <a:pos x="T6" y="T7"/>
                </a:cxn>
                <a:cxn ang="T14">
                  <a:pos x="T8" y="T9"/>
                </a:cxn>
              </a:cxnLst>
              <a:rect l="T15" t="T16" r="T17" b="T18"/>
              <a:pathLst>
                <a:path w="105" h="75">
                  <a:moveTo>
                    <a:pt x="0" y="60"/>
                  </a:moveTo>
                  <a:lnTo>
                    <a:pt x="0" y="0"/>
                  </a:lnTo>
                  <a:lnTo>
                    <a:pt x="105" y="15"/>
                  </a:lnTo>
                  <a:lnTo>
                    <a:pt x="105" y="75"/>
                  </a:lnTo>
                  <a:lnTo>
                    <a:pt x="0" y="60"/>
                  </a:lnTo>
                  <a:close/>
                </a:path>
              </a:pathLst>
            </a:custGeom>
            <a:solidFill>
              <a:srgbClr val="993366"/>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96" name="Freeform 95"/>
            <p:cNvSpPr>
              <a:spLocks/>
            </p:cNvSpPr>
            <p:nvPr/>
          </p:nvSpPr>
          <p:spPr bwMode="auto">
            <a:xfrm>
              <a:off x="2081" y="3265"/>
              <a:ext cx="142" cy="52"/>
            </a:xfrm>
            <a:custGeom>
              <a:avLst/>
              <a:gdLst>
                <a:gd name="T0" fmla="*/ 0 w 142"/>
                <a:gd name="T1" fmla="*/ 37 h 52"/>
                <a:gd name="T2" fmla="*/ 105 w 142"/>
                <a:gd name="T3" fmla="*/ 52 h 52"/>
                <a:gd name="T4" fmla="*/ 142 w 142"/>
                <a:gd name="T5" fmla="*/ 15 h 52"/>
                <a:gd name="T6" fmla="*/ 37 w 142"/>
                <a:gd name="T7" fmla="*/ 0 h 52"/>
                <a:gd name="T8" fmla="*/ 0 w 142"/>
                <a:gd name="T9" fmla="*/ 37 h 52"/>
                <a:gd name="T10" fmla="*/ 0 60000 65536"/>
                <a:gd name="T11" fmla="*/ 0 60000 65536"/>
                <a:gd name="T12" fmla="*/ 0 60000 65536"/>
                <a:gd name="T13" fmla="*/ 0 60000 65536"/>
                <a:gd name="T14" fmla="*/ 0 60000 65536"/>
                <a:gd name="T15" fmla="*/ 0 w 142"/>
                <a:gd name="T16" fmla="*/ 0 h 52"/>
                <a:gd name="T17" fmla="*/ 142 w 142"/>
                <a:gd name="T18" fmla="*/ 52 h 52"/>
              </a:gdLst>
              <a:ahLst/>
              <a:cxnLst>
                <a:cxn ang="T10">
                  <a:pos x="T0" y="T1"/>
                </a:cxn>
                <a:cxn ang="T11">
                  <a:pos x="T2" y="T3"/>
                </a:cxn>
                <a:cxn ang="T12">
                  <a:pos x="T4" y="T5"/>
                </a:cxn>
                <a:cxn ang="T13">
                  <a:pos x="T6" y="T7"/>
                </a:cxn>
                <a:cxn ang="T14">
                  <a:pos x="T8" y="T9"/>
                </a:cxn>
              </a:cxnLst>
              <a:rect l="T15" t="T16" r="T17" b="T18"/>
              <a:pathLst>
                <a:path w="142" h="52">
                  <a:moveTo>
                    <a:pt x="0" y="37"/>
                  </a:moveTo>
                  <a:lnTo>
                    <a:pt x="105" y="52"/>
                  </a:lnTo>
                  <a:lnTo>
                    <a:pt x="142" y="15"/>
                  </a:lnTo>
                  <a:lnTo>
                    <a:pt x="37" y="0"/>
                  </a:lnTo>
                  <a:lnTo>
                    <a:pt x="0" y="37"/>
                  </a:lnTo>
                  <a:close/>
                </a:path>
              </a:pathLst>
            </a:custGeom>
            <a:solidFill>
              <a:srgbClr val="73264D"/>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97" name="Freeform 96"/>
            <p:cNvSpPr>
              <a:spLocks/>
            </p:cNvSpPr>
            <p:nvPr/>
          </p:nvSpPr>
          <p:spPr bwMode="auto">
            <a:xfrm>
              <a:off x="2081" y="3100"/>
              <a:ext cx="45" cy="389"/>
            </a:xfrm>
            <a:custGeom>
              <a:avLst/>
              <a:gdLst>
                <a:gd name="T0" fmla="*/ 0 w 45"/>
                <a:gd name="T1" fmla="*/ 389 h 389"/>
                <a:gd name="T2" fmla="*/ 0 w 45"/>
                <a:gd name="T3" fmla="*/ 37 h 389"/>
                <a:gd name="T4" fmla="*/ 45 w 45"/>
                <a:gd name="T5" fmla="*/ 0 h 389"/>
                <a:gd name="T6" fmla="*/ 45 w 45"/>
                <a:gd name="T7" fmla="*/ 344 h 389"/>
                <a:gd name="T8" fmla="*/ 0 w 45"/>
                <a:gd name="T9" fmla="*/ 389 h 389"/>
                <a:gd name="T10" fmla="*/ 0 60000 65536"/>
                <a:gd name="T11" fmla="*/ 0 60000 65536"/>
                <a:gd name="T12" fmla="*/ 0 60000 65536"/>
                <a:gd name="T13" fmla="*/ 0 60000 65536"/>
                <a:gd name="T14" fmla="*/ 0 60000 65536"/>
                <a:gd name="T15" fmla="*/ 0 w 45"/>
                <a:gd name="T16" fmla="*/ 0 h 389"/>
                <a:gd name="T17" fmla="*/ 45 w 45"/>
                <a:gd name="T18" fmla="*/ 389 h 389"/>
              </a:gdLst>
              <a:ahLst/>
              <a:cxnLst>
                <a:cxn ang="T10">
                  <a:pos x="T0" y="T1"/>
                </a:cxn>
                <a:cxn ang="T11">
                  <a:pos x="T2" y="T3"/>
                </a:cxn>
                <a:cxn ang="T12">
                  <a:pos x="T4" y="T5"/>
                </a:cxn>
                <a:cxn ang="T13">
                  <a:pos x="T6" y="T7"/>
                </a:cxn>
                <a:cxn ang="T14">
                  <a:pos x="T8" y="T9"/>
                </a:cxn>
              </a:cxnLst>
              <a:rect l="T15" t="T16" r="T17" b="T18"/>
              <a:pathLst>
                <a:path w="45" h="389">
                  <a:moveTo>
                    <a:pt x="0" y="389"/>
                  </a:moveTo>
                  <a:lnTo>
                    <a:pt x="0" y="37"/>
                  </a:lnTo>
                  <a:lnTo>
                    <a:pt x="45" y="0"/>
                  </a:lnTo>
                  <a:lnTo>
                    <a:pt x="45" y="344"/>
                  </a:lnTo>
                  <a:lnTo>
                    <a:pt x="0" y="389"/>
                  </a:lnTo>
                  <a:close/>
                </a:path>
              </a:pathLst>
            </a:custGeom>
            <a:solidFill>
              <a:srgbClr val="4D1A33"/>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98" name="Freeform 97"/>
            <p:cNvSpPr>
              <a:spLocks/>
            </p:cNvSpPr>
            <p:nvPr/>
          </p:nvSpPr>
          <p:spPr bwMode="auto">
            <a:xfrm>
              <a:off x="1969" y="3123"/>
              <a:ext cx="112" cy="366"/>
            </a:xfrm>
            <a:custGeom>
              <a:avLst/>
              <a:gdLst>
                <a:gd name="T0" fmla="*/ 7 w 112"/>
                <a:gd name="T1" fmla="*/ 351 h 366"/>
                <a:gd name="T2" fmla="*/ 0 w 112"/>
                <a:gd name="T3" fmla="*/ 0 h 366"/>
                <a:gd name="T4" fmla="*/ 112 w 112"/>
                <a:gd name="T5" fmla="*/ 14 h 366"/>
                <a:gd name="T6" fmla="*/ 112 w 112"/>
                <a:gd name="T7" fmla="*/ 366 h 366"/>
                <a:gd name="T8" fmla="*/ 7 w 112"/>
                <a:gd name="T9" fmla="*/ 351 h 366"/>
                <a:gd name="T10" fmla="*/ 0 60000 65536"/>
                <a:gd name="T11" fmla="*/ 0 60000 65536"/>
                <a:gd name="T12" fmla="*/ 0 60000 65536"/>
                <a:gd name="T13" fmla="*/ 0 60000 65536"/>
                <a:gd name="T14" fmla="*/ 0 60000 65536"/>
                <a:gd name="T15" fmla="*/ 0 w 112"/>
                <a:gd name="T16" fmla="*/ 0 h 366"/>
                <a:gd name="T17" fmla="*/ 112 w 112"/>
                <a:gd name="T18" fmla="*/ 366 h 366"/>
              </a:gdLst>
              <a:ahLst/>
              <a:cxnLst>
                <a:cxn ang="T10">
                  <a:pos x="T0" y="T1"/>
                </a:cxn>
                <a:cxn ang="T11">
                  <a:pos x="T2" y="T3"/>
                </a:cxn>
                <a:cxn ang="T12">
                  <a:pos x="T4" y="T5"/>
                </a:cxn>
                <a:cxn ang="T13">
                  <a:pos x="T6" y="T7"/>
                </a:cxn>
                <a:cxn ang="T14">
                  <a:pos x="T8" y="T9"/>
                </a:cxn>
              </a:cxnLst>
              <a:rect l="T15" t="T16" r="T17" b="T18"/>
              <a:pathLst>
                <a:path w="112" h="366">
                  <a:moveTo>
                    <a:pt x="7" y="351"/>
                  </a:moveTo>
                  <a:lnTo>
                    <a:pt x="0" y="0"/>
                  </a:lnTo>
                  <a:lnTo>
                    <a:pt x="112" y="14"/>
                  </a:lnTo>
                  <a:lnTo>
                    <a:pt x="112" y="366"/>
                  </a:lnTo>
                  <a:lnTo>
                    <a:pt x="7" y="351"/>
                  </a:lnTo>
                  <a:close/>
                </a:path>
              </a:pathLst>
            </a:custGeom>
            <a:solidFill>
              <a:srgbClr val="993366"/>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99" name="Freeform 98"/>
            <p:cNvSpPr>
              <a:spLocks/>
            </p:cNvSpPr>
            <p:nvPr/>
          </p:nvSpPr>
          <p:spPr bwMode="auto">
            <a:xfrm>
              <a:off x="1969" y="3085"/>
              <a:ext cx="157" cy="52"/>
            </a:xfrm>
            <a:custGeom>
              <a:avLst/>
              <a:gdLst>
                <a:gd name="T0" fmla="*/ 0 w 157"/>
                <a:gd name="T1" fmla="*/ 38 h 52"/>
                <a:gd name="T2" fmla="*/ 112 w 157"/>
                <a:gd name="T3" fmla="*/ 52 h 52"/>
                <a:gd name="T4" fmla="*/ 157 w 157"/>
                <a:gd name="T5" fmla="*/ 15 h 52"/>
                <a:gd name="T6" fmla="*/ 45 w 157"/>
                <a:gd name="T7" fmla="*/ 0 h 52"/>
                <a:gd name="T8" fmla="*/ 0 w 157"/>
                <a:gd name="T9" fmla="*/ 38 h 52"/>
                <a:gd name="T10" fmla="*/ 0 60000 65536"/>
                <a:gd name="T11" fmla="*/ 0 60000 65536"/>
                <a:gd name="T12" fmla="*/ 0 60000 65536"/>
                <a:gd name="T13" fmla="*/ 0 60000 65536"/>
                <a:gd name="T14" fmla="*/ 0 60000 65536"/>
                <a:gd name="T15" fmla="*/ 0 w 157"/>
                <a:gd name="T16" fmla="*/ 0 h 52"/>
                <a:gd name="T17" fmla="*/ 157 w 157"/>
                <a:gd name="T18" fmla="*/ 52 h 52"/>
              </a:gdLst>
              <a:ahLst/>
              <a:cxnLst>
                <a:cxn ang="T10">
                  <a:pos x="T0" y="T1"/>
                </a:cxn>
                <a:cxn ang="T11">
                  <a:pos x="T2" y="T3"/>
                </a:cxn>
                <a:cxn ang="T12">
                  <a:pos x="T4" y="T5"/>
                </a:cxn>
                <a:cxn ang="T13">
                  <a:pos x="T6" y="T7"/>
                </a:cxn>
                <a:cxn ang="T14">
                  <a:pos x="T8" y="T9"/>
                </a:cxn>
              </a:cxnLst>
              <a:rect l="T15" t="T16" r="T17" b="T18"/>
              <a:pathLst>
                <a:path w="157" h="52">
                  <a:moveTo>
                    <a:pt x="0" y="38"/>
                  </a:moveTo>
                  <a:lnTo>
                    <a:pt x="112" y="52"/>
                  </a:lnTo>
                  <a:lnTo>
                    <a:pt x="157" y="15"/>
                  </a:lnTo>
                  <a:lnTo>
                    <a:pt x="45" y="0"/>
                  </a:lnTo>
                  <a:lnTo>
                    <a:pt x="0" y="38"/>
                  </a:lnTo>
                  <a:close/>
                </a:path>
              </a:pathLst>
            </a:custGeom>
            <a:solidFill>
              <a:srgbClr val="73264D"/>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00" name="Freeform 99"/>
            <p:cNvSpPr>
              <a:spLocks/>
            </p:cNvSpPr>
            <p:nvPr/>
          </p:nvSpPr>
          <p:spPr bwMode="auto">
            <a:xfrm>
              <a:off x="2627" y="2644"/>
              <a:ext cx="37" cy="568"/>
            </a:xfrm>
            <a:custGeom>
              <a:avLst/>
              <a:gdLst>
                <a:gd name="T0" fmla="*/ 0 w 37"/>
                <a:gd name="T1" fmla="*/ 568 h 568"/>
                <a:gd name="T2" fmla="*/ 7 w 37"/>
                <a:gd name="T3" fmla="*/ 30 h 568"/>
                <a:gd name="T4" fmla="*/ 37 w 37"/>
                <a:gd name="T5" fmla="*/ 0 h 568"/>
                <a:gd name="T6" fmla="*/ 30 w 37"/>
                <a:gd name="T7" fmla="*/ 531 h 568"/>
                <a:gd name="T8" fmla="*/ 0 w 37"/>
                <a:gd name="T9" fmla="*/ 568 h 568"/>
                <a:gd name="T10" fmla="*/ 0 60000 65536"/>
                <a:gd name="T11" fmla="*/ 0 60000 65536"/>
                <a:gd name="T12" fmla="*/ 0 60000 65536"/>
                <a:gd name="T13" fmla="*/ 0 60000 65536"/>
                <a:gd name="T14" fmla="*/ 0 60000 65536"/>
                <a:gd name="T15" fmla="*/ 0 w 37"/>
                <a:gd name="T16" fmla="*/ 0 h 568"/>
                <a:gd name="T17" fmla="*/ 37 w 37"/>
                <a:gd name="T18" fmla="*/ 568 h 568"/>
              </a:gdLst>
              <a:ahLst/>
              <a:cxnLst>
                <a:cxn ang="T10">
                  <a:pos x="T0" y="T1"/>
                </a:cxn>
                <a:cxn ang="T11">
                  <a:pos x="T2" y="T3"/>
                </a:cxn>
                <a:cxn ang="T12">
                  <a:pos x="T4" y="T5"/>
                </a:cxn>
                <a:cxn ang="T13">
                  <a:pos x="T6" y="T7"/>
                </a:cxn>
                <a:cxn ang="T14">
                  <a:pos x="T8" y="T9"/>
                </a:cxn>
              </a:cxnLst>
              <a:rect l="T15" t="T16" r="T17" b="T18"/>
              <a:pathLst>
                <a:path w="37" h="568">
                  <a:moveTo>
                    <a:pt x="0" y="568"/>
                  </a:moveTo>
                  <a:lnTo>
                    <a:pt x="7" y="30"/>
                  </a:lnTo>
                  <a:lnTo>
                    <a:pt x="37" y="0"/>
                  </a:lnTo>
                  <a:lnTo>
                    <a:pt x="30" y="531"/>
                  </a:lnTo>
                  <a:lnTo>
                    <a:pt x="0" y="568"/>
                  </a:lnTo>
                  <a:close/>
                </a:path>
              </a:pathLst>
            </a:custGeom>
            <a:solidFill>
              <a:srgbClr val="1A4D33"/>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01" name="Freeform 100"/>
            <p:cNvSpPr>
              <a:spLocks/>
            </p:cNvSpPr>
            <p:nvPr/>
          </p:nvSpPr>
          <p:spPr bwMode="auto">
            <a:xfrm>
              <a:off x="2522" y="2666"/>
              <a:ext cx="112" cy="546"/>
            </a:xfrm>
            <a:custGeom>
              <a:avLst/>
              <a:gdLst>
                <a:gd name="T0" fmla="*/ 0 w 112"/>
                <a:gd name="T1" fmla="*/ 531 h 546"/>
                <a:gd name="T2" fmla="*/ 8 w 112"/>
                <a:gd name="T3" fmla="*/ 0 h 546"/>
                <a:gd name="T4" fmla="*/ 112 w 112"/>
                <a:gd name="T5" fmla="*/ 8 h 546"/>
                <a:gd name="T6" fmla="*/ 105 w 112"/>
                <a:gd name="T7" fmla="*/ 546 h 546"/>
                <a:gd name="T8" fmla="*/ 0 w 112"/>
                <a:gd name="T9" fmla="*/ 531 h 546"/>
                <a:gd name="T10" fmla="*/ 0 60000 65536"/>
                <a:gd name="T11" fmla="*/ 0 60000 65536"/>
                <a:gd name="T12" fmla="*/ 0 60000 65536"/>
                <a:gd name="T13" fmla="*/ 0 60000 65536"/>
                <a:gd name="T14" fmla="*/ 0 60000 65536"/>
                <a:gd name="T15" fmla="*/ 0 w 112"/>
                <a:gd name="T16" fmla="*/ 0 h 546"/>
                <a:gd name="T17" fmla="*/ 112 w 112"/>
                <a:gd name="T18" fmla="*/ 546 h 546"/>
              </a:gdLst>
              <a:ahLst/>
              <a:cxnLst>
                <a:cxn ang="T10">
                  <a:pos x="T0" y="T1"/>
                </a:cxn>
                <a:cxn ang="T11">
                  <a:pos x="T2" y="T3"/>
                </a:cxn>
                <a:cxn ang="T12">
                  <a:pos x="T4" y="T5"/>
                </a:cxn>
                <a:cxn ang="T13">
                  <a:pos x="T6" y="T7"/>
                </a:cxn>
                <a:cxn ang="T14">
                  <a:pos x="T8" y="T9"/>
                </a:cxn>
              </a:cxnLst>
              <a:rect l="T15" t="T16" r="T17" b="T18"/>
              <a:pathLst>
                <a:path w="112" h="546">
                  <a:moveTo>
                    <a:pt x="0" y="531"/>
                  </a:moveTo>
                  <a:lnTo>
                    <a:pt x="8" y="0"/>
                  </a:lnTo>
                  <a:lnTo>
                    <a:pt x="112" y="8"/>
                  </a:lnTo>
                  <a:lnTo>
                    <a:pt x="105" y="546"/>
                  </a:lnTo>
                  <a:lnTo>
                    <a:pt x="0" y="531"/>
                  </a:lnTo>
                  <a:close/>
                </a:path>
              </a:pathLst>
            </a:custGeom>
            <a:solidFill>
              <a:srgbClr val="339966"/>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02" name="Freeform 101"/>
            <p:cNvSpPr>
              <a:spLocks/>
            </p:cNvSpPr>
            <p:nvPr/>
          </p:nvSpPr>
          <p:spPr bwMode="auto">
            <a:xfrm>
              <a:off x="2530" y="2629"/>
              <a:ext cx="134" cy="45"/>
            </a:xfrm>
            <a:custGeom>
              <a:avLst/>
              <a:gdLst>
                <a:gd name="T0" fmla="*/ 0 w 134"/>
                <a:gd name="T1" fmla="*/ 37 h 45"/>
                <a:gd name="T2" fmla="*/ 104 w 134"/>
                <a:gd name="T3" fmla="*/ 45 h 45"/>
                <a:gd name="T4" fmla="*/ 134 w 134"/>
                <a:gd name="T5" fmla="*/ 15 h 45"/>
                <a:gd name="T6" fmla="*/ 30 w 134"/>
                <a:gd name="T7" fmla="*/ 0 h 45"/>
                <a:gd name="T8" fmla="*/ 0 w 134"/>
                <a:gd name="T9" fmla="*/ 37 h 45"/>
                <a:gd name="T10" fmla="*/ 0 60000 65536"/>
                <a:gd name="T11" fmla="*/ 0 60000 65536"/>
                <a:gd name="T12" fmla="*/ 0 60000 65536"/>
                <a:gd name="T13" fmla="*/ 0 60000 65536"/>
                <a:gd name="T14" fmla="*/ 0 60000 65536"/>
                <a:gd name="T15" fmla="*/ 0 w 134"/>
                <a:gd name="T16" fmla="*/ 0 h 45"/>
                <a:gd name="T17" fmla="*/ 134 w 134"/>
                <a:gd name="T18" fmla="*/ 45 h 45"/>
              </a:gdLst>
              <a:ahLst/>
              <a:cxnLst>
                <a:cxn ang="T10">
                  <a:pos x="T0" y="T1"/>
                </a:cxn>
                <a:cxn ang="T11">
                  <a:pos x="T2" y="T3"/>
                </a:cxn>
                <a:cxn ang="T12">
                  <a:pos x="T4" y="T5"/>
                </a:cxn>
                <a:cxn ang="T13">
                  <a:pos x="T6" y="T7"/>
                </a:cxn>
                <a:cxn ang="T14">
                  <a:pos x="T8" y="T9"/>
                </a:cxn>
              </a:cxnLst>
              <a:rect l="T15" t="T16" r="T17" b="T18"/>
              <a:pathLst>
                <a:path w="134" h="45">
                  <a:moveTo>
                    <a:pt x="0" y="37"/>
                  </a:moveTo>
                  <a:lnTo>
                    <a:pt x="104" y="45"/>
                  </a:lnTo>
                  <a:lnTo>
                    <a:pt x="134" y="15"/>
                  </a:lnTo>
                  <a:lnTo>
                    <a:pt x="30" y="0"/>
                  </a:lnTo>
                  <a:lnTo>
                    <a:pt x="0" y="37"/>
                  </a:lnTo>
                  <a:close/>
                </a:path>
              </a:pathLst>
            </a:custGeom>
            <a:solidFill>
              <a:srgbClr val="26734D"/>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03" name="Freeform 102"/>
            <p:cNvSpPr>
              <a:spLocks/>
            </p:cNvSpPr>
            <p:nvPr/>
          </p:nvSpPr>
          <p:spPr bwMode="auto">
            <a:xfrm>
              <a:off x="2537" y="3078"/>
              <a:ext cx="38" cy="232"/>
            </a:xfrm>
            <a:custGeom>
              <a:avLst/>
              <a:gdLst>
                <a:gd name="T0" fmla="*/ 0 w 38"/>
                <a:gd name="T1" fmla="*/ 232 h 232"/>
                <a:gd name="T2" fmla="*/ 8 w 38"/>
                <a:gd name="T3" fmla="*/ 37 h 232"/>
                <a:gd name="T4" fmla="*/ 38 w 38"/>
                <a:gd name="T5" fmla="*/ 0 h 232"/>
                <a:gd name="T6" fmla="*/ 38 w 38"/>
                <a:gd name="T7" fmla="*/ 194 h 232"/>
                <a:gd name="T8" fmla="*/ 0 w 38"/>
                <a:gd name="T9" fmla="*/ 232 h 232"/>
                <a:gd name="T10" fmla="*/ 0 60000 65536"/>
                <a:gd name="T11" fmla="*/ 0 60000 65536"/>
                <a:gd name="T12" fmla="*/ 0 60000 65536"/>
                <a:gd name="T13" fmla="*/ 0 60000 65536"/>
                <a:gd name="T14" fmla="*/ 0 60000 65536"/>
                <a:gd name="T15" fmla="*/ 0 w 38"/>
                <a:gd name="T16" fmla="*/ 0 h 232"/>
                <a:gd name="T17" fmla="*/ 38 w 38"/>
                <a:gd name="T18" fmla="*/ 232 h 232"/>
              </a:gdLst>
              <a:ahLst/>
              <a:cxnLst>
                <a:cxn ang="T10">
                  <a:pos x="T0" y="T1"/>
                </a:cxn>
                <a:cxn ang="T11">
                  <a:pos x="T2" y="T3"/>
                </a:cxn>
                <a:cxn ang="T12">
                  <a:pos x="T4" y="T5"/>
                </a:cxn>
                <a:cxn ang="T13">
                  <a:pos x="T6" y="T7"/>
                </a:cxn>
                <a:cxn ang="T14">
                  <a:pos x="T8" y="T9"/>
                </a:cxn>
              </a:cxnLst>
              <a:rect l="T15" t="T16" r="T17" b="T18"/>
              <a:pathLst>
                <a:path w="38" h="232">
                  <a:moveTo>
                    <a:pt x="0" y="232"/>
                  </a:moveTo>
                  <a:lnTo>
                    <a:pt x="8" y="37"/>
                  </a:lnTo>
                  <a:lnTo>
                    <a:pt x="38" y="0"/>
                  </a:lnTo>
                  <a:lnTo>
                    <a:pt x="38" y="194"/>
                  </a:lnTo>
                  <a:lnTo>
                    <a:pt x="0" y="232"/>
                  </a:lnTo>
                  <a:close/>
                </a:path>
              </a:pathLst>
            </a:custGeom>
            <a:solidFill>
              <a:srgbClr val="1A4D33"/>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04" name="Freeform 103"/>
            <p:cNvSpPr>
              <a:spLocks/>
            </p:cNvSpPr>
            <p:nvPr/>
          </p:nvSpPr>
          <p:spPr bwMode="auto">
            <a:xfrm>
              <a:off x="2432" y="3100"/>
              <a:ext cx="113" cy="210"/>
            </a:xfrm>
            <a:custGeom>
              <a:avLst/>
              <a:gdLst>
                <a:gd name="T0" fmla="*/ 0 w 113"/>
                <a:gd name="T1" fmla="*/ 195 h 210"/>
                <a:gd name="T2" fmla="*/ 8 w 113"/>
                <a:gd name="T3" fmla="*/ 0 h 210"/>
                <a:gd name="T4" fmla="*/ 113 w 113"/>
                <a:gd name="T5" fmla="*/ 15 h 210"/>
                <a:gd name="T6" fmla="*/ 105 w 113"/>
                <a:gd name="T7" fmla="*/ 210 h 210"/>
                <a:gd name="T8" fmla="*/ 0 w 113"/>
                <a:gd name="T9" fmla="*/ 195 h 210"/>
                <a:gd name="T10" fmla="*/ 0 60000 65536"/>
                <a:gd name="T11" fmla="*/ 0 60000 65536"/>
                <a:gd name="T12" fmla="*/ 0 60000 65536"/>
                <a:gd name="T13" fmla="*/ 0 60000 65536"/>
                <a:gd name="T14" fmla="*/ 0 60000 65536"/>
                <a:gd name="T15" fmla="*/ 0 w 113"/>
                <a:gd name="T16" fmla="*/ 0 h 210"/>
                <a:gd name="T17" fmla="*/ 113 w 113"/>
                <a:gd name="T18" fmla="*/ 210 h 210"/>
              </a:gdLst>
              <a:ahLst/>
              <a:cxnLst>
                <a:cxn ang="T10">
                  <a:pos x="T0" y="T1"/>
                </a:cxn>
                <a:cxn ang="T11">
                  <a:pos x="T2" y="T3"/>
                </a:cxn>
                <a:cxn ang="T12">
                  <a:pos x="T4" y="T5"/>
                </a:cxn>
                <a:cxn ang="T13">
                  <a:pos x="T6" y="T7"/>
                </a:cxn>
                <a:cxn ang="T14">
                  <a:pos x="T8" y="T9"/>
                </a:cxn>
              </a:cxnLst>
              <a:rect l="T15" t="T16" r="T17" b="T18"/>
              <a:pathLst>
                <a:path w="113" h="210">
                  <a:moveTo>
                    <a:pt x="0" y="195"/>
                  </a:moveTo>
                  <a:lnTo>
                    <a:pt x="8" y="0"/>
                  </a:lnTo>
                  <a:lnTo>
                    <a:pt x="113" y="15"/>
                  </a:lnTo>
                  <a:lnTo>
                    <a:pt x="105" y="210"/>
                  </a:lnTo>
                  <a:lnTo>
                    <a:pt x="0" y="195"/>
                  </a:lnTo>
                  <a:close/>
                </a:path>
              </a:pathLst>
            </a:custGeom>
            <a:solidFill>
              <a:srgbClr val="339966"/>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05" name="Freeform 104"/>
            <p:cNvSpPr>
              <a:spLocks/>
            </p:cNvSpPr>
            <p:nvPr/>
          </p:nvSpPr>
          <p:spPr bwMode="auto">
            <a:xfrm>
              <a:off x="2440" y="3063"/>
              <a:ext cx="135" cy="52"/>
            </a:xfrm>
            <a:custGeom>
              <a:avLst/>
              <a:gdLst>
                <a:gd name="T0" fmla="*/ 0 w 135"/>
                <a:gd name="T1" fmla="*/ 37 h 52"/>
                <a:gd name="T2" fmla="*/ 105 w 135"/>
                <a:gd name="T3" fmla="*/ 52 h 52"/>
                <a:gd name="T4" fmla="*/ 135 w 135"/>
                <a:gd name="T5" fmla="*/ 15 h 52"/>
                <a:gd name="T6" fmla="*/ 30 w 135"/>
                <a:gd name="T7" fmla="*/ 0 h 52"/>
                <a:gd name="T8" fmla="*/ 0 w 135"/>
                <a:gd name="T9" fmla="*/ 37 h 52"/>
                <a:gd name="T10" fmla="*/ 0 60000 65536"/>
                <a:gd name="T11" fmla="*/ 0 60000 65536"/>
                <a:gd name="T12" fmla="*/ 0 60000 65536"/>
                <a:gd name="T13" fmla="*/ 0 60000 65536"/>
                <a:gd name="T14" fmla="*/ 0 60000 65536"/>
                <a:gd name="T15" fmla="*/ 0 w 135"/>
                <a:gd name="T16" fmla="*/ 0 h 52"/>
                <a:gd name="T17" fmla="*/ 135 w 135"/>
                <a:gd name="T18" fmla="*/ 52 h 52"/>
              </a:gdLst>
              <a:ahLst/>
              <a:cxnLst>
                <a:cxn ang="T10">
                  <a:pos x="T0" y="T1"/>
                </a:cxn>
                <a:cxn ang="T11">
                  <a:pos x="T2" y="T3"/>
                </a:cxn>
                <a:cxn ang="T12">
                  <a:pos x="T4" y="T5"/>
                </a:cxn>
                <a:cxn ang="T13">
                  <a:pos x="T6" y="T7"/>
                </a:cxn>
                <a:cxn ang="T14">
                  <a:pos x="T8" y="T9"/>
                </a:cxn>
              </a:cxnLst>
              <a:rect l="T15" t="T16" r="T17" b="T18"/>
              <a:pathLst>
                <a:path w="135" h="52">
                  <a:moveTo>
                    <a:pt x="0" y="37"/>
                  </a:moveTo>
                  <a:lnTo>
                    <a:pt x="105" y="52"/>
                  </a:lnTo>
                  <a:lnTo>
                    <a:pt x="135" y="15"/>
                  </a:lnTo>
                  <a:lnTo>
                    <a:pt x="30" y="0"/>
                  </a:lnTo>
                  <a:lnTo>
                    <a:pt x="0" y="37"/>
                  </a:lnTo>
                  <a:close/>
                </a:path>
              </a:pathLst>
            </a:custGeom>
            <a:solidFill>
              <a:srgbClr val="26734D"/>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06" name="Freeform 105"/>
            <p:cNvSpPr>
              <a:spLocks/>
            </p:cNvSpPr>
            <p:nvPr/>
          </p:nvSpPr>
          <p:spPr bwMode="auto">
            <a:xfrm>
              <a:off x="2447" y="3205"/>
              <a:ext cx="38" cy="217"/>
            </a:xfrm>
            <a:custGeom>
              <a:avLst/>
              <a:gdLst>
                <a:gd name="T0" fmla="*/ 0 w 38"/>
                <a:gd name="T1" fmla="*/ 217 h 217"/>
                <a:gd name="T2" fmla="*/ 0 w 38"/>
                <a:gd name="T3" fmla="*/ 45 h 217"/>
                <a:gd name="T4" fmla="*/ 38 w 38"/>
                <a:gd name="T5" fmla="*/ 0 h 217"/>
                <a:gd name="T6" fmla="*/ 38 w 38"/>
                <a:gd name="T7" fmla="*/ 172 h 217"/>
                <a:gd name="T8" fmla="*/ 0 w 38"/>
                <a:gd name="T9" fmla="*/ 217 h 217"/>
                <a:gd name="T10" fmla="*/ 0 60000 65536"/>
                <a:gd name="T11" fmla="*/ 0 60000 65536"/>
                <a:gd name="T12" fmla="*/ 0 60000 65536"/>
                <a:gd name="T13" fmla="*/ 0 60000 65536"/>
                <a:gd name="T14" fmla="*/ 0 60000 65536"/>
                <a:gd name="T15" fmla="*/ 0 w 38"/>
                <a:gd name="T16" fmla="*/ 0 h 217"/>
                <a:gd name="T17" fmla="*/ 38 w 38"/>
                <a:gd name="T18" fmla="*/ 217 h 217"/>
              </a:gdLst>
              <a:ahLst/>
              <a:cxnLst>
                <a:cxn ang="T10">
                  <a:pos x="T0" y="T1"/>
                </a:cxn>
                <a:cxn ang="T11">
                  <a:pos x="T2" y="T3"/>
                </a:cxn>
                <a:cxn ang="T12">
                  <a:pos x="T4" y="T5"/>
                </a:cxn>
                <a:cxn ang="T13">
                  <a:pos x="T6" y="T7"/>
                </a:cxn>
                <a:cxn ang="T14">
                  <a:pos x="T8" y="T9"/>
                </a:cxn>
              </a:cxnLst>
              <a:rect l="T15" t="T16" r="T17" b="T18"/>
              <a:pathLst>
                <a:path w="38" h="217">
                  <a:moveTo>
                    <a:pt x="0" y="217"/>
                  </a:moveTo>
                  <a:lnTo>
                    <a:pt x="0" y="45"/>
                  </a:lnTo>
                  <a:lnTo>
                    <a:pt x="38" y="0"/>
                  </a:lnTo>
                  <a:lnTo>
                    <a:pt x="38" y="172"/>
                  </a:lnTo>
                  <a:lnTo>
                    <a:pt x="0" y="217"/>
                  </a:lnTo>
                  <a:close/>
                </a:path>
              </a:pathLst>
            </a:custGeom>
            <a:solidFill>
              <a:srgbClr val="1A4D33"/>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07" name="Freeform 106"/>
            <p:cNvSpPr>
              <a:spLocks/>
            </p:cNvSpPr>
            <p:nvPr/>
          </p:nvSpPr>
          <p:spPr bwMode="auto">
            <a:xfrm>
              <a:off x="2343" y="3235"/>
              <a:ext cx="104" cy="187"/>
            </a:xfrm>
            <a:custGeom>
              <a:avLst/>
              <a:gdLst>
                <a:gd name="T0" fmla="*/ 0 w 104"/>
                <a:gd name="T1" fmla="*/ 164 h 187"/>
                <a:gd name="T2" fmla="*/ 0 w 104"/>
                <a:gd name="T3" fmla="*/ 0 h 187"/>
                <a:gd name="T4" fmla="*/ 104 w 104"/>
                <a:gd name="T5" fmla="*/ 15 h 187"/>
                <a:gd name="T6" fmla="*/ 104 w 104"/>
                <a:gd name="T7" fmla="*/ 187 h 187"/>
                <a:gd name="T8" fmla="*/ 0 w 104"/>
                <a:gd name="T9" fmla="*/ 164 h 187"/>
                <a:gd name="T10" fmla="*/ 0 60000 65536"/>
                <a:gd name="T11" fmla="*/ 0 60000 65536"/>
                <a:gd name="T12" fmla="*/ 0 60000 65536"/>
                <a:gd name="T13" fmla="*/ 0 60000 65536"/>
                <a:gd name="T14" fmla="*/ 0 60000 65536"/>
                <a:gd name="T15" fmla="*/ 0 w 104"/>
                <a:gd name="T16" fmla="*/ 0 h 187"/>
                <a:gd name="T17" fmla="*/ 104 w 104"/>
                <a:gd name="T18" fmla="*/ 187 h 187"/>
              </a:gdLst>
              <a:ahLst/>
              <a:cxnLst>
                <a:cxn ang="T10">
                  <a:pos x="T0" y="T1"/>
                </a:cxn>
                <a:cxn ang="T11">
                  <a:pos x="T2" y="T3"/>
                </a:cxn>
                <a:cxn ang="T12">
                  <a:pos x="T4" y="T5"/>
                </a:cxn>
                <a:cxn ang="T13">
                  <a:pos x="T6" y="T7"/>
                </a:cxn>
                <a:cxn ang="T14">
                  <a:pos x="T8" y="T9"/>
                </a:cxn>
              </a:cxnLst>
              <a:rect l="T15" t="T16" r="T17" b="T18"/>
              <a:pathLst>
                <a:path w="104" h="187">
                  <a:moveTo>
                    <a:pt x="0" y="164"/>
                  </a:moveTo>
                  <a:lnTo>
                    <a:pt x="0" y="0"/>
                  </a:lnTo>
                  <a:lnTo>
                    <a:pt x="104" y="15"/>
                  </a:lnTo>
                  <a:lnTo>
                    <a:pt x="104" y="187"/>
                  </a:lnTo>
                  <a:lnTo>
                    <a:pt x="0" y="164"/>
                  </a:lnTo>
                  <a:close/>
                </a:path>
              </a:pathLst>
            </a:custGeom>
            <a:solidFill>
              <a:srgbClr val="339966"/>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08" name="Freeform 107"/>
            <p:cNvSpPr>
              <a:spLocks/>
            </p:cNvSpPr>
            <p:nvPr/>
          </p:nvSpPr>
          <p:spPr bwMode="auto">
            <a:xfrm>
              <a:off x="2343" y="3190"/>
              <a:ext cx="142" cy="60"/>
            </a:xfrm>
            <a:custGeom>
              <a:avLst/>
              <a:gdLst>
                <a:gd name="T0" fmla="*/ 0 w 142"/>
                <a:gd name="T1" fmla="*/ 45 h 60"/>
                <a:gd name="T2" fmla="*/ 104 w 142"/>
                <a:gd name="T3" fmla="*/ 60 h 60"/>
                <a:gd name="T4" fmla="*/ 142 w 142"/>
                <a:gd name="T5" fmla="*/ 15 h 60"/>
                <a:gd name="T6" fmla="*/ 37 w 142"/>
                <a:gd name="T7" fmla="*/ 0 h 60"/>
                <a:gd name="T8" fmla="*/ 0 w 142"/>
                <a:gd name="T9" fmla="*/ 45 h 60"/>
                <a:gd name="T10" fmla="*/ 0 60000 65536"/>
                <a:gd name="T11" fmla="*/ 0 60000 65536"/>
                <a:gd name="T12" fmla="*/ 0 60000 65536"/>
                <a:gd name="T13" fmla="*/ 0 60000 65536"/>
                <a:gd name="T14" fmla="*/ 0 60000 65536"/>
                <a:gd name="T15" fmla="*/ 0 w 142"/>
                <a:gd name="T16" fmla="*/ 0 h 60"/>
                <a:gd name="T17" fmla="*/ 142 w 142"/>
                <a:gd name="T18" fmla="*/ 60 h 60"/>
              </a:gdLst>
              <a:ahLst/>
              <a:cxnLst>
                <a:cxn ang="T10">
                  <a:pos x="T0" y="T1"/>
                </a:cxn>
                <a:cxn ang="T11">
                  <a:pos x="T2" y="T3"/>
                </a:cxn>
                <a:cxn ang="T12">
                  <a:pos x="T4" y="T5"/>
                </a:cxn>
                <a:cxn ang="T13">
                  <a:pos x="T6" y="T7"/>
                </a:cxn>
                <a:cxn ang="T14">
                  <a:pos x="T8" y="T9"/>
                </a:cxn>
              </a:cxnLst>
              <a:rect l="T15" t="T16" r="T17" b="T18"/>
              <a:pathLst>
                <a:path w="142" h="60">
                  <a:moveTo>
                    <a:pt x="0" y="45"/>
                  </a:moveTo>
                  <a:lnTo>
                    <a:pt x="104" y="60"/>
                  </a:lnTo>
                  <a:lnTo>
                    <a:pt x="142" y="15"/>
                  </a:lnTo>
                  <a:lnTo>
                    <a:pt x="37" y="0"/>
                  </a:lnTo>
                  <a:lnTo>
                    <a:pt x="0" y="45"/>
                  </a:lnTo>
                  <a:close/>
                </a:path>
              </a:pathLst>
            </a:custGeom>
            <a:solidFill>
              <a:srgbClr val="26734D"/>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09" name="Freeform 108"/>
            <p:cNvSpPr>
              <a:spLocks/>
            </p:cNvSpPr>
            <p:nvPr/>
          </p:nvSpPr>
          <p:spPr bwMode="auto">
            <a:xfrm>
              <a:off x="2358" y="3467"/>
              <a:ext cx="37" cy="67"/>
            </a:xfrm>
            <a:custGeom>
              <a:avLst/>
              <a:gdLst>
                <a:gd name="T0" fmla="*/ 0 w 37"/>
                <a:gd name="T1" fmla="*/ 67 h 67"/>
                <a:gd name="T2" fmla="*/ 0 w 37"/>
                <a:gd name="T3" fmla="*/ 45 h 67"/>
                <a:gd name="T4" fmla="*/ 37 w 37"/>
                <a:gd name="T5" fmla="*/ 0 h 67"/>
                <a:gd name="T6" fmla="*/ 37 w 37"/>
                <a:gd name="T7" fmla="*/ 22 h 67"/>
                <a:gd name="T8" fmla="*/ 0 w 37"/>
                <a:gd name="T9" fmla="*/ 67 h 67"/>
                <a:gd name="T10" fmla="*/ 0 60000 65536"/>
                <a:gd name="T11" fmla="*/ 0 60000 65536"/>
                <a:gd name="T12" fmla="*/ 0 60000 65536"/>
                <a:gd name="T13" fmla="*/ 0 60000 65536"/>
                <a:gd name="T14" fmla="*/ 0 60000 65536"/>
                <a:gd name="T15" fmla="*/ 0 w 37"/>
                <a:gd name="T16" fmla="*/ 0 h 67"/>
                <a:gd name="T17" fmla="*/ 37 w 37"/>
                <a:gd name="T18" fmla="*/ 67 h 67"/>
              </a:gdLst>
              <a:ahLst/>
              <a:cxnLst>
                <a:cxn ang="T10">
                  <a:pos x="T0" y="T1"/>
                </a:cxn>
                <a:cxn ang="T11">
                  <a:pos x="T2" y="T3"/>
                </a:cxn>
                <a:cxn ang="T12">
                  <a:pos x="T4" y="T5"/>
                </a:cxn>
                <a:cxn ang="T13">
                  <a:pos x="T6" y="T7"/>
                </a:cxn>
                <a:cxn ang="T14">
                  <a:pos x="T8" y="T9"/>
                </a:cxn>
              </a:cxnLst>
              <a:rect l="T15" t="T16" r="T17" b="T18"/>
              <a:pathLst>
                <a:path w="37" h="67">
                  <a:moveTo>
                    <a:pt x="0" y="67"/>
                  </a:moveTo>
                  <a:lnTo>
                    <a:pt x="0" y="45"/>
                  </a:lnTo>
                  <a:lnTo>
                    <a:pt x="37" y="0"/>
                  </a:lnTo>
                  <a:lnTo>
                    <a:pt x="37" y="22"/>
                  </a:lnTo>
                  <a:lnTo>
                    <a:pt x="0" y="67"/>
                  </a:lnTo>
                  <a:close/>
                </a:path>
              </a:pathLst>
            </a:custGeom>
            <a:solidFill>
              <a:srgbClr val="1A4D33"/>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10" name="Freeform 109"/>
            <p:cNvSpPr>
              <a:spLocks/>
            </p:cNvSpPr>
            <p:nvPr/>
          </p:nvSpPr>
          <p:spPr bwMode="auto">
            <a:xfrm>
              <a:off x="2245" y="3497"/>
              <a:ext cx="113" cy="37"/>
            </a:xfrm>
            <a:custGeom>
              <a:avLst/>
              <a:gdLst>
                <a:gd name="T0" fmla="*/ 0 w 113"/>
                <a:gd name="T1" fmla="*/ 15 h 37"/>
                <a:gd name="T2" fmla="*/ 0 w 113"/>
                <a:gd name="T3" fmla="*/ 0 h 37"/>
                <a:gd name="T4" fmla="*/ 113 w 113"/>
                <a:gd name="T5" fmla="*/ 15 h 37"/>
                <a:gd name="T6" fmla="*/ 113 w 113"/>
                <a:gd name="T7" fmla="*/ 37 h 37"/>
                <a:gd name="T8" fmla="*/ 0 w 113"/>
                <a:gd name="T9" fmla="*/ 15 h 37"/>
                <a:gd name="T10" fmla="*/ 0 60000 65536"/>
                <a:gd name="T11" fmla="*/ 0 60000 65536"/>
                <a:gd name="T12" fmla="*/ 0 60000 65536"/>
                <a:gd name="T13" fmla="*/ 0 60000 65536"/>
                <a:gd name="T14" fmla="*/ 0 60000 65536"/>
                <a:gd name="T15" fmla="*/ 0 w 113"/>
                <a:gd name="T16" fmla="*/ 0 h 37"/>
                <a:gd name="T17" fmla="*/ 113 w 113"/>
                <a:gd name="T18" fmla="*/ 37 h 37"/>
              </a:gdLst>
              <a:ahLst/>
              <a:cxnLst>
                <a:cxn ang="T10">
                  <a:pos x="T0" y="T1"/>
                </a:cxn>
                <a:cxn ang="T11">
                  <a:pos x="T2" y="T3"/>
                </a:cxn>
                <a:cxn ang="T12">
                  <a:pos x="T4" y="T5"/>
                </a:cxn>
                <a:cxn ang="T13">
                  <a:pos x="T6" y="T7"/>
                </a:cxn>
                <a:cxn ang="T14">
                  <a:pos x="T8" y="T9"/>
                </a:cxn>
              </a:cxnLst>
              <a:rect l="T15" t="T16" r="T17" b="T18"/>
              <a:pathLst>
                <a:path w="113" h="37">
                  <a:moveTo>
                    <a:pt x="0" y="15"/>
                  </a:moveTo>
                  <a:lnTo>
                    <a:pt x="0" y="0"/>
                  </a:lnTo>
                  <a:lnTo>
                    <a:pt x="113" y="15"/>
                  </a:lnTo>
                  <a:lnTo>
                    <a:pt x="113" y="37"/>
                  </a:lnTo>
                  <a:lnTo>
                    <a:pt x="0" y="15"/>
                  </a:lnTo>
                  <a:close/>
                </a:path>
              </a:pathLst>
            </a:custGeom>
            <a:solidFill>
              <a:srgbClr val="339966"/>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11" name="Freeform 110"/>
            <p:cNvSpPr>
              <a:spLocks/>
            </p:cNvSpPr>
            <p:nvPr/>
          </p:nvSpPr>
          <p:spPr bwMode="auto">
            <a:xfrm>
              <a:off x="2245" y="3452"/>
              <a:ext cx="150" cy="60"/>
            </a:xfrm>
            <a:custGeom>
              <a:avLst/>
              <a:gdLst>
                <a:gd name="T0" fmla="*/ 0 w 150"/>
                <a:gd name="T1" fmla="*/ 45 h 60"/>
                <a:gd name="T2" fmla="*/ 113 w 150"/>
                <a:gd name="T3" fmla="*/ 60 h 60"/>
                <a:gd name="T4" fmla="*/ 150 w 150"/>
                <a:gd name="T5" fmla="*/ 15 h 60"/>
                <a:gd name="T6" fmla="*/ 38 w 150"/>
                <a:gd name="T7" fmla="*/ 0 h 60"/>
                <a:gd name="T8" fmla="*/ 0 w 150"/>
                <a:gd name="T9" fmla="*/ 45 h 60"/>
                <a:gd name="T10" fmla="*/ 0 60000 65536"/>
                <a:gd name="T11" fmla="*/ 0 60000 65536"/>
                <a:gd name="T12" fmla="*/ 0 60000 65536"/>
                <a:gd name="T13" fmla="*/ 0 60000 65536"/>
                <a:gd name="T14" fmla="*/ 0 60000 65536"/>
                <a:gd name="T15" fmla="*/ 0 w 150"/>
                <a:gd name="T16" fmla="*/ 0 h 60"/>
                <a:gd name="T17" fmla="*/ 150 w 150"/>
                <a:gd name="T18" fmla="*/ 60 h 60"/>
              </a:gdLst>
              <a:ahLst/>
              <a:cxnLst>
                <a:cxn ang="T10">
                  <a:pos x="T0" y="T1"/>
                </a:cxn>
                <a:cxn ang="T11">
                  <a:pos x="T2" y="T3"/>
                </a:cxn>
                <a:cxn ang="T12">
                  <a:pos x="T4" y="T5"/>
                </a:cxn>
                <a:cxn ang="T13">
                  <a:pos x="T6" y="T7"/>
                </a:cxn>
                <a:cxn ang="T14">
                  <a:pos x="T8" y="T9"/>
                </a:cxn>
              </a:cxnLst>
              <a:rect l="T15" t="T16" r="T17" b="T18"/>
              <a:pathLst>
                <a:path w="150" h="60">
                  <a:moveTo>
                    <a:pt x="0" y="45"/>
                  </a:moveTo>
                  <a:lnTo>
                    <a:pt x="113" y="60"/>
                  </a:lnTo>
                  <a:lnTo>
                    <a:pt x="150" y="15"/>
                  </a:lnTo>
                  <a:lnTo>
                    <a:pt x="38" y="0"/>
                  </a:lnTo>
                  <a:lnTo>
                    <a:pt x="0" y="45"/>
                  </a:lnTo>
                  <a:close/>
                </a:path>
              </a:pathLst>
            </a:custGeom>
            <a:solidFill>
              <a:srgbClr val="26734D"/>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12" name="Freeform 111"/>
            <p:cNvSpPr>
              <a:spLocks/>
            </p:cNvSpPr>
            <p:nvPr/>
          </p:nvSpPr>
          <p:spPr bwMode="auto">
            <a:xfrm>
              <a:off x="2881" y="2651"/>
              <a:ext cx="45" cy="599"/>
            </a:xfrm>
            <a:custGeom>
              <a:avLst/>
              <a:gdLst>
                <a:gd name="T0" fmla="*/ 0 w 45"/>
                <a:gd name="T1" fmla="*/ 599 h 599"/>
                <a:gd name="T2" fmla="*/ 15 w 45"/>
                <a:gd name="T3" fmla="*/ 38 h 599"/>
                <a:gd name="T4" fmla="*/ 45 w 45"/>
                <a:gd name="T5" fmla="*/ 0 h 599"/>
                <a:gd name="T6" fmla="*/ 30 w 45"/>
                <a:gd name="T7" fmla="*/ 554 h 599"/>
                <a:gd name="T8" fmla="*/ 0 w 45"/>
                <a:gd name="T9" fmla="*/ 599 h 599"/>
                <a:gd name="T10" fmla="*/ 0 60000 65536"/>
                <a:gd name="T11" fmla="*/ 0 60000 65536"/>
                <a:gd name="T12" fmla="*/ 0 60000 65536"/>
                <a:gd name="T13" fmla="*/ 0 60000 65536"/>
                <a:gd name="T14" fmla="*/ 0 60000 65536"/>
                <a:gd name="T15" fmla="*/ 0 w 45"/>
                <a:gd name="T16" fmla="*/ 0 h 599"/>
                <a:gd name="T17" fmla="*/ 45 w 45"/>
                <a:gd name="T18" fmla="*/ 599 h 599"/>
              </a:gdLst>
              <a:ahLst/>
              <a:cxnLst>
                <a:cxn ang="T10">
                  <a:pos x="T0" y="T1"/>
                </a:cxn>
                <a:cxn ang="T11">
                  <a:pos x="T2" y="T3"/>
                </a:cxn>
                <a:cxn ang="T12">
                  <a:pos x="T4" y="T5"/>
                </a:cxn>
                <a:cxn ang="T13">
                  <a:pos x="T6" y="T7"/>
                </a:cxn>
                <a:cxn ang="T14">
                  <a:pos x="T8" y="T9"/>
                </a:cxn>
              </a:cxnLst>
              <a:rect l="T15" t="T16" r="T17" b="T18"/>
              <a:pathLst>
                <a:path w="45" h="599">
                  <a:moveTo>
                    <a:pt x="0" y="599"/>
                  </a:moveTo>
                  <a:lnTo>
                    <a:pt x="15" y="38"/>
                  </a:lnTo>
                  <a:lnTo>
                    <a:pt x="45" y="0"/>
                  </a:lnTo>
                  <a:lnTo>
                    <a:pt x="30" y="554"/>
                  </a:lnTo>
                  <a:lnTo>
                    <a:pt x="0" y="599"/>
                  </a:lnTo>
                  <a:close/>
                </a:path>
              </a:pathLst>
            </a:custGeom>
            <a:solidFill>
              <a:srgbClr val="808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13" name="Freeform 112"/>
            <p:cNvSpPr>
              <a:spLocks/>
            </p:cNvSpPr>
            <p:nvPr/>
          </p:nvSpPr>
          <p:spPr bwMode="auto">
            <a:xfrm>
              <a:off x="2776" y="2674"/>
              <a:ext cx="120" cy="576"/>
            </a:xfrm>
            <a:custGeom>
              <a:avLst/>
              <a:gdLst>
                <a:gd name="T0" fmla="*/ 0 w 120"/>
                <a:gd name="T1" fmla="*/ 561 h 576"/>
                <a:gd name="T2" fmla="*/ 15 w 120"/>
                <a:gd name="T3" fmla="*/ 0 h 576"/>
                <a:gd name="T4" fmla="*/ 120 w 120"/>
                <a:gd name="T5" fmla="*/ 15 h 576"/>
                <a:gd name="T6" fmla="*/ 105 w 120"/>
                <a:gd name="T7" fmla="*/ 576 h 576"/>
                <a:gd name="T8" fmla="*/ 0 w 120"/>
                <a:gd name="T9" fmla="*/ 561 h 576"/>
                <a:gd name="T10" fmla="*/ 0 60000 65536"/>
                <a:gd name="T11" fmla="*/ 0 60000 65536"/>
                <a:gd name="T12" fmla="*/ 0 60000 65536"/>
                <a:gd name="T13" fmla="*/ 0 60000 65536"/>
                <a:gd name="T14" fmla="*/ 0 60000 65536"/>
                <a:gd name="T15" fmla="*/ 0 w 120"/>
                <a:gd name="T16" fmla="*/ 0 h 576"/>
                <a:gd name="T17" fmla="*/ 120 w 120"/>
                <a:gd name="T18" fmla="*/ 576 h 576"/>
              </a:gdLst>
              <a:ahLst/>
              <a:cxnLst>
                <a:cxn ang="T10">
                  <a:pos x="T0" y="T1"/>
                </a:cxn>
                <a:cxn ang="T11">
                  <a:pos x="T2" y="T3"/>
                </a:cxn>
                <a:cxn ang="T12">
                  <a:pos x="T4" y="T5"/>
                </a:cxn>
                <a:cxn ang="T13">
                  <a:pos x="T6" y="T7"/>
                </a:cxn>
                <a:cxn ang="T14">
                  <a:pos x="T8" y="T9"/>
                </a:cxn>
              </a:cxnLst>
              <a:rect l="T15" t="T16" r="T17" b="T18"/>
              <a:pathLst>
                <a:path w="120" h="576">
                  <a:moveTo>
                    <a:pt x="0" y="561"/>
                  </a:moveTo>
                  <a:lnTo>
                    <a:pt x="15" y="0"/>
                  </a:lnTo>
                  <a:lnTo>
                    <a:pt x="120" y="15"/>
                  </a:lnTo>
                  <a:lnTo>
                    <a:pt x="105" y="576"/>
                  </a:lnTo>
                  <a:lnTo>
                    <a:pt x="0" y="561"/>
                  </a:lnTo>
                  <a:close/>
                </a:path>
              </a:pathLst>
            </a:custGeom>
            <a:solidFill>
              <a:srgbClr val="FFF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14" name="Freeform 113"/>
            <p:cNvSpPr>
              <a:spLocks/>
            </p:cNvSpPr>
            <p:nvPr/>
          </p:nvSpPr>
          <p:spPr bwMode="auto">
            <a:xfrm>
              <a:off x="2791" y="2636"/>
              <a:ext cx="135" cy="53"/>
            </a:xfrm>
            <a:custGeom>
              <a:avLst/>
              <a:gdLst>
                <a:gd name="T0" fmla="*/ 0 w 135"/>
                <a:gd name="T1" fmla="*/ 38 h 53"/>
                <a:gd name="T2" fmla="*/ 105 w 135"/>
                <a:gd name="T3" fmla="*/ 53 h 53"/>
                <a:gd name="T4" fmla="*/ 135 w 135"/>
                <a:gd name="T5" fmla="*/ 15 h 53"/>
                <a:gd name="T6" fmla="*/ 30 w 135"/>
                <a:gd name="T7" fmla="*/ 0 h 53"/>
                <a:gd name="T8" fmla="*/ 0 w 135"/>
                <a:gd name="T9" fmla="*/ 38 h 53"/>
                <a:gd name="T10" fmla="*/ 0 60000 65536"/>
                <a:gd name="T11" fmla="*/ 0 60000 65536"/>
                <a:gd name="T12" fmla="*/ 0 60000 65536"/>
                <a:gd name="T13" fmla="*/ 0 60000 65536"/>
                <a:gd name="T14" fmla="*/ 0 60000 65536"/>
                <a:gd name="T15" fmla="*/ 0 w 135"/>
                <a:gd name="T16" fmla="*/ 0 h 53"/>
                <a:gd name="T17" fmla="*/ 135 w 135"/>
                <a:gd name="T18" fmla="*/ 53 h 53"/>
              </a:gdLst>
              <a:ahLst/>
              <a:cxnLst>
                <a:cxn ang="T10">
                  <a:pos x="T0" y="T1"/>
                </a:cxn>
                <a:cxn ang="T11">
                  <a:pos x="T2" y="T3"/>
                </a:cxn>
                <a:cxn ang="T12">
                  <a:pos x="T4" y="T5"/>
                </a:cxn>
                <a:cxn ang="T13">
                  <a:pos x="T6" y="T7"/>
                </a:cxn>
                <a:cxn ang="T14">
                  <a:pos x="T8" y="T9"/>
                </a:cxn>
              </a:cxnLst>
              <a:rect l="T15" t="T16" r="T17" b="T18"/>
              <a:pathLst>
                <a:path w="135" h="53">
                  <a:moveTo>
                    <a:pt x="0" y="38"/>
                  </a:moveTo>
                  <a:lnTo>
                    <a:pt x="105" y="53"/>
                  </a:lnTo>
                  <a:lnTo>
                    <a:pt x="135" y="15"/>
                  </a:lnTo>
                  <a:lnTo>
                    <a:pt x="30" y="0"/>
                  </a:lnTo>
                  <a:lnTo>
                    <a:pt x="0" y="38"/>
                  </a:lnTo>
                  <a:close/>
                </a:path>
              </a:pathLst>
            </a:custGeom>
            <a:solidFill>
              <a:srgbClr val="BFB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15" name="Freeform 114"/>
            <p:cNvSpPr>
              <a:spLocks/>
            </p:cNvSpPr>
            <p:nvPr/>
          </p:nvSpPr>
          <p:spPr bwMode="auto">
            <a:xfrm>
              <a:off x="2717" y="3145"/>
              <a:ext cx="45" cy="314"/>
            </a:xfrm>
            <a:custGeom>
              <a:avLst/>
              <a:gdLst>
                <a:gd name="T0" fmla="*/ 0 w 45"/>
                <a:gd name="T1" fmla="*/ 314 h 314"/>
                <a:gd name="T2" fmla="*/ 7 w 45"/>
                <a:gd name="T3" fmla="*/ 37 h 314"/>
                <a:gd name="T4" fmla="*/ 45 w 45"/>
                <a:gd name="T5" fmla="*/ 0 h 314"/>
                <a:gd name="T6" fmla="*/ 37 w 45"/>
                <a:gd name="T7" fmla="*/ 269 h 314"/>
                <a:gd name="T8" fmla="*/ 0 w 45"/>
                <a:gd name="T9" fmla="*/ 314 h 314"/>
                <a:gd name="T10" fmla="*/ 0 60000 65536"/>
                <a:gd name="T11" fmla="*/ 0 60000 65536"/>
                <a:gd name="T12" fmla="*/ 0 60000 65536"/>
                <a:gd name="T13" fmla="*/ 0 60000 65536"/>
                <a:gd name="T14" fmla="*/ 0 60000 65536"/>
                <a:gd name="T15" fmla="*/ 0 w 45"/>
                <a:gd name="T16" fmla="*/ 0 h 314"/>
                <a:gd name="T17" fmla="*/ 45 w 45"/>
                <a:gd name="T18" fmla="*/ 314 h 314"/>
              </a:gdLst>
              <a:ahLst/>
              <a:cxnLst>
                <a:cxn ang="T10">
                  <a:pos x="T0" y="T1"/>
                </a:cxn>
                <a:cxn ang="T11">
                  <a:pos x="T2" y="T3"/>
                </a:cxn>
                <a:cxn ang="T12">
                  <a:pos x="T4" y="T5"/>
                </a:cxn>
                <a:cxn ang="T13">
                  <a:pos x="T6" y="T7"/>
                </a:cxn>
                <a:cxn ang="T14">
                  <a:pos x="T8" y="T9"/>
                </a:cxn>
              </a:cxnLst>
              <a:rect l="T15" t="T16" r="T17" b="T18"/>
              <a:pathLst>
                <a:path w="45" h="314">
                  <a:moveTo>
                    <a:pt x="0" y="314"/>
                  </a:moveTo>
                  <a:lnTo>
                    <a:pt x="7" y="37"/>
                  </a:lnTo>
                  <a:lnTo>
                    <a:pt x="45" y="0"/>
                  </a:lnTo>
                  <a:lnTo>
                    <a:pt x="37" y="269"/>
                  </a:lnTo>
                  <a:lnTo>
                    <a:pt x="0" y="314"/>
                  </a:lnTo>
                  <a:close/>
                </a:path>
              </a:pathLst>
            </a:custGeom>
            <a:solidFill>
              <a:srgbClr val="808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16" name="Freeform 115"/>
            <p:cNvSpPr>
              <a:spLocks/>
            </p:cNvSpPr>
            <p:nvPr/>
          </p:nvSpPr>
          <p:spPr bwMode="auto">
            <a:xfrm>
              <a:off x="2612" y="3167"/>
              <a:ext cx="112" cy="292"/>
            </a:xfrm>
            <a:custGeom>
              <a:avLst/>
              <a:gdLst>
                <a:gd name="T0" fmla="*/ 0 w 112"/>
                <a:gd name="T1" fmla="*/ 277 h 292"/>
                <a:gd name="T2" fmla="*/ 0 w 112"/>
                <a:gd name="T3" fmla="*/ 0 h 292"/>
                <a:gd name="T4" fmla="*/ 112 w 112"/>
                <a:gd name="T5" fmla="*/ 15 h 292"/>
                <a:gd name="T6" fmla="*/ 105 w 112"/>
                <a:gd name="T7" fmla="*/ 292 h 292"/>
                <a:gd name="T8" fmla="*/ 0 w 112"/>
                <a:gd name="T9" fmla="*/ 277 h 292"/>
                <a:gd name="T10" fmla="*/ 0 60000 65536"/>
                <a:gd name="T11" fmla="*/ 0 60000 65536"/>
                <a:gd name="T12" fmla="*/ 0 60000 65536"/>
                <a:gd name="T13" fmla="*/ 0 60000 65536"/>
                <a:gd name="T14" fmla="*/ 0 60000 65536"/>
                <a:gd name="T15" fmla="*/ 0 w 112"/>
                <a:gd name="T16" fmla="*/ 0 h 292"/>
                <a:gd name="T17" fmla="*/ 112 w 112"/>
                <a:gd name="T18" fmla="*/ 292 h 292"/>
              </a:gdLst>
              <a:ahLst/>
              <a:cxnLst>
                <a:cxn ang="T10">
                  <a:pos x="T0" y="T1"/>
                </a:cxn>
                <a:cxn ang="T11">
                  <a:pos x="T2" y="T3"/>
                </a:cxn>
                <a:cxn ang="T12">
                  <a:pos x="T4" y="T5"/>
                </a:cxn>
                <a:cxn ang="T13">
                  <a:pos x="T6" y="T7"/>
                </a:cxn>
                <a:cxn ang="T14">
                  <a:pos x="T8" y="T9"/>
                </a:cxn>
              </a:cxnLst>
              <a:rect l="T15" t="T16" r="T17" b="T18"/>
              <a:pathLst>
                <a:path w="112" h="292">
                  <a:moveTo>
                    <a:pt x="0" y="277"/>
                  </a:moveTo>
                  <a:lnTo>
                    <a:pt x="0" y="0"/>
                  </a:lnTo>
                  <a:lnTo>
                    <a:pt x="112" y="15"/>
                  </a:lnTo>
                  <a:lnTo>
                    <a:pt x="105" y="292"/>
                  </a:lnTo>
                  <a:lnTo>
                    <a:pt x="0" y="277"/>
                  </a:lnTo>
                  <a:close/>
                </a:path>
              </a:pathLst>
            </a:custGeom>
            <a:solidFill>
              <a:srgbClr val="FFF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17" name="Freeform 116"/>
            <p:cNvSpPr>
              <a:spLocks/>
            </p:cNvSpPr>
            <p:nvPr/>
          </p:nvSpPr>
          <p:spPr bwMode="auto">
            <a:xfrm>
              <a:off x="2612" y="3130"/>
              <a:ext cx="150" cy="52"/>
            </a:xfrm>
            <a:custGeom>
              <a:avLst/>
              <a:gdLst>
                <a:gd name="T0" fmla="*/ 0 w 150"/>
                <a:gd name="T1" fmla="*/ 37 h 52"/>
                <a:gd name="T2" fmla="*/ 112 w 150"/>
                <a:gd name="T3" fmla="*/ 52 h 52"/>
                <a:gd name="T4" fmla="*/ 150 w 150"/>
                <a:gd name="T5" fmla="*/ 15 h 52"/>
                <a:gd name="T6" fmla="*/ 37 w 150"/>
                <a:gd name="T7" fmla="*/ 0 h 52"/>
                <a:gd name="T8" fmla="*/ 0 w 150"/>
                <a:gd name="T9" fmla="*/ 37 h 52"/>
                <a:gd name="T10" fmla="*/ 0 60000 65536"/>
                <a:gd name="T11" fmla="*/ 0 60000 65536"/>
                <a:gd name="T12" fmla="*/ 0 60000 65536"/>
                <a:gd name="T13" fmla="*/ 0 60000 65536"/>
                <a:gd name="T14" fmla="*/ 0 60000 65536"/>
                <a:gd name="T15" fmla="*/ 0 w 150"/>
                <a:gd name="T16" fmla="*/ 0 h 52"/>
                <a:gd name="T17" fmla="*/ 150 w 150"/>
                <a:gd name="T18" fmla="*/ 52 h 52"/>
              </a:gdLst>
              <a:ahLst/>
              <a:cxnLst>
                <a:cxn ang="T10">
                  <a:pos x="T0" y="T1"/>
                </a:cxn>
                <a:cxn ang="T11">
                  <a:pos x="T2" y="T3"/>
                </a:cxn>
                <a:cxn ang="T12">
                  <a:pos x="T4" y="T5"/>
                </a:cxn>
                <a:cxn ang="T13">
                  <a:pos x="T6" y="T7"/>
                </a:cxn>
                <a:cxn ang="T14">
                  <a:pos x="T8" y="T9"/>
                </a:cxn>
              </a:cxnLst>
              <a:rect l="T15" t="T16" r="T17" b="T18"/>
              <a:pathLst>
                <a:path w="150" h="52">
                  <a:moveTo>
                    <a:pt x="0" y="37"/>
                  </a:moveTo>
                  <a:lnTo>
                    <a:pt x="112" y="52"/>
                  </a:lnTo>
                  <a:lnTo>
                    <a:pt x="150" y="15"/>
                  </a:lnTo>
                  <a:lnTo>
                    <a:pt x="37" y="0"/>
                  </a:lnTo>
                  <a:lnTo>
                    <a:pt x="0" y="37"/>
                  </a:lnTo>
                  <a:close/>
                </a:path>
              </a:pathLst>
            </a:custGeom>
            <a:solidFill>
              <a:srgbClr val="BFB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18" name="Freeform 117"/>
            <p:cNvSpPr>
              <a:spLocks/>
            </p:cNvSpPr>
            <p:nvPr/>
          </p:nvSpPr>
          <p:spPr bwMode="auto">
            <a:xfrm>
              <a:off x="2634" y="3414"/>
              <a:ext cx="38" cy="157"/>
            </a:xfrm>
            <a:custGeom>
              <a:avLst/>
              <a:gdLst>
                <a:gd name="T0" fmla="*/ 0 w 38"/>
                <a:gd name="T1" fmla="*/ 157 h 157"/>
                <a:gd name="T2" fmla="*/ 0 w 38"/>
                <a:gd name="T3" fmla="*/ 45 h 157"/>
                <a:gd name="T4" fmla="*/ 38 w 38"/>
                <a:gd name="T5" fmla="*/ 0 h 157"/>
                <a:gd name="T6" fmla="*/ 30 w 38"/>
                <a:gd name="T7" fmla="*/ 113 h 157"/>
                <a:gd name="T8" fmla="*/ 0 w 38"/>
                <a:gd name="T9" fmla="*/ 157 h 157"/>
                <a:gd name="T10" fmla="*/ 0 60000 65536"/>
                <a:gd name="T11" fmla="*/ 0 60000 65536"/>
                <a:gd name="T12" fmla="*/ 0 60000 65536"/>
                <a:gd name="T13" fmla="*/ 0 60000 65536"/>
                <a:gd name="T14" fmla="*/ 0 60000 65536"/>
                <a:gd name="T15" fmla="*/ 0 w 38"/>
                <a:gd name="T16" fmla="*/ 0 h 157"/>
                <a:gd name="T17" fmla="*/ 38 w 38"/>
                <a:gd name="T18" fmla="*/ 157 h 157"/>
              </a:gdLst>
              <a:ahLst/>
              <a:cxnLst>
                <a:cxn ang="T10">
                  <a:pos x="T0" y="T1"/>
                </a:cxn>
                <a:cxn ang="T11">
                  <a:pos x="T2" y="T3"/>
                </a:cxn>
                <a:cxn ang="T12">
                  <a:pos x="T4" y="T5"/>
                </a:cxn>
                <a:cxn ang="T13">
                  <a:pos x="T6" y="T7"/>
                </a:cxn>
                <a:cxn ang="T14">
                  <a:pos x="T8" y="T9"/>
                </a:cxn>
              </a:cxnLst>
              <a:rect l="T15" t="T16" r="T17" b="T18"/>
              <a:pathLst>
                <a:path w="38" h="157">
                  <a:moveTo>
                    <a:pt x="0" y="157"/>
                  </a:moveTo>
                  <a:lnTo>
                    <a:pt x="0" y="45"/>
                  </a:lnTo>
                  <a:lnTo>
                    <a:pt x="38" y="0"/>
                  </a:lnTo>
                  <a:lnTo>
                    <a:pt x="30" y="113"/>
                  </a:lnTo>
                  <a:lnTo>
                    <a:pt x="0" y="157"/>
                  </a:lnTo>
                  <a:close/>
                </a:path>
              </a:pathLst>
            </a:custGeom>
            <a:solidFill>
              <a:srgbClr val="808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19" name="Freeform 118"/>
            <p:cNvSpPr>
              <a:spLocks/>
            </p:cNvSpPr>
            <p:nvPr/>
          </p:nvSpPr>
          <p:spPr bwMode="auto">
            <a:xfrm>
              <a:off x="2522" y="3444"/>
              <a:ext cx="112" cy="127"/>
            </a:xfrm>
            <a:custGeom>
              <a:avLst/>
              <a:gdLst>
                <a:gd name="T0" fmla="*/ 0 w 112"/>
                <a:gd name="T1" fmla="*/ 112 h 127"/>
                <a:gd name="T2" fmla="*/ 0 w 112"/>
                <a:gd name="T3" fmla="*/ 0 h 127"/>
                <a:gd name="T4" fmla="*/ 112 w 112"/>
                <a:gd name="T5" fmla="*/ 15 h 127"/>
                <a:gd name="T6" fmla="*/ 112 w 112"/>
                <a:gd name="T7" fmla="*/ 127 h 127"/>
                <a:gd name="T8" fmla="*/ 0 w 112"/>
                <a:gd name="T9" fmla="*/ 112 h 127"/>
                <a:gd name="T10" fmla="*/ 0 60000 65536"/>
                <a:gd name="T11" fmla="*/ 0 60000 65536"/>
                <a:gd name="T12" fmla="*/ 0 60000 65536"/>
                <a:gd name="T13" fmla="*/ 0 60000 65536"/>
                <a:gd name="T14" fmla="*/ 0 60000 65536"/>
                <a:gd name="T15" fmla="*/ 0 w 112"/>
                <a:gd name="T16" fmla="*/ 0 h 127"/>
                <a:gd name="T17" fmla="*/ 112 w 112"/>
                <a:gd name="T18" fmla="*/ 127 h 127"/>
              </a:gdLst>
              <a:ahLst/>
              <a:cxnLst>
                <a:cxn ang="T10">
                  <a:pos x="T0" y="T1"/>
                </a:cxn>
                <a:cxn ang="T11">
                  <a:pos x="T2" y="T3"/>
                </a:cxn>
                <a:cxn ang="T12">
                  <a:pos x="T4" y="T5"/>
                </a:cxn>
                <a:cxn ang="T13">
                  <a:pos x="T6" y="T7"/>
                </a:cxn>
                <a:cxn ang="T14">
                  <a:pos x="T8" y="T9"/>
                </a:cxn>
              </a:cxnLst>
              <a:rect l="T15" t="T16" r="T17" b="T18"/>
              <a:pathLst>
                <a:path w="112" h="127">
                  <a:moveTo>
                    <a:pt x="0" y="112"/>
                  </a:moveTo>
                  <a:lnTo>
                    <a:pt x="0" y="0"/>
                  </a:lnTo>
                  <a:lnTo>
                    <a:pt x="112" y="15"/>
                  </a:lnTo>
                  <a:lnTo>
                    <a:pt x="112" y="127"/>
                  </a:lnTo>
                  <a:lnTo>
                    <a:pt x="0" y="112"/>
                  </a:lnTo>
                  <a:close/>
                </a:path>
              </a:pathLst>
            </a:custGeom>
            <a:solidFill>
              <a:srgbClr val="FFF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20" name="Freeform 119"/>
            <p:cNvSpPr>
              <a:spLocks/>
            </p:cNvSpPr>
            <p:nvPr/>
          </p:nvSpPr>
          <p:spPr bwMode="auto">
            <a:xfrm>
              <a:off x="2522" y="3399"/>
              <a:ext cx="150" cy="60"/>
            </a:xfrm>
            <a:custGeom>
              <a:avLst/>
              <a:gdLst>
                <a:gd name="T0" fmla="*/ 0 w 150"/>
                <a:gd name="T1" fmla="*/ 45 h 60"/>
                <a:gd name="T2" fmla="*/ 112 w 150"/>
                <a:gd name="T3" fmla="*/ 60 h 60"/>
                <a:gd name="T4" fmla="*/ 150 w 150"/>
                <a:gd name="T5" fmla="*/ 15 h 60"/>
                <a:gd name="T6" fmla="*/ 38 w 150"/>
                <a:gd name="T7" fmla="*/ 0 h 60"/>
                <a:gd name="T8" fmla="*/ 0 w 150"/>
                <a:gd name="T9" fmla="*/ 45 h 60"/>
                <a:gd name="T10" fmla="*/ 0 60000 65536"/>
                <a:gd name="T11" fmla="*/ 0 60000 65536"/>
                <a:gd name="T12" fmla="*/ 0 60000 65536"/>
                <a:gd name="T13" fmla="*/ 0 60000 65536"/>
                <a:gd name="T14" fmla="*/ 0 60000 65536"/>
                <a:gd name="T15" fmla="*/ 0 w 150"/>
                <a:gd name="T16" fmla="*/ 0 h 60"/>
                <a:gd name="T17" fmla="*/ 150 w 150"/>
                <a:gd name="T18" fmla="*/ 60 h 60"/>
              </a:gdLst>
              <a:ahLst/>
              <a:cxnLst>
                <a:cxn ang="T10">
                  <a:pos x="T0" y="T1"/>
                </a:cxn>
                <a:cxn ang="T11">
                  <a:pos x="T2" y="T3"/>
                </a:cxn>
                <a:cxn ang="T12">
                  <a:pos x="T4" y="T5"/>
                </a:cxn>
                <a:cxn ang="T13">
                  <a:pos x="T6" y="T7"/>
                </a:cxn>
                <a:cxn ang="T14">
                  <a:pos x="T8" y="T9"/>
                </a:cxn>
              </a:cxnLst>
              <a:rect l="T15" t="T16" r="T17" b="T18"/>
              <a:pathLst>
                <a:path w="150" h="60">
                  <a:moveTo>
                    <a:pt x="0" y="45"/>
                  </a:moveTo>
                  <a:lnTo>
                    <a:pt x="112" y="60"/>
                  </a:lnTo>
                  <a:lnTo>
                    <a:pt x="150" y="15"/>
                  </a:lnTo>
                  <a:lnTo>
                    <a:pt x="38" y="0"/>
                  </a:lnTo>
                  <a:lnTo>
                    <a:pt x="0" y="45"/>
                  </a:lnTo>
                  <a:close/>
                </a:path>
              </a:pathLst>
            </a:custGeom>
            <a:solidFill>
              <a:srgbClr val="BFBF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21" name="Freeform 120"/>
            <p:cNvSpPr>
              <a:spLocks/>
            </p:cNvSpPr>
            <p:nvPr/>
          </p:nvSpPr>
          <p:spPr bwMode="auto">
            <a:xfrm>
              <a:off x="3143" y="2898"/>
              <a:ext cx="45" cy="389"/>
            </a:xfrm>
            <a:custGeom>
              <a:avLst/>
              <a:gdLst>
                <a:gd name="T0" fmla="*/ 0 w 45"/>
                <a:gd name="T1" fmla="*/ 389 h 389"/>
                <a:gd name="T2" fmla="*/ 15 w 45"/>
                <a:gd name="T3" fmla="*/ 37 h 389"/>
                <a:gd name="T4" fmla="*/ 45 w 45"/>
                <a:gd name="T5" fmla="*/ 0 h 389"/>
                <a:gd name="T6" fmla="*/ 30 w 45"/>
                <a:gd name="T7" fmla="*/ 344 h 389"/>
                <a:gd name="T8" fmla="*/ 0 w 45"/>
                <a:gd name="T9" fmla="*/ 389 h 389"/>
                <a:gd name="T10" fmla="*/ 0 60000 65536"/>
                <a:gd name="T11" fmla="*/ 0 60000 65536"/>
                <a:gd name="T12" fmla="*/ 0 60000 65536"/>
                <a:gd name="T13" fmla="*/ 0 60000 65536"/>
                <a:gd name="T14" fmla="*/ 0 60000 65536"/>
                <a:gd name="T15" fmla="*/ 0 w 45"/>
                <a:gd name="T16" fmla="*/ 0 h 389"/>
                <a:gd name="T17" fmla="*/ 45 w 45"/>
                <a:gd name="T18" fmla="*/ 389 h 389"/>
              </a:gdLst>
              <a:ahLst/>
              <a:cxnLst>
                <a:cxn ang="T10">
                  <a:pos x="T0" y="T1"/>
                </a:cxn>
                <a:cxn ang="T11">
                  <a:pos x="T2" y="T3"/>
                </a:cxn>
                <a:cxn ang="T12">
                  <a:pos x="T4" y="T5"/>
                </a:cxn>
                <a:cxn ang="T13">
                  <a:pos x="T6" y="T7"/>
                </a:cxn>
                <a:cxn ang="T14">
                  <a:pos x="T8" y="T9"/>
                </a:cxn>
              </a:cxnLst>
              <a:rect l="T15" t="T16" r="T17" b="T18"/>
              <a:pathLst>
                <a:path w="45" h="389">
                  <a:moveTo>
                    <a:pt x="0" y="389"/>
                  </a:moveTo>
                  <a:lnTo>
                    <a:pt x="15" y="37"/>
                  </a:lnTo>
                  <a:lnTo>
                    <a:pt x="45" y="0"/>
                  </a:lnTo>
                  <a:lnTo>
                    <a:pt x="30" y="344"/>
                  </a:lnTo>
                  <a:lnTo>
                    <a:pt x="0" y="389"/>
                  </a:lnTo>
                  <a:close/>
                </a:path>
              </a:pathLst>
            </a:custGeom>
            <a:solidFill>
              <a:srgbClr val="80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22" name="Freeform 121"/>
            <p:cNvSpPr>
              <a:spLocks/>
            </p:cNvSpPr>
            <p:nvPr/>
          </p:nvSpPr>
          <p:spPr bwMode="auto">
            <a:xfrm>
              <a:off x="3038" y="2921"/>
              <a:ext cx="120" cy="366"/>
            </a:xfrm>
            <a:custGeom>
              <a:avLst/>
              <a:gdLst>
                <a:gd name="T0" fmla="*/ 0 w 120"/>
                <a:gd name="T1" fmla="*/ 351 h 366"/>
                <a:gd name="T2" fmla="*/ 8 w 120"/>
                <a:gd name="T3" fmla="*/ 0 h 366"/>
                <a:gd name="T4" fmla="*/ 120 w 120"/>
                <a:gd name="T5" fmla="*/ 14 h 366"/>
                <a:gd name="T6" fmla="*/ 105 w 120"/>
                <a:gd name="T7" fmla="*/ 366 h 366"/>
                <a:gd name="T8" fmla="*/ 0 w 120"/>
                <a:gd name="T9" fmla="*/ 351 h 366"/>
                <a:gd name="T10" fmla="*/ 0 60000 65536"/>
                <a:gd name="T11" fmla="*/ 0 60000 65536"/>
                <a:gd name="T12" fmla="*/ 0 60000 65536"/>
                <a:gd name="T13" fmla="*/ 0 60000 65536"/>
                <a:gd name="T14" fmla="*/ 0 60000 65536"/>
                <a:gd name="T15" fmla="*/ 0 w 120"/>
                <a:gd name="T16" fmla="*/ 0 h 366"/>
                <a:gd name="T17" fmla="*/ 120 w 120"/>
                <a:gd name="T18" fmla="*/ 366 h 366"/>
              </a:gdLst>
              <a:ahLst/>
              <a:cxnLst>
                <a:cxn ang="T10">
                  <a:pos x="T0" y="T1"/>
                </a:cxn>
                <a:cxn ang="T11">
                  <a:pos x="T2" y="T3"/>
                </a:cxn>
                <a:cxn ang="T12">
                  <a:pos x="T4" y="T5"/>
                </a:cxn>
                <a:cxn ang="T13">
                  <a:pos x="T6" y="T7"/>
                </a:cxn>
                <a:cxn ang="T14">
                  <a:pos x="T8" y="T9"/>
                </a:cxn>
              </a:cxnLst>
              <a:rect l="T15" t="T16" r="T17" b="T18"/>
              <a:pathLst>
                <a:path w="120" h="366">
                  <a:moveTo>
                    <a:pt x="0" y="351"/>
                  </a:moveTo>
                  <a:lnTo>
                    <a:pt x="8" y="0"/>
                  </a:lnTo>
                  <a:lnTo>
                    <a:pt x="120" y="14"/>
                  </a:lnTo>
                  <a:lnTo>
                    <a:pt x="105" y="366"/>
                  </a:lnTo>
                  <a:lnTo>
                    <a:pt x="0" y="351"/>
                  </a:lnTo>
                  <a:close/>
                </a:path>
              </a:pathLst>
            </a:custGeom>
            <a:solidFill>
              <a:srgbClr val="FF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23" name="Freeform 122"/>
            <p:cNvSpPr>
              <a:spLocks/>
            </p:cNvSpPr>
            <p:nvPr/>
          </p:nvSpPr>
          <p:spPr bwMode="auto">
            <a:xfrm>
              <a:off x="3046" y="2883"/>
              <a:ext cx="142" cy="52"/>
            </a:xfrm>
            <a:custGeom>
              <a:avLst/>
              <a:gdLst>
                <a:gd name="T0" fmla="*/ 0 w 142"/>
                <a:gd name="T1" fmla="*/ 38 h 52"/>
                <a:gd name="T2" fmla="*/ 112 w 142"/>
                <a:gd name="T3" fmla="*/ 52 h 52"/>
                <a:gd name="T4" fmla="*/ 142 w 142"/>
                <a:gd name="T5" fmla="*/ 15 h 52"/>
                <a:gd name="T6" fmla="*/ 30 w 142"/>
                <a:gd name="T7" fmla="*/ 0 h 52"/>
                <a:gd name="T8" fmla="*/ 0 w 142"/>
                <a:gd name="T9" fmla="*/ 38 h 52"/>
                <a:gd name="T10" fmla="*/ 0 60000 65536"/>
                <a:gd name="T11" fmla="*/ 0 60000 65536"/>
                <a:gd name="T12" fmla="*/ 0 60000 65536"/>
                <a:gd name="T13" fmla="*/ 0 60000 65536"/>
                <a:gd name="T14" fmla="*/ 0 60000 65536"/>
                <a:gd name="T15" fmla="*/ 0 w 142"/>
                <a:gd name="T16" fmla="*/ 0 h 52"/>
                <a:gd name="T17" fmla="*/ 142 w 142"/>
                <a:gd name="T18" fmla="*/ 52 h 52"/>
              </a:gdLst>
              <a:ahLst/>
              <a:cxnLst>
                <a:cxn ang="T10">
                  <a:pos x="T0" y="T1"/>
                </a:cxn>
                <a:cxn ang="T11">
                  <a:pos x="T2" y="T3"/>
                </a:cxn>
                <a:cxn ang="T12">
                  <a:pos x="T4" y="T5"/>
                </a:cxn>
                <a:cxn ang="T13">
                  <a:pos x="T6" y="T7"/>
                </a:cxn>
                <a:cxn ang="T14">
                  <a:pos x="T8" y="T9"/>
                </a:cxn>
              </a:cxnLst>
              <a:rect l="T15" t="T16" r="T17" b="T18"/>
              <a:pathLst>
                <a:path w="142" h="52">
                  <a:moveTo>
                    <a:pt x="0" y="38"/>
                  </a:moveTo>
                  <a:lnTo>
                    <a:pt x="112" y="52"/>
                  </a:lnTo>
                  <a:lnTo>
                    <a:pt x="142" y="15"/>
                  </a:lnTo>
                  <a:lnTo>
                    <a:pt x="30" y="0"/>
                  </a:lnTo>
                  <a:lnTo>
                    <a:pt x="0" y="38"/>
                  </a:lnTo>
                  <a:close/>
                </a:path>
              </a:pathLst>
            </a:custGeom>
            <a:solidFill>
              <a:srgbClr val="BF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24" name="Freeform 123"/>
            <p:cNvSpPr>
              <a:spLocks/>
            </p:cNvSpPr>
            <p:nvPr/>
          </p:nvSpPr>
          <p:spPr bwMode="auto">
            <a:xfrm>
              <a:off x="3076" y="3108"/>
              <a:ext cx="30" cy="284"/>
            </a:xfrm>
            <a:custGeom>
              <a:avLst/>
              <a:gdLst>
                <a:gd name="T0" fmla="*/ 0 w 30"/>
                <a:gd name="T1" fmla="*/ 284 h 284"/>
                <a:gd name="T2" fmla="*/ 7 w 30"/>
                <a:gd name="T3" fmla="*/ 37 h 284"/>
                <a:gd name="T4" fmla="*/ 30 w 30"/>
                <a:gd name="T5" fmla="*/ 0 h 284"/>
                <a:gd name="T6" fmla="*/ 22 w 30"/>
                <a:gd name="T7" fmla="*/ 239 h 284"/>
                <a:gd name="T8" fmla="*/ 0 w 30"/>
                <a:gd name="T9" fmla="*/ 284 h 284"/>
                <a:gd name="T10" fmla="*/ 0 60000 65536"/>
                <a:gd name="T11" fmla="*/ 0 60000 65536"/>
                <a:gd name="T12" fmla="*/ 0 60000 65536"/>
                <a:gd name="T13" fmla="*/ 0 60000 65536"/>
                <a:gd name="T14" fmla="*/ 0 60000 65536"/>
                <a:gd name="T15" fmla="*/ 0 w 30"/>
                <a:gd name="T16" fmla="*/ 0 h 284"/>
                <a:gd name="T17" fmla="*/ 30 w 30"/>
                <a:gd name="T18" fmla="*/ 284 h 284"/>
              </a:gdLst>
              <a:ahLst/>
              <a:cxnLst>
                <a:cxn ang="T10">
                  <a:pos x="T0" y="T1"/>
                </a:cxn>
                <a:cxn ang="T11">
                  <a:pos x="T2" y="T3"/>
                </a:cxn>
                <a:cxn ang="T12">
                  <a:pos x="T4" y="T5"/>
                </a:cxn>
                <a:cxn ang="T13">
                  <a:pos x="T6" y="T7"/>
                </a:cxn>
                <a:cxn ang="T14">
                  <a:pos x="T8" y="T9"/>
                </a:cxn>
              </a:cxnLst>
              <a:rect l="T15" t="T16" r="T17" b="T18"/>
              <a:pathLst>
                <a:path w="30" h="284">
                  <a:moveTo>
                    <a:pt x="0" y="284"/>
                  </a:moveTo>
                  <a:lnTo>
                    <a:pt x="7" y="37"/>
                  </a:lnTo>
                  <a:lnTo>
                    <a:pt x="30" y="0"/>
                  </a:lnTo>
                  <a:lnTo>
                    <a:pt x="22" y="239"/>
                  </a:lnTo>
                  <a:lnTo>
                    <a:pt x="0" y="284"/>
                  </a:lnTo>
                  <a:close/>
                </a:path>
              </a:pathLst>
            </a:custGeom>
            <a:solidFill>
              <a:srgbClr val="80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25" name="Freeform 124"/>
            <p:cNvSpPr>
              <a:spLocks/>
            </p:cNvSpPr>
            <p:nvPr/>
          </p:nvSpPr>
          <p:spPr bwMode="auto">
            <a:xfrm>
              <a:off x="2963" y="3130"/>
              <a:ext cx="120" cy="262"/>
            </a:xfrm>
            <a:custGeom>
              <a:avLst/>
              <a:gdLst>
                <a:gd name="T0" fmla="*/ 0 w 120"/>
                <a:gd name="T1" fmla="*/ 247 h 262"/>
                <a:gd name="T2" fmla="*/ 8 w 120"/>
                <a:gd name="T3" fmla="*/ 0 h 262"/>
                <a:gd name="T4" fmla="*/ 120 w 120"/>
                <a:gd name="T5" fmla="*/ 15 h 262"/>
                <a:gd name="T6" fmla="*/ 113 w 120"/>
                <a:gd name="T7" fmla="*/ 262 h 262"/>
                <a:gd name="T8" fmla="*/ 0 w 120"/>
                <a:gd name="T9" fmla="*/ 247 h 262"/>
                <a:gd name="T10" fmla="*/ 0 60000 65536"/>
                <a:gd name="T11" fmla="*/ 0 60000 65536"/>
                <a:gd name="T12" fmla="*/ 0 60000 65536"/>
                <a:gd name="T13" fmla="*/ 0 60000 65536"/>
                <a:gd name="T14" fmla="*/ 0 60000 65536"/>
                <a:gd name="T15" fmla="*/ 0 w 120"/>
                <a:gd name="T16" fmla="*/ 0 h 262"/>
                <a:gd name="T17" fmla="*/ 120 w 120"/>
                <a:gd name="T18" fmla="*/ 262 h 262"/>
              </a:gdLst>
              <a:ahLst/>
              <a:cxnLst>
                <a:cxn ang="T10">
                  <a:pos x="T0" y="T1"/>
                </a:cxn>
                <a:cxn ang="T11">
                  <a:pos x="T2" y="T3"/>
                </a:cxn>
                <a:cxn ang="T12">
                  <a:pos x="T4" y="T5"/>
                </a:cxn>
                <a:cxn ang="T13">
                  <a:pos x="T6" y="T7"/>
                </a:cxn>
                <a:cxn ang="T14">
                  <a:pos x="T8" y="T9"/>
                </a:cxn>
              </a:cxnLst>
              <a:rect l="T15" t="T16" r="T17" b="T18"/>
              <a:pathLst>
                <a:path w="120" h="262">
                  <a:moveTo>
                    <a:pt x="0" y="247"/>
                  </a:moveTo>
                  <a:lnTo>
                    <a:pt x="8" y="0"/>
                  </a:lnTo>
                  <a:lnTo>
                    <a:pt x="120" y="15"/>
                  </a:lnTo>
                  <a:lnTo>
                    <a:pt x="113" y="262"/>
                  </a:lnTo>
                  <a:lnTo>
                    <a:pt x="0" y="247"/>
                  </a:lnTo>
                  <a:close/>
                </a:path>
              </a:pathLst>
            </a:custGeom>
            <a:solidFill>
              <a:srgbClr val="FF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26" name="Freeform 125"/>
            <p:cNvSpPr>
              <a:spLocks/>
            </p:cNvSpPr>
            <p:nvPr/>
          </p:nvSpPr>
          <p:spPr bwMode="auto">
            <a:xfrm>
              <a:off x="2971" y="3093"/>
              <a:ext cx="135" cy="52"/>
            </a:xfrm>
            <a:custGeom>
              <a:avLst/>
              <a:gdLst>
                <a:gd name="T0" fmla="*/ 0 w 135"/>
                <a:gd name="T1" fmla="*/ 37 h 52"/>
                <a:gd name="T2" fmla="*/ 112 w 135"/>
                <a:gd name="T3" fmla="*/ 52 h 52"/>
                <a:gd name="T4" fmla="*/ 135 w 135"/>
                <a:gd name="T5" fmla="*/ 15 h 52"/>
                <a:gd name="T6" fmla="*/ 30 w 135"/>
                <a:gd name="T7" fmla="*/ 0 h 52"/>
                <a:gd name="T8" fmla="*/ 0 w 135"/>
                <a:gd name="T9" fmla="*/ 37 h 52"/>
                <a:gd name="T10" fmla="*/ 0 60000 65536"/>
                <a:gd name="T11" fmla="*/ 0 60000 65536"/>
                <a:gd name="T12" fmla="*/ 0 60000 65536"/>
                <a:gd name="T13" fmla="*/ 0 60000 65536"/>
                <a:gd name="T14" fmla="*/ 0 60000 65536"/>
                <a:gd name="T15" fmla="*/ 0 w 135"/>
                <a:gd name="T16" fmla="*/ 0 h 52"/>
                <a:gd name="T17" fmla="*/ 135 w 135"/>
                <a:gd name="T18" fmla="*/ 52 h 52"/>
              </a:gdLst>
              <a:ahLst/>
              <a:cxnLst>
                <a:cxn ang="T10">
                  <a:pos x="T0" y="T1"/>
                </a:cxn>
                <a:cxn ang="T11">
                  <a:pos x="T2" y="T3"/>
                </a:cxn>
                <a:cxn ang="T12">
                  <a:pos x="T4" y="T5"/>
                </a:cxn>
                <a:cxn ang="T13">
                  <a:pos x="T6" y="T7"/>
                </a:cxn>
                <a:cxn ang="T14">
                  <a:pos x="T8" y="T9"/>
                </a:cxn>
              </a:cxnLst>
              <a:rect l="T15" t="T16" r="T17" b="T18"/>
              <a:pathLst>
                <a:path w="135" h="52">
                  <a:moveTo>
                    <a:pt x="0" y="37"/>
                  </a:moveTo>
                  <a:lnTo>
                    <a:pt x="112" y="52"/>
                  </a:lnTo>
                  <a:lnTo>
                    <a:pt x="135" y="15"/>
                  </a:lnTo>
                  <a:lnTo>
                    <a:pt x="30" y="0"/>
                  </a:lnTo>
                  <a:lnTo>
                    <a:pt x="0" y="37"/>
                  </a:lnTo>
                  <a:close/>
                </a:path>
              </a:pathLst>
            </a:custGeom>
            <a:solidFill>
              <a:srgbClr val="BF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27" name="Freeform 126"/>
            <p:cNvSpPr>
              <a:spLocks/>
            </p:cNvSpPr>
            <p:nvPr/>
          </p:nvSpPr>
          <p:spPr bwMode="auto">
            <a:xfrm>
              <a:off x="2993" y="3295"/>
              <a:ext cx="38" cy="202"/>
            </a:xfrm>
            <a:custGeom>
              <a:avLst/>
              <a:gdLst>
                <a:gd name="T0" fmla="*/ 0 w 38"/>
                <a:gd name="T1" fmla="*/ 202 h 202"/>
                <a:gd name="T2" fmla="*/ 8 w 38"/>
                <a:gd name="T3" fmla="*/ 37 h 202"/>
                <a:gd name="T4" fmla="*/ 38 w 38"/>
                <a:gd name="T5" fmla="*/ 0 h 202"/>
                <a:gd name="T6" fmla="*/ 30 w 38"/>
                <a:gd name="T7" fmla="*/ 157 h 202"/>
                <a:gd name="T8" fmla="*/ 0 w 38"/>
                <a:gd name="T9" fmla="*/ 202 h 202"/>
                <a:gd name="T10" fmla="*/ 0 60000 65536"/>
                <a:gd name="T11" fmla="*/ 0 60000 65536"/>
                <a:gd name="T12" fmla="*/ 0 60000 65536"/>
                <a:gd name="T13" fmla="*/ 0 60000 65536"/>
                <a:gd name="T14" fmla="*/ 0 60000 65536"/>
                <a:gd name="T15" fmla="*/ 0 w 38"/>
                <a:gd name="T16" fmla="*/ 0 h 202"/>
                <a:gd name="T17" fmla="*/ 38 w 38"/>
                <a:gd name="T18" fmla="*/ 202 h 202"/>
              </a:gdLst>
              <a:ahLst/>
              <a:cxnLst>
                <a:cxn ang="T10">
                  <a:pos x="T0" y="T1"/>
                </a:cxn>
                <a:cxn ang="T11">
                  <a:pos x="T2" y="T3"/>
                </a:cxn>
                <a:cxn ang="T12">
                  <a:pos x="T4" y="T5"/>
                </a:cxn>
                <a:cxn ang="T13">
                  <a:pos x="T6" y="T7"/>
                </a:cxn>
                <a:cxn ang="T14">
                  <a:pos x="T8" y="T9"/>
                </a:cxn>
              </a:cxnLst>
              <a:rect l="T15" t="T16" r="T17" b="T18"/>
              <a:pathLst>
                <a:path w="38" h="202">
                  <a:moveTo>
                    <a:pt x="0" y="202"/>
                  </a:moveTo>
                  <a:lnTo>
                    <a:pt x="8" y="37"/>
                  </a:lnTo>
                  <a:lnTo>
                    <a:pt x="38" y="0"/>
                  </a:lnTo>
                  <a:lnTo>
                    <a:pt x="30" y="157"/>
                  </a:lnTo>
                  <a:lnTo>
                    <a:pt x="0" y="202"/>
                  </a:lnTo>
                  <a:close/>
                </a:path>
              </a:pathLst>
            </a:custGeom>
            <a:solidFill>
              <a:srgbClr val="80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28" name="Freeform 127"/>
            <p:cNvSpPr>
              <a:spLocks/>
            </p:cNvSpPr>
            <p:nvPr/>
          </p:nvSpPr>
          <p:spPr bwMode="auto">
            <a:xfrm>
              <a:off x="2881" y="3317"/>
              <a:ext cx="120" cy="180"/>
            </a:xfrm>
            <a:custGeom>
              <a:avLst/>
              <a:gdLst>
                <a:gd name="T0" fmla="*/ 0 w 120"/>
                <a:gd name="T1" fmla="*/ 165 h 180"/>
                <a:gd name="T2" fmla="*/ 8 w 120"/>
                <a:gd name="T3" fmla="*/ 0 h 180"/>
                <a:gd name="T4" fmla="*/ 120 w 120"/>
                <a:gd name="T5" fmla="*/ 15 h 180"/>
                <a:gd name="T6" fmla="*/ 112 w 120"/>
                <a:gd name="T7" fmla="*/ 180 h 180"/>
                <a:gd name="T8" fmla="*/ 0 w 120"/>
                <a:gd name="T9" fmla="*/ 165 h 180"/>
                <a:gd name="T10" fmla="*/ 0 60000 65536"/>
                <a:gd name="T11" fmla="*/ 0 60000 65536"/>
                <a:gd name="T12" fmla="*/ 0 60000 65536"/>
                <a:gd name="T13" fmla="*/ 0 60000 65536"/>
                <a:gd name="T14" fmla="*/ 0 60000 65536"/>
                <a:gd name="T15" fmla="*/ 0 w 120"/>
                <a:gd name="T16" fmla="*/ 0 h 180"/>
                <a:gd name="T17" fmla="*/ 120 w 120"/>
                <a:gd name="T18" fmla="*/ 180 h 180"/>
              </a:gdLst>
              <a:ahLst/>
              <a:cxnLst>
                <a:cxn ang="T10">
                  <a:pos x="T0" y="T1"/>
                </a:cxn>
                <a:cxn ang="T11">
                  <a:pos x="T2" y="T3"/>
                </a:cxn>
                <a:cxn ang="T12">
                  <a:pos x="T4" y="T5"/>
                </a:cxn>
                <a:cxn ang="T13">
                  <a:pos x="T6" y="T7"/>
                </a:cxn>
                <a:cxn ang="T14">
                  <a:pos x="T8" y="T9"/>
                </a:cxn>
              </a:cxnLst>
              <a:rect l="T15" t="T16" r="T17" b="T18"/>
              <a:pathLst>
                <a:path w="120" h="180">
                  <a:moveTo>
                    <a:pt x="0" y="165"/>
                  </a:moveTo>
                  <a:lnTo>
                    <a:pt x="8" y="0"/>
                  </a:lnTo>
                  <a:lnTo>
                    <a:pt x="120" y="15"/>
                  </a:lnTo>
                  <a:lnTo>
                    <a:pt x="112" y="180"/>
                  </a:lnTo>
                  <a:lnTo>
                    <a:pt x="0" y="165"/>
                  </a:lnTo>
                  <a:close/>
                </a:path>
              </a:pathLst>
            </a:custGeom>
            <a:solidFill>
              <a:srgbClr val="FF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29" name="Freeform 128"/>
            <p:cNvSpPr>
              <a:spLocks/>
            </p:cNvSpPr>
            <p:nvPr/>
          </p:nvSpPr>
          <p:spPr bwMode="auto">
            <a:xfrm>
              <a:off x="2889" y="3280"/>
              <a:ext cx="142" cy="52"/>
            </a:xfrm>
            <a:custGeom>
              <a:avLst/>
              <a:gdLst>
                <a:gd name="T0" fmla="*/ 0 w 142"/>
                <a:gd name="T1" fmla="*/ 37 h 52"/>
                <a:gd name="T2" fmla="*/ 112 w 142"/>
                <a:gd name="T3" fmla="*/ 52 h 52"/>
                <a:gd name="T4" fmla="*/ 142 w 142"/>
                <a:gd name="T5" fmla="*/ 15 h 52"/>
                <a:gd name="T6" fmla="*/ 30 w 142"/>
                <a:gd name="T7" fmla="*/ 0 h 52"/>
                <a:gd name="T8" fmla="*/ 0 w 142"/>
                <a:gd name="T9" fmla="*/ 37 h 52"/>
                <a:gd name="T10" fmla="*/ 0 60000 65536"/>
                <a:gd name="T11" fmla="*/ 0 60000 65536"/>
                <a:gd name="T12" fmla="*/ 0 60000 65536"/>
                <a:gd name="T13" fmla="*/ 0 60000 65536"/>
                <a:gd name="T14" fmla="*/ 0 60000 65536"/>
                <a:gd name="T15" fmla="*/ 0 w 142"/>
                <a:gd name="T16" fmla="*/ 0 h 52"/>
                <a:gd name="T17" fmla="*/ 142 w 142"/>
                <a:gd name="T18" fmla="*/ 52 h 52"/>
              </a:gdLst>
              <a:ahLst/>
              <a:cxnLst>
                <a:cxn ang="T10">
                  <a:pos x="T0" y="T1"/>
                </a:cxn>
                <a:cxn ang="T11">
                  <a:pos x="T2" y="T3"/>
                </a:cxn>
                <a:cxn ang="T12">
                  <a:pos x="T4" y="T5"/>
                </a:cxn>
                <a:cxn ang="T13">
                  <a:pos x="T6" y="T7"/>
                </a:cxn>
                <a:cxn ang="T14">
                  <a:pos x="T8" y="T9"/>
                </a:cxn>
              </a:cxnLst>
              <a:rect l="T15" t="T16" r="T17" b="T18"/>
              <a:pathLst>
                <a:path w="142" h="52">
                  <a:moveTo>
                    <a:pt x="0" y="37"/>
                  </a:moveTo>
                  <a:lnTo>
                    <a:pt x="112" y="52"/>
                  </a:lnTo>
                  <a:lnTo>
                    <a:pt x="142" y="15"/>
                  </a:lnTo>
                  <a:lnTo>
                    <a:pt x="30" y="0"/>
                  </a:lnTo>
                  <a:lnTo>
                    <a:pt x="0" y="37"/>
                  </a:lnTo>
                  <a:close/>
                </a:path>
              </a:pathLst>
            </a:custGeom>
            <a:solidFill>
              <a:srgbClr val="BF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30" name="Freeform 129"/>
            <p:cNvSpPr>
              <a:spLocks/>
            </p:cNvSpPr>
            <p:nvPr/>
          </p:nvSpPr>
          <p:spPr bwMode="auto">
            <a:xfrm>
              <a:off x="2911" y="3399"/>
              <a:ext cx="38" cy="217"/>
            </a:xfrm>
            <a:custGeom>
              <a:avLst/>
              <a:gdLst>
                <a:gd name="T0" fmla="*/ 0 w 38"/>
                <a:gd name="T1" fmla="*/ 217 h 217"/>
                <a:gd name="T2" fmla="*/ 8 w 38"/>
                <a:gd name="T3" fmla="*/ 45 h 217"/>
                <a:gd name="T4" fmla="*/ 38 w 38"/>
                <a:gd name="T5" fmla="*/ 0 h 217"/>
                <a:gd name="T6" fmla="*/ 38 w 38"/>
                <a:gd name="T7" fmla="*/ 172 h 217"/>
                <a:gd name="T8" fmla="*/ 0 w 38"/>
                <a:gd name="T9" fmla="*/ 217 h 217"/>
                <a:gd name="T10" fmla="*/ 0 60000 65536"/>
                <a:gd name="T11" fmla="*/ 0 60000 65536"/>
                <a:gd name="T12" fmla="*/ 0 60000 65536"/>
                <a:gd name="T13" fmla="*/ 0 60000 65536"/>
                <a:gd name="T14" fmla="*/ 0 60000 65536"/>
                <a:gd name="T15" fmla="*/ 0 w 38"/>
                <a:gd name="T16" fmla="*/ 0 h 217"/>
                <a:gd name="T17" fmla="*/ 38 w 38"/>
                <a:gd name="T18" fmla="*/ 217 h 217"/>
              </a:gdLst>
              <a:ahLst/>
              <a:cxnLst>
                <a:cxn ang="T10">
                  <a:pos x="T0" y="T1"/>
                </a:cxn>
                <a:cxn ang="T11">
                  <a:pos x="T2" y="T3"/>
                </a:cxn>
                <a:cxn ang="T12">
                  <a:pos x="T4" y="T5"/>
                </a:cxn>
                <a:cxn ang="T13">
                  <a:pos x="T6" y="T7"/>
                </a:cxn>
                <a:cxn ang="T14">
                  <a:pos x="T8" y="T9"/>
                </a:cxn>
              </a:cxnLst>
              <a:rect l="T15" t="T16" r="T17" b="T18"/>
              <a:pathLst>
                <a:path w="38" h="217">
                  <a:moveTo>
                    <a:pt x="0" y="217"/>
                  </a:moveTo>
                  <a:lnTo>
                    <a:pt x="8" y="45"/>
                  </a:lnTo>
                  <a:lnTo>
                    <a:pt x="38" y="0"/>
                  </a:lnTo>
                  <a:lnTo>
                    <a:pt x="38" y="172"/>
                  </a:lnTo>
                  <a:lnTo>
                    <a:pt x="0" y="217"/>
                  </a:lnTo>
                  <a:close/>
                </a:path>
              </a:pathLst>
            </a:custGeom>
            <a:solidFill>
              <a:srgbClr val="80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31" name="Freeform 130"/>
            <p:cNvSpPr>
              <a:spLocks/>
            </p:cNvSpPr>
            <p:nvPr/>
          </p:nvSpPr>
          <p:spPr bwMode="auto">
            <a:xfrm>
              <a:off x="2799" y="3429"/>
              <a:ext cx="120" cy="187"/>
            </a:xfrm>
            <a:custGeom>
              <a:avLst/>
              <a:gdLst>
                <a:gd name="T0" fmla="*/ 0 w 120"/>
                <a:gd name="T1" fmla="*/ 172 h 187"/>
                <a:gd name="T2" fmla="*/ 7 w 120"/>
                <a:gd name="T3" fmla="*/ 0 h 187"/>
                <a:gd name="T4" fmla="*/ 120 w 120"/>
                <a:gd name="T5" fmla="*/ 15 h 187"/>
                <a:gd name="T6" fmla="*/ 112 w 120"/>
                <a:gd name="T7" fmla="*/ 187 h 187"/>
                <a:gd name="T8" fmla="*/ 0 w 120"/>
                <a:gd name="T9" fmla="*/ 172 h 187"/>
                <a:gd name="T10" fmla="*/ 0 60000 65536"/>
                <a:gd name="T11" fmla="*/ 0 60000 65536"/>
                <a:gd name="T12" fmla="*/ 0 60000 65536"/>
                <a:gd name="T13" fmla="*/ 0 60000 65536"/>
                <a:gd name="T14" fmla="*/ 0 60000 65536"/>
                <a:gd name="T15" fmla="*/ 0 w 120"/>
                <a:gd name="T16" fmla="*/ 0 h 187"/>
                <a:gd name="T17" fmla="*/ 120 w 120"/>
                <a:gd name="T18" fmla="*/ 187 h 187"/>
              </a:gdLst>
              <a:ahLst/>
              <a:cxnLst>
                <a:cxn ang="T10">
                  <a:pos x="T0" y="T1"/>
                </a:cxn>
                <a:cxn ang="T11">
                  <a:pos x="T2" y="T3"/>
                </a:cxn>
                <a:cxn ang="T12">
                  <a:pos x="T4" y="T5"/>
                </a:cxn>
                <a:cxn ang="T13">
                  <a:pos x="T6" y="T7"/>
                </a:cxn>
                <a:cxn ang="T14">
                  <a:pos x="T8" y="T9"/>
                </a:cxn>
              </a:cxnLst>
              <a:rect l="T15" t="T16" r="T17" b="T18"/>
              <a:pathLst>
                <a:path w="120" h="187">
                  <a:moveTo>
                    <a:pt x="0" y="172"/>
                  </a:moveTo>
                  <a:lnTo>
                    <a:pt x="7" y="0"/>
                  </a:lnTo>
                  <a:lnTo>
                    <a:pt x="120" y="15"/>
                  </a:lnTo>
                  <a:lnTo>
                    <a:pt x="112" y="187"/>
                  </a:lnTo>
                  <a:lnTo>
                    <a:pt x="0" y="172"/>
                  </a:lnTo>
                  <a:close/>
                </a:path>
              </a:pathLst>
            </a:custGeom>
            <a:solidFill>
              <a:srgbClr val="FF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32" name="Freeform 131"/>
            <p:cNvSpPr>
              <a:spLocks/>
            </p:cNvSpPr>
            <p:nvPr/>
          </p:nvSpPr>
          <p:spPr bwMode="auto">
            <a:xfrm>
              <a:off x="2806" y="3384"/>
              <a:ext cx="143" cy="60"/>
            </a:xfrm>
            <a:custGeom>
              <a:avLst/>
              <a:gdLst>
                <a:gd name="T0" fmla="*/ 0 w 143"/>
                <a:gd name="T1" fmla="*/ 45 h 60"/>
                <a:gd name="T2" fmla="*/ 113 w 143"/>
                <a:gd name="T3" fmla="*/ 60 h 60"/>
                <a:gd name="T4" fmla="*/ 143 w 143"/>
                <a:gd name="T5" fmla="*/ 15 h 60"/>
                <a:gd name="T6" fmla="*/ 30 w 143"/>
                <a:gd name="T7" fmla="*/ 0 h 60"/>
                <a:gd name="T8" fmla="*/ 0 w 143"/>
                <a:gd name="T9" fmla="*/ 45 h 60"/>
                <a:gd name="T10" fmla="*/ 0 60000 65536"/>
                <a:gd name="T11" fmla="*/ 0 60000 65536"/>
                <a:gd name="T12" fmla="*/ 0 60000 65536"/>
                <a:gd name="T13" fmla="*/ 0 60000 65536"/>
                <a:gd name="T14" fmla="*/ 0 60000 65536"/>
                <a:gd name="T15" fmla="*/ 0 w 143"/>
                <a:gd name="T16" fmla="*/ 0 h 60"/>
                <a:gd name="T17" fmla="*/ 143 w 143"/>
                <a:gd name="T18" fmla="*/ 60 h 60"/>
              </a:gdLst>
              <a:ahLst/>
              <a:cxnLst>
                <a:cxn ang="T10">
                  <a:pos x="T0" y="T1"/>
                </a:cxn>
                <a:cxn ang="T11">
                  <a:pos x="T2" y="T3"/>
                </a:cxn>
                <a:cxn ang="T12">
                  <a:pos x="T4" y="T5"/>
                </a:cxn>
                <a:cxn ang="T13">
                  <a:pos x="T6" y="T7"/>
                </a:cxn>
                <a:cxn ang="T14">
                  <a:pos x="T8" y="T9"/>
                </a:cxn>
              </a:cxnLst>
              <a:rect l="T15" t="T16" r="T17" b="T18"/>
              <a:pathLst>
                <a:path w="143" h="60">
                  <a:moveTo>
                    <a:pt x="0" y="45"/>
                  </a:moveTo>
                  <a:lnTo>
                    <a:pt x="113" y="60"/>
                  </a:lnTo>
                  <a:lnTo>
                    <a:pt x="143" y="15"/>
                  </a:lnTo>
                  <a:lnTo>
                    <a:pt x="30" y="0"/>
                  </a:lnTo>
                  <a:lnTo>
                    <a:pt x="0" y="45"/>
                  </a:lnTo>
                  <a:close/>
                </a:path>
              </a:pathLst>
            </a:custGeom>
            <a:solidFill>
              <a:srgbClr val="BF000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33" name="Freeform 132"/>
            <p:cNvSpPr>
              <a:spLocks/>
            </p:cNvSpPr>
            <p:nvPr/>
          </p:nvSpPr>
          <p:spPr bwMode="auto">
            <a:xfrm>
              <a:off x="3412" y="3182"/>
              <a:ext cx="30" cy="143"/>
            </a:xfrm>
            <a:custGeom>
              <a:avLst/>
              <a:gdLst>
                <a:gd name="T0" fmla="*/ 0 w 30"/>
                <a:gd name="T1" fmla="*/ 143 h 143"/>
                <a:gd name="T2" fmla="*/ 8 w 30"/>
                <a:gd name="T3" fmla="*/ 38 h 143"/>
                <a:gd name="T4" fmla="*/ 30 w 30"/>
                <a:gd name="T5" fmla="*/ 0 h 143"/>
                <a:gd name="T6" fmla="*/ 23 w 30"/>
                <a:gd name="T7" fmla="*/ 98 h 143"/>
                <a:gd name="T8" fmla="*/ 0 w 30"/>
                <a:gd name="T9" fmla="*/ 143 h 143"/>
                <a:gd name="T10" fmla="*/ 0 60000 65536"/>
                <a:gd name="T11" fmla="*/ 0 60000 65536"/>
                <a:gd name="T12" fmla="*/ 0 60000 65536"/>
                <a:gd name="T13" fmla="*/ 0 60000 65536"/>
                <a:gd name="T14" fmla="*/ 0 60000 65536"/>
                <a:gd name="T15" fmla="*/ 0 w 30"/>
                <a:gd name="T16" fmla="*/ 0 h 143"/>
                <a:gd name="T17" fmla="*/ 30 w 30"/>
                <a:gd name="T18" fmla="*/ 143 h 143"/>
              </a:gdLst>
              <a:ahLst/>
              <a:cxnLst>
                <a:cxn ang="T10">
                  <a:pos x="T0" y="T1"/>
                </a:cxn>
                <a:cxn ang="T11">
                  <a:pos x="T2" y="T3"/>
                </a:cxn>
                <a:cxn ang="T12">
                  <a:pos x="T4" y="T5"/>
                </a:cxn>
                <a:cxn ang="T13">
                  <a:pos x="T6" y="T7"/>
                </a:cxn>
                <a:cxn ang="T14">
                  <a:pos x="T8" y="T9"/>
                </a:cxn>
              </a:cxnLst>
              <a:rect l="T15" t="T16" r="T17" b="T18"/>
              <a:pathLst>
                <a:path w="30" h="143">
                  <a:moveTo>
                    <a:pt x="0" y="143"/>
                  </a:moveTo>
                  <a:lnTo>
                    <a:pt x="8" y="38"/>
                  </a:lnTo>
                  <a:lnTo>
                    <a:pt x="30" y="0"/>
                  </a:lnTo>
                  <a:lnTo>
                    <a:pt x="23" y="98"/>
                  </a:lnTo>
                  <a:lnTo>
                    <a:pt x="0" y="143"/>
                  </a:lnTo>
                  <a:close/>
                </a:path>
              </a:pathLst>
            </a:custGeom>
            <a:solidFill>
              <a:srgbClr val="4D4D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34" name="Freeform 133"/>
            <p:cNvSpPr>
              <a:spLocks/>
            </p:cNvSpPr>
            <p:nvPr/>
          </p:nvSpPr>
          <p:spPr bwMode="auto">
            <a:xfrm>
              <a:off x="3308" y="3205"/>
              <a:ext cx="112" cy="120"/>
            </a:xfrm>
            <a:custGeom>
              <a:avLst/>
              <a:gdLst>
                <a:gd name="T0" fmla="*/ 0 w 112"/>
                <a:gd name="T1" fmla="*/ 105 h 120"/>
                <a:gd name="T2" fmla="*/ 0 w 112"/>
                <a:gd name="T3" fmla="*/ 0 h 120"/>
                <a:gd name="T4" fmla="*/ 112 w 112"/>
                <a:gd name="T5" fmla="*/ 15 h 120"/>
                <a:gd name="T6" fmla="*/ 104 w 112"/>
                <a:gd name="T7" fmla="*/ 120 h 120"/>
                <a:gd name="T8" fmla="*/ 0 w 112"/>
                <a:gd name="T9" fmla="*/ 105 h 120"/>
                <a:gd name="T10" fmla="*/ 0 60000 65536"/>
                <a:gd name="T11" fmla="*/ 0 60000 65536"/>
                <a:gd name="T12" fmla="*/ 0 60000 65536"/>
                <a:gd name="T13" fmla="*/ 0 60000 65536"/>
                <a:gd name="T14" fmla="*/ 0 60000 65536"/>
                <a:gd name="T15" fmla="*/ 0 w 112"/>
                <a:gd name="T16" fmla="*/ 0 h 120"/>
                <a:gd name="T17" fmla="*/ 112 w 112"/>
                <a:gd name="T18" fmla="*/ 120 h 120"/>
              </a:gdLst>
              <a:ahLst/>
              <a:cxnLst>
                <a:cxn ang="T10">
                  <a:pos x="T0" y="T1"/>
                </a:cxn>
                <a:cxn ang="T11">
                  <a:pos x="T2" y="T3"/>
                </a:cxn>
                <a:cxn ang="T12">
                  <a:pos x="T4" y="T5"/>
                </a:cxn>
                <a:cxn ang="T13">
                  <a:pos x="T6" y="T7"/>
                </a:cxn>
                <a:cxn ang="T14">
                  <a:pos x="T8" y="T9"/>
                </a:cxn>
              </a:cxnLst>
              <a:rect l="T15" t="T16" r="T17" b="T18"/>
              <a:pathLst>
                <a:path w="112" h="120">
                  <a:moveTo>
                    <a:pt x="0" y="105"/>
                  </a:moveTo>
                  <a:lnTo>
                    <a:pt x="0" y="0"/>
                  </a:lnTo>
                  <a:lnTo>
                    <a:pt x="112" y="15"/>
                  </a:lnTo>
                  <a:lnTo>
                    <a:pt x="104" y="120"/>
                  </a:lnTo>
                  <a:lnTo>
                    <a:pt x="0" y="105"/>
                  </a:lnTo>
                  <a:close/>
                </a:path>
              </a:pathLst>
            </a:custGeom>
            <a:solidFill>
              <a:srgbClr val="9999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35" name="Freeform 134"/>
            <p:cNvSpPr>
              <a:spLocks/>
            </p:cNvSpPr>
            <p:nvPr/>
          </p:nvSpPr>
          <p:spPr bwMode="auto">
            <a:xfrm>
              <a:off x="3308" y="3167"/>
              <a:ext cx="134" cy="53"/>
            </a:xfrm>
            <a:custGeom>
              <a:avLst/>
              <a:gdLst>
                <a:gd name="T0" fmla="*/ 0 w 134"/>
                <a:gd name="T1" fmla="*/ 38 h 53"/>
                <a:gd name="T2" fmla="*/ 112 w 134"/>
                <a:gd name="T3" fmla="*/ 53 h 53"/>
                <a:gd name="T4" fmla="*/ 134 w 134"/>
                <a:gd name="T5" fmla="*/ 15 h 53"/>
                <a:gd name="T6" fmla="*/ 29 w 134"/>
                <a:gd name="T7" fmla="*/ 0 h 53"/>
                <a:gd name="T8" fmla="*/ 0 w 134"/>
                <a:gd name="T9" fmla="*/ 38 h 53"/>
                <a:gd name="T10" fmla="*/ 0 60000 65536"/>
                <a:gd name="T11" fmla="*/ 0 60000 65536"/>
                <a:gd name="T12" fmla="*/ 0 60000 65536"/>
                <a:gd name="T13" fmla="*/ 0 60000 65536"/>
                <a:gd name="T14" fmla="*/ 0 60000 65536"/>
                <a:gd name="T15" fmla="*/ 0 w 134"/>
                <a:gd name="T16" fmla="*/ 0 h 53"/>
                <a:gd name="T17" fmla="*/ 134 w 134"/>
                <a:gd name="T18" fmla="*/ 53 h 53"/>
              </a:gdLst>
              <a:ahLst/>
              <a:cxnLst>
                <a:cxn ang="T10">
                  <a:pos x="T0" y="T1"/>
                </a:cxn>
                <a:cxn ang="T11">
                  <a:pos x="T2" y="T3"/>
                </a:cxn>
                <a:cxn ang="T12">
                  <a:pos x="T4" y="T5"/>
                </a:cxn>
                <a:cxn ang="T13">
                  <a:pos x="T6" y="T7"/>
                </a:cxn>
                <a:cxn ang="T14">
                  <a:pos x="T8" y="T9"/>
                </a:cxn>
              </a:cxnLst>
              <a:rect l="T15" t="T16" r="T17" b="T18"/>
              <a:pathLst>
                <a:path w="134" h="53">
                  <a:moveTo>
                    <a:pt x="0" y="38"/>
                  </a:moveTo>
                  <a:lnTo>
                    <a:pt x="112" y="53"/>
                  </a:lnTo>
                  <a:lnTo>
                    <a:pt x="134" y="15"/>
                  </a:lnTo>
                  <a:lnTo>
                    <a:pt x="29" y="0"/>
                  </a:lnTo>
                  <a:lnTo>
                    <a:pt x="0" y="38"/>
                  </a:lnTo>
                  <a:close/>
                </a:path>
              </a:pathLst>
            </a:custGeom>
            <a:solidFill>
              <a:srgbClr val="7373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36" name="Freeform 135"/>
            <p:cNvSpPr>
              <a:spLocks/>
            </p:cNvSpPr>
            <p:nvPr/>
          </p:nvSpPr>
          <p:spPr bwMode="auto">
            <a:xfrm>
              <a:off x="3345" y="2756"/>
              <a:ext cx="52" cy="673"/>
            </a:xfrm>
            <a:custGeom>
              <a:avLst/>
              <a:gdLst>
                <a:gd name="T0" fmla="*/ 0 w 52"/>
                <a:gd name="T1" fmla="*/ 673 h 673"/>
                <a:gd name="T2" fmla="*/ 30 w 52"/>
                <a:gd name="T3" fmla="*/ 37 h 673"/>
                <a:gd name="T4" fmla="*/ 52 w 52"/>
                <a:gd name="T5" fmla="*/ 0 h 673"/>
                <a:gd name="T6" fmla="*/ 30 w 52"/>
                <a:gd name="T7" fmla="*/ 628 h 673"/>
                <a:gd name="T8" fmla="*/ 0 w 52"/>
                <a:gd name="T9" fmla="*/ 673 h 673"/>
                <a:gd name="T10" fmla="*/ 0 60000 65536"/>
                <a:gd name="T11" fmla="*/ 0 60000 65536"/>
                <a:gd name="T12" fmla="*/ 0 60000 65536"/>
                <a:gd name="T13" fmla="*/ 0 60000 65536"/>
                <a:gd name="T14" fmla="*/ 0 60000 65536"/>
                <a:gd name="T15" fmla="*/ 0 w 52"/>
                <a:gd name="T16" fmla="*/ 0 h 673"/>
                <a:gd name="T17" fmla="*/ 52 w 52"/>
                <a:gd name="T18" fmla="*/ 673 h 673"/>
              </a:gdLst>
              <a:ahLst/>
              <a:cxnLst>
                <a:cxn ang="T10">
                  <a:pos x="T0" y="T1"/>
                </a:cxn>
                <a:cxn ang="T11">
                  <a:pos x="T2" y="T3"/>
                </a:cxn>
                <a:cxn ang="T12">
                  <a:pos x="T4" y="T5"/>
                </a:cxn>
                <a:cxn ang="T13">
                  <a:pos x="T6" y="T7"/>
                </a:cxn>
                <a:cxn ang="T14">
                  <a:pos x="T8" y="T9"/>
                </a:cxn>
              </a:cxnLst>
              <a:rect l="T15" t="T16" r="T17" b="T18"/>
              <a:pathLst>
                <a:path w="52" h="673">
                  <a:moveTo>
                    <a:pt x="0" y="673"/>
                  </a:moveTo>
                  <a:lnTo>
                    <a:pt x="30" y="37"/>
                  </a:lnTo>
                  <a:lnTo>
                    <a:pt x="52" y="0"/>
                  </a:lnTo>
                  <a:lnTo>
                    <a:pt x="30" y="628"/>
                  </a:lnTo>
                  <a:lnTo>
                    <a:pt x="0" y="673"/>
                  </a:lnTo>
                  <a:close/>
                </a:path>
              </a:pathLst>
            </a:custGeom>
            <a:solidFill>
              <a:srgbClr val="4D4D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37" name="Freeform 136"/>
            <p:cNvSpPr>
              <a:spLocks/>
            </p:cNvSpPr>
            <p:nvPr/>
          </p:nvSpPr>
          <p:spPr bwMode="auto">
            <a:xfrm>
              <a:off x="3233" y="2778"/>
              <a:ext cx="142" cy="651"/>
            </a:xfrm>
            <a:custGeom>
              <a:avLst/>
              <a:gdLst>
                <a:gd name="T0" fmla="*/ 0 w 142"/>
                <a:gd name="T1" fmla="*/ 636 h 651"/>
                <a:gd name="T2" fmla="*/ 30 w 142"/>
                <a:gd name="T3" fmla="*/ 0 h 651"/>
                <a:gd name="T4" fmla="*/ 142 w 142"/>
                <a:gd name="T5" fmla="*/ 15 h 651"/>
                <a:gd name="T6" fmla="*/ 112 w 142"/>
                <a:gd name="T7" fmla="*/ 651 h 651"/>
                <a:gd name="T8" fmla="*/ 0 w 142"/>
                <a:gd name="T9" fmla="*/ 636 h 651"/>
                <a:gd name="T10" fmla="*/ 0 60000 65536"/>
                <a:gd name="T11" fmla="*/ 0 60000 65536"/>
                <a:gd name="T12" fmla="*/ 0 60000 65536"/>
                <a:gd name="T13" fmla="*/ 0 60000 65536"/>
                <a:gd name="T14" fmla="*/ 0 60000 65536"/>
                <a:gd name="T15" fmla="*/ 0 w 142"/>
                <a:gd name="T16" fmla="*/ 0 h 651"/>
                <a:gd name="T17" fmla="*/ 142 w 142"/>
                <a:gd name="T18" fmla="*/ 651 h 651"/>
              </a:gdLst>
              <a:ahLst/>
              <a:cxnLst>
                <a:cxn ang="T10">
                  <a:pos x="T0" y="T1"/>
                </a:cxn>
                <a:cxn ang="T11">
                  <a:pos x="T2" y="T3"/>
                </a:cxn>
                <a:cxn ang="T12">
                  <a:pos x="T4" y="T5"/>
                </a:cxn>
                <a:cxn ang="T13">
                  <a:pos x="T6" y="T7"/>
                </a:cxn>
                <a:cxn ang="T14">
                  <a:pos x="T8" y="T9"/>
                </a:cxn>
              </a:cxnLst>
              <a:rect l="T15" t="T16" r="T17" b="T18"/>
              <a:pathLst>
                <a:path w="142" h="651">
                  <a:moveTo>
                    <a:pt x="0" y="636"/>
                  </a:moveTo>
                  <a:lnTo>
                    <a:pt x="30" y="0"/>
                  </a:lnTo>
                  <a:lnTo>
                    <a:pt x="142" y="15"/>
                  </a:lnTo>
                  <a:lnTo>
                    <a:pt x="112" y="651"/>
                  </a:lnTo>
                  <a:lnTo>
                    <a:pt x="0" y="636"/>
                  </a:lnTo>
                  <a:close/>
                </a:path>
              </a:pathLst>
            </a:custGeom>
            <a:solidFill>
              <a:srgbClr val="9999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38" name="Freeform 137"/>
            <p:cNvSpPr>
              <a:spLocks/>
            </p:cNvSpPr>
            <p:nvPr/>
          </p:nvSpPr>
          <p:spPr bwMode="auto">
            <a:xfrm>
              <a:off x="3263" y="2741"/>
              <a:ext cx="134" cy="52"/>
            </a:xfrm>
            <a:custGeom>
              <a:avLst/>
              <a:gdLst>
                <a:gd name="T0" fmla="*/ 0 w 134"/>
                <a:gd name="T1" fmla="*/ 37 h 52"/>
                <a:gd name="T2" fmla="*/ 112 w 134"/>
                <a:gd name="T3" fmla="*/ 52 h 52"/>
                <a:gd name="T4" fmla="*/ 134 w 134"/>
                <a:gd name="T5" fmla="*/ 15 h 52"/>
                <a:gd name="T6" fmla="*/ 22 w 134"/>
                <a:gd name="T7" fmla="*/ 0 h 52"/>
                <a:gd name="T8" fmla="*/ 0 w 134"/>
                <a:gd name="T9" fmla="*/ 37 h 52"/>
                <a:gd name="T10" fmla="*/ 0 60000 65536"/>
                <a:gd name="T11" fmla="*/ 0 60000 65536"/>
                <a:gd name="T12" fmla="*/ 0 60000 65536"/>
                <a:gd name="T13" fmla="*/ 0 60000 65536"/>
                <a:gd name="T14" fmla="*/ 0 60000 65536"/>
                <a:gd name="T15" fmla="*/ 0 w 134"/>
                <a:gd name="T16" fmla="*/ 0 h 52"/>
                <a:gd name="T17" fmla="*/ 134 w 134"/>
                <a:gd name="T18" fmla="*/ 52 h 52"/>
              </a:gdLst>
              <a:ahLst/>
              <a:cxnLst>
                <a:cxn ang="T10">
                  <a:pos x="T0" y="T1"/>
                </a:cxn>
                <a:cxn ang="T11">
                  <a:pos x="T2" y="T3"/>
                </a:cxn>
                <a:cxn ang="T12">
                  <a:pos x="T4" y="T5"/>
                </a:cxn>
                <a:cxn ang="T13">
                  <a:pos x="T6" y="T7"/>
                </a:cxn>
                <a:cxn ang="T14">
                  <a:pos x="T8" y="T9"/>
                </a:cxn>
              </a:cxnLst>
              <a:rect l="T15" t="T16" r="T17" b="T18"/>
              <a:pathLst>
                <a:path w="134" h="52">
                  <a:moveTo>
                    <a:pt x="0" y="37"/>
                  </a:moveTo>
                  <a:lnTo>
                    <a:pt x="112" y="52"/>
                  </a:lnTo>
                  <a:lnTo>
                    <a:pt x="134" y="15"/>
                  </a:lnTo>
                  <a:lnTo>
                    <a:pt x="22" y="0"/>
                  </a:lnTo>
                  <a:lnTo>
                    <a:pt x="0" y="37"/>
                  </a:lnTo>
                  <a:close/>
                </a:path>
              </a:pathLst>
            </a:custGeom>
            <a:solidFill>
              <a:srgbClr val="7373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39" name="Freeform 138"/>
            <p:cNvSpPr>
              <a:spLocks/>
            </p:cNvSpPr>
            <p:nvPr/>
          </p:nvSpPr>
          <p:spPr bwMode="auto">
            <a:xfrm>
              <a:off x="3278" y="3257"/>
              <a:ext cx="37" cy="284"/>
            </a:xfrm>
            <a:custGeom>
              <a:avLst/>
              <a:gdLst>
                <a:gd name="T0" fmla="*/ 0 w 37"/>
                <a:gd name="T1" fmla="*/ 284 h 284"/>
                <a:gd name="T2" fmla="*/ 7 w 37"/>
                <a:gd name="T3" fmla="*/ 38 h 284"/>
                <a:gd name="T4" fmla="*/ 37 w 37"/>
                <a:gd name="T5" fmla="*/ 0 h 284"/>
                <a:gd name="T6" fmla="*/ 30 w 37"/>
                <a:gd name="T7" fmla="*/ 240 h 284"/>
                <a:gd name="T8" fmla="*/ 0 w 37"/>
                <a:gd name="T9" fmla="*/ 284 h 284"/>
                <a:gd name="T10" fmla="*/ 0 60000 65536"/>
                <a:gd name="T11" fmla="*/ 0 60000 65536"/>
                <a:gd name="T12" fmla="*/ 0 60000 65536"/>
                <a:gd name="T13" fmla="*/ 0 60000 65536"/>
                <a:gd name="T14" fmla="*/ 0 60000 65536"/>
                <a:gd name="T15" fmla="*/ 0 w 37"/>
                <a:gd name="T16" fmla="*/ 0 h 284"/>
                <a:gd name="T17" fmla="*/ 37 w 37"/>
                <a:gd name="T18" fmla="*/ 284 h 284"/>
              </a:gdLst>
              <a:ahLst/>
              <a:cxnLst>
                <a:cxn ang="T10">
                  <a:pos x="T0" y="T1"/>
                </a:cxn>
                <a:cxn ang="T11">
                  <a:pos x="T2" y="T3"/>
                </a:cxn>
                <a:cxn ang="T12">
                  <a:pos x="T4" y="T5"/>
                </a:cxn>
                <a:cxn ang="T13">
                  <a:pos x="T6" y="T7"/>
                </a:cxn>
                <a:cxn ang="T14">
                  <a:pos x="T8" y="T9"/>
                </a:cxn>
              </a:cxnLst>
              <a:rect l="T15" t="T16" r="T17" b="T18"/>
              <a:pathLst>
                <a:path w="37" h="284">
                  <a:moveTo>
                    <a:pt x="0" y="284"/>
                  </a:moveTo>
                  <a:lnTo>
                    <a:pt x="7" y="38"/>
                  </a:lnTo>
                  <a:lnTo>
                    <a:pt x="37" y="0"/>
                  </a:lnTo>
                  <a:lnTo>
                    <a:pt x="30" y="240"/>
                  </a:lnTo>
                  <a:lnTo>
                    <a:pt x="0" y="284"/>
                  </a:lnTo>
                  <a:close/>
                </a:path>
              </a:pathLst>
            </a:custGeom>
            <a:solidFill>
              <a:srgbClr val="4D4D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40" name="Freeform 139"/>
            <p:cNvSpPr>
              <a:spLocks/>
            </p:cNvSpPr>
            <p:nvPr/>
          </p:nvSpPr>
          <p:spPr bwMode="auto">
            <a:xfrm>
              <a:off x="3165" y="3280"/>
              <a:ext cx="120" cy="261"/>
            </a:xfrm>
            <a:custGeom>
              <a:avLst/>
              <a:gdLst>
                <a:gd name="T0" fmla="*/ 0 w 120"/>
                <a:gd name="T1" fmla="*/ 247 h 261"/>
                <a:gd name="T2" fmla="*/ 8 w 120"/>
                <a:gd name="T3" fmla="*/ 0 h 261"/>
                <a:gd name="T4" fmla="*/ 120 w 120"/>
                <a:gd name="T5" fmla="*/ 15 h 261"/>
                <a:gd name="T6" fmla="*/ 113 w 120"/>
                <a:gd name="T7" fmla="*/ 261 h 261"/>
                <a:gd name="T8" fmla="*/ 0 w 120"/>
                <a:gd name="T9" fmla="*/ 247 h 261"/>
                <a:gd name="T10" fmla="*/ 0 60000 65536"/>
                <a:gd name="T11" fmla="*/ 0 60000 65536"/>
                <a:gd name="T12" fmla="*/ 0 60000 65536"/>
                <a:gd name="T13" fmla="*/ 0 60000 65536"/>
                <a:gd name="T14" fmla="*/ 0 60000 65536"/>
                <a:gd name="T15" fmla="*/ 0 w 120"/>
                <a:gd name="T16" fmla="*/ 0 h 261"/>
                <a:gd name="T17" fmla="*/ 120 w 120"/>
                <a:gd name="T18" fmla="*/ 261 h 261"/>
              </a:gdLst>
              <a:ahLst/>
              <a:cxnLst>
                <a:cxn ang="T10">
                  <a:pos x="T0" y="T1"/>
                </a:cxn>
                <a:cxn ang="T11">
                  <a:pos x="T2" y="T3"/>
                </a:cxn>
                <a:cxn ang="T12">
                  <a:pos x="T4" y="T5"/>
                </a:cxn>
                <a:cxn ang="T13">
                  <a:pos x="T6" y="T7"/>
                </a:cxn>
                <a:cxn ang="T14">
                  <a:pos x="T8" y="T9"/>
                </a:cxn>
              </a:cxnLst>
              <a:rect l="T15" t="T16" r="T17" b="T18"/>
              <a:pathLst>
                <a:path w="120" h="261">
                  <a:moveTo>
                    <a:pt x="0" y="247"/>
                  </a:moveTo>
                  <a:lnTo>
                    <a:pt x="8" y="0"/>
                  </a:lnTo>
                  <a:lnTo>
                    <a:pt x="120" y="15"/>
                  </a:lnTo>
                  <a:lnTo>
                    <a:pt x="113" y="261"/>
                  </a:lnTo>
                  <a:lnTo>
                    <a:pt x="0" y="247"/>
                  </a:lnTo>
                  <a:close/>
                </a:path>
              </a:pathLst>
            </a:custGeom>
            <a:solidFill>
              <a:srgbClr val="9999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41" name="Freeform 140"/>
            <p:cNvSpPr>
              <a:spLocks/>
            </p:cNvSpPr>
            <p:nvPr/>
          </p:nvSpPr>
          <p:spPr bwMode="auto">
            <a:xfrm>
              <a:off x="3173" y="3235"/>
              <a:ext cx="142" cy="60"/>
            </a:xfrm>
            <a:custGeom>
              <a:avLst/>
              <a:gdLst>
                <a:gd name="T0" fmla="*/ 0 w 142"/>
                <a:gd name="T1" fmla="*/ 45 h 60"/>
                <a:gd name="T2" fmla="*/ 112 w 142"/>
                <a:gd name="T3" fmla="*/ 60 h 60"/>
                <a:gd name="T4" fmla="*/ 142 w 142"/>
                <a:gd name="T5" fmla="*/ 22 h 60"/>
                <a:gd name="T6" fmla="*/ 30 w 142"/>
                <a:gd name="T7" fmla="*/ 0 h 60"/>
                <a:gd name="T8" fmla="*/ 0 w 142"/>
                <a:gd name="T9" fmla="*/ 45 h 60"/>
                <a:gd name="T10" fmla="*/ 0 60000 65536"/>
                <a:gd name="T11" fmla="*/ 0 60000 65536"/>
                <a:gd name="T12" fmla="*/ 0 60000 65536"/>
                <a:gd name="T13" fmla="*/ 0 60000 65536"/>
                <a:gd name="T14" fmla="*/ 0 60000 65536"/>
                <a:gd name="T15" fmla="*/ 0 w 142"/>
                <a:gd name="T16" fmla="*/ 0 h 60"/>
                <a:gd name="T17" fmla="*/ 142 w 142"/>
                <a:gd name="T18" fmla="*/ 60 h 60"/>
              </a:gdLst>
              <a:ahLst/>
              <a:cxnLst>
                <a:cxn ang="T10">
                  <a:pos x="T0" y="T1"/>
                </a:cxn>
                <a:cxn ang="T11">
                  <a:pos x="T2" y="T3"/>
                </a:cxn>
                <a:cxn ang="T12">
                  <a:pos x="T4" y="T5"/>
                </a:cxn>
                <a:cxn ang="T13">
                  <a:pos x="T6" y="T7"/>
                </a:cxn>
                <a:cxn ang="T14">
                  <a:pos x="T8" y="T9"/>
                </a:cxn>
              </a:cxnLst>
              <a:rect l="T15" t="T16" r="T17" b="T18"/>
              <a:pathLst>
                <a:path w="142" h="60">
                  <a:moveTo>
                    <a:pt x="0" y="45"/>
                  </a:moveTo>
                  <a:lnTo>
                    <a:pt x="112" y="60"/>
                  </a:lnTo>
                  <a:lnTo>
                    <a:pt x="142" y="22"/>
                  </a:lnTo>
                  <a:lnTo>
                    <a:pt x="30" y="0"/>
                  </a:lnTo>
                  <a:lnTo>
                    <a:pt x="0" y="45"/>
                  </a:lnTo>
                  <a:close/>
                </a:path>
              </a:pathLst>
            </a:custGeom>
            <a:solidFill>
              <a:srgbClr val="7373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42" name="Freeform 141"/>
            <p:cNvSpPr>
              <a:spLocks/>
            </p:cNvSpPr>
            <p:nvPr/>
          </p:nvSpPr>
          <p:spPr bwMode="auto">
            <a:xfrm>
              <a:off x="3203" y="3265"/>
              <a:ext cx="45" cy="396"/>
            </a:xfrm>
            <a:custGeom>
              <a:avLst/>
              <a:gdLst>
                <a:gd name="T0" fmla="*/ 0 w 45"/>
                <a:gd name="T1" fmla="*/ 396 h 396"/>
                <a:gd name="T2" fmla="*/ 15 w 45"/>
                <a:gd name="T3" fmla="*/ 45 h 396"/>
                <a:gd name="T4" fmla="*/ 45 w 45"/>
                <a:gd name="T5" fmla="*/ 0 h 396"/>
                <a:gd name="T6" fmla="*/ 30 w 45"/>
                <a:gd name="T7" fmla="*/ 351 h 396"/>
                <a:gd name="T8" fmla="*/ 0 w 45"/>
                <a:gd name="T9" fmla="*/ 396 h 396"/>
                <a:gd name="T10" fmla="*/ 0 60000 65536"/>
                <a:gd name="T11" fmla="*/ 0 60000 65536"/>
                <a:gd name="T12" fmla="*/ 0 60000 65536"/>
                <a:gd name="T13" fmla="*/ 0 60000 65536"/>
                <a:gd name="T14" fmla="*/ 0 60000 65536"/>
                <a:gd name="T15" fmla="*/ 0 w 45"/>
                <a:gd name="T16" fmla="*/ 0 h 396"/>
                <a:gd name="T17" fmla="*/ 45 w 45"/>
                <a:gd name="T18" fmla="*/ 396 h 396"/>
              </a:gdLst>
              <a:ahLst/>
              <a:cxnLst>
                <a:cxn ang="T10">
                  <a:pos x="T0" y="T1"/>
                </a:cxn>
                <a:cxn ang="T11">
                  <a:pos x="T2" y="T3"/>
                </a:cxn>
                <a:cxn ang="T12">
                  <a:pos x="T4" y="T5"/>
                </a:cxn>
                <a:cxn ang="T13">
                  <a:pos x="T6" y="T7"/>
                </a:cxn>
                <a:cxn ang="T14">
                  <a:pos x="T8" y="T9"/>
                </a:cxn>
              </a:cxnLst>
              <a:rect l="T15" t="T16" r="T17" b="T18"/>
              <a:pathLst>
                <a:path w="45" h="396">
                  <a:moveTo>
                    <a:pt x="0" y="396"/>
                  </a:moveTo>
                  <a:lnTo>
                    <a:pt x="15" y="45"/>
                  </a:lnTo>
                  <a:lnTo>
                    <a:pt x="45" y="0"/>
                  </a:lnTo>
                  <a:lnTo>
                    <a:pt x="30" y="351"/>
                  </a:lnTo>
                  <a:lnTo>
                    <a:pt x="0" y="396"/>
                  </a:lnTo>
                  <a:close/>
                </a:path>
              </a:pathLst>
            </a:custGeom>
            <a:solidFill>
              <a:srgbClr val="4D4D80"/>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43" name="Freeform 142"/>
            <p:cNvSpPr>
              <a:spLocks/>
            </p:cNvSpPr>
            <p:nvPr/>
          </p:nvSpPr>
          <p:spPr bwMode="auto">
            <a:xfrm>
              <a:off x="3091" y="3295"/>
              <a:ext cx="127" cy="366"/>
            </a:xfrm>
            <a:custGeom>
              <a:avLst/>
              <a:gdLst>
                <a:gd name="T0" fmla="*/ 0 w 127"/>
                <a:gd name="T1" fmla="*/ 351 h 366"/>
                <a:gd name="T2" fmla="*/ 7 w 127"/>
                <a:gd name="T3" fmla="*/ 0 h 366"/>
                <a:gd name="T4" fmla="*/ 127 w 127"/>
                <a:gd name="T5" fmla="*/ 15 h 366"/>
                <a:gd name="T6" fmla="*/ 112 w 127"/>
                <a:gd name="T7" fmla="*/ 366 h 366"/>
                <a:gd name="T8" fmla="*/ 0 w 127"/>
                <a:gd name="T9" fmla="*/ 351 h 366"/>
                <a:gd name="T10" fmla="*/ 0 60000 65536"/>
                <a:gd name="T11" fmla="*/ 0 60000 65536"/>
                <a:gd name="T12" fmla="*/ 0 60000 65536"/>
                <a:gd name="T13" fmla="*/ 0 60000 65536"/>
                <a:gd name="T14" fmla="*/ 0 60000 65536"/>
                <a:gd name="T15" fmla="*/ 0 w 127"/>
                <a:gd name="T16" fmla="*/ 0 h 366"/>
                <a:gd name="T17" fmla="*/ 127 w 127"/>
                <a:gd name="T18" fmla="*/ 366 h 366"/>
              </a:gdLst>
              <a:ahLst/>
              <a:cxnLst>
                <a:cxn ang="T10">
                  <a:pos x="T0" y="T1"/>
                </a:cxn>
                <a:cxn ang="T11">
                  <a:pos x="T2" y="T3"/>
                </a:cxn>
                <a:cxn ang="T12">
                  <a:pos x="T4" y="T5"/>
                </a:cxn>
                <a:cxn ang="T13">
                  <a:pos x="T6" y="T7"/>
                </a:cxn>
                <a:cxn ang="T14">
                  <a:pos x="T8" y="T9"/>
                </a:cxn>
              </a:cxnLst>
              <a:rect l="T15" t="T16" r="T17" b="T18"/>
              <a:pathLst>
                <a:path w="127" h="366">
                  <a:moveTo>
                    <a:pt x="0" y="351"/>
                  </a:moveTo>
                  <a:lnTo>
                    <a:pt x="7" y="0"/>
                  </a:lnTo>
                  <a:lnTo>
                    <a:pt x="127" y="15"/>
                  </a:lnTo>
                  <a:lnTo>
                    <a:pt x="112" y="366"/>
                  </a:lnTo>
                  <a:lnTo>
                    <a:pt x="0" y="351"/>
                  </a:lnTo>
                  <a:close/>
                </a:path>
              </a:pathLst>
            </a:custGeom>
            <a:solidFill>
              <a:srgbClr val="9999F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44" name="Freeform 143"/>
            <p:cNvSpPr>
              <a:spLocks/>
            </p:cNvSpPr>
            <p:nvPr/>
          </p:nvSpPr>
          <p:spPr bwMode="auto">
            <a:xfrm>
              <a:off x="3098" y="3250"/>
              <a:ext cx="150" cy="60"/>
            </a:xfrm>
            <a:custGeom>
              <a:avLst/>
              <a:gdLst>
                <a:gd name="T0" fmla="*/ 0 w 150"/>
                <a:gd name="T1" fmla="*/ 45 h 60"/>
                <a:gd name="T2" fmla="*/ 120 w 150"/>
                <a:gd name="T3" fmla="*/ 60 h 60"/>
                <a:gd name="T4" fmla="*/ 150 w 150"/>
                <a:gd name="T5" fmla="*/ 15 h 60"/>
                <a:gd name="T6" fmla="*/ 30 w 150"/>
                <a:gd name="T7" fmla="*/ 0 h 60"/>
                <a:gd name="T8" fmla="*/ 0 w 150"/>
                <a:gd name="T9" fmla="*/ 45 h 60"/>
                <a:gd name="T10" fmla="*/ 0 60000 65536"/>
                <a:gd name="T11" fmla="*/ 0 60000 65536"/>
                <a:gd name="T12" fmla="*/ 0 60000 65536"/>
                <a:gd name="T13" fmla="*/ 0 60000 65536"/>
                <a:gd name="T14" fmla="*/ 0 60000 65536"/>
                <a:gd name="T15" fmla="*/ 0 w 150"/>
                <a:gd name="T16" fmla="*/ 0 h 60"/>
                <a:gd name="T17" fmla="*/ 150 w 150"/>
                <a:gd name="T18" fmla="*/ 60 h 60"/>
              </a:gdLst>
              <a:ahLst/>
              <a:cxnLst>
                <a:cxn ang="T10">
                  <a:pos x="T0" y="T1"/>
                </a:cxn>
                <a:cxn ang="T11">
                  <a:pos x="T2" y="T3"/>
                </a:cxn>
                <a:cxn ang="T12">
                  <a:pos x="T4" y="T5"/>
                </a:cxn>
                <a:cxn ang="T13">
                  <a:pos x="T6" y="T7"/>
                </a:cxn>
                <a:cxn ang="T14">
                  <a:pos x="T8" y="T9"/>
                </a:cxn>
              </a:cxnLst>
              <a:rect l="T15" t="T16" r="T17" b="T18"/>
              <a:pathLst>
                <a:path w="150" h="60">
                  <a:moveTo>
                    <a:pt x="0" y="45"/>
                  </a:moveTo>
                  <a:lnTo>
                    <a:pt x="120" y="60"/>
                  </a:lnTo>
                  <a:lnTo>
                    <a:pt x="150" y="15"/>
                  </a:lnTo>
                  <a:lnTo>
                    <a:pt x="30" y="0"/>
                  </a:lnTo>
                  <a:lnTo>
                    <a:pt x="0" y="45"/>
                  </a:lnTo>
                  <a:close/>
                </a:path>
              </a:pathLst>
            </a:custGeom>
            <a:solidFill>
              <a:srgbClr val="7373BF"/>
            </a:solidFill>
            <a:ln>
              <a:noFill/>
            </a:ln>
            <a:extLst>
              <a:ext uri="{91240B29-F687-4F45-9708-019B960494DF}">
                <a14:hiddenLine xmlns:a14="http://schemas.microsoft.com/office/drawing/2010/main" w="11113">
                  <a:solidFill>
                    <a:srgbClr val="000000"/>
                  </a:solidFill>
                  <a:round/>
                  <a:headEnd/>
                  <a:tailEnd/>
                </a14:hiddenLine>
              </a:ext>
            </a:extLst>
          </p:spPr>
          <p:txBody>
            <a:bodyPr/>
            <a:lstStyle/>
            <a:p>
              <a:endParaRPr lang="en-GB"/>
            </a:p>
          </p:txBody>
        </p:sp>
        <p:sp>
          <p:nvSpPr>
            <p:cNvPr id="145" name="Line 145"/>
            <p:cNvSpPr>
              <a:spLocks noChangeShapeType="1"/>
            </p:cNvSpPr>
            <p:nvPr/>
          </p:nvSpPr>
          <p:spPr bwMode="auto">
            <a:xfrm flipH="1" flipV="1">
              <a:off x="869" y="1806"/>
              <a:ext cx="90" cy="167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146" name="Line 146"/>
            <p:cNvSpPr>
              <a:spLocks noChangeShapeType="1"/>
            </p:cNvSpPr>
            <p:nvPr/>
          </p:nvSpPr>
          <p:spPr bwMode="auto">
            <a:xfrm flipH="1">
              <a:off x="929" y="3482"/>
              <a:ext cx="3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147" name="Line 147"/>
            <p:cNvSpPr>
              <a:spLocks noChangeShapeType="1"/>
            </p:cNvSpPr>
            <p:nvPr/>
          </p:nvSpPr>
          <p:spPr bwMode="auto">
            <a:xfrm flipH="1">
              <a:off x="906" y="3085"/>
              <a:ext cx="3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148" name="Line 148"/>
            <p:cNvSpPr>
              <a:spLocks noChangeShapeType="1"/>
            </p:cNvSpPr>
            <p:nvPr/>
          </p:nvSpPr>
          <p:spPr bwMode="auto">
            <a:xfrm flipH="1">
              <a:off x="884" y="2674"/>
              <a:ext cx="3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149" name="Line 149"/>
            <p:cNvSpPr>
              <a:spLocks noChangeShapeType="1"/>
            </p:cNvSpPr>
            <p:nvPr/>
          </p:nvSpPr>
          <p:spPr bwMode="auto">
            <a:xfrm flipH="1">
              <a:off x="862" y="2247"/>
              <a:ext cx="3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150" name="Line 150"/>
            <p:cNvSpPr>
              <a:spLocks noChangeShapeType="1"/>
            </p:cNvSpPr>
            <p:nvPr/>
          </p:nvSpPr>
          <p:spPr bwMode="auto">
            <a:xfrm flipH="1">
              <a:off x="839" y="1806"/>
              <a:ext cx="3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0">
                  <a:solidFill>
                    <a:srgbClr val="000000"/>
                  </a:solidFill>
                  <a:round/>
                  <a:headEnd/>
                  <a:tailEnd/>
                </a14:hiddenLine>
              </a:ext>
            </a:extLst>
          </p:spPr>
          <p:txBody>
            <a:bodyPr/>
            <a:lstStyle/>
            <a:p>
              <a:endParaRPr lang="en-GB"/>
            </a:p>
          </p:txBody>
        </p:sp>
        <p:sp>
          <p:nvSpPr>
            <p:cNvPr id="151" name="Rectangle 150"/>
            <p:cNvSpPr>
              <a:spLocks noChangeArrowheads="1"/>
            </p:cNvSpPr>
            <p:nvPr/>
          </p:nvSpPr>
          <p:spPr bwMode="auto">
            <a:xfrm>
              <a:off x="896" y="3429"/>
              <a:ext cx="3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000">
                  <a:solidFill>
                    <a:srgbClr val="000000"/>
                  </a:solidFill>
                  <a:latin typeface="Calibri" pitchFamily="34" charset="0"/>
                </a:rPr>
                <a:t>0</a:t>
              </a:r>
              <a:endParaRPr lang="fr-FR">
                <a:latin typeface="Calibri" pitchFamily="34" charset="0"/>
              </a:endParaRPr>
            </a:p>
          </p:txBody>
        </p:sp>
        <p:sp>
          <p:nvSpPr>
            <p:cNvPr id="152" name="Rectangle 151"/>
            <p:cNvSpPr>
              <a:spLocks noChangeArrowheads="1"/>
            </p:cNvSpPr>
            <p:nvPr/>
          </p:nvSpPr>
          <p:spPr bwMode="auto">
            <a:xfrm>
              <a:off x="788" y="3033"/>
              <a:ext cx="117"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rgbClr val="000000"/>
                  </a:solidFill>
                  <a:latin typeface="Calibri" pitchFamily="34" charset="0"/>
                </a:rPr>
                <a:t>100</a:t>
              </a:r>
              <a:endParaRPr lang="fr-FR" sz="1200" dirty="0">
                <a:latin typeface="Calibri" pitchFamily="34" charset="0"/>
              </a:endParaRPr>
            </a:p>
          </p:txBody>
        </p:sp>
        <p:sp>
          <p:nvSpPr>
            <p:cNvPr id="153" name="Rectangle 152"/>
            <p:cNvSpPr>
              <a:spLocks noChangeArrowheads="1"/>
            </p:cNvSpPr>
            <p:nvPr/>
          </p:nvSpPr>
          <p:spPr bwMode="auto">
            <a:xfrm>
              <a:off x="763" y="2621"/>
              <a:ext cx="11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rgbClr val="000000"/>
                  </a:solidFill>
                  <a:latin typeface="Calibri" pitchFamily="34" charset="0"/>
                </a:rPr>
                <a:t>200</a:t>
              </a:r>
              <a:endParaRPr lang="fr-FR" sz="1200" dirty="0">
                <a:latin typeface="Calibri" pitchFamily="34" charset="0"/>
              </a:endParaRPr>
            </a:p>
          </p:txBody>
        </p:sp>
        <p:sp>
          <p:nvSpPr>
            <p:cNvPr id="154" name="Rectangle 153"/>
            <p:cNvSpPr>
              <a:spLocks noChangeArrowheads="1"/>
            </p:cNvSpPr>
            <p:nvPr/>
          </p:nvSpPr>
          <p:spPr bwMode="auto">
            <a:xfrm>
              <a:off x="746" y="2195"/>
              <a:ext cx="116"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rgbClr val="000000"/>
                  </a:solidFill>
                  <a:latin typeface="Calibri" pitchFamily="34" charset="0"/>
                </a:rPr>
                <a:t>300</a:t>
              </a:r>
              <a:endParaRPr lang="fr-FR" sz="1200" dirty="0">
                <a:latin typeface="Calibri" pitchFamily="34" charset="0"/>
              </a:endParaRPr>
            </a:p>
          </p:txBody>
        </p:sp>
        <p:sp>
          <p:nvSpPr>
            <p:cNvPr id="155" name="Rectangle 154"/>
            <p:cNvSpPr>
              <a:spLocks noChangeArrowheads="1"/>
            </p:cNvSpPr>
            <p:nvPr/>
          </p:nvSpPr>
          <p:spPr bwMode="auto">
            <a:xfrm>
              <a:off x="719" y="1753"/>
              <a:ext cx="117"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rgbClr val="000000"/>
                  </a:solidFill>
                  <a:latin typeface="Calibri" pitchFamily="34" charset="0"/>
                </a:rPr>
                <a:t>400</a:t>
              </a:r>
              <a:endParaRPr lang="fr-FR" sz="1200" dirty="0">
                <a:latin typeface="Calibri" pitchFamily="34" charset="0"/>
              </a:endParaRPr>
            </a:p>
          </p:txBody>
        </p:sp>
        <p:sp>
          <p:nvSpPr>
            <p:cNvPr id="156" name="Rectangle 155"/>
            <p:cNvSpPr>
              <a:spLocks noChangeArrowheads="1"/>
            </p:cNvSpPr>
            <p:nvPr/>
          </p:nvSpPr>
          <p:spPr bwMode="auto">
            <a:xfrm>
              <a:off x="592" y="1394"/>
              <a:ext cx="4256" cy="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p>
              <a:pPr eaLnBrk="0" hangingPunct="0"/>
              <a:endParaRPr lang="en-US" sz="2400">
                <a:latin typeface="Calibri" pitchFamily="34" charset="0"/>
              </a:endParaRPr>
            </a:p>
          </p:txBody>
        </p:sp>
        <p:sp>
          <p:nvSpPr>
            <p:cNvPr id="157" name="Rectangle 156"/>
            <p:cNvSpPr>
              <a:spLocks noChangeArrowheads="1"/>
            </p:cNvSpPr>
            <p:nvPr/>
          </p:nvSpPr>
          <p:spPr bwMode="auto">
            <a:xfrm>
              <a:off x="1292" y="3595"/>
              <a:ext cx="11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chemeClr val="bg1"/>
                  </a:solidFill>
                  <a:latin typeface="Calibri" pitchFamily="34" charset="0"/>
                </a:rPr>
                <a:t>CN</a:t>
              </a:r>
            </a:p>
          </p:txBody>
        </p:sp>
        <p:sp>
          <p:nvSpPr>
            <p:cNvPr id="161" name="Rectangle 160"/>
            <p:cNvSpPr>
              <a:spLocks noChangeArrowheads="1"/>
            </p:cNvSpPr>
            <p:nvPr/>
          </p:nvSpPr>
          <p:spPr bwMode="auto">
            <a:xfrm>
              <a:off x="1583" y="3640"/>
              <a:ext cx="8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200" dirty="0">
                  <a:solidFill>
                    <a:schemeClr val="bg1"/>
                  </a:solidFill>
                  <a:latin typeface="Calibri" pitchFamily="34" charset="0"/>
                </a:rPr>
                <a:t>IN</a:t>
              </a:r>
            </a:p>
          </p:txBody>
        </p:sp>
      </p:grpSp>
    </p:spTree>
    <p:extLst>
      <p:ext uri="{BB962C8B-B14F-4D97-AF65-F5344CB8AC3E}">
        <p14:creationId xmlns:p14="http://schemas.microsoft.com/office/powerpoint/2010/main" val="251286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559" t="2141" r="1585" b="3110"/>
          <a:stretch/>
        </p:blipFill>
        <p:spPr>
          <a:xfrm>
            <a:off x="82626" y="923170"/>
            <a:ext cx="5783752" cy="3709931"/>
          </a:xfrm>
          <a:prstGeom prst="rect">
            <a:avLst/>
          </a:prstGeom>
          <a:solidFill>
            <a:schemeClr val="tx1">
              <a:lumMod val="50000"/>
              <a:lumOff val="50000"/>
              <a:alpha val="92000"/>
            </a:schemeClr>
          </a:solidFill>
          <a:ln w="3175">
            <a:solidFill>
              <a:srgbClr val="FFC000"/>
            </a:solidFill>
          </a:ln>
        </p:spPr>
      </p:pic>
      <p:sp>
        <p:nvSpPr>
          <p:cNvPr id="11" name="Title 7"/>
          <p:cNvSpPr txBox="1">
            <a:spLocks/>
          </p:cNvSpPr>
          <p:nvPr/>
        </p:nvSpPr>
        <p:spPr>
          <a:xfrm>
            <a:off x="5949110" y="739325"/>
            <a:ext cx="2971800" cy="4004943"/>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57175" indent="-257175" algn="l">
              <a:buFont typeface="Arial" panose="020B0604020202020204" pitchFamily="34" charset="0"/>
              <a:buChar char="•"/>
            </a:pPr>
            <a:r>
              <a:rPr lang="en-GB" sz="1350" b="1">
                <a:solidFill>
                  <a:schemeClr val="bg1">
                    <a:lumMod val="95000"/>
                  </a:schemeClr>
                </a:solidFill>
                <a:latin typeface="Arial" panose="020B0604020202020204" pitchFamily="34" charset="0"/>
                <a:cs typeface="Arial" panose="020B0604020202020204" pitchFamily="34" charset="0"/>
              </a:rPr>
              <a:t>India became an ITER Member in December 2005. </a:t>
            </a:r>
          </a:p>
          <a:p>
            <a:pPr marL="257175" indent="-257175" algn="l">
              <a:buFont typeface="Arial" panose="020B0604020202020204" pitchFamily="34" charset="0"/>
              <a:buChar char="•"/>
            </a:pPr>
            <a:endParaRPr lang="en-GB" sz="375" b="1">
              <a:solidFill>
                <a:schemeClr val="bg1">
                  <a:lumMod val="95000"/>
                </a:schemeClr>
              </a:solidFill>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r>
              <a:rPr lang="en-GB" sz="1350" b="1">
                <a:solidFill>
                  <a:schemeClr val="bg1">
                    <a:lumMod val="95000"/>
                  </a:schemeClr>
                </a:solidFill>
                <a:latin typeface="Arial" panose="020B0604020202020204" pitchFamily="34" charset="0"/>
                <a:cs typeface="Arial" panose="020B0604020202020204" pitchFamily="34" charset="0"/>
              </a:rPr>
              <a:t>Its share in the project’s value is 9.1%. Presently Indian nationals account for ~ 4% of ITER personnel (35 staff, 16 IPA, 2 interns).</a:t>
            </a:r>
          </a:p>
          <a:p>
            <a:pPr marL="257175" indent="-257175" algn="l">
              <a:buFont typeface="Arial" panose="020B0604020202020204" pitchFamily="34" charset="0"/>
              <a:buChar char="•"/>
            </a:pPr>
            <a:endParaRPr lang="en-GB" sz="375" b="1">
              <a:solidFill>
                <a:schemeClr val="bg1">
                  <a:lumMod val="95000"/>
                </a:schemeClr>
              </a:solidFill>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r>
              <a:rPr lang="en-US" sz="1350" b="1">
                <a:solidFill>
                  <a:schemeClr val="bg1">
                    <a:lumMod val="95000"/>
                  </a:schemeClr>
                </a:solidFill>
                <a:latin typeface="Arial" panose="020B0604020202020204" pitchFamily="34" charset="0"/>
                <a:cs typeface="Arial" panose="020B0604020202020204" pitchFamily="34" charset="0"/>
              </a:rPr>
              <a:t>India </a:t>
            </a:r>
            <a:r>
              <a:rPr lang="en-US" sz="1350" b="1" dirty="0">
                <a:solidFill>
                  <a:schemeClr val="bg1">
                    <a:lumMod val="95000"/>
                  </a:schemeClr>
                </a:solidFill>
                <a:latin typeface="Arial" panose="020B0604020202020204" pitchFamily="34" charset="0"/>
                <a:cs typeface="Arial" panose="020B0604020202020204" pitchFamily="34" charset="0"/>
              </a:rPr>
              <a:t>is fully responsible for the ITER cryostat, cryolines and cryodistribution, in-wall shielding</a:t>
            </a:r>
            <a:r>
              <a:rPr lang="en-US" sz="1350" b="1">
                <a:solidFill>
                  <a:schemeClr val="bg1">
                    <a:lumMod val="95000"/>
                  </a:schemeClr>
                </a:solidFill>
                <a:latin typeface="Arial" panose="020B0604020202020204" pitchFamily="34" charset="0"/>
                <a:cs typeface="Arial" panose="020B0604020202020204" pitchFamily="34" charset="0"/>
              </a:rPr>
              <a:t>, secondary </a:t>
            </a:r>
            <a:r>
              <a:rPr lang="en-US" sz="1350" b="1" dirty="0">
                <a:solidFill>
                  <a:schemeClr val="bg1">
                    <a:lumMod val="95000"/>
                  </a:schemeClr>
                </a:solidFill>
                <a:latin typeface="Arial" panose="020B0604020202020204" pitchFamily="34" charset="0"/>
                <a:cs typeface="Arial" panose="020B0604020202020204" pitchFamily="34" charset="0"/>
              </a:rPr>
              <a:t>cooling circuit</a:t>
            </a:r>
            <a:r>
              <a:rPr lang="en-US" sz="1350" b="1">
                <a:solidFill>
                  <a:schemeClr val="bg1">
                    <a:lumMod val="95000"/>
                  </a:schemeClr>
                </a:solidFill>
                <a:latin typeface="Arial" panose="020B0604020202020204" pitchFamily="34" charset="0"/>
                <a:cs typeface="Arial" panose="020B0604020202020204" pitchFamily="34" charset="0"/>
              </a:rPr>
              <a:t>, diagnostic </a:t>
            </a:r>
            <a:r>
              <a:rPr lang="en-US" sz="1350" b="1" dirty="0">
                <a:solidFill>
                  <a:schemeClr val="bg1">
                    <a:lumMod val="95000"/>
                  </a:schemeClr>
                </a:solidFill>
                <a:latin typeface="Arial" panose="020B0604020202020204" pitchFamily="34" charset="0"/>
                <a:cs typeface="Arial" panose="020B0604020202020204" pitchFamily="34" charset="0"/>
              </a:rPr>
              <a:t>neutral beam, and ion cyclotron power sources</a:t>
            </a:r>
            <a:r>
              <a:rPr lang="en-US" sz="1350" b="1">
                <a:solidFill>
                  <a:schemeClr val="bg1">
                    <a:lumMod val="95000"/>
                  </a:schemeClr>
                </a:solidFill>
                <a:latin typeface="Arial" panose="020B0604020202020204" pitchFamily="34" charset="0"/>
                <a:cs typeface="Arial" panose="020B0604020202020204" pitchFamily="34" charset="0"/>
              </a:rPr>
              <a:t>. </a:t>
            </a:r>
          </a:p>
          <a:p>
            <a:pPr marL="257175" indent="-257175" algn="l">
              <a:buFont typeface="Arial" panose="020B0604020202020204" pitchFamily="34" charset="0"/>
              <a:buChar char="•"/>
            </a:pPr>
            <a:endParaRPr lang="en-US" sz="375" b="1" dirty="0">
              <a:solidFill>
                <a:schemeClr val="bg1">
                  <a:lumMod val="95000"/>
                </a:schemeClr>
              </a:solidFill>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r>
              <a:rPr lang="en-US" sz="1350" b="1" dirty="0">
                <a:solidFill>
                  <a:schemeClr val="bg1">
                    <a:lumMod val="95000"/>
                  </a:schemeClr>
                </a:solidFill>
                <a:latin typeface="Arial" panose="020B0604020202020204" pitchFamily="34" charset="0"/>
                <a:cs typeface="Arial" panose="020B0604020202020204" pitchFamily="34" charset="0"/>
              </a:rPr>
              <a:t>India is also contributing to the electron cyclotron heating system and the PRIMA neutral beam test facility.</a:t>
            </a:r>
          </a:p>
        </p:txBody>
      </p:sp>
      <p:sp>
        <p:nvSpPr>
          <p:cNvPr id="12" name="TextBox 11"/>
          <p:cNvSpPr txBox="1"/>
          <p:nvPr/>
        </p:nvSpPr>
        <p:spPr>
          <a:xfrm>
            <a:off x="192468" y="-13158"/>
            <a:ext cx="9144000" cy="923330"/>
          </a:xfrm>
          <a:prstGeom prst="rect">
            <a:avLst/>
          </a:prstGeom>
          <a:noFill/>
        </p:spPr>
        <p:txBody>
          <a:bodyPr wrap="square" rtlCol="0">
            <a:spAutoFit/>
          </a:bodyPr>
          <a:lstStyle/>
          <a:p>
            <a:pPr algn="ctr"/>
            <a:r>
              <a:rPr lang="fr-FR" sz="4800" b="1" dirty="0">
                <a:solidFill>
                  <a:schemeClr val="bg1">
                    <a:lumMod val="95000"/>
                  </a:schemeClr>
                </a:solidFill>
                <a:effectLst>
                  <a:outerShdw blurRad="50800" dist="50800" dir="5400000" algn="ctr" rotWithShape="0">
                    <a:schemeClr val="tx1"/>
                  </a:outerShdw>
                </a:effectLst>
                <a:latin typeface="Tahoma" pitchFamily="34" charset="0"/>
                <a:ea typeface="+mj-ea"/>
                <a:cs typeface="+mj-cs"/>
              </a:rPr>
              <a:t>A </a:t>
            </a:r>
            <a:r>
              <a:rPr lang="fr-FR" sz="4800" b="1" dirty="0" err="1">
                <a:solidFill>
                  <a:schemeClr val="bg1">
                    <a:lumMod val="95000"/>
                  </a:schemeClr>
                </a:solidFill>
                <a:effectLst>
                  <a:outerShdw blurRad="50800" dist="50800" dir="5400000" algn="ctr" rotWithShape="0">
                    <a:schemeClr val="tx1"/>
                  </a:outerShdw>
                </a:effectLst>
                <a:latin typeface="Tahoma" pitchFamily="34" charset="0"/>
                <a:ea typeface="+mj-ea"/>
                <a:cs typeface="+mj-cs"/>
              </a:rPr>
              <a:t>strategic</a:t>
            </a:r>
            <a:r>
              <a:rPr lang="fr-FR" sz="4800" b="1" dirty="0">
                <a:solidFill>
                  <a:schemeClr val="bg1">
                    <a:lumMod val="95000"/>
                  </a:schemeClr>
                </a:solidFill>
                <a:effectLst>
                  <a:outerShdw blurRad="50800" dist="50800" dir="5400000" algn="ctr" rotWithShape="0">
                    <a:schemeClr val="tx1"/>
                  </a:outerShdw>
                </a:effectLst>
                <a:latin typeface="Tahoma" pitchFamily="34" charset="0"/>
                <a:ea typeface="+mj-ea"/>
                <a:cs typeface="+mj-cs"/>
              </a:rPr>
              <a:t> </a:t>
            </a:r>
            <a:r>
              <a:rPr lang="fr-FR" sz="5400" b="1" dirty="0" err="1">
                <a:solidFill>
                  <a:schemeClr val="bg1">
                    <a:lumMod val="95000"/>
                  </a:schemeClr>
                </a:solidFill>
                <a:effectLst>
                  <a:outerShdw blurRad="50800" dist="50800" dir="5400000" algn="ctr" rotWithShape="0">
                    <a:schemeClr val="tx1"/>
                  </a:outerShdw>
                </a:effectLst>
                <a:latin typeface="Tahoma" pitchFamily="34" charset="0"/>
                <a:ea typeface="+mj-ea"/>
                <a:cs typeface="+mj-cs"/>
              </a:rPr>
              <a:t>partnership</a:t>
            </a:r>
            <a:endParaRPr lang="fr-FR" sz="4800" b="1" dirty="0">
              <a:solidFill>
                <a:schemeClr val="bg1">
                  <a:lumMod val="95000"/>
                </a:schemeClr>
              </a:solidFill>
              <a:effectLst>
                <a:outerShdw blurRad="50800" dist="50800" dir="5400000" algn="ctr" rotWithShape="0">
                  <a:schemeClr val="tx1"/>
                </a:outerShdw>
              </a:effectLst>
              <a:latin typeface="Tahoma" pitchFamily="34" charset="0"/>
              <a:ea typeface="+mj-ea"/>
              <a:cs typeface="+mj-cs"/>
            </a:endParaRPr>
          </a:p>
        </p:txBody>
      </p:sp>
      <p:sp>
        <p:nvSpPr>
          <p:cNvPr id="3" name="Rectangle 2"/>
          <p:cNvSpPr/>
          <p:nvPr/>
        </p:nvSpPr>
        <p:spPr>
          <a:xfrm>
            <a:off x="121186" y="4395709"/>
            <a:ext cx="3968826" cy="228204"/>
          </a:xfrm>
          <a:prstGeom prst="rect">
            <a:avLst/>
          </a:prstGeom>
        </p:spPr>
        <p:txBody>
          <a:bodyPr wrap="square">
            <a:spAutoFit/>
          </a:bodyPr>
          <a:lstStyle/>
          <a:p>
            <a:pPr>
              <a:lnSpc>
                <a:spcPct val="107000"/>
              </a:lnSpc>
              <a:spcAft>
                <a:spcPts val="600"/>
              </a:spcAft>
            </a:pPr>
            <a:r>
              <a:rPr lang="en-GB" sz="825">
                <a:solidFill>
                  <a:schemeClr val="bg1"/>
                </a:solidFill>
                <a:latin typeface="Helvetica" panose="020B0604020202020204" pitchFamily="34" charset="0"/>
                <a:ea typeface="Calibri" panose="020F0502020204030204" pitchFamily="34" charset="0"/>
                <a:cs typeface="Times New Roman" panose="02020603050405020304" pitchFamily="18" charset="0"/>
              </a:rPr>
              <a:t>Celebrating the completion of  the Cryostat Lower Cylinder on 14 March 2019.</a:t>
            </a:r>
            <a:endParaRPr lang="en-GB" sz="12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C:\Documents and Settings\Administrateur.A0A2C2765BD24BA\Bureau\Untitled-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9286" y="258792"/>
            <a:ext cx="685800" cy="48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92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377" y="0"/>
            <a:ext cx="9259577" cy="4705350"/>
          </a:xfrm>
          <a:prstGeom prst="rect">
            <a:avLst/>
          </a:prstGeom>
        </p:spPr>
      </p:pic>
      <p:sp>
        <p:nvSpPr>
          <p:cNvPr id="6" name="Rectangle 5"/>
          <p:cNvSpPr/>
          <p:nvPr/>
        </p:nvSpPr>
        <p:spPr>
          <a:xfrm>
            <a:off x="-49577" y="857251"/>
            <a:ext cx="9180513" cy="1138773"/>
          </a:xfrm>
          <a:prstGeom prst="rect">
            <a:avLst/>
          </a:prstGeom>
          <a:effectLst>
            <a:outerShdw blurRad="50800" dist="50800" dir="5400000" algn="ctr" rotWithShape="0">
              <a:schemeClr val="tx1"/>
            </a:outerShdw>
          </a:effectLst>
        </p:spPr>
        <p:txBody>
          <a:bodyPr wrap="square">
            <a:spAutoFit/>
          </a:bodyPr>
          <a:lstStyle/>
          <a:p>
            <a:pPr algn="ctr" defTabSz="795338" fontAlgn="base">
              <a:spcBef>
                <a:spcPct val="0"/>
              </a:spcBef>
              <a:spcAft>
                <a:spcPct val="0"/>
              </a:spcAft>
            </a:pPr>
            <a:r>
              <a:rPr lang="en-GB" sz="2000" b="1" dirty="0">
                <a:solidFill>
                  <a:schemeClr val="bg1">
                    <a:lumMod val="95000"/>
                  </a:schemeClr>
                </a:solidFill>
                <a:effectLst>
                  <a:outerShdw blurRad="38100" dist="38100" dir="2700000" algn="tl">
                    <a:srgbClr val="000000">
                      <a:alpha val="43137"/>
                    </a:srgbClr>
                  </a:outerShdw>
                </a:effectLst>
                <a:latin typeface="Tahoma" pitchFamily="34" charset="0"/>
              </a:rPr>
              <a:t>A multinational scientific collaboration without equivalent in history</a:t>
            </a:r>
            <a:endParaRPr lang="en-GB" b="1" dirty="0">
              <a:solidFill>
                <a:schemeClr val="bg1">
                  <a:lumMod val="95000"/>
                </a:schemeClr>
              </a:solidFill>
              <a:effectLst>
                <a:outerShdw blurRad="38100" dist="38100" dir="2700000" algn="tl">
                  <a:srgbClr val="000000">
                    <a:alpha val="43137"/>
                  </a:srgbClr>
                </a:outerShdw>
              </a:effectLst>
              <a:latin typeface="Tahoma" pitchFamily="34" charset="0"/>
            </a:endParaRPr>
          </a:p>
          <a:p>
            <a:pPr algn="ctr" defTabSz="795338" fontAlgn="base">
              <a:spcBef>
                <a:spcPct val="0"/>
              </a:spcBef>
              <a:spcAft>
                <a:spcPct val="0"/>
              </a:spcAft>
            </a:pPr>
            <a:endParaRPr lang="en-GB" sz="800" b="1" dirty="0">
              <a:solidFill>
                <a:schemeClr val="bg1">
                  <a:lumMod val="95000"/>
                </a:schemeClr>
              </a:solidFill>
              <a:effectLst>
                <a:outerShdw blurRad="38100" dist="38100" dir="2700000" algn="tl">
                  <a:srgbClr val="000000">
                    <a:alpha val="43137"/>
                  </a:srgbClr>
                </a:outerShdw>
              </a:effectLst>
              <a:latin typeface="Tahoma" pitchFamily="34" charset="0"/>
            </a:endParaRPr>
          </a:p>
          <a:p>
            <a:pPr algn="ctr" defTabSz="795338" fontAlgn="base">
              <a:spcBef>
                <a:spcPct val="0"/>
              </a:spcBef>
              <a:spcAft>
                <a:spcPct val="0"/>
              </a:spcAft>
            </a:pPr>
            <a:r>
              <a:rPr lang="fr-FR" sz="2000" b="1" dirty="0">
                <a:solidFill>
                  <a:schemeClr val="bg1">
                    <a:lumMod val="95000"/>
                  </a:schemeClr>
                </a:solidFill>
                <a:effectLst>
                  <a:outerShdw blurRad="38100" dist="38100" dir="2700000" algn="tl">
                    <a:srgbClr val="000000">
                      <a:alpha val="43137"/>
                    </a:srgbClr>
                  </a:outerShdw>
                </a:effectLst>
                <a:latin typeface="Tahoma" pitchFamily="34" charset="0"/>
              </a:rPr>
              <a:t>A large-</a:t>
            </a:r>
            <a:r>
              <a:rPr lang="fr-FR" sz="2000" b="1" dirty="0" err="1">
                <a:solidFill>
                  <a:schemeClr val="bg1">
                    <a:lumMod val="95000"/>
                  </a:schemeClr>
                </a:solidFill>
                <a:effectLst>
                  <a:outerShdw blurRad="38100" dist="38100" dir="2700000" algn="tl">
                    <a:srgbClr val="000000">
                      <a:alpha val="43137"/>
                    </a:srgbClr>
                  </a:outerShdw>
                </a:effectLst>
                <a:latin typeface="Tahoma" pitchFamily="34" charset="0"/>
              </a:rPr>
              <a:t>scale</a:t>
            </a:r>
            <a:r>
              <a:rPr lang="fr-FR" sz="2000" b="1" dirty="0">
                <a:solidFill>
                  <a:schemeClr val="bg1">
                    <a:lumMod val="95000"/>
                  </a:schemeClr>
                </a:solidFill>
                <a:effectLst>
                  <a:outerShdw blurRad="38100" dist="38100" dir="2700000" algn="tl">
                    <a:srgbClr val="000000">
                      <a:alpha val="43137"/>
                    </a:srgbClr>
                  </a:outerShdw>
                </a:effectLst>
                <a:latin typeface="Tahoma" pitchFamily="34" charset="0"/>
              </a:rPr>
              <a:t> </a:t>
            </a:r>
            <a:r>
              <a:rPr lang="fr-FR" sz="2000" b="1" dirty="0" err="1">
                <a:solidFill>
                  <a:schemeClr val="bg1">
                    <a:lumMod val="95000"/>
                  </a:schemeClr>
                </a:solidFill>
                <a:effectLst>
                  <a:outerShdw blurRad="38100" dist="38100" dir="2700000" algn="tl">
                    <a:srgbClr val="000000">
                      <a:alpha val="43137"/>
                    </a:srgbClr>
                  </a:outerShdw>
                </a:effectLst>
                <a:latin typeface="Tahoma" pitchFamily="34" charset="0"/>
              </a:rPr>
              <a:t>experiment</a:t>
            </a:r>
            <a:r>
              <a:rPr lang="fr-FR" sz="2000" b="1" dirty="0">
                <a:solidFill>
                  <a:schemeClr val="bg1">
                    <a:lumMod val="95000"/>
                  </a:schemeClr>
                </a:solidFill>
                <a:effectLst>
                  <a:outerShdw blurRad="38100" dist="38100" dir="2700000" algn="tl">
                    <a:srgbClr val="000000">
                      <a:alpha val="43137"/>
                    </a:srgbClr>
                  </a:outerShdw>
                </a:effectLst>
                <a:latin typeface="Tahoma" pitchFamily="34" charset="0"/>
              </a:rPr>
              <a:t> to </a:t>
            </a:r>
            <a:r>
              <a:rPr lang="fr-FR" sz="2000" b="1" dirty="0" err="1">
                <a:solidFill>
                  <a:schemeClr val="bg1">
                    <a:lumMod val="95000"/>
                  </a:schemeClr>
                </a:solidFill>
                <a:effectLst>
                  <a:outerShdw blurRad="38100" dist="38100" dir="2700000" algn="tl">
                    <a:srgbClr val="000000">
                      <a:alpha val="43137"/>
                    </a:srgbClr>
                  </a:outerShdw>
                </a:effectLst>
                <a:latin typeface="Tahoma" pitchFamily="34" charset="0"/>
              </a:rPr>
              <a:t>demonstrate</a:t>
            </a:r>
            <a:r>
              <a:rPr lang="fr-FR" sz="2000" b="1" dirty="0">
                <a:solidFill>
                  <a:schemeClr val="bg1">
                    <a:lumMod val="95000"/>
                  </a:schemeClr>
                </a:solidFill>
                <a:effectLst>
                  <a:outerShdw blurRad="38100" dist="38100" dir="2700000" algn="tl">
                    <a:srgbClr val="000000">
                      <a:alpha val="43137"/>
                    </a:srgbClr>
                  </a:outerShdw>
                </a:effectLst>
                <a:latin typeface="Tahoma" pitchFamily="34" charset="0"/>
              </a:rPr>
              <a:t> the </a:t>
            </a:r>
            <a:r>
              <a:rPr lang="fr-FR" sz="2000" b="1" dirty="0" err="1" smtClean="0">
                <a:solidFill>
                  <a:schemeClr val="bg1">
                    <a:lumMod val="95000"/>
                  </a:schemeClr>
                </a:solidFill>
                <a:effectLst>
                  <a:outerShdw blurRad="38100" dist="38100" dir="2700000" algn="tl">
                    <a:srgbClr val="000000">
                      <a:alpha val="43137"/>
                    </a:srgbClr>
                  </a:outerShdw>
                </a:effectLst>
                <a:latin typeface="Tahoma" pitchFamily="34" charset="0"/>
              </a:rPr>
              <a:t>feasibility</a:t>
            </a:r>
            <a:endParaRPr lang="fr-FR" sz="2000" b="1" dirty="0">
              <a:solidFill>
                <a:schemeClr val="bg1">
                  <a:lumMod val="95000"/>
                </a:schemeClr>
              </a:solidFill>
              <a:effectLst>
                <a:outerShdw blurRad="38100" dist="38100" dir="2700000" algn="tl">
                  <a:srgbClr val="000000">
                    <a:alpha val="43137"/>
                  </a:srgbClr>
                </a:outerShdw>
              </a:effectLst>
              <a:latin typeface="Tahoma" pitchFamily="34" charset="0"/>
            </a:endParaRPr>
          </a:p>
          <a:p>
            <a:pPr algn="ctr" defTabSz="795338" fontAlgn="base">
              <a:spcBef>
                <a:spcPct val="0"/>
              </a:spcBef>
              <a:spcAft>
                <a:spcPct val="0"/>
              </a:spcAft>
            </a:pPr>
            <a:r>
              <a:rPr lang="fr-FR" sz="2000" b="1" dirty="0" smtClean="0">
                <a:solidFill>
                  <a:schemeClr val="bg1">
                    <a:lumMod val="95000"/>
                  </a:schemeClr>
                </a:solidFill>
                <a:effectLst>
                  <a:outerShdw blurRad="38100" dist="38100" dir="2700000" algn="tl">
                    <a:srgbClr val="000000">
                      <a:alpha val="43137"/>
                    </a:srgbClr>
                  </a:outerShdw>
                </a:effectLst>
                <a:latin typeface="Tahoma" pitchFamily="34" charset="0"/>
              </a:rPr>
              <a:t>of </a:t>
            </a:r>
            <a:r>
              <a:rPr lang="fr-FR" sz="2000" b="1" dirty="0">
                <a:solidFill>
                  <a:schemeClr val="bg1">
                    <a:lumMod val="95000"/>
                  </a:schemeClr>
                </a:solidFill>
                <a:effectLst>
                  <a:outerShdw blurRad="38100" dist="38100" dir="2700000" algn="tl">
                    <a:srgbClr val="000000">
                      <a:alpha val="43137"/>
                    </a:srgbClr>
                  </a:outerShdw>
                </a:effectLst>
                <a:latin typeface="Tahoma" pitchFamily="34" charset="0"/>
              </a:rPr>
              <a:t>fusion </a:t>
            </a:r>
            <a:r>
              <a:rPr lang="fr-FR" sz="2000" b="1" dirty="0" err="1">
                <a:solidFill>
                  <a:schemeClr val="bg1">
                    <a:lumMod val="95000"/>
                  </a:schemeClr>
                </a:solidFill>
                <a:effectLst>
                  <a:outerShdw blurRad="38100" dist="38100" dir="2700000" algn="tl">
                    <a:srgbClr val="000000">
                      <a:alpha val="43137"/>
                    </a:srgbClr>
                  </a:outerShdw>
                </a:effectLst>
                <a:latin typeface="Tahoma" pitchFamily="34" charset="0"/>
              </a:rPr>
              <a:t>energy</a:t>
            </a:r>
            <a:endParaRPr lang="fr-FR" sz="2000" b="1" dirty="0">
              <a:solidFill>
                <a:schemeClr val="bg1">
                  <a:lumMod val="95000"/>
                </a:schemeClr>
              </a:solidFill>
              <a:effectLst>
                <a:outerShdw blurRad="38100" dist="38100" dir="2700000" algn="tl">
                  <a:srgbClr val="000000">
                    <a:alpha val="43137"/>
                  </a:srgbClr>
                </a:outerShdw>
              </a:effectLst>
              <a:latin typeface="Tahoma" pitchFamily="34" charset="0"/>
            </a:endParaRPr>
          </a:p>
        </p:txBody>
      </p:sp>
      <p:sp>
        <p:nvSpPr>
          <p:cNvPr id="7" name="TextBox 6"/>
          <p:cNvSpPr txBox="1"/>
          <p:nvPr/>
        </p:nvSpPr>
        <p:spPr>
          <a:xfrm>
            <a:off x="1824445" y="0"/>
            <a:ext cx="5112568" cy="1107996"/>
          </a:xfrm>
          <a:prstGeom prst="rect">
            <a:avLst/>
          </a:prstGeom>
          <a:noFill/>
          <a:effectLst>
            <a:outerShdw blurRad="50800" dist="50800" dir="5400000" algn="ctr" rotWithShape="0">
              <a:schemeClr val="tx1"/>
            </a:outerShdw>
          </a:effectLst>
        </p:spPr>
        <p:txBody>
          <a:bodyPr wrap="square" rtlCol="0">
            <a:spAutoFit/>
          </a:bodyPr>
          <a:lstStyle/>
          <a:p>
            <a:pPr algn="ctr"/>
            <a:r>
              <a:rPr lang="fr-FR" sz="6600" b="1" dirty="0">
                <a:solidFill>
                  <a:schemeClr val="bg1">
                    <a:lumMod val="95000"/>
                  </a:schemeClr>
                </a:solidFill>
                <a:latin typeface="Arial" panose="020B0604020202020204" pitchFamily="34" charset="0"/>
                <a:cs typeface="Arial" panose="020B0604020202020204" pitchFamily="34" charset="0"/>
              </a:rPr>
              <a:t>ITER</a:t>
            </a:r>
          </a:p>
        </p:txBody>
      </p:sp>
    </p:spTree>
    <p:extLst>
      <p:ext uri="{BB962C8B-B14F-4D97-AF65-F5344CB8AC3E}">
        <p14:creationId xmlns:p14="http://schemas.microsoft.com/office/powerpoint/2010/main" val="190997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76200" y="4469436"/>
            <a:ext cx="5257800" cy="312114"/>
          </a:xfrm>
          <a:prstGeom prst="rect">
            <a:avLst/>
          </a:prstGeom>
        </p:spPr>
        <p:txBody>
          <a:bodyPr vert="horz" wrap="square" lIns="91440" tIns="45720" rIns="91440" bIns="45720" rtlCol="0">
            <a:noAutofit/>
          </a:bodyPr>
          <a:lstStyle>
            <a:defPPr>
              <a:defRPr lang="en-US"/>
            </a:defPPr>
            <a:lvl1pPr>
              <a:spcAft>
                <a:spcPts val="0"/>
              </a:spcAft>
              <a:defRPr sz="1400" b="1">
                <a:solidFill>
                  <a:schemeClr val="tx1">
                    <a:lumMod val="65000"/>
                    <a:lumOff val="35000"/>
                  </a:schemeClr>
                </a:solidFill>
                <a:effectLst/>
                <a:latin typeface="Calibri"/>
                <a:ea typeface="Times New Roman"/>
                <a:cs typeface="Times New Roman"/>
              </a:defRPr>
            </a:lvl1pPr>
          </a:lstStyle>
          <a:p>
            <a:r>
              <a:rPr lang="fr-FR" sz="1200" dirty="0" smtClean="0">
                <a:solidFill>
                  <a:schemeClr val="bg1">
                    <a:lumMod val="95000"/>
                  </a:schemeClr>
                </a:solidFill>
                <a:latin typeface="Arial" panose="020B0604020202020204" pitchFamily="34" charset="0"/>
                <a:cs typeface="Arial" panose="020B0604020202020204" pitchFamily="34" charset="0"/>
              </a:rPr>
              <a:t>ITER Council </a:t>
            </a:r>
            <a:r>
              <a:rPr lang="fr-FR" sz="1200" dirty="0" err="1" smtClean="0">
                <a:solidFill>
                  <a:schemeClr val="bg1">
                    <a:lumMod val="95000"/>
                  </a:schemeClr>
                </a:solidFill>
                <a:latin typeface="Arial" panose="020B0604020202020204" pitchFamily="34" charset="0"/>
                <a:cs typeface="Arial" panose="020B0604020202020204" pitchFamily="34" charset="0"/>
              </a:rPr>
              <a:t>convenes</a:t>
            </a:r>
            <a:r>
              <a:rPr lang="fr-FR" sz="1200" dirty="0" smtClean="0">
                <a:solidFill>
                  <a:schemeClr val="bg1">
                    <a:lumMod val="95000"/>
                  </a:schemeClr>
                </a:solidFill>
                <a:latin typeface="Arial" panose="020B0604020202020204" pitchFamily="34" charset="0"/>
                <a:cs typeface="Arial" panose="020B0604020202020204" pitchFamily="34" charset="0"/>
              </a:rPr>
              <a:t> in </a:t>
            </a:r>
            <a:r>
              <a:rPr lang="fr-FR" sz="1200" dirty="0" err="1" smtClean="0">
                <a:solidFill>
                  <a:schemeClr val="bg1">
                    <a:lumMod val="95000"/>
                  </a:schemeClr>
                </a:solidFill>
                <a:latin typeface="Arial" panose="020B0604020202020204" pitchFamily="34" charset="0"/>
                <a:cs typeface="Arial" panose="020B0604020202020204" pitchFamily="34" charset="0"/>
              </a:rPr>
              <a:t>June</a:t>
            </a:r>
            <a:r>
              <a:rPr lang="fr-FR" sz="1200" dirty="0" smtClean="0">
                <a:solidFill>
                  <a:schemeClr val="bg1">
                    <a:lumMod val="95000"/>
                  </a:schemeClr>
                </a:solidFill>
                <a:latin typeface="Arial" panose="020B0604020202020204" pitchFamily="34" charset="0"/>
                <a:cs typeface="Arial" panose="020B0604020202020204" pitchFamily="34" charset="0"/>
              </a:rPr>
              <a:t> and </a:t>
            </a:r>
            <a:r>
              <a:rPr lang="fr-FR" sz="1200" dirty="0" err="1" smtClean="0">
                <a:solidFill>
                  <a:schemeClr val="bg1">
                    <a:lumMod val="95000"/>
                  </a:schemeClr>
                </a:solidFill>
                <a:latin typeface="Arial" panose="020B0604020202020204" pitchFamily="34" charset="0"/>
                <a:cs typeface="Arial" panose="020B0604020202020204" pitchFamily="34" charset="0"/>
              </a:rPr>
              <a:t>November</a:t>
            </a:r>
            <a:r>
              <a:rPr lang="fr-FR" sz="1200" dirty="0" smtClean="0">
                <a:solidFill>
                  <a:schemeClr val="bg1">
                    <a:lumMod val="95000"/>
                  </a:schemeClr>
                </a:solidFill>
                <a:latin typeface="Arial" panose="020B0604020202020204" pitchFamily="34" charset="0"/>
                <a:cs typeface="Arial" panose="020B0604020202020204" pitchFamily="34" charset="0"/>
              </a:rPr>
              <a:t> </a:t>
            </a:r>
            <a:r>
              <a:rPr lang="fr-FR" sz="1200" dirty="0" err="1" smtClean="0">
                <a:solidFill>
                  <a:schemeClr val="bg1">
                    <a:lumMod val="95000"/>
                  </a:schemeClr>
                </a:solidFill>
                <a:latin typeface="Arial" panose="020B0604020202020204" pitchFamily="34" charset="0"/>
                <a:cs typeface="Arial" panose="020B0604020202020204" pitchFamily="34" charset="0"/>
              </a:rPr>
              <a:t>each</a:t>
            </a:r>
            <a:r>
              <a:rPr lang="fr-FR" sz="1200" dirty="0" smtClean="0">
                <a:solidFill>
                  <a:schemeClr val="bg1">
                    <a:lumMod val="95000"/>
                  </a:schemeClr>
                </a:solidFill>
                <a:latin typeface="Arial" panose="020B0604020202020204" pitchFamily="34" charset="0"/>
                <a:cs typeface="Arial" panose="020B0604020202020204" pitchFamily="34" charset="0"/>
              </a:rPr>
              <a:t> </a:t>
            </a:r>
            <a:r>
              <a:rPr lang="fr-FR" sz="1200" dirty="0" err="1" smtClean="0">
                <a:solidFill>
                  <a:schemeClr val="bg1">
                    <a:lumMod val="95000"/>
                  </a:schemeClr>
                </a:solidFill>
                <a:latin typeface="Arial" panose="020B0604020202020204" pitchFamily="34" charset="0"/>
                <a:cs typeface="Arial" panose="020B0604020202020204" pitchFamily="34" charset="0"/>
              </a:rPr>
              <a:t>year</a:t>
            </a:r>
            <a:r>
              <a:rPr lang="fr-FR" sz="1200" dirty="0" smtClean="0">
                <a:solidFill>
                  <a:schemeClr val="bg1">
                    <a:lumMod val="95000"/>
                  </a:schemeClr>
                </a:solidFill>
                <a:latin typeface="Arial" panose="020B0604020202020204" pitchFamily="34" charset="0"/>
                <a:cs typeface="Arial" panose="020B0604020202020204" pitchFamily="34" charset="0"/>
              </a:rPr>
              <a:t> at ITER HQ</a:t>
            </a:r>
            <a:endParaRPr lang="en-GB" sz="1200" dirty="0">
              <a:solidFill>
                <a:schemeClr val="bg1">
                  <a:lumMod val="95000"/>
                </a:schemeClr>
              </a:solidFill>
              <a:latin typeface="Arial" panose="020B0604020202020204" pitchFamily="34" charset="0"/>
              <a:cs typeface="Arial" panose="020B0604020202020204" pitchFamily="34" charset="0"/>
            </a:endParaRPr>
          </a:p>
        </p:txBody>
      </p:sp>
      <p:pic>
        <p:nvPicPr>
          <p:cNvPr id="1026" name="Picture 2" descr="C:\Users\arnouxr\Documents\Work\En Cours\IC 19 &amp; LAST CHINESE PA\ic 19 ok\IC_19_Ok_Ok\JPEG\IC_19_General_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1419296"/>
            <a:ext cx="4724400" cy="3039150"/>
          </a:xfrm>
          <a:prstGeom prst="rect">
            <a:avLst/>
          </a:prstGeom>
          <a:solidFill>
            <a:schemeClr val="tx1">
              <a:lumMod val="50000"/>
              <a:lumOff val="50000"/>
              <a:alpha val="92000"/>
            </a:schemeClr>
          </a:solidFill>
          <a:ln w="3175">
            <a:solidFill>
              <a:srgbClr val="FFC000"/>
            </a:solidFill>
          </a:ln>
          <a:extLst/>
        </p:spPr>
      </p:pic>
      <p:sp>
        <p:nvSpPr>
          <p:cNvPr id="10" name="Rectangle 9"/>
          <p:cNvSpPr/>
          <p:nvPr/>
        </p:nvSpPr>
        <p:spPr>
          <a:xfrm>
            <a:off x="5257800" y="1276350"/>
            <a:ext cx="3733800" cy="3493264"/>
          </a:xfrm>
          <a:prstGeom prst="rect">
            <a:avLst/>
          </a:prstGeom>
          <a:noFill/>
        </p:spPr>
        <p:txBody>
          <a:bodyPr wrap="square" rtlCol="0">
            <a:spAutoFit/>
          </a:bodyPr>
          <a:lstStyle/>
          <a:p>
            <a:r>
              <a:rPr lang="fr-FR" sz="1500" b="1" dirty="0" smtClean="0">
                <a:solidFill>
                  <a:schemeClr val="bg1"/>
                </a:solidFill>
                <a:latin typeface="Arial" panose="020B0604020202020204" pitchFamily="34" charset="0"/>
                <a:cs typeface="Arial" panose="020B0604020202020204" pitchFamily="34" charset="0"/>
              </a:rPr>
              <a:t>First Plasma in </a:t>
            </a:r>
            <a:r>
              <a:rPr lang="fr-FR" sz="1500" b="1" dirty="0" err="1" smtClean="0">
                <a:solidFill>
                  <a:schemeClr val="bg1"/>
                </a:solidFill>
                <a:latin typeface="Arial" panose="020B0604020202020204" pitchFamily="34" charset="0"/>
                <a:cs typeface="Arial" panose="020B0604020202020204" pitchFamily="34" charset="0"/>
              </a:rPr>
              <a:t>December</a:t>
            </a:r>
            <a:r>
              <a:rPr lang="fr-FR" sz="1500" b="1" dirty="0" smtClean="0">
                <a:solidFill>
                  <a:schemeClr val="bg1"/>
                </a:solidFill>
                <a:latin typeface="Arial" panose="020B0604020202020204" pitchFamily="34" charset="0"/>
                <a:cs typeface="Arial" panose="020B0604020202020204" pitchFamily="34" charset="0"/>
              </a:rPr>
              <a:t> 2025; </a:t>
            </a:r>
            <a:r>
              <a:rPr lang="fr-FR" sz="1500" b="1" smtClean="0">
                <a:solidFill>
                  <a:schemeClr val="bg1"/>
                </a:solidFill>
                <a:latin typeface="Arial" panose="020B0604020202020204" pitchFamily="34" charset="0"/>
                <a:cs typeface="Arial" panose="020B0604020202020204" pitchFamily="34" charset="0"/>
              </a:rPr>
              <a:t>first physics experiments 2028; nuclear </a:t>
            </a:r>
            <a:r>
              <a:rPr lang="fr-FR" sz="1500" b="1" dirty="0" smtClean="0">
                <a:solidFill>
                  <a:schemeClr val="bg1"/>
                </a:solidFill>
                <a:latin typeface="Arial" panose="020B0604020202020204" pitchFamily="34" charset="0"/>
                <a:cs typeface="Arial" panose="020B0604020202020204" pitchFamily="34" charset="0"/>
              </a:rPr>
              <a:t>plasma (DT) in 2035</a:t>
            </a:r>
          </a:p>
          <a:p>
            <a:endParaRPr lang="en-GB" sz="800" b="1" dirty="0" smtClean="0">
              <a:solidFill>
                <a:schemeClr val="bg1"/>
              </a:solidFill>
              <a:latin typeface="Arial" panose="020B0604020202020204" pitchFamily="34" charset="0"/>
              <a:cs typeface="Arial" panose="020B0604020202020204" pitchFamily="34" charset="0"/>
            </a:endParaRPr>
          </a:p>
          <a:p>
            <a:r>
              <a:rPr lang="en-GB" sz="1500" b="1" dirty="0" smtClean="0">
                <a:solidFill>
                  <a:schemeClr val="bg1"/>
                </a:solidFill>
                <a:latin typeface="Arial" panose="020B0604020202020204" pitchFamily="34" charset="0"/>
                <a:cs typeface="Arial" panose="020B0604020202020204" pitchFamily="34" charset="0"/>
              </a:rPr>
              <a:t>The </a:t>
            </a:r>
            <a:r>
              <a:rPr lang="en-GB" sz="1500" b="1" dirty="0">
                <a:solidFill>
                  <a:schemeClr val="bg1"/>
                </a:solidFill>
                <a:latin typeface="Arial" panose="020B0604020202020204" pitchFamily="34" charset="0"/>
                <a:cs typeface="Arial" panose="020B0604020202020204" pitchFamily="34" charset="0"/>
              </a:rPr>
              <a:t>updated Schedule is challenging but technically </a:t>
            </a:r>
            <a:r>
              <a:rPr lang="en-GB" sz="1500" b="1" dirty="0" smtClean="0">
                <a:solidFill>
                  <a:schemeClr val="bg1"/>
                </a:solidFill>
                <a:latin typeface="Arial" panose="020B0604020202020204" pitchFamily="34" charset="0"/>
                <a:cs typeface="Arial" panose="020B0604020202020204" pitchFamily="34" charset="0"/>
              </a:rPr>
              <a:t>achievable.</a:t>
            </a:r>
          </a:p>
          <a:p>
            <a:endParaRPr lang="fr-FR" sz="900" b="1" dirty="0" smtClean="0">
              <a:solidFill>
                <a:schemeClr val="bg1"/>
              </a:solidFill>
              <a:latin typeface="Arial" panose="020B0604020202020204" pitchFamily="34" charset="0"/>
              <a:cs typeface="Arial" panose="020B0604020202020204" pitchFamily="34" charset="0"/>
            </a:endParaRPr>
          </a:p>
          <a:p>
            <a:r>
              <a:rPr lang="fr-FR" sz="1500" b="1" dirty="0" smtClean="0">
                <a:solidFill>
                  <a:schemeClr val="bg1"/>
                </a:solidFill>
                <a:latin typeface="Arial" panose="020B0604020202020204" pitchFamily="34" charset="0"/>
                <a:cs typeface="Arial" panose="020B0604020202020204" pitchFamily="34" charset="0"/>
              </a:rPr>
              <a:t>It </a:t>
            </a:r>
            <a:r>
              <a:rPr lang="en-GB" sz="1500" b="1" dirty="0">
                <a:solidFill>
                  <a:schemeClr val="bg1"/>
                </a:solidFill>
                <a:latin typeface="Arial" panose="020B0604020202020204" pitchFamily="34" charset="0"/>
                <a:cs typeface="Arial" panose="020B0604020202020204" pitchFamily="34" charset="0"/>
              </a:rPr>
              <a:t>represents the best technically achievable path forward to First </a:t>
            </a:r>
            <a:r>
              <a:rPr lang="en-GB" sz="1500" b="1" dirty="0" smtClean="0">
                <a:solidFill>
                  <a:schemeClr val="bg1"/>
                </a:solidFill>
                <a:latin typeface="Arial" panose="020B0604020202020204" pitchFamily="34" charset="0"/>
                <a:cs typeface="Arial" panose="020B0604020202020204" pitchFamily="34" charset="0"/>
              </a:rPr>
              <a:t>Plasma.</a:t>
            </a:r>
          </a:p>
          <a:p>
            <a:endParaRPr lang="en-GB" sz="900" b="1" dirty="0" smtClean="0">
              <a:solidFill>
                <a:schemeClr val="bg1"/>
              </a:solidFill>
              <a:latin typeface="Arial" panose="020B0604020202020204" pitchFamily="34" charset="0"/>
              <a:cs typeface="Arial" panose="020B0604020202020204" pitchFamily="34" charset="0"/>
            </a:endParaRPr>
          </a:p>
          <a:p>
            <a:r>
              <a:rPr lang="en-GB" sz="1500" b="1" dirty="0" smtClean="0">
                <a:solidFill>
                  <a:schemeClr val="bg1"/>
                </a:solidFill>
                <a:latin typeface="Arial" panose="020B0604020202020204" pitchFamily="34" charset="0"/>
                <a:cs typeface="Arial" panose="020B0604020202020204" pitchFamily="34" charset="0"/>
              </a:rPr>
              <a:t>Members </a:t>
            </a:r>
            <a:r>
              <a:rPr lang="en-GB" sz="1500" b="1" dirty="0">
                <a:solidFill>
                  <a:schemeClr val="bg1"/>
                </a:solidFill>
                <a:latin typeface="Arial" panose="020B0604020202020204" pitchFamily="34" charset="0"/>
                <a:cs typeface="Arial" panose="020B0604020202020204" pitchFamily="34" charset="0"/>
              </a:rPr>
              <a:t>now have all the elements needed to go through their domestic processes of obtaining approval for the Resource-Loaded Integrated Schedule</a:t>
            </a:r>
            <a:r>
              <a:rPr lang="en-GB" sz="1500" b="1" dirty="0" smtClean="0">
                <a:solidFill>
                  <a:schemeClr val="bg1"/>
                </a:solidFill>
                <a:latin typeface="Arial" panose="020B0604020202020204" pitchFamily="34" charset="0"/>
                <a:cs typeface="Arial" panose="020B0604020202020204" pitchFamily="34" charset="0"/>
              </a:rPr>
              <a:t> </a:t>
            </a:r>
            <a:endParaRPr lang="en-GB" sz="1500" b="1" dirty="0">
              <a:solidFill>
                <a:schemeClr val="bg1"/>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0" y="12978"/>
            <a:ext cx="9144000" cy="1323439"/>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solidFill>
                  <a:schemeClr val="bg1">
                    <a:lumMod val="95000"/>
                  </a:schemeClr>
                </a:solidFill>
                <a:latin typeface="Arial" panose="020B0604020202020204" pitchFamily="34" charset="0"/>
                <a:ea typeface="+mn-ea"/>
                <a:cs typeface="Arial" panose="020B0604020202020204" pitchFamily="34" charset="0"/>
              </a:rPr>
              <a:t>18</a:t>
            </a:r>
            <a:r>
              <a:rPr lang="fr-FR" sz="4000" b="1" baseline="30000" dirty="0" smtClean="0">
                <a:solidFill>
                  <a:schemeClr val="bg1">
                    <a:lumMod val="95000"/>
                  </a:schemeClr>
                </a:solidFill>
                <a:latin typeface="Arial" panose="020B0604020202020204" pitchFamily="34" charset="0"/>
                <a:ea typeface="+mn-ea"/>
                <a:cs typeface="Arial" panose="020B0604020202020204" pitchFamily="34" charset="0"/>
              </a:rPr>
              <a:t>th </a:t>
            </a:r>
            <a:r>
              <a:rPr lang="fr-FR" sz="4000" b="1" dirty="0">
                <a:solidFill>
                  <a:schemeClr val="bg1">
                    <a:lumMod val="95000"/>
                  </a:schemeClr>
                </a:solidFill>
                <a:latin typeface="Arial" panose="020B0604020202020204" pitchFamily="34" charset="0"/>
                <a:ea typeface="+mn-ea"/>
                <a:cs typeface="Arial" panose="020B0604020202020204" pitchFamily="34" charset="0"/>
              </a:rPr>
              <a:t>&amp; </a:t>
            </a:r>
            <a:r>
              <a:rPr lang="fr-FR" sz="4000" b="1" dirty="0" smtClean="0">
                <a:solidFill>
                  <a:schemeClr val="bg1">
                    <a:lumMod val="95000"/>
                  </a:schemeClr>
                </a:solidFill>
                <a:latin typeface="Arial" panose="020B0604020202020204" pitchFamily="34" charset="0"/>
                <a:ea typeface="+mn-ea"/>
                <a:cs typeface="Arial" panose="020B0604020202020204" pitchFamily="34" charset="0"/>
              </a:rPr>
              <a:t>19</a:t>
            </a:r>
            <a:r>
              <a:rPr lang="fr-FR" sz="4000" b="1" baseline="30000" dirty="0" smtClean="0">
                <a:solidFill>
                  <a:schemeClr val="bg1">
                    <a:lumMod val="95000"/>
                  </a:schemeClr>
                </a:solidFill>
                <a:latin typeface="Arial" panose="020B0604020202020204" pitchFamily="34" charset="0"/>
                <a:ea typeface="+mn-ea"/>
                <a:cs typeface="Arial" panose="020B0604020202020204" pitchFamily="34" charset="0"/>
              </a:rPr>
              <a:t>th</a:t>
            </a:r>
            <a:r>
              <a:rPr lang="fr-FR" sz="40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000" b="1" dirty="0">
                <a:solidFill>
                  <a:schemeClr val="bg1">
                    <a:lumMod val="95000"/>
                  </a:schemeClr>
                </a:solidFill>
                <a:latin typeface="Arial" panose="020B0604020202020204" pitchFamily="34" charset="0"/>
                <a:ea typeface="+mn-ea"/>
                <a:cs typeface="Arial" panose="020B0604020202020204" pitchFamily="34" charset="0"/>
              </a:rPr>
              <a:t>ITER Council </a:t>
            </a:r>
            <a:r>
              <a:rPr lang="fr-FR" sz="4000" b="1" dirty="0" err="1" smtClean="0">
                <a:solidFill>
                  <a:schemeClr val="bg1">
                    <a:lumMod val="95000"/>
                  </a:schemeClr>
                </a:solidFill>
                <a:latin typeface="Arial" panose="020B0604020202020204" pitchFamily="34" charset="0"/>
                <a:ea typeface="+mn-ea"/>
                <a:cs typeface="Arial" panose="020B0604020202020204" pitchFamily="34" charset="0"/>
              </a:rPr>
              <a:t>endorse</a:t>
            </a:r>
            <a:r>
              <a:rPr lang="fr-FR" sz="40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000" b="1" dirty="0" err="1" smtClean="0">
                <a:solidFill>
                  <a:schemeClr val="bg1">
                    <a:lumMod val="95000"/>
                  </a:schemeClr>
                </a:solidFill>
                <a:latin typeface="Arial" panose="020B0604020202020204" pitchFamily="34" charset="0"/>
                <a:ea typeface="+mn-ea"/>
                <a:cs typeface="Arial" panose="020B0604020202020204" pitchFamily="34" charset="0"/>
              </a:rPr>
              <a:t>updated</a:t>
            </a:r>
            <a:r>
              <a:rPr lang="fr-FR" sz="4000" b="1" dirty="0" smtClean="0">
                <a:solidFill>
                  <a:schemeClr val="bg1">
                    <a:lumMod val="95000"/>
                  </a:schemeClr>
                </a:solidFill>
                <a:latin typeface="Arial" panose="020B0604020202020204" pitchFamily="34" charset="0"/>
                <a:ea typeface="+mn-ea"/>
                <a:cs typeface="Arial" panose="020B0604020202020204" pitchFamily="34" charset="0"/>
              </a:rPr>
              <a:t> Schedule</a:t>
            </a:r>
            <a:endParaRPr lang="en-GB" sz="4000" b="1" dirty="0">
              <a:solidFill>
                <a:schemeClr val="bg1">
                  <a:lumMod val="95000"/>
                </a:scheme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281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2884"/>
            <a:ext cx="9144000" cy="784830"/>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500" b="1" dirty="0" smtClean="0">
                <a:solidFill>
                  <a:schemeClr val="bg1">
                    <a:lumMod val="95000"/>
                  </a:schemeClr>
                </a:solidFill>
                <a:latin typeface="Arial" panose="020B0604020202020204" pitchFamily="34" charset="0"/>
                <a:ea typeface="+mn-ea"/>
                <a:cs typeface="Arial" panose="020B0604020202020204" pitchFamily="34" charset="0"/>
              </a:rPr>
              <a:t>Major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assembly</a:t>
            </a:r>
            <a:r>
              <a:rPr lang="fr-FR" sz="45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milestones</a:t>
            </a:r>
            <a:endParaRPr lang="en-GB" sz="4500" b="1" dirty="0">
              <a:solidFill>
                <a:schemeClr val="bg1">
                  <a:lumMod val="95000"/>
                </a:schemeClr>
              </a:solidFill>
              <a:latin typeface="Arial" panose="020B0604020202020204" pitchFamily="34" charset="0"/>
              <a:ea typeface="+mn-ea"/>
              <a:cs typeface="Arial" panose="020B0604020202020204" pitchFamily="34" charset="0"/>
            </a:endParaRPr>
          </a:p>
        </p:txBody>
      </p:sp>
      <p:sp>
        <p:nvSpPr>
          <p:cNvPr id="2" name="Rectangle 1"/>
          <p:cNvSpPr/>
          <p:nvPr/>
        </p:nvSpPr>
        <p:spPr>
          <a:xfrm>
            <a:off x="0" y="819150"/>
            <a:ext cx="9144000" cy="3917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898900" y="919033"/>
            <a:ext cx="533400" cy="92333"/>
          </a:xfrm>
          <a:prstGeom prst="rect">
            <a:avLst/>
          </a:prstGeom>
          <a:solidFill>
            <a:schemeClr val="bg1"/>
          </a:solidFill>
        </p:spPr>
        <p:txBody>
          <a:bodyPr wrap="square" rtlCol="0">
            <a:spAutoFit/>
          </a:bodyPr>
          <a:lstStyle/>
          <a:p>
            <a:endParaRPr lang="en-US" dirty="0"/>
          </a:p>
        </p:txBody>
      </p:sp>
      <p:pic>
        <p:nvPicPr>
          <p:cNvPr id="2057" name="Picture 205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00200" y="869826"/>
            <a:ext cx="6248400" cy="3809143"/>
          </a:xfrm>
          <a:prstGeom prst="rect">
            <a:avLst/>
          </a:prstGeom>
        </p:spPr>
      </p:pic>
    </p:spTree>
    <p:extLst>
      <p:ext uri="{BB962C8B-B14F-4D97-AF65-F5344CB8AC3E}">
        <p14:creationId xmlns:p14="http://schemas.microsoft.com/office/powerpoint/2010/main" val="375804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1" y="819150"/>
            <a:ext cx="8915401" cy="1554272"/>
          </a:xfrm>
          <a:prstGeom prst="rect">
            <a:avLst/>
          </a:prstGeom>
          <a:noFill/>
        </p:spPr>
        <p:txBody>
          <a:bodyPr wrap="square" rtlCol="0">
            <a:spAutoFit/>
          </a:bodyPr>
          <a:lstStyle/>
          <a:p>
            <a:pPr>
              <a:spcAft>
                <a:spcPts val="1200"/>
              </a:spcAft>
            </a:pPr>
            <a:r>
              <a:rPr lang="en-US" sz="1600" b="1" dirty="0" smtClean="0">
                <a:solidFill>
                  <a:schemeClr val="bg1"/>
                </a:solidFill>
                <a:latin typeface="Arial" panose="020B0604020202020204" pitchFamily="34" charset="0"/>
                <a:cs typeface="Arial" panose="020B0604020202020204" pitchFamily="34" charset="0"/>
              </a:rPr>
              <a:t>Extensive interactions among IO and DAs to finalize revised baseline schedule proposal</a:t>
            </a:r>
            <a:endParaRPr lang="en-US" sz="1600" b="1" dirty="0">
              <a:solidFill>
                <a:schemeClr val="bg1"/>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1600" dirty="0" smtClean="0">
                <a:solidFill>
                  <a:schemeClr val="bg1"/>
                </a:solidFill>
                <a:latin typeface="Arial" panose="020B0604020202020204" pitchFamily="34" charset="0"/>
                <a:cs typeface="Arial" panose="020B0604020202020204" pitchFamily="34" charset="0"/>
              </a:rPr>
              <a:t>Schedule and resource estimates through First Plasma (2025) consistent with Members’ budget constraints</a:t>
            </a:r>
          </a:p>
          <a:p>
            <a:pPr marL="285750" indent="-285750">
              <a:spcAft>
                <a:spcPts val="600"/>
              </a:spcAft>
              <a:buFont typeface="Wingdings" panose="05000000000000000000" pitchFamily="2" charset="2"/>
              <a:buChar char="ü"/>
            </a:pPr>
            <a:r>
              <a:rPr lang="en-US" sz="1600" dirty="0" smtClean="0">
                <a:solidFill>
                  <a:schemeClr val="bg1"/>
                </a:solidFill>
                <a:latin typeface="Arial" panose="020B0604020202020204" pitchFamily="34" charset="0"/>
                <a:cs typeface="Arial" panose="020B0604020202020204" pitchFamily="34" charset="0"/>
              </a:rPr>
              <a:t>Proposed use of 4-stage approach through Deuterium-Tritium (2035) consistent with </a:t>
            </a:r>
            <a:r>
              <a:rPr lang="en-US" sz="1600" dirty="0">
                <a:solidFill>
                  <a:schemeClr val="bg1"/>
                </a:solidFill>
                <a:latin typeface="Arial" panose="020B0604020202020204" pitchFamily="34" charset="0"/>
                <a:cs typeface="Arial" panose="020B0604020202020204" pitchFamily="34" charset="0"/>
              </a:rPr>
              <a:t>Members’ financial </a:t>
            </a:r>
            <a:r>
              <a:rPr lang="en-US" sz="1600" dirty="0" smtClean="0">
                <a:solidFill>
                  <a:schemeClr val="bg1"/>
                </a:solidFill>
                <a:latin typeface="Arial" panose="020B0604020202020204" pitchFamily="34" charset="0"/>
                <a:cs typeface="Arial" panose="020B0604020202020204" pitchFamily="34" charset="0"/>
              </a:rPr>
              <a:t>and technical constraints</a:t>
            </a:r>
            <a:endParaRPr lang="en-US" sz="1600" dirty="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0" y="2884"/>
            <a:ext cx="9144000" cy="784830"/>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500" b="1" dirty="0" smtClean="0">
                <a:solidFill>
                  <a:schemeClr val="bg1">
                    <a:lumMod val="95000"/>
                  </a:schemeClr>
                </a:solidFill>
                <a:latin typeface="Arial" panose="020B0604020202020204" pitchFamily="34" charset="0"/>
                <a:ea typeface="+mn-ea"/>
                <a:cs typeface="Arial" panose="020B0604020202020204" pitchFamily="34" charset="0"/>
              </a:rPr>
              <a:t>A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staged</a:t>
            </a:r>
            <a:r>
              <a:rPr lang="fr-FR" sz="4500" b="1" dirty="0" smtClean="0">
                <a:solidFill>
                  <a:schemeClr val="bg1">
                    <a:lumMod val="95000"/>
                  </a:schemeClr>
                </a:solidFill>
                <a:latin typeface="Arial" panose="020B0604020202020204" pitchFamily="34" charset="0"/>
                <a:ea typeface="+mn-ea"/>
                <a:cs typeface="Arial" panose="020B0604020202020204" pitchFamily="34" charset="0"/>
              </a:rPr>
              <a:t> </a:t>
            </a:r>
            <a:r>
              <a:rPr lang="fr-FR" sz="4500" b="1" dirty="0" err="1" smtClean="0">
                <a:solidFill>
                  <a:schemeClr val="bg1">
                    <a:lumMod val="95000"/>
                  </a:schemeClr>
                </a:solidFill>
                <a:latin typeface="Arial" panose="020B0604020202020204" pitchFamily="34" charset="0"/>
                <a:ea typeface="+mn-ea"/>
                <a:cs typeface="Arial" panose="020B0604020202020204" pitchFamily="34" charset="0"/>
              </a:rPr>
              <a:t>approach</a:t>
            </a:r>
            <a:r>
              <a:rPr lang="fr-FR" sz="4500" b="1" dirty="0" smtClean="0">
                <a:solidFill>
                  <a:schemeClr val="bg1">
                    <a:lumMod val="95000"/>
                  </a:schemeClr>
                </a:solidFill>
                <a:latin typeface="Arial" panose="020B0604020202020204" pitchFamily="34" charset="0"/>
                <a:ea typeface="+mn-ea"/>
                <a:cs typeface="Arial" panose="020B0604020202020204" pitchFamily="34" charset="0"/>
              </a:rPr>
              <a:t> to DT plasma</a:t>
            </a:r>
            <a:endParaRPr lang="en-GB" sz="4500" b="1" dirty="0">
              <a:solidFill>
                <a:schemeClr val="bg1">
                  <a:lumMod val="95000"/>
                </a:schemeClr>
              </a:solidFill>
              <a:latin typeface="Arial" panose="020B0604020202020204" pitchFamily="34" charset="0"/>
              <a:ea typeface="+mn-ea"/>
              <a:cs typeface="Arial" panose="020B0604020202020204" pitchFamily="34" charset="0"/>
            </a:endParaRPr>
          </a:p>
        </p:txBody>
      </p:sp>
      <p:pic>
        <p:nvPicPr>
          <p:cNvPr id="2051" name="Picture 3" descr="C:\Users\arnouxr\Documents\Work\En Cours\European Spallation Source\Staged approach.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8175" y="2419350"/>
            <a:ext cx="7867650" cy="2247900"/>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72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 y="-226620"/>
            <a:ext cx="9171873" cy="1657350"/>
          </a:xfrm>
          <a:prstGeom prst="rect">
            <a:avLst/>
          </a:prstGeom>
          <a:noFill/>
          <a:ln>
            <a:noFill/>
          </a:ln>
          <a:effectLst>
            <a:outerShdw blurRad="50800" dist="50800" dir="5400000" algn="ctr" rotWithShape="0">
              <a:schemeClr val="tx1"/>
            </a:outerShdw>
          </a:effectLst>
          <a:extLst/>
        </p:spPr>
        <p:txBody>
          <a:bodyPr anchor="ctr"/>
          <a:lstStyle>
            <a:defPPr>
              <a:defRPr lang="en-US"/>
            </a:defPPr>
            <a:lvl1pPr algn="ctr" fontAlgn="base">
              <a:spcBef>
                <a:spcPct val="0"/>
              </a:spcBef>
              <a:spcAft>
                <a:spcPct val="0"/>
              </a:spcAft>
              <a:defRPr sz="66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6000" dirty="0" smtClean="0">
                <a:solidFill>
                  <a:schemeClr val="bg1">
                    <a:lumMod val="95000"/>
                  </a:schemeClr>
                </a:solidFill>
                <a:effectLst/>
                <a:latin typeface="Arial" panose="020B0604020202020204" pitchFamily="34" charset="0"/>
                <a:ea typeface="+mn-ea"/>
                <a:cs typeface="Arial" panose="020B0604020202020204" pitchFamily="34" charset="0"/>
              </a:rPr>
              <a:t>Five-year progress</a:t>
            </a:r>
          </a:p>
          <a:p>
            <a:r>
              <a:rPr lang="en-US" sz="2800" dirty="0" smtClean="0">
                <a:solidFill>
                  <a:schemeClr val="bg1">
                    <a:lumMod val="95000"/>
                  </a:schemeClr>
                </a:solidFill>
                <a:effectLst/>
                <a:latin typeface="Arial" panose="020B0604020202020204" pitchFamily="34" charset="0"/>
                <a:ea typeface="+mn-ea"/>
                <a:cs typeface="Arial" panose="020B0604020202020204" pitchFamily="34" charset="0"/>
              </a:rPr>
              <a:t>Apr. 2014 – Feb. 2019</a:t>
            </a:r>
            <a:endParaRPr lang="en-US" sz="2000" dirty="0" smtClean="0">
              <a:solidFill>
                <a:schemeClr val="bg1">
                  <a:lumMod val="95000"/>
                </a:schemeClr>
              </a:solidFill>
              <a:effectLst/>
              <a:latin typeface="Arial" panose="020B0604020202020204" pitchFamily="34" charset="0"/>
              <a:ea typeface="+mn-ea"/>
              <a:cs typeface="Arial" panose="020B0604020202020204" pitchFamily="34" charset="0"/>
            </a:endParaRPr>
          </a:p>
        </p:txBody>
      </p:sp>
      <p:sp>
        <p:nvSpPr>
          <p:cNvPr id="28" name="TextBox 27"/>
          <p:cNvSpPr txBox="1"/>
          <p:nvPr/>
        </p:nvSpPr>
        <p:spPr>
          <a:xfrm>
            <a:off x="228600" y="4171950"/>
            <a:ext cx="8686800" cy="369332"/>
          </a:xfrm>
          <a:prstGeom prst="rect">
            <a:avLst/>
          </a:prstGeom>
          <a:noFill/>
        </p:spPr>
        <p:txBody>
          <a:bodyPr wrap="square" rtlCol="0">
            <a:spAutoFit/>
          </a:bodyPr>
          <a:lstStyle/>
          <a:p>
            <a:pPr algn="ctr"/>
            <a:r>
              <a:rPr lang="fr-FR" dirty="0" smtClean="0">
                <a:solidFill>
                  <a:schemeClr val="bg1"/>
                </a:solidFill>
              </a:rPr>
              <a:t>More </a:t>
            </a:r>
            <a:r>
              <a:rPr lang="fr-FR" dirty="0" err="1" smtClean="0">
                <a:solidFill>
                  <a:schemeClr val="bg1"/>
                </a:solidFill>
              </a:rPr>
              <a:t>than</a:t>
            </a:r>
            <a:r>
              <a:rPr lang="fr-FR" dirty="0" smtClean="0">
                <a:solidFill>
                  <a:schemeClr val="bg1"/>
                </a:solidFill>
              </a:rPr>
              <a:t> 72 % of the </a:t>
            </a:r>
            <a:r>
              <a:rPr lang="fr-FR" dirty="0" err="1" smtClean="0">
                <a:solidFill>
                  <a:schemeClr val="bg1"/>
                </a:solidFill>
              </a:rPr>
              <a:t>installation’s</a:t>
            </a:r>
            <a:r>
              <a:rPr lang="fr-FR" dirty="0" smtClean="0">
                <a:solidFill>
                  <a:schemeClr val="bg1"/>
                </a:solidFill>
              </a:rPr>
              <a:t> civil </a:t>
            </a:r>
            <a:r>
              <a:rPr lang="fr-FR" dirty="0" err="1" smtClean="0">
                <a:solidFill>
                  <a:schemeClr val="bg1"/>
                </a:solidFill>
              </a:rPr>
              <a:t>works</a:t>
            </a:r>
            <a:r>
              <a:rPr lang="fr-FR" dirty="0" smtClean="0">
                <a:solidFill>
                  <a:schemeClr val="bg1"/>
                </a:solidFill>
              </a:rPr>
              <a:t> are  </a:t>
            </a:r>
            <a:r>
              <a:rPr lang="fr-FR" dirty="0" err="1" smtClean="0">
                <a:solidFill>
                  <a:schemeClr val="bg1"/>
                </a:solidFill>
              </a:rPr>
              <a:t>completed</a:t>
            </a:r>
            <a:endParaRPr lang="en-GB"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 y="1419300"/>
            <a:ext cx="4267200" cy="2560674"/>
          </a:xfrm>
          <a:prstGeom prst="rect">
            <a:avLst/>
          </a:prstGeom>
          <a:solidFill>
            <a:schemeClr val="tx1">
              <a:lumMod val="50000"/>
              <a:lumOff val="50000"/>
              <a:alpha val="75000"/>
            </a:schemeClr>
          </a:solidFill>
          <a:ln w="3175">
            <a:solidFill>
              <a:srgbClr val="FFC00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63249" y="1410625"/>
            <a:ext cx="4567151" cy="2569349"/>
          </a:xfrm>
          <a:prstGeom prst="rect">
            <a:avLst/>
          </a:prstGeom>
          <a:solidFill>
            <a:schemeClr val="tx1">
              <a:lumMod val="50000"/>
              <a:lumOff val="50000"/>
              <a:alpha val="75000"/>
            </a:schemeClr>
          </a:solidFill>
          <a:ln w="3175">
            <a:solidFill>
              <a:srgbClr val="FFC000"/>
            </a:solidFill>
          </a:ln>
        </p:spPr>
      </p:pic>
    </p:spTree>
    <p:extLst>
      <p:ext uri="{BB962C8B-B14F-4D97-AF65-F5344CB8AC3E}">
        <p14:creationId xmlns:p14="http://schemas.microsoft.com/office/powerpoint/2010/main" val="155019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1" name="Picture 23" descr="C:\Users\arnouxr\Documents\Work\En Cours\HQ NIGHT XMAS CARD\nefs\ok\XMAS_CARD_1a.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9775" b="-1924"/>
          <a:stretch/>
        </p:blipFill>
        <p:spPr bwMode="auto">
          <a:xfrm>
            <a:off x="-228600" y="-933450"/>
            <a:ext cx="9484360" cy="57447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7"/>
          <p:cNvSpPr txBox="1">
            <a:spLocks/>
          </p:cNvSpPr>
          <p:nvPr/>
        </p:nvSpPr>
        <p:spPr>
          <a:xfrm>
            <a:off x="-11256" y="58033"/>
            <a:ext cx="9191768" cy="738664"/>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2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More </a:t>
            </a:r>
            <a:r>
              <a:rPr lang="fr-FR" sz="4200" b="1" dirty="0" err="1"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than</a:t>
            </a:r>
            <a:r>
              <a:rPr lang="fr-FR" sz="42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a:t>
            </a:r>
            <a:r>
              <a:rPr lang="fr-FR" sz="4200" b="1" dirty="0" err="1"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halfway</a:t>
            </a:r>
            <a:r>
              <a:rPr lang="fr-FR" sz="42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to First Plasma </a:t>
            </a:r>
          </a:p>
        </p:txBody>
      </p:sp>
      <p:pic>
        <p:nvPicPr>
          <p:cNvPr id="2053" name="Picture 5" descr="C:\Users\arnouxr\Documents\Work\En Cours\CONSULS MARSEILLE\New-York-Times-Logo2.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5452" b="38738"/>
          <a:stretch/>
        </p:blipFill>
        <p:spPr bwMode="auto">
          <a:xfrm>
            <a:off x="533400" y="4171950"/>
            <a:ext cx="1535742" cy="2566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rnouxr\Documents\Work\En Cours\CONSULS MARSEILLE\Newsweek-Logo-1000x.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67231" y="4282259"/>
            <a:ext cx="969401" cy="2249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arnouxr\Documents\Work\En Cours\CONSULS MARSEILLE\2000px-The_Guardian.svg.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58732" y="4248150"/>
            <a:ext cx="1046468" cy="20221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arnouxr\Documents\Work\En Cours\CONSULS MARSEILLE\arton21.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22960" b="24754"/>
          <a:stretch/>
        </p:blipFill>
        <p:spPr bwMode="auto">
          <a:xfrm>
            <a:off x="2502467" y="4491154"/>
            <a:ext cx="1024159" cy="214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34419" y="4198142"/>
            <a:ext cx="998325" cy="400110"/>
          </a:xfrm>
          <a:prstGeom prst="rect">
            <a:avLst/>
          </a:prstGeom>
          <a:noFill/>
        </p:spPr>
        <p:txBody>
          <a:bodyPr wrap="square" rtlCol="0">
            <a:spAutoFit/>
          </a:bodyPr>
          <a:lstStyle/>
          <a:p>
            <a:r>
              <a:rPr lang="fr-FR" sz="2000" dirty="0" smtClean="0">
                <a:solidFill>
                  <a:schemeClr val="bg1">
                    <a:lumMod val="85000"/>
                  </a:schemeClr>
                </a:solidFill>
                <a:latin typeface="Old English Text MT" panose="03040902040508030806" pitchFamily="66" charset="0"/>
              </a:rPr>
              <a:t>Etc.</a:t>
            </a:r>
            <a:endParaRPr lang="fr-FR" sz="2000" dirty="0">
              <a:solidFill>
                <a:schemeClr val="bg1">
                  <a:lumMod val="85000"/>
                </a:schemeClr>
              </a:solidFill>
              <a:latin typeface="Old English Text MT" panose="03040902040508030806" pitchFamily="66" charset="0"/>
            </a:endParaRPr>
          </a:p>
        </p:txBody>
      </p:sp>
      <p:pic>
        <p:nvPicPr>
          <p:cNvPr id="2067" name="Picture 19" descr="C:\Users\arnouxr\Documents\Work\En Cours\CONSULS MARSEILLE\1491302623.after-hours-the-japan-times-2017.m.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37372" y="4515124"/>
            <a:ext cx="1371461" cy="1902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256" y="904419"/>
            <a:ext cx="9144000" cy="830997"/>
          </a:xfrm>
          <a:prstGeom prst="rect">
            <a:avLst/>
          </a:prstGeom>
          <a:noFill/>
        </p:spPr>
        <p:txBody>
          <a:bodyPr wrap="square" rtlCol="0">
            <a:spAutoFit/>
          </a:bodyPr>
          <a:lstStyle/>
          <a:p>
            <a:pPr algn="ctr">
              <a:spcBef>
                <a:spcPct val="0"/>
              </a:spcBef>
            </a:pPr>
            <a:r>
              <a:rPr lang="en-GB" sz="1600" b="1" dirty="0"/>
              <a:t> </a:t>
            </a:r>
            <a:r>
              <a:rPr lang="en-GB" sz="1600" b="1" dirty="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A</a:t>
            </a:r>
            <a:r>
              <a:rPr lang="en-GB" sz="16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ccording </a:t>
            </a:r>
            <a:r>
              <a:rPr lang="en-GB" sz="1600" b="1" dirty="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to the stringent metrics that measure project performance, </a:t>
            </a:r>
            <a:r>
              <a:rPr lang="en-GB" sz="16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over 62 percent </a:t>
            </a:r>
            <a:r>
              <a:rPr lang="en-GB" sz="1600" b="1" dirty="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of the "total construction work scope through </a:t>
            </a:r>
            <a:r>
              <a:rPr lang="en-GB" sz="16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First </a:t>
            </a:r>
            <a:r>
              <a:rPr lang="en-GB" sz="1600" b="1" dirty="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Plasma" </a:t>
            </a:r>
            <a:r>
              <a:rPr lang="en-GB" sz="16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is now complete.</a:t>
            </a:r>
          </a:p>
          <a:p>
            <a:pPr algn="ctr">
              <a:spcBef>
                <a:spcPct val="0"/>
              </a:spcBef>
            </a:pPr>
            <a:r>
              <a:rPr lang="en-GB" sz="16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The current progression rate is in the order of 0.7 </a:t>
            </a:r>
            <a:r>
              <a:rPr lang="en-GB" sz="16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rPr>
              <a:t>% per month.</a:t>
            </a:r>
            <a:endParaRPr lang="en-GB" sz="1600" b="1" dirty="0" smtClean="0">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endParaRPr>
          </a:p>
        </p:txBody>
      </p:sp>
      <p:pic>
        <p:nvPicPr>
          <p:cNvPr id="25" name="Picture 11" descr="C:\Users\arnouxr\Documents\Work\En Cours\CONSULS MARSEILLE\Abc-news-logo.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71127" y="4058178"/>
            <a:ext cx="802513" cy="272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C:\Users\arnouxr\Documents\Work\En Cours\CONSULS MARSEILLE\rkb1ve3n9qp1v5k1a3de79qjn4cin.jp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801820" y="4039864"/>
            <a:ext cx="860048" cy="3093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 descr="C:\Users\arnouxr\Documents\Work\En Cours\CONSULS MARSEILLE\TheWashingtonPostLogo.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801820" y="4439456"/>
            <a:ext cx="1610011" cy="24084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C:\Users\arnouxr\Documents\Work\En Cours\CONSULS MARSEILLE\tgb.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901223" y="4075698"/>
            <a:ext cx="861549" cy="23772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C:\Users\arnouxr\Documents\Work\En Cours\CONSULS MARSEILLE\daily-mail.jpg"/>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2514600" y="4023249"/>
            <a:ext cx="1112616" cy="2249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rnouxr\Documents\Work\En Cours\KOREAN MINISTER EMBASSY\logo_et2.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33400" y="3878580"/>
            <a:ext cx="1447800" cy="217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rnouxr\Documents\Work\En Cours\CONSULS MARSEILLE\2000px-Deutsche_Welle_Logo.svg2.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562600" y="4368877"/>
            <a:ext cx="1111040" cy="29886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rnouxr\Documents\Work\En Cours\KOREAN MINISTER EMBASSY\The-Times-Of-India2.pn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858000" y="3970957"/>
            <a:ext cx="1157879" cy="27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67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
                                        <p:tgtEl>
                                          <p:spTgt spid="1027"/>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fade">
                                      <p:cBhvr>
                                        <p:cTn id="11" dur="100"/>
                                        <p:tgtEl>
                                          <p:spTgt spid="2053"/>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2067"/>
                                        </p:tgtEl>
                                        <p:attrNameLst>
                                          <p:attrName>style.visibility</p:attrName>
                                        </p:attrNameLst>
                                      </p:cBhvr>
                                      <p:to>
                                        <p:strVal val="visible"/>
                                      </p:to>
                                    </p:set>
                                    <p:animEffect transition="in" filter="fade">
                                      <p:cBhvr>
                                        <p:cTn id="15" dur="100"/>
                                        <p:tgtEl>
                                          <p:spTgt spid="2067"/>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2068"/>
                                        </p:tgtEl>
                                        <p:attrNameLst>
                                          <p:attrName>style.visibility</p:attrName>
                                        </p:attrNameLst>
                                      </p:cBhvr>
                                      <p:to>
                                        <p:strVal val="visible"/>
                                      </p:to>
                                    </p:set>
                                    <p:animEffect transition="in" filter="fade">
                                      <p:cBhvr>
                                        <p:cTn id="19" dur="100"/>
                                        <p:tgtEl>
                                          <p:spTgt spid="2068"/>
                                        </p:tgtEl>
                                      </p:cBhvr>
                                    </p:animEffect>
                                  </p:childTnLst>
                                </p:cTn>
                              </p:par>
                            </p:childTnLst>
                          </p:cTn>
                        </p:par>
                        <p:par>
                          <p:cTn id="20" fill="hold">
                            <p:stCondLst>
                              <p:cond delay="400"/>
                            </p:stCondLst>
                            <p:childTnLst>
                              <p:par>
                                <p:cTn id="21" presetID="10" presetClass="entr" presetSubtype="0" fill="hold" nodeType="after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100"/>
                                        <p:tgtEl>
                                          <p:spTgt spid="205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058"/>
                                        </p:tgtEl>
                                        <p:attrNameLst>
                                          <p:attrName>style.visibility</p:attrName>
                                        </p:attrNameLst>
                                      </p:cBhvr>
                                      <p:to>
                                        <p:strVal val="visible"/>
                                      </p:to>
                                    </p:set>
                                    <p:animEffect transition="in" filter="fade">
                                      <p:cBhvr>
                                        <p:cTn id="27" dur="100"/>
                                        <p:tgtEl>
                                          <p:spTgt spid="2058"/>
                                        </p:tgtEl>
                                      </p:cBhvr>
                                    </p:animEffect>
                                  </p:childTnLst>
                                </p:cTn>
                              </p:par>
                            </p:childTnLst>
                          </p:cTn>
                        </p:par>
                        <p:par>
                          <p:cTn id="28" fill="hold">
                            <p:stCondLst>
                              <p:cond delay="6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
                                        <p:tgtEl>
                                          <p:spTgt spid="26"/>
                                        </p:tgtEl>
                                      </p:cBhvr>
                                    </p:animEffect>
                                  </p:childTnLst>
                                </p:cTn>
                              </p:par>
                            </p:childTnLst>
                          </p:cTn>
                        </p:par>
                        <p:par>
                          <p:cTn id="32" fill="hold">
                            <p:stCondLst>
                              <p:cond delay="7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
                                        <p:tgtEl>
                                          <p:spTgt spid="27"/>
                                        </p:tgtEl>
                                      </p:cBhvr>
                                    </p:animEffect>
                                  </p:child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
                                        <p:tgtEl>
                                          <p:spTgt spid="28"/>
                                        </p:tgtEl>
                                      </p:cBhvr>
                                    </p:animEffect>
                                  </p:childTnLst>
                                </p:cTn>
                              </p:par>
                            </p:childTnLst>
                          </p:cTn>
                        </p:par>
                        <p:par>
                          <p:cTn id="40" fill="hold">
                            <p:stCondLst>
                              <p:cond delay="900"/>
                            </p:stCondLst>
                            <p:childTnLst>
                              <p:par>
                                <p:cTn id="41" presetID="10" presetClass="entr" presetSubtype="0" fill="hold" nodeType="after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fade">
                                      <p:cBhvr>
                                        <p:cTn id="43" dur="100"/>
                                        <p:tgtEl>
                                          <p:spTgt spid="1028"/>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
                                        <p:tgtEl>
                                          <p:spTgt spid="25"/>
                                        </p:tgtEl>
                                      </p:cBhvr>
                                    </p:animEffect>
                                  </p:childTnLst>
                                </p:cTn>
                              </p:par>
                            </p:childTnLst>
                          </p:cTn>
                        </p:par>
                        <p:par>
                          <p:cTn id="48" fill="hold">
                            <p:stCondLst>
                              <p:cond delay="1100"/>
                            </p:stCondLst>
                            <p:childTnLst>
                              <p:par>
                                <p:cTn id="49" presetID="10" presetClass="entr" presetSubtype="0" fill="hold" nodeType="afterEffect">
                                  <p:stCondLst>
                                    <p:cond delay="0"/>
                                  </p:stCondLst>
                                  <p:childTnLst>
                                    <p:set>
                                      <p:cBhvr>
                                        <p:cTn id="50" dur="1" fill="hold">
                                          <p:stCondLst>
                                            <p:cond delay="0"/>
                                          </p:stCondLst>
                                        </p:cTn>
                                        <p:tgtEl>
                                          <p:spTgt spid="1031"/>
                                        </p:tgtEl>
                                        <p:attrNameLst>
                                          <p:attrName>style.visibility</p:attrName>
                                        </p:attrNameLst>
                                      </p:cBhvr>
                                      <p:to>
                                        <p:strVal val="visible"/>
                                      </p:to>
                                    </p:set>
                                    <p:animEffect transition="in" filter="fade">
                                      <p:cBhvr>
                                        <p:cTn id="51" dur="100"/>
                                        <p:tgtEl>
                                          <p:spTgt spid="1031"/>
                                        </p:tgtEl>
                                      </p:cBhvr>
                                    </p:animEffect>
                                  </p:childTnLst>
                                </p:cTn>
                              </p:par>
                            </p:childTnLst>
                          </p:cTn>
                        </p:par>
                        <p:par>
                          <p:cTn id="52" fill="hold">
                            <p:stCondLst>
                              <p:cond delay="1200"/>
                            </p:stCondLst>
                            <p:childTnLst>
                              <p:par>
                                <p:cTn id="53" presetID="10" presetClass="entr" presetSubtype="0" fill="hold" nodeType="afterEffect">
                                  <p:stCondLst>
                                    <p:cond delay="0"/>
                                  </p:stCondLst>
                                  <p:childTnLst>
                                    <p:set>
                                      <p:cBhvr>
                                        <p:cTn id="54" dur="1" fill="hold">
                                          <p:stCondLst>
                                            <p:cond delay="0"/>
                                          </p:stCondLst>
                                        </p:cTn>
                                        <p:tgtEl>
                                          <p:spTgt spid="2054"/>
                                        </p:tgtEl>
                                        <p:attrNameLst>
                                          <p:attrName>style.visibility</p:attrName>
                                        </p:attrNameLst>
                                      </p:cBhvr>
                                      <p:to>
                                        <p:strVal val="visible"/>
                                      </p:to>
                                    </p:set>
                                    <p:animEffect transition="in" filter="fade">
                                      <p:cBhvr>
                                        <p:cTn id="55" dur="100"/>
                                        <p:tgtEl>
                                          <p:spTgt spid="2054"/>
                                        </p:tgtEl>
                                      </p:cBhvr>
                                    </p:animEffect>
                                  </p:childTnLst>
                                </p:cTn>
                              </p:par>
                            </p:childTnLst>
                          </p:cTn>
                        </p:par>
                        <p:par>
                          <p:cTn id="56" fill="hold">
                            <p:stCondLst>
                              <p:cond delay="1300"/>
                            </p:stCondLst>
                            <p:childTnLst>
                              <p:par>
                                <p:cTn id="57" presetID="10" presetClass="entr" presetSubtype="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a:ext>
            </a:extLst>
          </a:blip>
          <a:srcRect t="21699"/>
          <a:stretch/>
        </p:blipFill>
        <p:spPr>
          <a:xfrm>
            <a:off x="-20319" y="-25400"/>
            <a:ext cx="9164320" cy="4783885"/>
          </a:xfrm>
          <a:prstGeom prst="rect">
            <a:avLst/>
          </a:prstGeom>
        </p:spPr>
      </p:pic>
      <p:sp>
        <p:nvSpPr>
          <p:cNvPr id="100" name="TextBox 99"/>
          <p:cNvSpPr txBox="1"/>
          <p:nvPr/>
        </p:nvSpPr>
        <p:spPr>
          <a:xfrm>
            <a:off x="793312" y="3497800"/>
            <a:ext cx="1058303" cy="246221"/>
          </a:xfrm>
          <a:prstGeom prst="rect">
            <a:avLst/>
          </a:prstGeom>
          <a:solidFill>
            <a:schemeClr val="tx1">
              <a:lumMod val="50000"/>
              <a:lumOff val="50000"/>
              <a:alpha val="93000"/>
            </a:schemeClr>
          </a:solidFill>
          <a:ln w="6350">
            <a:solidFill>
              <a:srgbClr val="FFC000"/>
            </a:solidFill>
          </a:ln>
        </p:spPr>
        <p:txBody>
          <a:bodyPr wrap="none" rtlCol="0">
            <a:spAutoFit/>
          </a:bodyPr>
          <a:lstStyle>
            <a:defPPr>
              <a:defRPr lang="en-US"/>
            </a:defPPr>
            <a:lvl1pPr>
              <a:defRPr b="1"/>
            </a:lvl1pPr>
          </a:lstStyle>
          <a:p>
            <a:r>
              <a:rPr lang="fr-FR" sz="1000" dirty="0">
                <a:latin typeface="Arial" panose="020B0604020202020204" pitchFamily="34" charset="0"/>
                <a:cs typeface="Arial" panose="020B0604020202020204" pitchFamily="34" charset="0"/>
              </a:rPr>
              <a:t>Tokamak </a:t>
            </a:r>
            <a:r>
              <a:rPr lang="fr-FR" sz="1000" dirty="0" err="1">
                <a:latin typeface="Arial" panose="020B0604020202020204" pitchFamily="34" charset="0"/>
                <a:cs typeface="Arial" panose="020B0604020202020204" pitchFamily="34" charset="0"/>
              </a:rPr>
              <a:t>Bdg</a:t>
            </a:r>
            <a:r>
              <a:rPr lang="fr-FR" sz="1000" dirty="0">
                <a:latin typeface="Arial" panose="020B0604020202020204" pitchFamily="34" charset="0"/>
                <a:cs typeface="Arial" panose="020B0604020202020204" pitchFamily="34" charset="0"/>
              </a:rPr>
              <a:t>.</a:t>
            </a:r>
          </a:p>
        </p:txBody>
      </p:sp>
      <p:sp>
        <p:nvSpPr>
          <p:cNvPr id="103" name="TextBox 102"/>
          <p:cNvSpPr txBox="1"/>
          <p:nvPr/>
        </p:nvSpPr>
        <p:spPr>
          <a:xfrm>
            <a:off x="2383849" y="89178"/>
            <a:ext cx="1148071"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sz="1400" b="1">
                <a:solidFill>
                  <a:schemeClr val="bg1">
                    <a:lumMod val="95000"/>
                  </a:schemeClr>
                </a:solidFill>
              </a:defRPr>
            </a:lvl1pPr>
          </a:lstStyle>
          <a:p>
            <a:r>
              <a:rPr lang="fr-FR" sz="1100" dirty="0" err="1">
                <a:latin typeface="Arial" panose="020B0604020202020204" pitchFamily="34" charset="0"/>
                <a:cs typeface="Arial" panose="020B0604020202020204" pitchFamily="34" charset="0"/>
              </a:rPr>
              <a:t>Assembly</a:t>
            </a:r>
            <a:r>
              <a:rPr lang="fr-FR" sz="1100" dirty="0">
                <a:latin typeface="Arial" panose="020B0604020202020204" pitchFamily="34" charset="0"/>
                <a:cs typeface="Arial" panose="020B0604020202020204" pitchFamily="34" charset="0"/>
              </a:rPr>
              <a:t> Hall</a:t>
            </a:r>
          </a:p>
        </p:txBody>
      </p:sp>
      <p:sp>
        <p:nvSpPr>
          <p:cNvPr id="110" name="TextBox 109"/>
          <p:cNvSpPr txBox="1"/>
          <p:nvPr/>
        </p:nvSpPr>
        <p:spPr>
          <a:xfrm>
            <a:off x="5699" y="188268"/>
            <a:ext cx="1808508" cy="261610"/>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sz="1100" b="1">
                <a:solidFill>
                  <a:schemeClr val="bg1">
                    <a:lumMod val="95000"/>
                  </a:schemeClr>
                </a:solidFill>
                <a:latin typeface="Arial" panose="020B0604020202020204" pitchFamily="34" charset="0"/>
                <a:cs typeface="Arial" panose="020B0604020202020204" pitchFamily="34" charset="0"/>
              </a:defRPr>
            </a:lvl1pPr>
          </a:lstStyle>
          <a:p>
            <a:r>
              <a:rPr lang="en-US" dirty="0"/>
              <a:t>Radiofrequency Heating</a:t>
            </a:r>
          </a:p>
        </p:txBody>
      </p:sp>
      <p:sp>
        <p:nvSpPr>
          <p:cNvPr id="143" name="TextBox 142"/>
          <p:cNvSpPr txBox="1"/>
          <p:nvPr/>
        </p:nvSpPr>
        <p:spPr>
          <a:xfrm>
            <a:off x="4347083" y="70360"/>
            <a:ext cx="1486304"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sz="1400" b="1">
                <a:solidFill>
                  <a:schemeClr val="bg1">
                    <a:lumMod val="95000"/>
                  </a:schemeClr>
                </a:solidFill>
              </a:defRPr>
            </a:lvl1pPr>
          </a:lstStyle>
          <a:p>
            <a:r>
              <a:rPr lang="fr-FR" sz="1100" dirty="0">
                <a:latin typeface="Arial" panose="020B0604020202020204" pitchFamily="34" charset="0"/>
                <a:cs typeface="Arial" panose="020B0604020202020204" pitchFamily="34" charset="0"/>
              </a:rPr>
              <a:t>Cryostat Workshop</a:t>
            </a:r>
          </a:p>
        </p:txBody>
      </p:sp>
      <p:sp>
        <p:nvSpPr>
          <p:cNvPr id="147" name="TextBox 146"/>
          <p:cNvSpPr txBox="1"/>
          <p:nvPr/>
        </p:nvSpPr>
        <p:spPr>
          <a:xfrm>
            <a:off x="6124938" y="83575"/>
            <a:ext cx="1864613"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b="1"/>
            </a:lvl1pPr>
          </a:lstStyle>
          <a:p>
            <a:r>
              <a:rPr lang="fr-FR" sz="1100" dirty="0">
                <a:solidFill>
                  <a:schemeClr val="bg1">
                    <a:lumMod val="95000"/>
                  </a:schemeClr>
                </a:solidFill>
                <a:latin typeface="Arial" panose="020B0604020202020204" pitchFamily="34" charset="0"/>
                <a:cs typeface="Arial" panose="020B0604020202020204" pitchFamily="34" charset="0"/>
              </a:rPr>
              <a:t>PF  </a:t>
            </a:r>
            <a:r>
              <a:rPr lang="fr-FR" sz="1100" dirty="0" err="1">
                <a:solidFill>
                  <a:schemeClr val="bg1">
                    <a:lumMod val="95000"/>
                  </a:schemeClr>
                </a:solidFill>
                <a:latin typeface="Arial" panose="020B0604020202020204" pitchFamily="34" charset="0"/>
                <a:cs typeface="Arial" panose="020B0604020202020204" pitchFamily="34" charset="0"/>
              </a:rPr>
              <a:t>Coil</a:t>
            </a:r>
            <a:r>
              <a:rPr lang="fr-FR" sz="1100" dirty="0">
                <a:solidFill>
                  <a:schemeClr val="bg1">
                    <a:lumMod val="95000"/>
                  </a:schemeClr>
                </a:solidFill>
                <a:latin typeface="Arial" panose="020B0604020202020204" pitchFamily="34" charset="0"/>
                <a:cs typeface="Arial" panose="020B0604020202020204" pitchFamily="34" charset="0"/>
              </a:rPr>
              <a:t>  </a:t>
            </a:r>
            <a:r>
              <a:rPr lang="fr-FR" sz="1100" dirty="0" err="1">
                <a:solidFill>
                  <a:schemeClr val="bg1">
                    <a:lumMod val="95000"/>
                  </a:schemeClr>
                </a:solidFill>
                <a:latin typeface="Arial" panose="020B0604020202020204" pitchFamily="34" charset="0"/>
                <a:cs typeface="Arial" panose="020B0604020202020204" pitchFamily="34" charset="0"/>
              </a:rPr>
              <a:t>Winding</a:t>
            </a:r>
            <a:r>
              <a:rPr lang="fr-FR" sz="1100" dirty="0">
                <a:solidFill>
                  <a:schemeClr val="bg1">
                    <a:lumMod val="95000"/>
                  </a:schemeClr>
                </a:solidFill>
                <a:latin typeface="Arial" panose="020B0604020202020204" pitchFamily="34" charset="0"/>
                <a:cs typeface="Arial" panose="020B0604020202020204" pitchFamily="34" charset="0"/>
              </a:rPr>
              <a:t> Facility</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148" name="Straight Arrow Connector 147"/>
          <p:cNvCxnSpPr>
            <a:stCxn id="147" idx="2"/>
          </p:cNvCxnSpPr>
          <p:nvPr/>
        </p:nvCxnSpPr>
        <p:spPr>
          <a:xfrm flipH="1">
            <a:off x="5936088" y="345185"/>
            <a:ext cx="1121157" cy="555557"/>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3352085" y="4139143"/>
            <a:ext cx="1229824" cy="246221"/>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sz="1100" b="1">
                <a:latin typeface="Arial" panose="020B0604020202020204" pitchFamily="34" charset="0"/>
                <a:cs typeface="Arial" panose="020B0604020202020204" pitchFamily="34" charset="0"/>
              </a:defRPr>
            </a:lvl1pPr>
          </a:lstStyle>
          <a:p>
            <a:r>
              <a:rPr lang="fr-FR" sz="1000" dirty="0"/>
              <a:t>Diagnostics </a:t>
            </a:r>
            <a:r>
              <a:rPr lang="fr-FR" sz="1000" dirty="0" err="1"/>
              <a:t>Bdg</a:t>
            </a:r>
            <a:r>
              <a:rPr lang="fr-FR" sz="1000" dirty="0"/>
              <a:t>.</a:t>
            </a:r>
            <a:endParaRPr lang="en-GB" sz="1000" dirty="0"/>
          </a:p>
        </p:txBody>
      </p:sp>
      <p:sp>
        <p:nvSpPr>
          <p:cNvPr id="179" name="TextBox 178"/>
          <p:cNvSpPr txBox="1"/>
          <p:nvPr/>
        </p:nvSpPr>
        <p:spPr>
          <a:xfrm>
            <a:off x="7279729" y="454185"/>
            <a:ext cx="843501"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sz="1100" b="1">
                <a:solidFill>
                  <a:schemeClr val="bg1">
                    <a:lumMod val="95000"/>
                  </a:schemeClr>
                </a:solidFill>
              </a:defRPr>
            </a:lvl1pPr>
          </a:lstStyle>
          <a:p>
            <a:r>
              <a:rPr lang="fr-FR" dirty="0">
                <a:latin typeface="Arial" panose="020B0604020202020204" pitchFamily="34" charset="0"/>
                <a:cs typeface="Arial" panose="020B0604020202020204" pitchFamily="34" charset="0"/>
              </a:rPr>
              <a:t>Cryoplant</a:t>
            </a:r>
          </a:p>
        </p:txBody>
      </p:sp>
      <p:cxnSp>
        <p:nvCxnSpPr>
          <p:cNvPr id="202" name="Straight Arrow Connector 201"/>
          <p:cNvCxnSpPr>
            <a:stCxn id="110" idx="2"/>
          </p:cNvCxnSpPr>
          <p:nvPr/>
        </p:nvCxnSpPr>
        <p:spPr>
          <a:xfrm>
            <a:off x="909953" y="449878"/>
            <a:ext cx="1080446" cy="750272"/>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7470296" y="1030180"/>
            <a:ext cx="1422184" cy="261610"/>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b="1"/>
            </a:lvl1pPr>
          </a:lstStyle>
          <a:p>
            <a:r>
              <a:rPr lang="fr-FR" sz="1100" dirty="0">
                <a:solidFill>
                  <a:schemeClr val="bg1">
                    <a:lumMod val="95000"/>
                  </a:schemeClr>
                </a:solidFill>
                <a:latin typeface="Arial" panose="020B0604020202020204" pitchFamily="34" charset="0"/>
                <a:cs typeface="Arial" panose="020B0604020202020204" pitchFamily="34" charset="0"/>
              </a:rPr>
              <a:t>400 kV </a:t>
            </a:r>
            <a:r>
              <a:rPr lang="fr-FR" sz="1100" dirty="0" err="1">
                <a:solidFill>
                  <a:schemeClr val="bg1">
                    <a:lumMod val="95000"/>
                  </a:schemeClr>
                </a:solidFill>
                <a:latin typeface="Arial" panose="020B0604020202020204" pitchFamily="34" charset="0"/>
                <a:cs typeface="Arial" panose="020B0604020202020204" pitchFamily="34" charset="0"/>
              </a:rPr>
              <a:t>Switchyard</a:t>
            </a:r>
            <a:endParaRPr lang="en-GB" sz="1100" dirty="0">
              <a:solidFill>
                <a:schemeClr val="bg1">
                  <a:lumMod val="95000"/>
                </a:schemeClr>
              </a:solidFill>
              <a:latin typeface="Arial" panose="020B0604020202020204" pitchFamily="34" charset="0"/>
              <a:cs typeface="Arial" panose="020B0604020202020204" pitchFamily="34" charset="0"/>
            </a:endParaRPr>
          </a:p>
        </p:txBody>
      </p:sp>
      <p:sp>
        <p:nvSpPr>
          <p:cNvPr id="194" name="TextBox 193"/>
          <p:cNvSpPr txBox="1"/>
          <p:nvPr/>
        </p:nvSpPr>
        <p:spPr>
          <a:xfrm>
            <a:off x="120818" y="2525627"/>
            <a:ext cx="939681" cy="246221"/>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b="1"/>
            </a:lvl1pPr>
          </a:lstStyle>
          <a:p>
            <a:r>
              <a:rPr lang="fr-FR" sz="1000" dirty="0">
                <a:latin typeface="Arial" panose="020B0604020202020204" pitchFamily="34" charset="0"/>
                <a:cs typeface="Arial" panose="020B0604020202020204" pitchFamily="34" charset="0"/>
              </a:rPr>
              <a:t>Tritium </a:t>
            </a:r>
            <a:r>
              <a:rPr lang="fr-FR" sz="1000" dirty="0" err="1">
                <a:latin typeface="Arial" panose="020B0604020202020204" pitchFamily="34" charset="0"/>
                <a:cs typeface="Arial" panose="020B0604020202020204" pitchFamily="34" charset="0"/>
              </a:rPr>
              <a:t>Bdg</a:t>
            </a:r>
            <a:r>
              <a:rPr lang="fr-FR" sz="1000" dirty="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p:txBody>
      </p:sp>
      <p:cxnSp>
        <p:nvCxnSpPr>
          <p:cNvPr id="59" name="Straight Arrow Connector 58"/>
          <p:cNvCxnSpPr>
            <a:stCxn id="179" idx="2"/>
          </p:cNvCxnSpPr>
          <p:nvPr/>
        </p:nvCxnSpPr>
        <p:spPr>
          <a:xfrm flipH="1">
            <a:off x="5846702" y="715795"/>
            <a:ext cx="1854778" cy="575995"/>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203" idx="2"/>
          </p:cNvCxnSpPr>
          <p:nvPr/>
        </p:nvCxnSpPr>
        <p:spPr>
          <a:xfrm>
            <a:off x="8181388" y="1291791"/>
            <a:ext cx="711092" cy="89896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103" idx="2"/>
          </p:cNvCxnSpPr>
          <p:nvPr/>
        </p:nvCxnSpPr>
        <p:spPr>
          <a:xfrm>
            <a:off x="2957885" y="350788"/>
            <a:ext cx="29441" cy="365007"/>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5162854" y="4062740"/>
            <a:ext cx="2448000" cy="261610"/>
          </a:xfrm>
          <a:prstGeom prst="rect">
            <a:avLst/>
          </a:prstGeom>
          <a:solidFill>
            <a:schemeClr val="tx1">
              <a:lumMod val="50000"/>
              <a:lumOff val="50000"/>
              <a:alpha val="90000"/>
            </a:schemeClr>
          </a:solidFill>
          <a:ln w="6350">
            <a:solidFill>
              <a:srgbClr val="FFC000"/>
            </a:solidFill>
          </a:ln>
        </p:spPr>
        <p:txBody>
          <a:bodyPr wrap="square" rtlCol="0">
            <a:spAutoFit/>
          </a:bodyPr>
          <a:lstStyle>
            <a:defPPr>
              <a:defRPr lang="en-US"/>
            </a:defPPr>
            <a:lvl1pPr>
              <a:defRPr b="1"/>
            </a:lvl1pPr>
          </a:lstStyle>
          <a:p>
            <a:r>
              <a:rPr lang="fr-FR" sz="1100" dirty="0" err="1">
                <a:solidFill>
                  <a:schemeClr val="bg1">
                    <a:lumMod val="95000"/>
                  </a:schemeClr>
                </a:solidFill>
                <a:latin typeface="Arial" panose="020B0604020202020204" pitchFamily="34" charset="0"/>
                <a:cs typeface="Arial" panose="020B0604020202020204" pitchFamily="34" charset="0"/>
              </a:rPr>
              <a:t>Magnet</a:t>
            </a:r>
            <a:r>
              <a:rPr lang="fr-FR" sz="1100" dirty="0">
                <a:solidFill>
                  <a:schemeClr val="bg1">
                    <a:lumMod val="95000"/>
                  </a:schemeClr>
                </a:solidFill>
                <a:latin typeface="Arial" panose="020B0604020202020204" pitchFamily="34" charset="0"/>
                <a:cs typeface="Arial" panose="020B0604020202020204" pitchFamily="34" charset="0"/>
              </a:rPr>
              <a:t> Power Conversions </a:t>
            </a:r>
            <a:r>
              <a:rPr lang="fr-FR" sz="1100" dirty="0" err="1">
                <a:solidFill>
                  <a:schemeClr val="bg1">
                    <a:lumMod val="95000"/>
                  </a:schemeClr>
                </a:solidFill>
                <a:latin typeface="Arial" panose="020B0604020202020204" pitchFamily="34" charset="0"/>
                <a:cs typeface="Arial" panose="020B0604020202020204" pitchFamily="34" charset="0"/>
              </a:rPr>
              <a:t>Bdgs</a:t>
            </a:r>
            <a:r>
              <a:rPr lang="fr-FR" sz="1100" dirty="0">
                <a:solidFill>
                  <a:schemeClr val="bg1">
                    <a:lumMod val="95000"/>
                  </a:schemeClr>
                </a:solidFill>
                <a:latin typeface="Arial" panose="020B0604020202020204" pitchFamily="34" charset="0"/>
                <a:cs typeface="Arial" panose="020B0604020202020204" pitchFamily="34" charset="0"/>
              </a:rPr>
              <a:t>.</a:t>
            </a:r>
            <a:endParaRPr lang="en-GB" sz="800" dirty="0">
              <a:solidFill>
                <a:schemeClr val="bg1">
                  <a:lumMod val="95000"/>
                </a:schemeClr>
              </a:solidFill>
              <a:latin typeface="Arial" panose="020B0604020202020204" pitchFamily="34" charset="0"/>
              <a:cs typeface="Arial" panose="020B0604020202020204" pitchFamily="34" charset="0"/>
            </a:endParaRPr>
          </a:p>
        </p:txBody>
      </p:sp>
      <p:cxnSp>
        <p:nvCxnSpPr>
          <p:cNvPr id="102" name="Straight Arrow Connector 101"/>
          <p:cNvCxnSpPr>
            <a:stCxn id="98" idx="0"/>
          </p:cNvCxnSpPr>
          <p:nvPr/>
        </p:nvCxnSpPr>
        <p:spPr>
          <a:xfrm flipV="1">
            <a:off x="6386854" y="3386529"/>
            <a:ext cx="1292143" cy="67621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331426" y="3083734"/>
            <a:ext cx="828000" cy="261610"/>
          </a:xfrm>
          <a:prstGeom prst="rect">
            <a:avLst/>
          </a:prstGeom>
          <a:solidFill>
            <a:schemeClr val="tx1">
              <a:lumMod val="50000"/>
              <a:lumOff val="50000"/>
              <a:alpha val="93000"/>
            </a:schemeClr>
          </a:solidFill>
          <a:ln w="6350">
            <a:solidFill>
              <a:srgbClr val="FFC000"/>
            </a:solidFill>
          </a:ln>
        </p:spPr>
        <p:txBody>
          <a:bodyPr wrap="square" rtlCol="0">
            <a:spAutoFit/>
          </a:bodyPr>
          <a:lstStyle>
            <a:defPPr>
              <a:defRPr lang="en-US"/>
            </a:defPPr>
            <a:lvl1pPr>
              <a:defRPr b="1"/>
            </a:lvl1pPr>
          </a:lstStyle>
          <a:p>
            <a:r>
              <a:rPr lang="fr-FR" sz="1100" dirty="0">
                <a:solidFill>
                  <a:schemeClr val="bg1"/>
                </a:solidFill>
                <a:latin typeface="Arial" panose="020B0604020202020204" pitchFamily="34" charset="0"/>
                <a:cs typeface="Arial" panose="020B0604020202020204" pitchFamily="34" charset="0"/>
              </a:rPr>
              <a:t>Bioshield</a:t>
            </a:r>
          </a:p>
        </p:txBody>
      </p:sp>
      <p:cxnSp>
        <p:nvCxnSpPr>
          <p:cNvPr id="34" name="Straight Arrow Connector 33"/>
          <p:cNvCxnSpPr>
            <a:stCxn id="32" idx="0"/>
          </p:cNvCxnSpPr>
          <p:nvPr/>
        </p:nvCxnSpPr>
        <p:spPr>
          <a:xfrm flipV="1">
            <a:off x="1745426" y="2876550"/>
            <a:ext cx="311974" cy="207184"/>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390230" y="1038670"/>
            <a:ext cx="1181734" cy="261610"/>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b="1"/>
            </a:lvl1pPr>
          </a:lstStyle>
          <a:p>
            <a:r>
              <a:rPr lang="fr-FR" sz="1100" dirty="0">
                <a:solidFill>
                  <a:schemeClr val="bg1">
                    <a:lumMod val="95000"/>
                  </a:schemeClr>
                </a:solidFill>
                <a:latin typeface="Arial" panose="020B0604020202020204" pitchFamily="34" charset="0"/>
                <a:cs typeface="Arial" panose="020B0604020202020204" pitchFamily="34" charset="0"/>
              </a:rPr>
              <a:t>~ Machine axis</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38" name="Straight Arrow Connector 37"/>
          <p:cNvCxnSpPr>
            <a:stCxn id="37" idx="1"/>
          </p:cNvCxnSpPr>
          <p:nvPr/>
        </p:nvCxnSpPr>
        <p:spPr>
          <a:xfrm flipH="1">
            <a:off x="2186636" y="1169475"/>
            <a:ext cx="1203594" cy="1262593"/>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4310165" y="315979"/>
            <a:ext cx="644279" cy="399816"/>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98" idx="0"/>
          </p:cNvCxnSpPr>
          <p:nvPr/>
        </p:nvCxnSpPr>
        <p:spPr>
          <a:xfrm flipV="1">
            <a:off x="6386854" y="2190751"/>
            <a:ext cx="439490" cy="1871989"/>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701" y="1107257"/>
            <a:ext cx="1250663" cy="261610"/>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b="1"/>
            </a:lvl1pPr>
          </a:lstStyle>
          <a:p>
            <a:r>
              <a:rPr lang="fr-FR" sz="1100" dirty="0" err="1">
                <a:solidFill>
                  <a:schemeClr val="bg1">
                    <a:lumMod val="95000"/>
                  </a:schemeClr>
                </a:solidFill>
                <a:latin typeface="Arial" panose="020B0604020202020204" pitchFamily="34" charset="0"/>
                <a:cs typeface="Arial" panose="020B0604020202020204" pitchFamily="34" charset="0"/>
              </a:rPr>
              <a:t>Cooling</a:t>
            </a:r>
            <a:r>
              <a:rPr lang="fr-FR" sz="1100" dirty="0">
                <a:solidFill>
                  <a:schemeClr val="bg1">
                    <a:lumMod val="95000"/>
                  </a:schemeClr>
                </a:solidFill>
                <a:latin typeface="Arial" panose="020B0604020202020204" pitchFamily="34" charset="0"/>
                <a:cs typeface="Arial" panose="020B0604020202020204" pitchFamily="34" charset="0"/>
              </a:rPr>
              <a:t> System</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69" name="Straight Arrow Connector 68"/>
          <p:cNvCxnSpPr>
            <a:stCxn id="66" idx="2"/>
          </p:cNvCxnSpPr>
          <p:nvPr/>
        </p:nvCxnSpPr>
        <p:spPr>
          <a:xfrm flipH="1">
            <a:off x="152400" y="1368867"/>
            <a:ext cx="478633" cy="745683"/>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85479" y="-415336"/>
            <a:ext cx="9144000" cy="1657350"/>
          </a:xfrm>
          <a:prstGeom prst="rect">
            <a:avLst/>
          </a:prstGeom>
          <a:noFill/>
          <a:ln>
            <a:noFill/>
          </a:ln>
          <a:effectLst>
            <a:outerShdw blurRad="50800" dist="50800" dir="5400000" algn="ctr" rotWithShape="0">
              <a:schemeClr val="tx1"/>
            </a:outerShdw>
          </a:effectLst>
          <a:extLst/>
        </p:spPr>
        <p:txBody>
          <a:bodyPr anchor="ctr"/>
          <a:lstStyle>
            <a:defPPr>
              <a:defRPr lang="en-US"/>
            </a:defPPr>
            <a:lvl1pPr algn="ctr" fontAlgn="base">
              <a:spcBef>
                <a:spcPct val="0"/>
              </a:spcBef>
              <a:spcAft>
                <a:spcPct val="0"/>
              </a:spcAft>
              <a:defRPr sz="66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6000" dirty="0">
                <a:solidFill>
                  <a:schemeClr val="bg1">
                    <a:lumMod val="95000"/>
                  </a:schemeClr>
                </a:solidFill>
                <a:effectLst/>
                <a:latin typeface="Arial" panose="020B0604020202020204" pitchFamily="34" charset="0"/>
                <a:ea typeface="+mn-ea"/>
                <a:cs typeface="Arial" panose="020B0604020202020204" pitchFamily="34" charset="0"/>
              </a:rPr>
              <a:t>Worksite progress</a:t>
            </a:r>
          </a:p>
        </p:txBody>
      </p:sp>
      <p:sp>
        <p:nvSpPr>
          <p:cNvPr id="39" name="TextBox 38"/>
          <p:cNvSpPr txBox="1"/>
          <p:nvPr/>
        </p:nvSpPr>
        <p:spPr>
          <a:xfrm>
            <a:off x="7945337" y="4384032"/>
            <a:ext cx="1074913" cy="261610"/>
          </a:xfrm>
          <a:prstGeom prst="rect">
            <a:avLst/>
          </a:prstGeom>
          <a:solidFill>
            <a:srgbClr val="FFC000">
              <a:alpha val="55000"/>
            </a:srgbClr>
          </a:solidFill>
        </p:spPr>
        <p:txBody>
          <a:bodyPr wrap="square" rtlCol="0">
            <a:spAutoFit/>
          </a:bodyPr>
          <a:lstStyle/>
          <a:p>
            <a:pPr algn="ctr"/>
            <a:r>
              <a:rPr lang="fr-FR" sz="1050" b="1"/>
              <a:t>25 </a:t>
            </a:r>
            <a:r>
              <a:rPr lang="fr-FR" sz="1050" b="1" smtClean="0"/>
              <a:t>March </a:t>
            </a:r>
            <a:r>
              <a:rPr lang="fr-FR" sz="1050" b="1"/>
              <a:t>2019</a:t>
            </a:r>
            <a:endParaRPr lang="en-GB" sz="1050" b="1"/>
          </a:p>
        </p:txBody>
      </p:sp>
      <p:sp>
        <p:nvSpPr>
          <p:cNvPr id="40" name="TextBox 39"/>
          <p:cNvSpPr txBox="1"/>
          <p:nvPr/>
        </p:nvSpPr>
        <p:spPr>
          <a:xfrm>
            <a:off x="3949840" y="2745745"/>
            <a:ext cx="1986248" cy="261610"/>
          </a:xfrm>
          <a:prstGeom prst="rect">
            <a:avLst/>
          </a:prstGeom>
          <a:solidFill>
            <a:schemeClr val="tx1">
              <a:lumMod val="50000"/>
              <a:lumOff val="50000"/>
              <a:alpha val="90000"/>
            </a:schemeClr>
          </a:solidFill>
          <a:ln w="6350">
            <a:solidFill>
              <a:srgbClr val="FFC000"/>
            </a:solidFill>
          </a:ln>
        </p:spPr>
        <p:txBody>
          <a:bodyPr wrap="square" rtlCol="0">
            <a:spAutoFit/>
          </a:bodyPr>
          <a:lstStyle>
            <a:defPPr>
              <a:defRPr lang="en-US"/>
            </a:defPPr>
            <a:lvl1pPr>
              <a:defRPr b="1"/>
            </a:lvl1pPr>
          </a:lstStyle>
          <a:p>
            <a:pPr algn="ctr"/>
            <a:r>
              <a:rPr lang="fr-FR" sz="1100" smtClean="0">
                <a:solidFill>
                  <a:schemeClr val="bg1">
                    <a:lumMod val="95000"/>
                  </a:schemeClr>
                </a:solidFill>
                <a:latin typeface="Arial" panose="020B0604020202020204" pitchFamily="34" charset="0"/>
                <a:cs typeface="Arial" panose="020B0604020202020204" pitchFamily="34" charset="0"/>
              </a:rPr>
              <a:t>Preparation for Crane Hall</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42" name="Straight Arrow Connector 41"/>
          <p:cNvCxnSpPr>
            <a:stCxn id="40" idx="1"/>
          </p:cNvCxnSpPr>
          <p:nvPr/>
        </p:nvCxnSpPr>
        <p:spPr>
          <a:xfrm flipH="1" flipV="1">
            <a:off x="3281400" y="1623156"/>
            <a:ext cx="668440" cy="1253394"/>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2383849" y="2876550"/>
            <a:ext cx="1565992" cy="103592"/>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71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46"/>
                                        </p:tgtEl>
                                      </p:cBhvr>
                                    </p:animEffect>
                                    <p:set>
                                      <p:cBhvr>
                                        <p:cTn id="7" dur="1" fill="hold">
                                          <p:stCondLst>
                                            <p:cond delay="1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rnouxr\Documents\Work\En Cours\DRONE RICHE PLATFORM MARCH 2018\Drone_Platform_Riche_full_1a.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66" t="2228" r="2867" b="13526"/>
          <a:stretch/>
        </p:blipFill>
        <p:spPr bwMode="auto">
          <a:xfrm>
            <a:off x="0" y="0"/>
            <a:ext cx="9144000" cy="47401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632460" y="50748"/>
            <a:ext cx="8534400" cy="900246"/>
          </a:xfrm>
          <a:prstGeom prst="rect">
            <a:avLst/>
          </a:prstGeom>
          <a:noFill/>
        </p:spPr>
        <p:txBody>
          <a:bodyPr vert="horz" wrap="square" lIns="68580" tIns="34290" rIns="68580" bIns="3429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6000" b="1">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India’s activity on site</a:t>
            </a:r>
            <a:endParaRPr lang="en-GB" sz="6000" b="1"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endParaRPr>
          </a:p>
        </p:txBody>
      </p:sp>
      <p:cxnSp>
        <p:nvCxnSpPr>
          <p:cNvPr id="9" name="Straight Arrow Connector 8"/>
          <p:cNvCxnSpPr>
            <a:stCxn id="14" idx="2"/>
          </p:cNvCxnSpPr>
          <p:nvPr/>
        </p:nvCxnSpPr>
        <p:spPr>
          <a:xfrm>
            <a:off x="2742947" y="1337179"/>
            <a:ext cx="415117" cy="472571"/>
          </a:xfrm>
          <a:prstGeom prst="straightConnector1">
            <a:avLst/>
          </a:prstGeom>
          <a:ln w="31750">
            <a:solidFill>
              <a:srgbClr val="FF0000">
                <a:alpha val="87000"/>
              </a:srgb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81200" y="1037097"/>
            <a:ext cx="1523494" cy="300082"/>
          </a:xfrm>
          <a:prstGeom prst="rect">
            <a:avLst/>
          </a:prstGeom>
          <a:solidFill>
            <a:schemeClr val="tx1">
              <a:lumMod val="75000"/>
              <a:lumOff val="25000"/>
              <a:alpha val="37000"/>
            </a:schemeClr>
          </a:solidFill>
        </p:spPr>
        <p:txBody>
          <a:bodyPr wrap="none" rtlCol="0">
            <a:spAutoFit/>
          </a:bodyPr>
          <a:lstStyle/>
          <a:p>
            <a:r>
              <a:rPr lang="fr-FR" sz="1350" dirty="0">
                <a:solidFill>
                  <a:schemeClr val="bg1"/>
                </a:solidFill>
              </a:rPr>
              <a:t>Cryostat Workshop</a:t>
            </a:r>
            <a:endParaRPr lang="en-GB" sz="1350" dirty="0">
              <a:solidFill>
                <a:schemeClr val="bg1"/>
              </a:solidFill>
            </a:endParaRPr>
          </a:p>
        </p:txBody>
      </p:sp>
      <p:cxnSp>
        <p:nvCxnSpPr>
          <p:cNvPr id="17" name="Straight Arrow Connector 16"/>
          <p:cNvCxnSpPr/>
          <p:nvPr/>
        </p:nvCxnSpPr>
        <p:spPr>
          <a:xfrm flipV="1">
            <a:off x="2072645" y="2184593"/>
            <a:ext cx="1661155" cy="215611"/>
          </a:xfrm>
          <a:prstGeom prst="straightConnector1">
            <a:avLst/>
          </a:prstGeom>
          <a:ln w="31750">
            <a:solidFill>
              <a:srgbClr val="FF0000">
                <a:alpha val="87000"/>
              </a:srgb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01414" y="3486150"/>
            <a:ext cx="1742465" cy="300082"/>
          </a:xfrm>
          <a:prstGeom prst="rect">
            <a:avLst/>
          </a:prstGeom>
          <a:solidFill>
            <a:schemeClr val="tx1">
              <a:lumMod val="75000"/>
              <a:lumOff val="25000"/>
              <a:alpha val="55000"/>
            </a:schemeClr>
          </a:solidFill>
        </p:spPr>
        <p:txBody>
          <a:bodyPr wrap="none" rtlCol="0">
            <a:spAutoFit/>
          </a:bodyPr>
          <a:lstStyle/>
          <a:p>
            <a:r>
              <a:rPr lang="fr-FR" sz="1350" dirty="0" err="1">
                <a:solidFill>
                  <a:schemeClr val="bg1"/>
                </a:solidFill>
              </a:rPr>
              <a:t>Heat</a:t>
            </a:r>
            <a:r>
              <a:rPr lang="fr-FR" sz="1350" dirty="0">
                <a:solidFill>
                  <a:schemeClr val="bg1"/>
                </a:solidFill>
              </a:rPr>
              <a:t> Rejection system</a:t>
            </a:r>
            <a:endParaRPr lang="en-GB" sz="1350" dirty="0">
              <a:solidFill>
                <a:schemeClr val="bg1"/>
              </a:solidFill>
            </a:endParaRPr>
          </a:p>
        </p:txBody>
      </p:sp>
      <p:sp>
        <p:nvSpPr>
          <p:cNvPr id="21" name="TextBox 20"/>
          <p:cNvSpPr txBox="1"/>
          <p:nvPr/>
        </p:nvSpPr>
        <p:spPr>
          <a:xfrm>
            <a:off x="5181600" y="1024967"/>
            <a:ext cx="2607550" cy="300082"/>
          </a:xfrm>
          <a:prstGeom prst="rect">
            <a:avLst/>
          </a:prstGeom>
          <a:solidFill>
            <a:schemeClr val="tx1">
              <a:lumMod val="75000"/>
              <a:lumOff val="25000"/>
              <a:alpha val="55000"/>
            </a:schemeClr>
          </a:solidFill>
        </p:spPr>
        <p:txBody>
          <a:bodyPr wrap="square" rtlCol="0">
            <a:spAutoFit/>
          </a:bodyPr>
          <a:lstStyle/>
          <a:p>
            <a:pPr algn="ctr"/>
            <a:r>
              <a:rPr lang="fr-FR" sz="1350" dirty="0" err="1">
                <a:solidFill>
                  <a:schemeClr val="bg1"/>
                </a:solidFill>
              </a:rPr>
              <a:t>Electrical</a:t>
            </a:r>
            <a:r>
              <a:rPr lang="fr-FR" sz="1350" dirty="0">
                <a:solidFill>
                  <a:schemeClr val="bg1"/>
                </a:solidFill>
              </a:rPr>
              <a:t> components installation</a:t>
            </a:r>
            <a:endParaRPr lang="en-GB" sz="1350" dirty="0">
              <a:solidFill>
                <a:schemeClr val="bg1"/>
              </a:solidFill>
            </a:endParaRPr>
          </a:p>
        </p:txBody>
      </p:sp>
      <p:cxnSp>
        <p:nvCxnSpPr>
          <p:cNvPr id="22" name="Straight Arrow Connector 21"/>
          <p:cNvCxnSpPr>
            <a:stCxn id="21" idx="2"/>
          </p:cNvCxnSpPr>
          <p:nvPr/>
        </p:nvCxnSpPr>
        <p:spPr>
          <a:xfrm flipH="1">
            <a:off x="5764577" y="1325049"/>
            <a:ext cx="720798" cy="666822"/>
          </a:xfrm>
          <a:prstGeom prst="straightConnector1">
            <a:avLst/>
          </a:prstGeom>
          <a:ln w="31750">
            <a:solidFill>
              <a:srgbClr val="FF0000">
                <a:alpha val="87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1" idx="2"/>
          </p:cNvCxnSpPr>
          <p:nvPr/>
        </p:nvCxnSpPr>
        <p:spPr>
          <a:xfrm flipH="1">
            <a:off x="5304101" y="1325049"/>
            <a:ext cx="1181274" cy="579544"/>
          </a:xfrm>
          <a:prstGeom prst="straightConnector1">
            <a:avLst/>
          </a:prstGeom>
          <a:ln w="31750">
            <a:solidFill>
              <a:srgbClr val="FF0000">
                <a:alpha val="87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C:\Documents and Settings\Administrateur.A0A2C2765BD24BA\Bureau\Untitled-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9286" y="258792"/>
            <a:ext cx="685800" cy="48415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916599" y="873635"/>
            <a:ext cx="1243225" cy="300082"/>
          </a:xfrm>
          <a:prstGeom prst="rect">
            <a:avLst/>
          </a:prstGeom>
          <a:solidFill>
            <a:schemeClr val="tx1">
              <a:lumMod val="75000"/>
              <a:lumOff val="25000"/>
              <a:alpha val="37000"/>
            </a:schemeClr>
          </a:solidFill>
        </p:spPr>
        <p:txBody>
          <a:bodyPr wrap="none" rtlCol="0">
            <a:spAutoFit/>
          </a:bodyPr>
          <a:lstStyle/>
          <a:p>
            <a:r>
              <a:rPr lang="fr-FR" sz="1350" dirty="0" err="1" smtClean="0">
                <a:solidFill>
                  <a:schemeClr val="bg1"/>
                </a:solidFill>
              </a:rPr>
              <a:t>Cryogenic</a:t>
            </a:r>
            <a:r>
              <a:rPr lang="fr-FR" sz="1350" dirty="0" smtClean="0">
                <a:solidFill>
                  <a:schemeClr val="bg1"/>
                </a:solidFill>
              </a:rPr>
              <a:t> </a:t>
            </a:r>
            <a:r>
              <a:rPr lang="fr-FR" sz="1350" dirty="0" err="1" smtClean="0">
                <a:solidFill>
                  <a:schemeClr val="bg1"/>
                </a:solidFill>
              </a:rPr>
              <a:t>lines</a:t>
            </a:r>
            <a:endParaRPr lang="en-GB" sz="1350" dirty="0">
              <a:solidFill>
                <a:schemeClr val="bg1"/>
              </a:solidFill>
            </a:endParaRPr>
          </a:p>
        </p:txBody>
      </p:sp>
      <p:sp>
        <p:nvSpPr>
          <p:cNvPr id="16" name="TextBox 15"/>
          <p:cNvSpPr txBox="1"/>
          <p:nvPr/>
        </p:nvSpPr>
        <p:spPr>
          <a:xfrm>
            <a:off x="3886782" y="2904887"/>
            <a:ext cx="1364861" cy="300082"/>
          </a:xfrm>
          <a:prstGeom prst="rect">
            <a:avLst/>
          </a:prstGeom>
          <a:solidFill>
            <a:schemeClr val="tx1">
              <a:lumMod val="75000"/>
              <a:lumOff val="25000"/>
              <a:alpha val="68000"/>
            </a:schemeClr>
          </a:solidFill>
        </p:spPr>
        <p:txBody>
          <a:bodyPr wrap="none" rtlCol="0">
            <a:spAutoFit/>
          </a:bodyPr>
          <a:lstStyle/>
          <a:p>
            <a:r>
              <a:rPr lang="fr-FR" sz="1350" dirty="0" smtClean="0">
                <a:solidFill>
                  <a:schemeClr val="bg1"/>
                </a:solidFill>
              </a:rPr>
              <a:t>In-Wall </a:t>
            </a:r>
            <a:r>
              <a:rPr lang="fr-FR" sz="1350" dirty="0" err="1" smtClean="0">
                <a:solidFill>
                  <a:schemeClr val="bg1"/>
                </a:solidFill>
              </a:rPr>
              <a:t>Shielding</a:t>
            </a:r>
            <a:endParaRPr lang="en-GB" sz="1350" dirty="0">
              <a:solidFill>
                <a:schemeClr val="bg1"/>
              </a:solidFill>
            </a:endParaRPr>
          </a:p>
        </p:txBody>
      </p:sp>
      <p:cxnSp>
        <p:nvCxnSpPr>
          <p:cNvPr id="18" name="Straight Arrow Connector 17"/>
          <p:cNvCxnSpPr>
            <a:stCxn id="15" idx="2"/>
          </p:cNvCxnSpPr>
          <p:nvPr/>
        </p:nvCxnSpPr>
        <p:spPr>
          <a:xfrm>
            <a:off x="4538212" y="1173717"/>
            <a:ext cx="301396" cy="636033"/>
          </a:xfrm>
          <a:prstGeom prst="straightConnector1">
            <a:avLst/>
          </a:prstGeom>
          <a:ln w="31750">
            <a:solidFill>
              <a:srgbClr val="FF0000">
                <a:alpha val="87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0"/>
          </p:cNvCxnSpPr>
          <p:nvPr/>
        </p:nvCxnSpPr>
        <p:spPr>
          <a:xfrm flipV="1">
            <a:off x="4569213" y="2095691"/>
            <a:ext cx="330447" cy="809196"/>
          </a:xfrm>
          <a:prstGeom prst="straightConnector1">
            <a:avLst/>
          </a:prstGeom>
          <a:ln w="31750">
            <a:solidFill>
              <a:srgbClr val="FF0000">
                <a:alpha val="87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5" idx="2"/>
          </p:cNvCxnSpPr>
          <p:nvPr/>
        </p:nvCxnSpPr>
        <p:spPr>
          <a:xfrm flipH="1">
            <a:off x="5377318" y="2141912"/>
            <a:ext cx="1943252" cy="228160"/>
          </a:xfrm>
          <a:prstGeom prst="straightConnector1">
            <a:avLst/>
          </a:prstGeom>
          <a:ln w="31750">
            <a:solidFill>
              <a:srgbClr val="FF0000">
                <a:alpha val="87000"/>
              </a:srgb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59695" y="1841830"/>
            <a:ext cx="1921750" cy="300082"/>
          </a:xfrm>
          <a:prstGeom prst="rect">
            <a:avLst/>
          </a:prstGeom>
          <a:solidFill>
            <a:schemeClr val="tx1">
              <a:lumMod val="75000"/>
              <a:lumOff val="25000"/>
              <a:alpha val="55000"/>
            </a:schemeClr>
          </a:solidFill>
        </p:spPr>
        <p:txBody>
          <a:bodyPr wrap="square" rtlCol="0">
            <a:spAutoFit/>
          </a:bodyPr>
          <a:lstStyle/>
          <a:p>
            <a:pPr algn="ctr"/>
            <a:r>
              <a:rPr lang="fr-FR" sz="1350" dirty="0" smtClean="0">
                <a:solidFill>
                  <a:schemeClr val="bg1"/>
                </a:solidFill>
              </a:rPr>
              <a:t>Diagnostic </a:t>
            </a:r>
            <a:r>
              <a:rPr lang="fr-FR" sz="1350" dirty="0" err="1" smtClean="0">
                <a:solidFill>
                  <a:schemeClr val="bg1"/>
                </a:solidFill>
              </a:rPr>
              <a:t>Neutral</a:t>
            </a:r>
            <a:r>
              <a:rPr lang="fr-FR" sz="1350" dirty="0" smtClean="0">
                <a:solidFill>
                  <a:schemeClr val="bg1"/>
                </a:solidFill>
              </a:rPr>
              <a:t> </a:t>
            </a:r>
            <a:r>
              <a:rPr lang="fr-FR" sz="1350" dirty="0" err="1" smtClean="0">
                <a:solidFill>
                  <a:schemeClr val="bg1"/>
                </a:solidFill>
              </a:rPr>
              <a:t>Beam</a:t>
            </a:r>
            <a:endParaRPr lang="en-GB" sz="1350" dirty="0">
              <a:solidFill>
                <a:schemeClr val="bg1"/>
              </a:solidFill>
            </a:endParaRPr>
          </a:p>
        </p:txBody>
      </p:sp>
      <p:sp>
        <p:nvSpPr>
          <p:cNvPr id="28" name="TextBox 27"/>
          <p:cNvSpPr txBox="1"/>
          <p:nvPr/>
        </p:nvSpPr>
        <p:spPr>
          <a:xfrm>
            <a:off x="1066800" y="2370072"/>
            <a:ext cx="2036310" cy="300082"/>
          </a:xfrm>
          <a:prstGeom prst="rect">
            <a:avLst/>
          </a:prstGeom>
          <a:solidFill>
            <a:schemeClr val="tx1">
              <a:lumMod val="75000"/>
              <a:lumOff val="25000"/>
              <a:alpha val="55000"/>
            </a:schemeClr>
          </a:solidFill>
        </p:spPr>
        <p:txBody>
          <a:bodyPr wrap="square" rtlCol="0">
            <a:spAutoFit/>
          </a:bodyPr>
          <a:lstStyle/>
          <a:p>
            <a:pPr algn="ctr"/>
            <a:r>
              <a:rPr lang="fr-FR" sz="1350" dirty="0" err="1" smtClean="0">
                <a:solidFill>
                  <a:schemeClr val="bg1"/>
                </a:solidFill>
              </a:rPr>
              <a:t>Heating</a:t>
            </a:r>
            <a:r>
              <a:rPr lang="fr-FR" sz="1350" dirty="0" smtClean="0">
                <a:solidFill>
                  <a:schemeClr val="bg1"/>
                </a:solidFill>
              </a:rPr>
              <a:t> and </a:t>
            </a:r>
            <a:r>
              <a:rPr lang="fr-FR" sz="1350" dirty="0" err="1" smtClean="0">
                <a:solidFill>
                  <a:schemeClr val="bg1"/>
                </a:solidFill>
              </a:rPr>
              <a:t>Current</a:t>
            </a:r>
            <a:r>
              <a:rPr lang="fr-FR" sz="1350" dirty="0" smtClean="0">
                <a:solidFill>
                  <a:schemeClr val="bg1"/>
                </a:solidFill>
              </a:rPr>
              <a:t> Drive</a:t>
            </a:r>
            <a:endParaRPr lang="en-GB" sz="1350" dirty="0">
              <a:solidFill>
                <a:schemeClr val="bg1"/>
              </a:solidFill>
            </a:endParaRPr>
          </a:p>
        </p:txBody>
      </p:sp>
      <p:cxnSp>
        <p:nvCxnSpPr>
          <p:cNvPr id="30" name="Straight Arrow Connector 29"/>
          <p:cNvCxnSpPr/>
          <p:nvPr/>
        </p:nvCxnSpPr>
        <p:spPr>
          <a:xfrm flipV="1">
            <a:off x="2225046" y="3207328"/>
            <a:ext cx="1173199" cy="431222"/>
          </a:xfrm>
          <a:prstGeom prst="straightConnector1">
            <a:avLst/>
          </a:prstGeom>
          <a:ln w="31750">
            <a:solidFill>
              <a:srgbClr val="FF0000">
                <a:alpha val="87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18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l="100" t="8171" r="-100" b="7388"/>
          <a:stretch/>
        </p:blipFill>
        <p:spPr>
          <a:xfrm>
            <a:off x="-101514" y="1"/>
            <a:ext cx="9254613" cy="4781550"/>
          </a:xfrm>
          <a:prstGeom prst="rect">
            <a:avLst/>
          </a:prstGeom>
        </p:spPr>
      </p:pic>
      <p:sp>
        <p:nvSpPr>
          <p:cNvPr id="2" name="Title 3"/>
          <p:cNvSpPr txBox="1">
            <a:spLocks/>
          </p:cNvSpPr>
          <p:nvPr/>
        </p:nvSpPr>
        <p:spPr>
          <a:xfrm>
            <a:off x="0" y="45750"/>
            <a:ext cx="9144000" cy="621000"/>
          </a:xfrm>
          <a:prstGeom prst="rect">
            <a:avLst/>
          </a:prstGeom>
          <a:noFill/>
          <a:ln>
            <a:noFill/>
          </a:ln>
          <a:effectLst>
            <a:outerShdw blurRad="50800" dist="50800" dir="5400000" algn="ctr" rotWithShape="0">
              <a:schemeClr val="tx1"/>
            </a:outerShdw>
          </a:effectLst>
          <a:extLst/>
        </p:spPr>
        <p:txBody>
          <a:bodyPr vert="horz" lIns="91440" tIns="45720" rIns="91440" bIns="45720" rtlCol="0" anchor="ctr">
            <a:noAutofit/>
          </a:bodyPr>
          <a:lstStyle>
            <a:defPPr>
              <a:defRPr lang="en-US"/>
            </a:defPPr>
            <a:lvl1pPr algn="ctr" defTabSz="914400" rtl="0" eaLnBrk="1" fontAlgn="base" latinLnBrk="0" hangingPunct="1">
              <a:spcBef>
                <a:spcPct val="0"/>
              </a:spcBef>
              <a:spcAft>
                <a:spcPct val="0"/>
              </a:spcAft>
              <a:buNone/>
              <a:defRPr sz="6600" b="1" kern="1200">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5400" dirty="0" smtClean="0">
                <a:solidFill>
                  <a:schemeClr val="bg1">
                    <a:lumMod val="95000"/>
                  </a:schemeClr>
                </a:solidFill>
                <a:effectLst/>
                <a:latin typeface="Arial" panose="020B0604020202020204" pitchFamily="34" charset="0"/>
                <a:cs typeface="Arial" panose="020B0604020202020204" pitchFamily="34" charset="0"/>
              </a:rPr>
              <a:t>Tokamak Complex</a:t>
            </a:r>
            <a:endParaRPr lang="en-GB" sz="5400" dirty="0" smtClean="0">
              <a:solidFill>
                <a:schemeClr val="bg1">
                  <a:lumMod val="95000"/>
                </a:schemeClr>
              </a:solidFill>
              <a:effectLst/>
              <a:latin typeface="Arial" panose="020B0604020202020204" pitchFamily="34" charset="0"/>
              <a:cs typeface="Arial" panose="020B0604020202020204" pitchFamily="34" charset="0"/>
            </a:endParaRPr>
          </a:p>
        </p:txBody>
      </p:sp>
      <p:sp>
        <p:nvSpPr>
          <p:cNvPr id="4" name="TextBox 3"/>
          <p:cNvSpPr txBox="1"/>
          <p:nvPr/>
        </p:nvSpPr>
        <p:spPr>
          <a:xfrm>
            <a:off x="133488" y="1657350"/>
            <a:ext cx="1384992" cy="615553"/>
          </a:xfrm>
          <a:prstGeom prst="rect">
            <a:avLst/>
          </a:prstGeom>
          <a:noFill/>
        </p:spPr>
        <p:txBody>
          <a:bodyPr wrap="square" rtlCol="0">
            <a:spAutoFit/>
          </a:bodyPr>
          <a:lstStyle/>
          <a:p>
            <a:r>
              <a:rPr lang="fr-FR" sz="1700" b="1" dirty="0" smtClean="0">
                <a:latin typeface="Arial" panose="020B0604020202020204" pitchFamily="34" charset="0"/>
                <a:cs typeface="Arial" panose="020B0604020202020204" pitchFamily="34" charset="0"/>
              </a:rPr>
              <a:t>Tritium Building</a:t>
            </a:r>
            <a:endParaRPr lang="en-GB" sz="1700" b="1" dirty="0">
              <a:latin typeface="Arial" panose="020B0604020202020204" pitchFamily="34" charset="0"/>
              <a:cs typeface="Arial" panose="020B0604020202020204" pitchFamily="34" charset="0"/>
            </a:endParaRPr>
          </a:p>
        </p:txBody>
      </p:sp>
      <p:cxnSp>
        <p:nvCxnSpPr>
          <p:cNvPr id="6" name="Straight Arrow Connector 5"/>
          <p:cNvCxnSpPr>
            <a:stCxn id="4" idx="2"/>
          </p:cNvCxnSpPr>
          <p:nvPr/>
        </p:nvCxnSpPr>
        <p:spPr>
          <a:xfrm>
            <a:off x="825984" y="2272903"/>
            <a:ext cx="1155216" cy="13656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33800" y="1349573"/>
            <a:ext cx="1371600" cy="615553"/>
          </a:xfrm>
          <a:prstGeom prst="rect">
            <a:avLst/>
          </a:prstGeom>
          <a:noFill/>
        </p:spPr>
        <p:txBody>
          <a:bodyPr wrap="square" rtlCol="0">
            <a:spAutoFit/>
          </a:bodyPr>
          <a:lstStyle/>
          <a:p>
            <a:r>
              <a:rPr lang="fr-FR" sz="1700" b="1" dirty="0" smtClean="0">
                <a:latin typeface="Arial" panose="020B0604020202020204" pitchFamily="34" charset="0"/>
                <a:cs typeface="Arial" panose="020B0604020202020204" pitchFamily="34" charset="0"/>
              </a:rPr>
              <a:t>Tokamak Building</a:t>
            </a:r>
            <a:endParaRPr lang="en-GB" sz="1700" b="1" dirty="0">
              <a:latin typeface="Arial" panose="020B0604020202020204" pitchFamily="34" charset="0"/>
              <a:cs typeface="Arial" panose="020B0604020202020204" pitchFamily="34" charset="0"/>
            </a:endParaRPr>
          </a:p>
        </p:txBody>
      </p:sp>
      <p:cxnSp>
        <p:nvCxnSpPr>
          <p:cNvPr id="8" name="Straight Arrow Connector 7"/>
          <p:cNvCxnSpPr/>
          <p:nvPr/>
        </p:nvCxnSpPr>
        <p:spPr>
          <a:xfrm flipH="1">
            <a:off x="3276600" y="1733550"/>
            <a:ext cx="1066800" cy="19050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19750" y="1664156"/>
            <a:ext cx="1600200" cy="615553"/>
          </a:xfrm>
          <a:prstGeom prst="rect">
            <a:avLst/>
          </a:prstGeom>
          <a:noFill/>
        </p:spPr>
        <p:txBody>
          <a:bodyPr wrap="square" rtlCol="0">
            <a:spAutoFit/>
          </a:bodyPr>
          <a:lstStyle/>
          <a:p>
            <a:r>
              <a:rPr lang="fr-FR" sz="1700" b="1" dirty="0" smtClean="0">
                <a:latin typeface="Arial" panose="020B0604020202020204" pitchFamily="34" charset="0"/>
                <a:cs typeface="Arial" panose="020B0604020202020204" pitchFamily="34" charset="0"/>
              </a:rPr>
              <a:t>Diagnostics Building</a:t>
            </a:r>
            <a:endParaRPr lang="en-GB" sz="1700" b="1"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H="1">
            <a:off x="4800600" y="2072848"/>
            <a:ext cx="1638301" cy="14895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98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98" y="4019550"/>
            <a:ext cx="8839201" cy="646331"/>
          </a:xfrm>
          <a:prstGeom prst="rect">
            <a:avLst/>
          </a:prstGeom>
          <a:solidFill>
            <a:schemeClr val="tx2">
              <a:lumMod val="50000"/>
              <a:alpha val="66000"/>
            </a:schemeClr>
          </a:solidFill>
          <a:ln w="3175">
            <a:solidFill>
              <a:srgbClr val="FFC000"/>
            </a:solidFill>
          </a:ln>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The bioshield is now finalized. Openings in the wall are for the cryostat bellows that will connect the machine to the port cells designed to give access to systems such as remote handling, heating and diagnostics. </a:t>
            </a:r>
            <a:r>
              <a:rPr lang="en-GB" sz="1200" dirty="0" smtClean="0">
                <a:solidFill>
                  <a:schemeClr val="bg1"/>
                </a:solidFill>
                <a:latin typeface="Arial" panose="020B0604020202020204" pitchFamily="34" charset="0"/>
                <a:cs typeface="Arial" panose="020B0604020202020204" pitchFamily="34" charset="0"/>
              </a:rPr>
              <a:t>The crown (right) that will support the machine (23,000 tonnes) was finalized in August 2018. The inside of the pit is being prepared for painting.</a:t>
            </a:r>
            <a:endParaRPr lang="fr-FR" sz="1200" dirty="0">
              <a:solidFill>
                <a:schemeClr val="bg1"/>
              </a:solidFill>
              <a:latin typeface="Arial" panose="020B0604020202020204" pitchFamily="34" charset="0"/>
              <a:cs typeface="Arial" panose="020B0604020202020204" pitchFamily="34" charset="0"/>
            </a:endParaRPr>
          </a:p>
        </p:txBody>
      </p:sp>
      <p:sp>
        <p:nvSpPr>
          <p:cNvPr id="5" name="Title 3"/>
          <p:cNvSpPr txBox="1">
            <a:spLocks/>
          </p:cNvSpPr>
          <p:nvPr/>
        </p:nvSpPr>
        <p:spPr>
          <a:xfrm>
            <a:off x="0" y="45750"/>
            <a:ext cx="9144000" cy="621000"/>
          </a:xfrm>
          <a:prstGeom prst="rect">
            <a:avLst/>
          </a:prstGeom>
          <a:noFill/>
          <a:ln>
            <a:noFill/>
          </a:ln>
          <a:effectLst>
            <a:outerShdw blurRad="50800" dist="50800" dir="5400000" algn="ctr" rotWithShape="0">
              <a:schemeClr val="tx1"/>
            </a:outerShdw>
          </a:effectLst>
          <a:extLst/>
        </p:spPr>
        <p:txBody>
          <a:bodyPr vert="horz" lIns="91440" tIns="45720" rIns="91440" bIns="45720" rtlCol="0" anchor="ctr">
            <a:noAutofit/>
          </a:bodyPr>
          <a:lstStyle>
            <a:defPPr>
              <a:defRPr lang="en-US"/>
            </a:defPPr>
            <a:lvl1pPr algn="ctr" defTabSz="914400" rtl="0" eaLnBrk="1" fontAlgn="base" latinLnBrk="0" hangingPunct="1">
              <a:spcBef>
                <a:spcPct val="0"/>
              </a:spcBef>
              <a:spcAft>
                <a:spcPct val="0"/>
              </a:spcAft>
              <a:buNone/>
              <a:defRPr sz="6600" b="1" kern="1200">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5400" smtClean="0">
                <a:solidFill>
                  <a:schemeClr val="bg1">
                    <a:lumMod val="95000"/>
                  </a:schemeClr>
                </a:solidFill>
                <a:effectLst/>
                <a:latin typeface="Arial" panose="020B0604020202020204" pitchFamily="34" charset="0"/>
                <a:cs typeface="Arial" panose="020B0604020202020204" pitchFamily="34" charset="0"/>
              </a:rPr>
              <a:t>Tokamak Building</a:t>
            </a:r>
            <a:endParaRPr lang="en-GB" sz="5400" dirty="0" smtClean="0">
              <a:solidFill>
                <a:schemeClr val="bg1">
                  <a:lumMod val="95000"/>
                </a:schemeClr>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19600" y="789033"/>
            <a:ext cx="4572000" cy="3147703"/>
          </a:xfrm>
          <a:prstGeom prst="rect">
            <a:avLst/>
          </a:prstGeom>
          <a:solidFill>
            <a:schemeClr val="tx1">
              <a:lumMod val="50000"/>
              <a:lumOff val="50000"/>
              <a:alpha val="75000"/>
            </a:schemeClr>
          </a:solidFill>
          <a:ln w="3175">
            <a:solidFill>
              <a:srgbClr val="FFC000"/>
            </a:solidFill>
          </a:ln>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4466" t="-957" r="15137" b="957"/>
          <a:stretch/>
        </p:blipFill>
        <p:spPr>
          <a:xfrm>
            <a:off x="152399" y="789032"/>
            <a:ext cx="4114801" cy="3147704"/>
          </a:xfrm>
          <a:prstGeom prst="rect">
            <a:avLst/>
          </a:prstGeom>
          <a:solidFill>
            <a:schemeClr val="tx1">
              <a:lumMod val="50000"/>
              <a:lumOff val="50000"/>
              <a:alpha val="75000"/>
            </a:schemeClr>
          </a:solidFill>
          <a:ln w="3175">
            <a:solidFill>
              <a:srgbClr val="FFC000"/>
            </a:solidFill>
          </a:ln>
        </p:spPr>
      </p:pic>
    </p:spTree>
    <p:extLst>
      <p:ext uri="{BB962C8B-B14F-4D97-AF65-F5344CB8AC3E}">
        <p14:creationId xmlns:p14="http://schemas.microsoft.com/office/powerpoint/2010/main" val="200327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49909" y="830194"/>
            <a:ext cx="3402376" cy="2062103"/>
          </a:xfrm>
          <a:prstGeom prst="rect">
            <a:avLst/>
          </a:prstGeom>
          <a:noFill/>
        </p:spPr>
        <p:txBody>
          <a:bodyPr wrap="square" rtlCol="0">
            <a:spAutoFit/>
          </a:bodyPr>
          <a:lstStyle/>
          <a:p>
            <a:r>
              <a:rPr lang="en-US" sz="1600" dirty="0">
                <a:solidFill>
                  <a:schemeClr val="bg1">
                    <a:lumMod val="95000"/>
                  </a:schemeClr>
                </a:solidFill>
                <a:latin typeface="Arial" panose="020B0604020202020204" pitchFamily="34" charset="0"/>
                <a:ea typeface="+mj-ea"/>
                <a:cs typeface="Arial" panose="020B0604020202020204" pitchFamily="34" charset="0"/>
              </a:rPr>
              <a:t>India is responsible for the procurement of 100% of the stainless steel blocks that will be inserted between the double walls of the vacuum vessel for neutron shielding (some 9,000 blocks </a:t>
            </a:r>
            <a:r>
              <a:rPr lang="en-US" sz="1600">
                <a:solidFill>
                  <a:schemeClr val="bg1">
                    <a:lumMod val="95000"/>
                  </a:schemeClr>
                </a:solidFill>
                <a:latin typeface="Arial" panose="020B0604020202020204" pitchFamily="34" charset="0"/>
                <a:ea typeface="+mj-ea"/>
                <a:cs typeface="Arial" panose="020B0604020202020204" pitchFamily="34" charset="0"/>
              </a:rPr>
              <a:t>in all made of </a:t>
            </a:r>
            <a:r>
              <a:rPr lang="en-US" sz="1600" dirty="0">
                <a:solidFill>
                  <a:schemeClr val="bg1">
                    <a:lumMod val="95000"/>
                  </a:schemeClr>
                </a:solidFill>
                <a:latin typeface="Arial" panose="020B0604020202020204" pitchFamily="34" charset="0"/>
                <a:ea typeface="+mj-ea"/>
                <a:cs typeface="Arial" panose="020B0604020202020204" pitchFamily="34" charset="0"/>
              </a:rPr>
              <a:t>more </a:t>
            </a:r>
            <a:r>
              <a:rPr lang="en-US" sz="1600">
                <a:solidFill>
                  <a:schemeClr val="bg1">
                    <a:lumMod val="95000"/>
                  </a:schemeClr>
                </a:solidFill>
                <a:latin typeface="Arial" panose="020B0604020202020204" pitchFamily="34" charset="0"/>
                <a:ea typeface="+mj-ea"/>
                <a:cs typeface="Arial" panose="020B0604020202020204" pitchFamily="34" charset="0"/>
              </a:rPr>
              <a:t>than 50,000 plates).</a:t>
            </a:r>
            <a:endParaRPr lang="en-US" sz="1600" dirty="0">
              <a:solidFill>
                <a:schemeClr val="bg1">
                  <a:lumMod val="95000"/>
                </a:schemeClr>
              </a:solidFill>
              <a:latin typeface="Arial" panose="020B0604020202020204" pitchFamily="34" charset="0"/>
              <a:ea typeface="+mj-ea"/>
              <a:cs typeface="Arial" panose="020B0604020202020204" pitchFamily="34" charset="0"/>
            </a:endParaRPr>
          </a:p>
          <a:p>
            <a:endParaRPr lang="en-US" sz="1600" dirty="0">
              <a:solidFill>
                <a:schemeClr val="bg1">
                  <a:lumMod val="95000"/>
                </a:schemeClr>
              </a:solidFill>
              <a:latin typeface="Arial" panose="020B0604020202020204" pitchFamily="34" charset="0"/>
              <a:ea typeface="+mj-ea"/>
              <a:cs typeface="Arial" panose="020B0604020202020204" pitchFamily="34" charset="0"/>
            </a:endParaRPr>
          </a:p>
        </p:txBody>
      </p:sp>
      <p:sp>
        <p:nvSpPr>
          <p:cNvPr id="4" name="Title 1"/>
          <p:cNvSpPr txBox="1">
            <a:spLocks/>
          </p:cNvSpPr>
          <p:nvPr/>
        </p:nvSpPr>
        <p:spPr>
          <a:xfrm>
            <a:off x="0" y="-12099"/>
            <a:ext cx="9144000" cy="83099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800" b="1"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In-</a:t>
            </a:r>
            <a:r>
              <a:rPr lang="fr-FR" sz="4800" b="1" dirty="0" err="1">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wall</a:t>
            </a:r>
            <a:r>
              <a:rPr lang="fr-FR" sz="4800" b="1"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a:t>
            </a:r>
            <a:r>
              <a:rPr lang="fr-FR" sz="4800" b="1" dirty="0" err="1">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shielding</a:t>
            </a:r>
            <a:r>
              <a:rPr lang="fr-FR" sz="4800" b="1"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blocks</a:t>
            </a:r>
            <a:endParaRPr lang="en-GB" sz="4800" b="1"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315" y="932674"/>
            <a:ext cx="5656310" cy="3598808"/>
          </a:xfrm>
          <a:prstGeom prst="rect">
            <a:avLst/>
          </a:prstGeom>
          <a:solidFill>
            <a:schemeClr val="tx1">
              <a:lumMod val="50000"/>
              <a:lumOff val="50000"/>
              <a:alpha val="92000"/>
            </a:schemeClr>
          </a:solidFill>
          <a:ln w="3175">
            <a:solidFill>
              <a:srgbClr val="FFC000"/>
            </a:solidFill>
          </a:ln>
        </p:spPr>
      </p:pic>
      <p:sp>
        <p:nvSpPr>
          <p:cNvPr id="8" name="TextBox 7"/>
          <p:cNvSpPr txBox="1"/>
          <p:nvPr/>
        </p:nvSpPr>
        <p:spPr>
          <a:xfrm>
            <a:off x="5849909" y="2696892"/>
            <a:ext cx="3288535" cy="2062103"/>
          </a:xfrm>
          <a:prstGeom prst="rect">
            <a:avLst/>
          </a:prstGeom>
          <a:noFill/>
        </p:spPr>
        <p:txBody>
          <a:bodyPr wrap="square" rtlCol="0">
            <a:spAutoFit/>
          </a:bodyPr>
          <a:lstStyle>
            <a:defPPr>
              <a:defRPr lang="en-US"/>
            </a:defPPr>
            <a:lvl1pPr>
              <a:defRPr sz="2133">
                <a:solidFill>
                  <a:schemeClr val="bg1">
                    <a:lumMod val="95000"/>
                  </a:schemeClr>
                </a:solidFill>
                <a:latin typeface="Arial" panose="020B0604020202020204" pitchFamily="34" charset="0"/>
                <a:ea typeface="+mj-ea"/>
                <a:cs typeface="Arial" panose="020B0604020202020204" pitchFamily="34" charset="0"/>
              </a:defRPr>
            </a:lvl1pPr>
          </a:lstStyle>
          <a:p>
            <a:r>
              <a:rPr lang="en-GB" sz="1600"/>
              <a:t>Manufactured by Avasarala Technologies Limited (ATL) and Larsen &amp; Toubro Ltd, the plates are assembled into blocks before being shipped to Korea and Europe to be inserted into the vacuum vessel sectors being manufactured there.</a:t>
            </a:r>
          </a:p>
        </p:txBody>
      </p:sp>
      <p:pic>
        <p:nvPicPr>
          <p:cNvPr id="7" name="Picture 6" descr="C:\Documents and Settings\Administrateur.A0A2C2765BD24BA\Bureau\Untitled-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9286" y="258792"/>
            <a:ext cx="685800" cy="48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71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nouxr\Documents\Work\En Cours\WORKSITE POSTCARDS 12 JUI 2017\MORNING_2\OK\JPEG\Worksite_13_07_17_Star_is_born_1_smal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860" y="-103975"/>
            <a:ext cx="9166860" cy="48495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40" y="0"/>
            <a:ext cx="9179868" cy="1323439"/>
          </a:xfrm>
          <a:prstGeom prst="rect">
            <a:avLst/>
          </a:prstGeom>
          <a:effectLst>
            <a:outerShdw blurRad="50800" dist="50800" dir="5400000" algn="ctr" rotWithShape="0">
              <a:schemeClr val="tx1"/>
            </a:outerShdw>
          </a:effectLst>
        </p:spPr>
        <p:txBody>
          <a:bodyPr wrap="square">
            <a:spAutoFit/>
          </a:bodyPr>
          <a:lstStyle/>
          <a:p>
            <a:pPr algn="ctr" defTabSz="795338" fontAlgn="base">
              <a:spcBef>
                <a:spcPct val="0"/>
              </a:spcBef>
              <a:spcAft>
                <a:spcPct val="0"/>
              </a:spcAft>
            </a:pPr>
            <a:r>
              <a:rPr lang="fr-FR" sz="4000" b="1" dirty="0" smtClean="0">
                <a:solidFill>
                  <a:schemeClr val="bg1">
                    <a:lumMod val="95000"/>
                  </a:schemeClr>
                </a:solidFill>
                <a:effectLst>
                  <a:outerShdw blurRad="38100" dist="38100" dir="2700000" algn="tl">
                    <a:srgbClr val="000000">
                      <a:alpha val="43137"/>
                    </a:srgbClr>
                  </a:outerShdw>
                </a:effectLst>
                <a:latin typeface="Tahoma" pitchFamily="34" charset="0"/>
              </a:rPr>
              <a:t>One of the </a:t>
            </a:r>
            <a:r>
              <a:rPr lang="fr-FR" sz="4000" b="1" dirty="0" err="1" smtClean="0">
                <a:solidFill>
                  <a:schemeClr val="bg1">
                    <a:lumMod val="95000"/>
                  </a:schemeClr>
                </a:solidFill>
                <a:effectLst>
                  <a:outerShdw blurRad="38100" dist="38100" dir="2700000" algn="tl">
                    <a:srgbClr val="000000">
                      <a:alpha val="43137"/>
                    </a:srgbClr>
                  </a:outerShdw>
                </a:effectLst>
                <a:latin typeface="Tahoma" pitchFamily="34" charset="0"/>
              </a:rPr>
              <a:t>biggest</a:t>
            </a:r>
            <a:r>
              <a:rPr lang="fr-FR" sz="4000" b="1" dirty="0" smtClean="0">
                <a:solidFill>
                  <a:schemeClr val="bg1">
                    <a:lumMod val="95000"/>
                  </a:schemeClr>
                </a:solidFill>
                <a:effectLst>
                  <a:outerShdw blurRad="38100" dist="38100" dir="2700000" algn="tl">
                    <a:srgbClr val="000000">
                      <a:alpha val="43137"/>
                    </a:srgbClr>
                  </a:outerShdw>
                </a:effectLst>
                <a:latin typeface="Tahoma" pitchFamily="34" charset="0"/>
              </a:rPr>
              <a:t> challenges</a:t>
            </a:r>
          </a:p>
          <a:p>
            <a:pPr algn="ctr" defTabSz="795338" fontAlgn="base">
              <a:spcBef>
                <a:spcPct val="0"/>
              </a:spcBef>
              <a:spcAft>
                <a:spcPct val="0"/>
              </a:spcAft>
            </a:pPr>
            <a:r>
              <a:rPr lang="fr-FR" sz="4000" b="1" dirty="0" smtClean="0">
                <a:solidFill>
                  <a:schemeClr val="bg1">
                    <a:lumMod val="95000"/>
                  </a:schemeClr>
                </a:solidFill>
                <a:effectLst>
                  <a:outerShdw blurRad="38100" dist="38100" dir="2700000" algn="tl">
                    <a:srgbClr val="000000">
                      <a:alpha val="43137"/>
                    </a:srgbClr>
                  </a:outerShdw>
                </a:effectLst>
                <a:latin typeface="Tahoma" pitchFamily="34" charset="0"/>
              </a:rPr>
              <a:t>for </a:t>
            </a:r>
            <a:r>
              <a:rPr lang="fr-FR" sz="4000" b="1" dirty="0" err="1" smtClean="0">
                <a:solidFill>
                  <a:schemeClr val="bg1">
                    <a:lumMod val="95000"/>
                  </a:schemeClr>
                </a:solidFill>
                <a:effectLst>
                  <a:outerShdw blurRad="38100" dist="38100" dir="2700000" algn="tl">
                    <a:srgbClr val="000000">
                      <a:alpha val="43137"/>
                    </a:srgbClr>
                  </a:outerShdw>
                </a:effectLst>
                <a:latin typeface="Tahoma" pitchFamily="34" charset="0"/>
              </a:rPr>
              <a:t>our</a:t>
            </a:r>
            <a:r>
              <a:rPr lang="fr-FR" sz="4000" b="1" dirty="0" smtClean="0">
                <a:solidFill>
                  <a:schemeClr val="bg1">
                    <a:lumMod val="95000"/>
                  </a:schemeClr>
                </a:solidFill>
                <a:effectLst>
                  <a:outerShdw blurRad="38100" dist="38100" dir="2700000" algn="tl">
                    <a:srgbClr val="000000">
                      <a:alpha val="43137"/>
                    </a:srgbClr>
                  </a:outerShdw>
                </a:effectLst>
                <a:latin typeface="Tahoma" pitchFamily="34" charset="0"/>
              </a:rPr>
              <a:t> </a:t>
            </a:r>
            <a:r>
              <a:rPr lang="fr-FR" sz="4000" b="1" dirty="0" err="1" smtClean="0">
                <a:solidFill>
                  <a:schemeClr val="bg1">
                    <a:lumMod val="95000"/>
                  </a:schemeClr>
                </a:solidFill>
                <a:effectLst>
                  <a:outerShdw blurRad="38100" dist="38100" dir="2700000" algn="tl">
                    <a:srgbClr val="000000">
                      <a:alpha val="43137"/>
                    </a:srgbClr>
                  </a:outerShdw>
                </a:effectLst>
                <a:latin typeface="Tahoma" pitchFamily="34" charset="0"/>
              </a:rPr>
              <a:t>civilization</a:t>
            </a:r>
            <a:endParaRPr lang="fr-FR" b="1" dirty="0">
              <a:solidFill>
                <a:schemeClr val="bg1">
                  <a:lumMod val="95000"/>
                </a:schemeClr>
              </a:solidFill>
              <a:latin typeface="Arial" pitchFamily="34" charset="0"/>
              <a:cs typeface="Arial" pitchFamily="34" charset="0"/>
            </a:endParaRPr>
          </a:p>
        </p:txBody>
      </p:sp>
      <p:sp>
        <p:nvSpPr>
          <p:cNvPr id="7" name="TextBox 6"/>
          <p:cNvSpPr txBox="1"/>
          <p:nvPr/>
        </p:nvSpPr>
        <p:spPr>
          <a:xfrm>
            <a:off x="2008498" y="-92546"/>
            <a:ext cx="5112568" cy="1107996"/>
          </a:xfrm>
          <a:prstGeom prst="rect">
            <a:avLst/>
          </a:prstGeom>
          <a:noFill/>
        </p:spPr>
        <p:txBody>
          <a:bodyPr wrap="square" rtlCol="0">
            <a:spAutoFit/>
          </a:bodyPr>
          <a:lstStyle/>
          <a:p>
            <a:pPr algn="ctr"/>
            <a:endParaRPr lang="fr-FR" sz="6600" b="1" dirty="0">
              <a:solidFill>
                <a:schemeClr val="bg1">
                  <a:lumMod val="95000"/>
                </a:schemeClr>
              </a:solidFill>
              <a:effectLst>
                <a:outerShdw blurRad="50800" dist="50800" dir="5400000" algn="ctr" rotWithShape="0">
                  <a:schemeClr val="tx1"/>
                </a:outerShdw>
              </a:effectLst>
              <a:latin typeface="Tahoma" pitchFamily="34" charset="0"/>
              <a:ea typeface="+mj-ea"/>
              <a:cs typeface="+mj-cs"/>
            </a:endParaRPr>
          </a:p>
        </p:txBody>
      </p:sp>
    </p:spTree>
    <p:extLst>
      <p:ext uri="{BB962C8B-B14F-4D97-AF65-F5344CB8AC3E}">
        <p14:creationId xmlns:p14="http://schemas.microsoft.com/office/powerpoint/2010/main" val="155730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nodePh="1">
                                  <p:stCondLst>
                                    <p:cond delay="1900"/>
                                  </p:stCondLst>
                                  <p:endCondLst>
                                    <p:cond evt="begin" delay="0">
                                      <p:tn val="5"/>
                                    </p:cond>
                                  </p:end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l="1600" r="7194"/>
          <a:stretch/>
        </p:blipFill>
        <p:spPr>
          <a:xfrm>
            <a:off x="76200" y="845104"/>
            <a:ext cx="4343400" cy="2940300"/>
          </a:xfrm>
          <a:prstGeom prst="rect">
            <a:avLst/>
          </a:prstGeom>
          <a:solidFill>
            <a:schemeClr val="tx1">
              <a:lumMod val="50000"/>
              <a:lumOff val="50000"/>
              <a:alpha val="75000"/>
            </a:schemeClr>
          </a:solidFill>
          <a:ln w="3175">
            <a:solidFill>
              <a:srgbClr val="FFC000"/>
            </a:solidFill>
          </a:ln>
        </p:spPr>
      </p:pic>
      <p:sp>
        <p:nvSpPr>
          <p:cNvPr id="4" name="Rectangle 3"/>
          <p:cNvSpPr/>
          <p:nvPr/>
        </p:nvSpPr>
        <p:spPr>
          <a:xfrm>
            <a:off x="66261" y="0"/>
            <a:ext cx="9077739" cy="761747"/>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Autofit/>
          </a:bodyPr>
          <a:lstStyle/>
          <a:p>
            <a:pPr algn="ctr" fontAlgn="base">
              <a:spcBef>
                <a:spcPct val="0"/>
              </a:spcBef>
              <a:spcAft>
                <a:spcPct val="0"/>
              </a:spcAft>
            </a:pPr>
            <a:r>
              <a:rPr lang="en-US" sz="5400" b="1" dirty="0">
                <a:solidFill>
                  <a:schemeClr val="bg1">
                    <a:lumMod val="95000"/>
                  </a:schemeClr>
                </a:solidFill>
                <a:latin typeface="Arial" panose="020B0604020202020204" pitchFamily="34" charset="0"/>
                <a:ea typeface="+mj-ea"/>
                <a:cs typeface="Arial" panose="020B0604020202020204" pitchFamily="34" charset="0"/>
              </a:rPr>
              <a:t>Assembly Hall</a:t>
            </a:r>
            <a:endParaRPr lang="en-GB" sz="5400" b="1" dirty="0">
              <a:solidFill>
                <a:schemeClr val="bg1">
                  <a:lumMod val="95000"/>
                </a:schemeClr>
              </a:solidFill>
              <a:latin typeface="Arial" panose="020B0604020202020204" pitchFamily="34" charset="0"/>
              <a:ea typeface="+mj-ea"/>
              <a:cs typeface="Arial" panose="020B0604020202020204" pitchFamily="34" charset="0"/>
            </a:endParaRPr>
          </a:p>
        </p:txBody>
      </p:sp>
      <p:sp>
        <p:nvSpPr>
          <p:cNvPr id="7" name="TextBox 6"/>
          <p:cNvSpPr txBox="1"/>
          <p:nvPr/>
        </p:nvSpPr>
        <p:spPr>
          <a:xfrm>
            <a:off x="93133" y="3943350"/>
            <a:ext cx="8957173" cy="646331"/>
          </a:xfrm>
          <a:prstGeom prst="rect">
            <a:avLst/>
          </a:prstGeom>
          <a:solidFill>
            <a:schemeClr val="tx2">
              <a:lumMod val="50000"/>
              <a:alpha val="66000"/>
            </a:schemeClr>
          </a:solidFill>
          <a:ln w="3175">
            <a:solidFill>
              <a:srgbClr val="FFC000"/>
            </a:solidFill>
          </a:ln>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r>
              <a:rPr lang="en-GB" dirty="0"/>
              <a:t>Before being integrated in the machine, the components will be prepared and pre-assembled in this 6,000 m2, 60-metre high building. The Assembly Hall is equipped with a double overhead travelling crane with a total  lifting capacity of 1,500 tons.</a:t>
            </a:r>
          </a:p>
          <a:p>
            <a:r>
              <a:rPr lang="fr-FR" smtClean="0"/>
              <a:t>Mechanical </a:t>
            </a:r>
            <a:r>
              <a:rPr lang="fr-FR" dirty="0" smtClean="0"/>
              <a:t>tests are </a:t>
            </a:r>
            <a:r>
              <a:rPr lang="fr-FR" dirty="0" err="1" smtClean="0"/>
              <a:t>ongoing</a:t>
            </a:r>
            <a:r>
              <a:rPr lang="fr-FR" dirty="0" smtClean="0"/>
              <a:t> on </a:t>
            </a:r>
            <a:r>
              <a:rPr lang="fr-FR" dirty="0" err="1" smtClean="0"/>
              <a:t>sub-assembly</a:t>
            </a:r>
            <a:r>
              <a:rPr lang="fr-FR" dirty="0" smtClean="0"/>
              <a:t> </a:t>
            </a:r>
            <a:r>
              <a:rPr lang="fr-FR" dirty="0" err="1" smtClean="0"/>
              <a:t>tool</a:t>
            </a:r>
            <a:r>
              <a:rPr lang="fr-FR" dirty="0" smtClean="0"/>
              <a:t> # 1 </a:t>
            </a:r>
            <a:r>
              <a:rPr lang="fr-FR" dirty="0"/>
              <a:t>(SSAT-1</a:t>
            </a:r>
            <a:r>
              <a:rPr lang="fr-FR" dirty="0" smtClean="0"/>
              <a:t>) and </a:t>
            </a:r>
            <a:r>
              <a:rPr lang="fr-FR" dirty="0" err="1" smtClean="0"/>
              <a:t>assembly</a:t>
            </a:r>
            <a:r>
              <a:rPr lang="fr-FR" dirty="0" smtClean="0"/>
              <a:t> </a:t>
            </a:r>
            <a:r>
              <a:rPr lang="fr-FR" dirty="0" err="1" smtClean="0"/>
              <a:t>work</a:t>
            </a:r>
            <a:r>
              <a:rPr lang="fr-FR" dirty="0" smtClean="0"/>
              <a:t> </a:t>
            </a:r>
            <a:r>
              <a:rPr lang="fr-FR" dirty="0" err="1" smtClean="0"/>
              <a:t>is</a:t>
            </a:r>
            <a:r>
              <a:rPr lang="fr-FR" dirty="0" smtClean="0"/>
              <a:t> </a:t>
            </a:r>
            <a:r>
              <a:rPr lang="fr-FR" dirty="0" err="1" smtClean="0"/>
              <a:t>being</a:t>
            </a:r>
            <a:r>
              <a:rPr lang="fr-FR" dirty="0" smtClean="0"/>
              <a:t> </a:t>
            </a:r>
            <a:r>
              <a:rPr lang="fr-FR" dirty="0" err="1" smtClean="0"/>
              <a:t>finalized</a:t>
            </a:r>
            <a:r>
              <a:rPr lang="fr-FR" dirty="0" smtClean="0"/>
              <a:t> on SSAT-2.</a:t>
            </a:r>
            <a:endParaRPr lang="en-GB" dirty="0"/>
          </a:p>
        </p:txBody>
      </p:sp>
      <p:sp>
        <p:nvSpPr>
          <p:cNvPr id="9" name="TextBox 8"/>
          <p:cNvSpPr txBox="1"/>
          <p:nvPr/>
        </p:nvSpPr>
        <p:spPr>
          <a:xfrm>
            <a:off x="3505200" y="3333750"/>
            <a:ext cx="365760" cy="182880"/>
          </a:xfrm>
          <a:prstGeom prst="rect">
            <a:avLst/>
          </a:prstGeom>
          <a:solidFill>
            <a:schemeClr val="tx2">
              <a:lumMod val="75000"/>
              <a:alpha val="42000"/>
            </a:schemeClr>
          </a:solidFill>
        </p:spPr>
        <p:txBody>
          <a:bodyPr wrap="none" rtlCol="0">
            <a:spAutoFit/>
          </a:bodyPr>
          <a:lstStyle>
            <a:defPPr>
              <a:defRPr lang="en-US"/>
            </a:defPPr>
            <a:lvl1pPr>
              <a:defRPr sz="900">
                <a:solidFill>
                  <a:schemeClr val="bg1"/>
                </a:solidFill>
              </a:defRPr>
            </a:lvl1pPr>
          </a:lstStyle>
          <a:p>
            <a:pPr algn="ctr"/>
            <a:r>
              <a:rPr lang="fr-FR" b="1" dirty="0" smtClean="0"/>
              <a:t>SSAT-2</a:t>
            </a:r>
            <a:endParaRPr lang="en-GB" b="1" dirty="0"/>
          </a:p>
        </p:txBody>
      </p:sp>
      <p:sp>
        <p:nvSpPr>
          <p:cNvPr id="10" name="TextBox 9"/>
          <p:cNvSpPr txBox="1"/>
          <p:nvPr/>
        </p:nvSpPr>
        <p:spPr>
          <a:xfrm>
            <a:off x="2065020" y="2800350"/>
            <a:ext cx="365760" cy="182880"/>
          </a:xfrm>
          <a:prstGeom prst="rect">
            <a:avLst/>
          </a:prstGeom>
          <a:solidFill>
            <a:schemeClr val="tx2">
              <a:lumMod val="75000"/>
              <a:alpha val="42000"/>
            </a:schemeClr>
          </a:solidFill>
        </p:spPr>
        <p:txBody>
          <a:bodyPr wrap="none" rtlCol="0">
            <a:spAutoFit/>
          </a:bodyPr>
          <a:lstStyle>
            <a:defPPr>
              <a:defRPr lang="en-US"/>
            </a:defPPr>
            <a:lvl1pPr>
              <a:defRPr sz="900">
                <a:solidFill>
                  <a:schemeClr val="bg1"/>
                </a:solidFill>
              </a:defRPr>
            </a:lvl1pPr>
          </a:lstStyle>
          <a:p>
            <a:pPr algn="ctr"/>
            <a:r>
              <a:rPr lang="fr-FR" b="1" smtClean="0"/>
              <a:t>SSAT-1</a:t>
            </a:r>
            <a:endParaRPr lang="en-GB" b="1"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t="1678" b="1622"/>
          <a:stretch/>
        </p:blipFill>
        <p:spPr>
          <a:xfrm>
            <a:off x="4506065" y="845104"/>
            <a:ext cx="4561735" cy="2940300"/>
          </a:xfrm>
          <a:prstGeom prst="rect">
            <a:avLst/>
          </a:prstGeom>
          <a:solidFill>
            <a:schemeClr val="tx1">
              <a:lumMod val="50000"/>
              <a:lumOff val="50000"/>
              <a:alpha val="75000"/>
            </a:schemeClr>
          </a:solidFill>
          <a:ln w="3175">
            <a:solidFill>
              <a:srgbClr val="FFC000"/>
            </a:solidFill>
          </a:ln>
        </p:spPr>
      </p:pic>
    </p:spTree>
    <p:extLst>
      <p:ext uri="{BB962C8B-B14F-4D97-AF65-F5344CB8AC3E}">
        <p14:creationId xmlns:p14="http://schemas.microsoft.com/office/powerpoint/2010/main" val="50693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45086" y="-556863"/>
            <a:ext cx="8298914" cy="1920526"/>
          </a:xfrm>
          <a:prstGeom prst="rect">
            <a:avLst/>
          </a:prstGeom>
          <a:noFill/>
          <a:effectLst>
            <a:outerShdw blurRad="50800" dist="50800" dir="5400000" algn="ctr" rotWithShape="0">
              <a:schemeClr val="tx1"/>
            </a:outerShdw>
          </a:effectLst>
        </p:spPr>
        <p:txBody>
          <a:bodyPr vert="horz" lIns="68580" tIns="34290" rIns="68580" bIns="34290" rtlCol="0" anchor="ctr">
            <a:noAutofit/>
          </a:bodyPr>
          <a:lstStyle>
            <a:lvl1pPr algn="ctr">
              <a:lnSpc>
                <a:spcPct val="90000"/>
              </a:lnSpc>
              <a:spcBef>
                <a:spcPct val="0"/>
              </a:spcBef>
              <a:buNone/>
              <a:defRPr sz="8800" b="1">
                <a:solidFill>
                  <a:schemeClr val="bg1">
                    <a:lumMod val="95000"/>
                  </a:schemeClr>
                </a:solidFill>
                <a:effectLst>
                  <a:outerShdw blurRad="50800" dist="50800" dir="5400000" algn="ctr" rotWithShape="0">
                    <a:schemeClr val="tx1"/>
                  </a:outerShdw>
                </a:effectLst>
                <a:latin typeface="Arial" panose="020B0604020202020204" pitchFamily="34" charset="0"/>
                <a:ea typeface="+mj-ea"/>
                <a:cs typeface="Arial" panose="020B0604020202020204" pitchFamily="34" charset="0"/>
              </a:defRPr>
            </a:lvl1pPr>
          </a:lstStyle>
          <a:p>
            <a:r>
              <a:rPr lang="fr-FR" sz="4800" dirty="0" err="1"/>
              <a:t>Heating</a:t>
            </a:r>
            <a:r>
              <a:rPr lang="fr-FR" sz="5400" dirty="0"/>
              <a:t> and </a:t>
            </a:r>
            <a:r>
              <a:rPr lang="fr-FR" sz="5400" dirty="0" err="1"/>
              <a:t>current</a:t>
            </a:r>
            <a:r>
              <a:rPr lang="fr-FR" sz="5400" dirty="0"/>
              <a:t> drive</a:t>
            </a:r>
            <a:endParaRPr lang="en-GB" sz="5400" dirty="0"/>
          </a:p>
        </p:txBody>
      </p:sp>
      <p:sp>
        <p:nvSpPr>
          <p:cNvPr id="5" name="Rectangle 4"/>
          <p:cNvSpPr/>
          <p:nvPr/>
        </p:nvSpPr>
        <p:spPr>
          <a:xfrm>
            <a:off x="71163" y="895350"/>
            <a:ext cx="3962400" cy="3816429"/>
          </a:xfrm>
          <a:prstGeom prst="rect">
            <a:avLst/>
          </a:prstGeom>
          <a:noFill/>
        </p:spPr>
        <p:txBody>
          <a:bodyPr wrap="square" rtlCol="0">
            <a:spAutoFit/>
          </a:bodyPr>
          <a:lstStyle/>
          <a:p>
            <a:endParaRPr lang="en-GB" sz="600" b="1" dirty="0">
              <a:solidFill>
                <a:schemeClr val="bg1">
                  <a:lumMod val="95000"/>
                </a:schemeClr>
              </a:solidFill>
              <a:latin typeface="Arial" panose="020B0604020202020204" pitchFamily="34" charset="0"/>
              <a:ea typeface="+mj-ea"/>
              <a:cs typeface="Arial" panose="020B0604020202020204" pitchFamily="34" charset="0"/>
            </a:endParaRPr>
          </a:p>
          <a:p>
            <a:pPr marL="285743" indent="-285743">
              <a:buFont typeface="Arial" panose="020B0604020202020204" pitchFamily="34" charset="0"/>
              <a:buChar char="•"/>
            </a:pPr>
            <a:r>
              <a:rPr lang="en-GB" sz="1600" b="1" dirty="0">
                <a:solidFill>
                  <a:schemeClr val="bg1">
                    <a:lumMod val="95000"/>
                  </a:schemeClr>
                </a:solidFill>
                <a:latin typeface="Arial" panose="020B0604020202020204" pitchFamily="34" charset="0"/>
                <a:ea typeface="+mj-ea"/>
                <a:cs typeface="Arial" panose="020B0604020202020204" pitchFamily="34" charset="0"/>
              </a:rPr>
              <a:t>Ion cyclotron radio frequency </a:t>
            </a:r>
            <a:r>
              <a:rPr lang="en-GB" sz="1600" b="1">
                <a:solidFill>
                  <a:schemeClr val="bg1">
                    <a:lumMod val="95000"/>
                  </a:schemeClr>
                </a:solidFill>
                <a:latin typeface="Arial" panose="020B0604020202020204" pitchFamily="34" charset="0"/>
                <a:ea typeface="+mj-ea"/>
                <a:cs typeface="Arial" panose="020B0604020202020204" pitchFamily="34" charset="0"/>
              </a:rPr>
              <a:t>power sources </a:t>
            </a:r>
            <a:r>
              <a:rPr lang="en-GB" sz="1600" b="1">
                <a:solidFill>
                  <a:schemeClr val="bg1">
                    <a:lumMod val="95000"/>
                  </a:schemeClr>
                </a:solidFill>
                <a:latin typeface="Arial" panose="020B0604020202020204" pitchFamily="34" charset="0"/>
                <a:cs typeface="Arial" panose="020B0604020202020204" pitchFamily="34" charset="0"/>
              </a:rPr>
              <a:t>( 2.5 MW, 35-65 MHz )</a:t>
            </a:r>
            <a:r>
              <a:rPr lang="en-GB" sz="1600" b="1">
                <a:solidFill>
                  <a:schemeClr val="bg1">
                    <a:lumMod val="95000"/>
                  </a:schemeClr>
                </a:solidFill>
                <a:latin typeface="Arial" panose="020B0604020202020204" pitchFamily="34" charset="0"/>
                <a:ea typeface="+mj-ea"/>
                <a:cs typeface="Arial" panose="020B0604020202020204" pitchFamily="34" charset="0"/>
              </a:rPr>
              <a:t>: </a:t>
            </a:r>
            <a:r>
              <a:rPr lang="en-GB" sz="1600" b="1" dirty="0">
                <a:solidFill>
                  <a:schemeClr val="bg1">
                    <a:lumMod val="95000"/>
                  </a:schemeClr>
                </a:solidFill>
                <a:latin typeface="Arial" panose="020B0604020202020204" pitchFamily="34" charset="0"/>
                <a:ea typeface="+mj-ea"/>
                <a:cs typeface="Arial" panose="020B0604020202020204" pitchFamily="34" charset="0"/>
              </a:rPr>
              <a:t>100%</a:t>
            </a:r>
          </a:p>
          <a:p>
            <a:pPr marL="285743" indent="-285743">
              <a:buFont typeface="Arial" panose="020B0604020202020204" pitchFamily="34" charset="0"/>
              <a:buChar char="•"/>
            </a:pPr>
            <a:r>
              <a:rPr lang="en-GB" sz="1600" b="1" dirty="0">
                <a:solidFill>
                  <a:schemeClr val="bg1">
                    <a:lumMod val="95000"/>
                  </a:schemeClr>
                </a:solidFill>
                <a:latin typeface="Arial" panose="020B0604020202020204" pitchFamily="34" charset="0"/>
                <a:ea typeface="+mj-ea"/>
                <a:cs typeface="Arial" panose="020B0604020202020204" pitchFamily="34" charset="0"/>
              </a:rPr>
              <a:t>Ion cyclotron radio frequency power supply: </a:t>
            </a:r>
            <a:r>
              <a:rPr lang="en-GB" sz="1600" b="1">
                <a:solidFill>
                  <a:schemeClr val="bg1">
                    <a:lumMod val="95000"/>
                  </a:schemeClr>
                </a:solidFill>
                <a:latin typeface="Arial" panose="020B0604020202020204" pitchFamily="34" charset="0"/>
                <a:ea typeface="+mj-ea"/>
                <a:cs typeface="Arial" panose="020B0604020202020204" pitchFamily="34" charset="0"/>
              </a:rPr>
              <a:t>44%</a:t>
            </a:r>
          </a:p>
          <a:p>
            <a:pPr marL="285743" indent="-285743">
              <a:buFont typeface="Arial" panose="020B0604020202020204" pitchFamily="34" charset="0"/>
              <a:buChar char="•"/>
            </a:pPr>
            <a:endParaRPr lang="en-GB" sz="600" b="1" dirty="0">
              <a:solidFill>
                <a:schemeClr val="bg1">
                  <a:lumMod val="95000"/>
                </a:schemeClr>
              </a:solidFill>
              <a:latin typeface="Arial" panose="020B0604020202020204" pitchFamily="34" charset="0"/>
              <a:ea typeface="+mj-ea"/>
              <a:cs typeface="Arial" panose="020B0604020202020204" pitchFamily="34" charset="0"/>
            </a:endParaRPr>
          </a:p>
          <a:p>
            <a:pPr marL="285743" indent="-285743">
              <a:buFont typeface="Arial" panose="020B0604020202020204" pitchFamily="34" charset="0"/>
              <a:buChar char="•"/>
            </a:pPr>
            <a:r>
              <a:rPr lang="en-GB" sz="1600" b="1" dirty="0">
                <a:solidFill>
                  <a:schemeClr val="bg1">
                    <a:lumMod val="95000"/>
                  </a:schemeClr>
                </a:solidFill>
                <a:latin typeface="Arial" panose="020B0604020202020204" pitchFamily="34" charset="0"/>
                <a:ea typeface="+mj-ea"/>
                <a:cs typeface="Arial" panose="020B0604020202020204" pitchFamily="34" charset="0"/>
              </a:rPr>
              <a:t>Electron cyclotron high voltage power supply: 30%</a:t>
            </a:r>
          </a:p>
          <a:p>
            <a:pPr marL="285743" indent="-285743">
              <a:buFont typeface="Arial" panose="020B0604020202020204" pitchFamily="34" charset="0"/>
              <a:buChar char="•"/>
            </a:pPr>
            <a:r>
              <a:rPr lang="en-GB" sz="1600" b="1" dirty="0">
                <a:solidFill>
                  <a:schemeClr val="bg1">
                    <a:lumMod val="95000"/>
                  </a:schemeClr>
                </a:solidFill>
                <a:latin typeface="Arial" panose="020B0604020202020204" pitchFamily="34" charset="0"/>
                <a:ea typeface="+mj-ea"/>
                <a:cs typeface="Arial" panose="020B0604020202020204" pitchFamily="34" charset="0"/>
              </a:rPr>
              <a:t>Electron cyclotron radio </a:t>
            </a:r>
            <a:r>
              <a:rPr lang="en-GB" sz="1600" b="1">
                <a:solidFill>
                  <a:schemeClr val="bg1">
                    <a:lumMod val="95000"/>
                  </a:schemeClr>
                </a:solidFill>
                <a:latin typeface="Arial" panose="020B0604020202020204" pitchFamily="34" charset="0"/>
                <a:ea typeface="+mj-ea"/>
                <a:cs typeface="Arial" panose="020B0604020202020204" pitchFamily="34" charset="0"/>
              </a:rPr>
              <a:t>frequency gyrotron </a:t>
            </a:r>
            <a:r>
              <a:rPr lang="en-GB" sz="1600" b="1">
                <a:solidFill>
                  <a:schemeClr val="bg1">
                    <a:lumMod val="95000"/>
                  </a:schemeClr>
                </a:solidFill>
                <a:latin typeface="Arial" panose="020B0604020202020204" pitchFamily="34" charset="0"/>
                <a:cs typeface="Arial" panose="020B0604020202020204" pitchFamily="34" charset="0"/>
              </a:rPr>
              <a:t>(1 MW/127 GHz)</a:t>
            </a:r>
            <a:r>
              <a:rPr lang="en-GB" sz="1600" b="1">
                <a:solidFill>
                  <a:schemeClr val="bg1">
                    <a:lumMod val="95000"/>
                  </a:schemeClr>
                </a:solidFill>
                <a:latin typeface="Arial" panose="020B0604020202020204" pitchFamily="34" charset="0"/>
                <a:ea typeface="+mj-ea"/>
                <a:cs typeface="Arial" panose="020B0604020202020204" pitchFamily="34" charset="0"/>
              </a:rPr>
              <a:t>: 8% - 2 gyrotrons)</a:t>
            </a:r>
            <a:endParaRPr lang="en-GB" sz="1600" b="1" dirty="0">
              <a:solidFill>
                <a:schemeClr val="bg1">
                  <a:lumMod val="95000"/>
                </a:schemeClr>
              </a:solidFill>
              <a:latin typeface="Arial" panose="020B0604020202020204" pitchFamily="34" charset="0"/>
              <a:ea typeface="+mj-ea"/>
              <a:cs typeface="Arial" panose="020B0604020202020204" pitchFamily="34" charset="0"/>
            </a:endParaRPr>
          </a:p>
          <a:p>
            <a:pPr marL="285743" indent="-285743">
              <a:buFont typeface="Arial" panose="020B0604020202020204" pitchFamily="34" charset="0"/>
              <a:buChar char="•"/>
            </a:pPr>
            <a:endParaRPr lang="en-US" sz="600" b="1" dirty="0">
              <a:solidFill>
                <a:schemeClr val="bg1">
                  <a:lumMod val="95000"/>
                </a:schemeClr>
              </a:solidFill>
              <a:latin typeface="Arial" panose="020B0604020202020204" pitchFamily="34" charset="0"/>
              <a:ea typeface="+mj-ea"/>
              <a:cs typeface="Arial" panose="020B0604020202020204" pitchFamily="34" charset="0"/>
            </a:endParaRPr>
          </a:p>
          <a:p>
            <a:pPr marL="285743" indent="-285743">
              <a:buFont typeface="Arial" panose="020B0604020202020204" pitchFamily="34" charset="0"/>
              <a:buChar char="•"/>
            </a:pPr>
            <a:r>
              <a:rPr lang="en-US" sz="1600" b="1" dirty="0">
                <a:solidFill>
                  <a:schemeClr val="bg1">
                    <a:lumMod val="95000"/>
                  </a:schemeClr>
                </a:solidFill>
                <a:latin typeface="Arial" panose="020B0604020202020204" pitchFamily="34" charset="0"/>
                <a:ea typeface="+mj-ea"/>
                <a:cs typeface="Arial" panose="020B0604020202020204" pitchFamily="34" charset="0"/>
              </a:rPr>
              <a:t>Plus: the d</a:t>
            </a:r>
            <a:r>
              <a:rPr lang="en-GB" sz="1600" b="1" dirty="0" err="1">
                <a:solidFill>
                  <a:schemeClr val="bg1">
                    <a:lumMod val="95000"/>
                  </a:schemeClr>
                </a:solidFill>
                <a:latin typeface="Arial" panose="020B0604020202020204" pitchFamily="34" charset="0"/>
                <a:cs typeface="Arial" panose="020B0604020202020204" pitchFamily="34" charset="0"/>
              </a:rPr>
              <a:t>iagnostic</a:t>
            </a:r>
            <a:r>
              <a:rPr lang="en-GB" sz="1600" b="1" dirty="0">
                <a:solidFill>
                  <a:schemeClr val="bg1">
                    <a:lumMod val="95000"/>
                  </a:schemeClr>
                </a:solidFill>
                <a:latin typeface="Arial" panose="020B0604020202020204" pitchFamily="34" charset="0"/>
                <a:cs typeface="Arial" panose="020B0604020202020204" pitchFamily="34" charset="0"/>
              </a:rPr>
              <a:t> neutral </a:t>
            </a:r>
            <a:r>
              <a:rPr lang="en-GB" sz="1600" b="1">
                <a:solidFill>
                  <a:schemeClr val="bg1">
                    <a:lumMod val="95000"/>
                  </a:schemeClr>
                </a:solidFill>
                <a:latin typeface="Arial" panose="020B0604020202020204" pitchFamily="34" charset="0"/>
                <a:cs typeface="Arial" panose="020B0604020202020204" pitchFamily="34" charset="0"/>
              </a:rPr>
              <a:t>beam </a:t>
            </a:r>
            <a:r>
              <a:rPr lang="en-GB" sz="1600" b="1">
                <a:solidFill>
                  <a:schemeClr val="bg1">
                    <a:lumMod val="95000"/>
                  </a:schemeClr>
                </a:solidFill>
                <a:latin typeface="Arial" panose="020B0604020202020204" pitchFamily="34" charset="0"/>
                <a:ea typeface="+mj-ea"/>
                <a:cs typeface="Arial" panose="020B0604020202020204" pitchFamily="34" charset="0"/>
              </a:rPr>
              <a:t>(100 keV (H) /70A ) and </a:t>
            </a:r>
            <a:r>
              <a:rPr lang="en-GB" sz="1600" b="1" dirty="0">
                <a:solidFill>
                  <a:schemeClr val="bg1">
                    <a:lumMod val="95000"/>
                  </a:schemeClr>
                </a:solidFill>
                <a:latin typeface="Arial" panose="020B0604020202020204" pitchFamily="34" charset="0"/>
                <a:ea typeface="+mj-ea"/>
                <a:cs typeface="Arial" panose="020B0604020202020204" pitchFamily="34" charset="0"/>
              </a:rPr>
              <a:t>contributions to the ITER neutral beam test facility</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7500" y="1157444"/>
            <a:ext cx="4982564" cy="3092718"/>
          </a:xfrm>
          <a:prstGeom prst="rect">
            <a:avLst/>
          </a:prstGeom>
          <a:solidFill>
            <a:schemeClr val="tx1">
              <a:lumMod val="50000"/>
              <a:lumOff val="50000"/>
              <a:alpha val="92000"/>
            </a:schemeClr>
          </a:solidFill>
          <a:ln w="3175">
            <a:solidFill>
              <a:srgbClr val="FFC000"/>
            </a:solidFill>
          </a:ln>
        </p:spPr>
      </p:pic>
      <p:pic>
        <p:nvPicPr>
          <p:cNvPr id="6" name="Picture 5" descr="C:\Documents and Settings\Administrateur.A0A2C2765BD24BA\Bureau\Untitled-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9286" y="258792"/>
            <a:ext cx="685800" cy="48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09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rnouxr\Documents\Work\En Cours\WORKSITE POSTCARDS JULY\OK\OK-OK\JPEG\Cryoplant_July-18_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6200" y="-38099"/>
            <a:ext cx="9273540" cy="48196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38100"/>
            <a:ext cx="9144000" cy="857250"/>
          </a:xfrm>
          <a:prstGeom prst="rect">
            <a:avLst/>
          </a:prstGeom>
          <a:effectLst>
            <a:outerShdw blurRad="50800" dist="50800" dir="5400000" algn="ctr" rotWithShape="0">
              <a:schemeClr val="tx1"/>
            </a:outerShdw>
          </a:effectLst>
        </p:spPr>
        <p:txBody>
          <a:bodyPr vert="horz" lIns="91440" tIns="45720" rIns="91440" bIns="45720" rtlCol="0" anchor="ctr">
            <a:noAutofit/>
          </a:bodyPr>
          <a:lstStyle>
            <a:defPPr>
              <a:defRPr lang="en-US"/>
            </a:defPPr>
            <a:lvl1pPr algn="ctr">
              <a:spcBef>
                <a:spcPct val="0"/>
              </a:spcBef>
              <a:buNone/>
              <a:defRPr sz="5400" b="1">
                <a:solidFill>
                  <a:schemeClr val="bg1">
                    <a:lumMod val="95000"/>
                  </a:schemeClr>
                </a:solidFill>
                <a:latin typeface="Tahoma" pitchFamily="34" charset="0"/>
                <a:ea typeface="+mj-ea"/>
                <a:cs typeface="+mj-cs"/>
              </a:defRPr>
            </a:lvl1pPr>
          </a:lstStyle>
          <a:p>
            <a:r>
              <a:rPr lang="en-GB" sz="6600" dirty="0" smtClean="0"/>
              <a:t>Cryoplant </a:t>
            </a:r>
          </a:p>
        </p:txBody>
      </p:sp>
      <p:sp>
        <p:nvSpPr>
          <p:cNvPr id="9" name="Rectangle 8"/>
          <p:cNvSpPr>
            <a:spLocks noChangeAspect="1"/>
          </p:cNvSpPr>
          <p:nvPr/>
        </p:nvSpPr>
        <p:spPr>
          <a:xfrm>
            <a:off x="331470" y="4400550"/>
            <a:ext cx="8458200" cy="276999"/>
          </a:xfrm>
          <a:prstGeom prst="rect">
            <a:avLst/>
          </a:prstGeom>
          <a:solidFill>
            <a:schemeClr val="tx2">
              <a:lumMod val="50000"/>
              <a:alpha val="66000"/>
            </a:schemeClr>
          </a:solidFill>
          <a:ln w="3175">
            <a:solidFill>
              <a:srgbClr val="FFC000"/>
            </a:solidFill>
          </a:ln>
        </p:spPr>
        <p:txBody>
          <a:bodyPr wrap="square" rtlCol="0">
            <a:spAutoFit/>
          </a:bodyPr>
          <a:lstStyle/>
          <a:p>
            <a:pPr algn="ctr"/>
            <a:r>
              <a:rPr lang="en-GB" sz="1200" dirty="0" smtClean="0">
                <a:solidFill>
                  <a:schemeClr val="bg1"/>
                </a:solidFill>
                <a:latin typeface="Arial" panose="020B0604020202020204" pitchFamily="34" charset="0"/>
                <a:cs typeface="Arial" panose="020B0604020202020204" pitchFamily="34" charset="0"/>
              </a:rPr>
              <a:t>4,500 tonnes of </a:t>
            </a:r>
            <a:r>
              <a:rPr lang="en-GB" sz="1200" dirty="0" err="1" smtClean="0">
                <a:solidFill>
                  <a:schemeClr val="bg1"/>
                </a:solidFill>
                <a:latin typeface="Arial" panose="020B0604020202020204" pitchFamily="34" charset="0"/>
                <a:cs typeface="Arial" panose="020B0604020202020204" pitchFamily="34" charset="0"/>
              </a:rPr>
              <a:t>equipement</a:t>
            </a:r>
            <a:r>
              <a:rPr lang="en-GB" sz="1200" dirty="0" smtClean="0">
                <a:solidFill>
                  <a:schemeClr val="bg1"/>
                </a:solidFill>
                <a:latin typeface="Arial" panose="020B0604020202020204" pitchFamily="34" charset="0"/>
                <a:cs typeface="Arial" panose="020B0604020202020204" pitchFamily="34" charset="0"/>
              </a:rPr>
              <a:t> (out of a total 4,800) are now installed in what will be the largest cryogenic unit in the world.</a:t>
            </a:r>
            <a:endParaRPr lang="en-GB"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92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14400" y="18679"/>
            <a:ext cx="8229600" cy="769441"/>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err="1">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Cryolines</a:t>
            </a:r>
            <a:r>
              <a:rPr lang="fr-FR" b="1"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 &amp; </a:t>
            </a:r>
            <a:r>
              <a:rPr lang="fr-FR" b="1" dirty="0" err="1">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cryodistribution</a:t>
            </a:r>
            <a:endParaRPr lang="en-GB" b="1"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endParaRPr>
          </a:p>
        </p:txBody>
      </p:sp>
      <p:sp>
        <p:nvSpPr>
          <p:cNvPr id="5" name="Rectangle 4"/>
          <p:cNvSpPr/>
          <p:nvPr/>
        </p:nvSpPr>
        <p:spPr>
          <a:xfrm>
            <a:off x="6019387" y="1268016"/>
            <a:ext cx="3124613" cy="2400657"/>
          </a:xfrm>
          <a:prstGeom prst="rect">
            <a:avLst/>
          </a:prstGeom>
          <a:noFill/>
        </p:spPr>
        <p:txBody>
          <a:bodyPr wrap="square" rtlCol="0">
            <a:spAutoFit/>
          </a:bodyPr>
          <a:lstStyle/>
          <a:p>
            <a:r>
              <a:rPr lang="en-GB" sz="1500" dirty="0">
                <a:solidFill>
                  <a:schemeClr val="bg1"/>
                </a:solidFill>
                <a:latin typeface="Arial" panose="020B0604020202020204" pitchFamily="34" charset="0"/>
                <a:cs typeface="Arial" panose="020B0604020202020204" pitchFamily="34" charset="0"/>
              </a:rPr>
              <a:t>Nearly 25 tonnes </a:t>
            </a:r>
            <a:r>
              <a:rPr lang="en-GB" sz="1500">
                <a:solidFill>
                  <a:schemeClr val="bg1"/>
                </a:solidFill>
                <a:latin typeface="Arial" panose="020B0604020202020204" pitchFamily="34" charset="0"/>
                <a:cs typeface="Arial" panose="020B0604020202020204" pitchFamily="34" charset="0"/>
              </a:rPr>
              <a:t>of supercritical helium—at 4 K (</a:t>
            </a:r>
            <a:r>
              <a:rPr lang="en-GB" sz="1500" i="1">
                <a:solidFill>
                  <a:schemeClr val="bg1"/>
                </a:solidFill>
                <a:latin typeface="Arial" panose="020B0604020202020204" pitchFamily="34" charset="0"/>
                <a:cs typeface="Arial" panose="020B0604020202020204" pitchFamily="34" charset="0"/>
              </a:rPr>
              <a:t>minus</a:t>
            </a:r>
            <a:r>
              <a:rPr lang="en-GB" sz="1500">
                <a:solidFill>
                  <a:schemeClr val="bg1"/>
                </a:solidFill>
                <a:latin typeface="Arial" panose="020B0604020202020204" pitchFamily="34" charset="0"/>
                <a:cs typeface="Arial" panose="020B0604020202020204" pitchFamily="34" charset="0"/>
              </a:rPr>
              <a:t> </a:t>
            </a:r>
            <a:r>
              <a:rPr lang="en-GB" sz="1500" dirty="0">
                <a:solidFill>
                  <a:schemeClr val="bg1"/>
                </a:solidFill>
                <a:latin typeface="Arial" panose="020B0604020202020204" pitchFamily="34" charset="0"/>
                <a:cs typeface="Arial" panose="020B0604020202020204" pitchFamily="34" charset="0"/>
              </a:rPr>
              <a:t>269 </a:t>
            </a:r>
            <a:r>
              <a:rPr lang="en-GB" sz="1500">
                <a:solidFill>
                  <a:schemeClr val="bg1"/>
                </a:solidFill>
                <a:latin typeface="Arial" panose="020B0604020202020204" pitchFamily="34" charset="0"/>
                <a:cs typeface="Arial" panose="020B0604020202020204" pitchFamily="34" charset="0"/>
              </a:rPr>
              <a:t>°C)—</a:t>
            </a:r>
            <a:r>
              <a:rPr lang="en-GB" sz="1500" dirty="0">
                <a:solidFill>
                  <a:schemeClr val="bg1"/>
                </a:solidFill>
                <a:latin typeface="Arial" panose="020B0604020202020204" pitchFamily="34" charset="0"/>
                <a:cs typeface="Arial" panose="020B0604020202020204" pitchFamily="34" charset="0"/>
              </a:rPr>
              <a:t>will circulate through a five-kilometre network of pipes, pumps </a:t>
            </a:r>
            <a:r>
              <a:rPr lang="en-GB" sz="1500">
                <a:solidFill>
                  <a:schemeClr val="bg1"/>
                </a:solidFill>
                <a:latin typeface="Arial" panose="020B0604020202020204" pitchFamily="34" charset="0"/>
                <a:cs typeface="Arial" panose="020B0604020202020204" pitchFamily="34" charset="0"/>
              </a:rPr>
              <a:t>and valves, partly </a:t>
            </a:r>
            <a:r>
              <a:rPr lang="en-GB" sz="1500" dirty="0">
                <a:solidFill>
                  <a:schemeClr val="bg1"/>
                </a:solidFill>
                <a:latin typeface="Arial" panose="020B0604020202020204" pitchFamily="34" charset="0"/>
                <a:cs typeface="Arial" panose="020B0604020202020204" pitchFamily="34" charset="0"/>
              </a:rPr>
              <a:t>procured </a:t>
            </a:r>
            <a:r>
              <a:rPr lang="en-GB" sz="1500">
                <a:solidFill>
                  <a:schemeClr val="bg1"/>
                </a:solidFill>
                <a:latin typeface="Arial" panose="020B0604020202020204" pitchFamily="34" charset="0"/>
                <a:cs typeface="Arial" panose="020B0604020202020204" pitchFamily="34" charset="0"/>
              </a:rPr>
              <a:t>by India, </a:t>
            </a:r>
            <a:r>
              <a:rPr lang="en-GB" sz="1500" dirty="0">
                <a:solidFill>
                  <a:schemeClr val="bg1"/>
                </a:solidFill>
                <a:latin typeface="Arial" panose="020B0604020202020204" pitchFamily="34" charset="0"/>
                <a:cs typeface="Arial" panose="020B0604020202020204" pitchFamily="34" charset="0"/>
              </a:rPr>
              <a:t>in order to cool the superconducting magnets, the thermal shield, vacuum cryopumps, and certain diagnostics.</a:t>
            </a:r>
            <a:endParaRPr lang="en-GB" sz="1500" dirty="0">
              <a:solidFill>
                <a:schemeClr val="bg1"/>
              </a:solidFill>
              <a:latin typeface="Arial" panose="020B0604020202020204" pitchFamily="34" charset="0"/>
              <a:ea typeface="+mj-ea"/>
              <a:cs typeface="Arial" panose="020B0604020202020204" pitchFamily="34" charset="0"/>
            </a:endParaRPr>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5818" r="9815"/>
          <a:stretch/>
        </p:blipFill>
        <p:spPr>
          <a:xfrm>
            <a:off x="297670" y="935366"/>
            <a:ext cx="2778624" cy="1851697"/>
          </a:xfrm>
          <a:prstGeom prst="rect">
            <a:avLst/>
          </a:prstGeom>
          <a:solidFill>
            <a:schemeClr val="tx1">
              <a:lumMod val="50000"/>
              <a:lumOff val="50000"/>
              <a:alpha val="92000"/>
            </a:schemeClr>
          </a:solidFill>
          <a:ln w="3175">
            <a:solidFill>
              <a:srgbClr val="FFC000"/>
            </a:solidFill>
          </a:ln>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7447" y="935366"/>
            <a:ext cx="2701391" cy="1832072"/>
          </a:xfrm>
          <a:prstGeom prst="rect">
            <a:avLst/>
          </a:prstGeom>
          <a:solidFill>
            <a:schemeClr val="tx1">
              <a:lumMod val="50000"/>
              <a:lumOff val="50000"/>
              <a:alpha val="92000"/>
            </a:schemeClr>
          </a:solidFill>
          <a:ln w="3175">
            <a:solidFill>
              <a:srgbClr val="FFC000"/>
            </a:solidFill>
          </a:ln>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668" y="2888116"/>
            <a:ext cx="2811821" cy="1807494"/>
          </a:xfrm>
          <a:prstGeom prst="rect">
            <a:avLst/>
          </a:prstGeom>
          <a:solidFill>
            <a:schemeClr val="tx1">
              <a:lumMod val="50000"/>
              <a:lumOff val="50000"/>
              <a:alpha val="92000"/>
            </a:schemeClr>
          </a:solidFill>
          <a:ln w="3175">
            <a:solidFill>
              <a:srgbClr val="FFC000"/>
            </a:solidFill>
          </a:ln>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17448" y="2888116"/>
            <a:ext cx="2715759" cy="1807494"/>
          </a:xfrm>
          <a:prstGeom prst="rect">
            <a:avLst/>
          </a:prstGeom>
          <a:solidFill>
            <a:schemeClr val="tx1">
              <a:lumMod val="50000"/>
              <a:lumOff val="50000"/>
              <a:alpha val="92000"/>
            </a:schemeClr>
          </a:solidFill>
          <a:ln w="3175">
            <a:solidFill>
              <a:srgbClr val="FFC000"/>
            </a:solidFill>
          </a:ln>
        </p:spPr>
      </p:pic>
      <p:sp>
        <p:nvSpPr>
          <p:cNvPr id="17" name="TextBox 16"/>
          <p:cNvSpPr txBox="1"/>
          <p:nvPr/>
        </p:nvSpPr>
        <p:spPr>
          <a:xfrm>
            <a:off x="6019387" y="4379206"/>
            <a:ext cx="2919902" cy="276999"/>
          </a:xfrm>
          <a:prstGeom prst="rect">
            <a:avLst/>
          </a:prstGeom>
          <a:noFill/>
        </p:spPr>
        <p:txBody>
          <a:bodyPr wrap="none" rtlCol="0">
            <a:spAutoFit/>
          </a:bodyPr>
          <a:lstStyle/>
          <a:p>
            <a:r>
              <a:rPr lang="fr-FR" sz="1200">
                <a:solidFill>
                  <a:schemeClr val="bg1"/>
                </a:solidFill>
              </a:rPr>
              <a:t>At the INOXCVA facility in Vadodara, Gujarat</a:t>
            </a:r>
            <a:endParaRPr lang="en-GB" sz="1200">
              <a:solidFill>
                <a:schemeClr val="bg1"/>
              </a:solidFill>
            </a:endParaRPr>
          </a:p>
        </p:txBody>
      </p:sp>
      <p:pic>
        <p:nvPicPr>
          <p:cNvPr id="10" name="Picture 9" descr="C:\Documents and Settings\Administrateur.A0A2C2765BD24BA\Bureau\Untitled-6.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59286" y="258792"/>
            <a:ext cx="685800" cy="48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41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6200" y="713267"/>
            <a:ext cx="2984516" cy="1989677"/>
          </a:xfrm>
          <a:prstGeom prst="rect">
            <a:avLst/>
          </a:prstGeom>
          <a:solidFill>
            <a:schemeClr val="tx1">
              <a:lumMod val="50000"/>
              <a:lumOff val="50000"/>
              <a:alpha val="75000"/>
            </a:schemeClr>
          </a:solidFill>
          <a:ln w="3175">
            <a:solidFill>
              <a:srgbClr val="FFC000"/>
            </a:solidFill>
          </a:ln>
        </p:spPr>
      </p:pic>
      <p:sp>
        <p:nvSpPr>
          <p:cNvPr id="38" name="Title 1"/>
          <p:cNvSpPr txBox="1">
            <a:spLocks/>
          </p:cNvSpPr>
          <p:nvPr/>
        </p:nvSpPr>
        <p:spPr>
          <a:xfrm>
            <a:off x="0" y="57150"/>
            <a:ext cx="9144000" cy="612000"/>
          </a:xfrm>
          <a:prstGeom prst="rect">
            <a:avLst/>
          </a:prstGeom>
          <a:noFill/>
          <a:effectLst>
            <a:outerShdw blurRad="50800" dist="50800" dir="5400000" algn="ctr" rotWithShape="0">
              <a:schemeClr val="tx1"/>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400" b="1" dirty="0" smtClean="0">
                <a:solidFill>
                  <a:schemeClr val="bg1">
                    <a:lumMod val="95000"/>
                  </a:schemeClr>
                </a:solidFill>
                <a:latin typeface="Tahoma" pitchFamily="34" charset="0"/>
              </a:rPr>
              <a:t>Cryostat workshop</a:t>
            </a:r>
            <a:endParaRPr lang="en-GB" sz="5400" b="1" dirty="0">
              <a:solidFill>
                <a:schemeClr val="bg1">
                  <a:lumMod val="95000"/>
                </a:schemeClr>
              </a:solidFill>
              <a:latin typeface="Tahom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8862" y="742150"/>
            <a:ext cx="3143608" cy="1960794"/>
          </a:xfrm>
          <a:prstGeom prst="rect">
            <a:avLst/>
          </a:prstGeom>
          <a:solidFill>
            <a:schemeClr val="tx1">
              <a:lumMod val="50000"/>
              <a:lumOff val="50000"/>
              <a:alpha val="75000"/>
            </a:schemeClr>
          </a:solidFill>
          <a:ln w="3175">
            <a:solidFill>
              <a:srgbClr val="FFC000"/>
            </a:solidFill>
          </a:ln>
        </p:spPr>
      </p:pic>
      <p:sp>
        <p:nvSpPr>
          <p:cNvPr id="11" name="TextBox 10"/>
          <p:cNvSpPr txBox="1"/>
          <p:nvPr/>
        </p:nvSpPr>
        <p:spPr>
          <a:xfrm>
            <a:off x="1045718" y="2489969"/>
            <a:ext cx="1574470" cy="261610"/>
          </a:xfrm>
          <a:prstGeom prst="rect">
            <a:avLst/>
          </a:prstGeom>
          <a:noFill/>
        </p:spPr>
        <p:txBody>
          <a:bodyPr wrap="none" rtlCol="0">
            <a:spAutoFit/>
          </a:bodyPr>
          <a:lstStyle/>
          <a:p>
            <a:r>
              <a:rPr lang="fr-FR" sz="1100" b="1" err="1" smtClean="0">
                <a:solidFill>
                  <a:schemeClr val="bg1"/>
                </a:solidFill>
              </a:rPr>
              <a:t>Lower</a:t>
            </a:r>
            <a:r>
              <a:rPr lang="fr-FR" sz="1100" b="1" smtClean="0">
                <a:solidFill>
                  <a:schemeClr val="bg1"/>
                </a:solidFill>
              </a:rPr>
              <a:t> cylinder finalized</a:t>
            </a:r>
            <a:endParaRPr lang="en-GB" sz="1100" b="1"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 y="2782294"/>
            <a:ext cx="3505200" cy="1938536"/>
          </a:xfrm>
          <a:prstGeom prst="rect">
            <a:avLst/>
          </a:prstGeom>
          <a:solidFill>
            <a:schemeClr val="tx1">
              <a:lumMod val="50000"/>
              <a:lumOff val="50000"/>
              <a:alpha val="75000"/>
            </a:schemeClr>
          </a:solidFill>
          <a:ln w="3175">
            <a:solidFill>
              <a:srgbClr val="FFC000"/>
            </a:solidFill>
          </a:ln>
        </p:spPr>
      </p:pic>
      <p:sp>
        <p:nvSpPr>
          <p:cNvPr id="20" name="TextBox 19"/>
          <p:cNvSpPr txBox="1"/>
          <p:nvPr/>
        </p:nvSpPr>
        <p:spPr>
          <a:xfrm>
            <a:off x="3787495" y="2481009"/>
            <a:ext cx="2175596" cy="261610"/>
          </a:xfrm>
          <a:prstGeom prst="rect">
            <a:avLst/>
          </a:prstGeom>
          <a:noFill/>
        </p:spPr>
        <p:txBody>
          <a:bodyPr wrap="none" rtlCol="0">
            <a:spAutoFit/>
          </a:bodyPr>
          <a:lstStyle/>
          <a:p>
            <a:r>
              <a:rPr lang="fr-FR" sz="1100" b="1" smtClean="0">
                <a:solidFill>
                  <a:schemeClr val="bg1"/>
                </a:solidFill>
              </a:rPr>
              <a:t>Base section to be finalized in July</a:t>
            </a:r>
            <a:endParaRPr lang="en-GB" sz="1100" b="1" dirty="0">
              <a:solidFill>
                <a:schemeClr val="bg1"/>
              </a:solidFill>
            </a:endParaRPr>
          </a:p>
        </p:txBody>
      </p:sp>
      <p:sp>
        <p:nvSpPr>
          <p:cNvPr id="21" name="TextBox 20"/>
          <p:cNvSpPr txBox="1"/>
          <p:nvPr/>
        </p:nvSpPr>
        <p:spPr>
          <a:xfrm>
            <a:off x="736193" y="4453640"/>
            <a:ext cx="2185214" cy="261610"/>
          </a:xfrm>
          <a:prstGeom prst="rect">
            <a:avLst/>
          </a:prstGeom>
          <a:noFill/>
        </p:spPr>
        <p:txBody>
          <a:bodyPr wrap="none" rtlCol="0">
            <a:spAutoFit/>
          </a:bodyPr>
          <a:lstStyle/>
          <a:p>
            <a:r>
              <a:rPr lang="fr-FR" sz="1100" b="1" smtClean="0">
                <a:solidFill>
                  <a:schemeClr val="bg1"/>
                </a:solidFill>
              </a:rPr>
              <a:t>Ongoing « cocooning » operations</a:t>
            </a:r>
            <a:endParaRPr lang="en-GB" sz="1100" b="1" dirty="0">
              <a:solidFill>
                <a:schemeClr val="bg1"/>
              </a:solidFill>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r="7101"/>
          <a:stretch/>
        </p:blipFill>
        <p:spPr>
          <a:xfrm>
            <a:off x="3631055" y="2782294"/>
            <a:ext cx="2671415" cy="1932956"/>
          </a:xfrm>
          <a:prstGeom prst="rect">
            <a:avLst/>
          </a:prstGeom>
          <a:solidFill>
            <a:schemeClr val="tx1">
              <a:lumMod val="50000"/>
              <a:lumOff val="50000"/>
              <a:alpha val="75000"/>
            </a:schemeClr>
          </a:solidFill>
          <a:ln w="3175">
            <a:solidFill>
              <a:srgbClr val="FFC000"/>
            </a:solidFill>
          </a:ln>
        </p:spPr>
      </p:pic>
      <p:sp>
        <p:nvSpPr>
          <p:cNvPr id="25" name="TextBox 24"/>
          <p:cNvSpPr txBox="1"/>
          <p:nvPr/>
        </p:nvSpPr>
        <p:spPr>
          <a:xfrm>
            <a:off x="6409969" y="1885950"/>
            <a:ext cx="2640337" cy="1938992"/>
          </a:xfrm>
          <a:prstGeom prst="rect">
            <a:avLst/>
          </a:prstGeom>
          <a:solidFill>
            <a:schemeClr val="tx2">
              <a:lumMod val="50000"/>
              <a:alpha val="66000"/>
            </a:schemeClr>
          </a:solidFill>
          <a:ln w="3175">
            <a:solidFill>
              <a:srgbClr val="FFC000"/>
            </a:solidFill>
          </a:ln>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r>
              <a:rPr lang="fr-FR" smtClean="0"/>
              <a:t>Following the completion of the Cryostat Lower Cylinder in March, « cocooning » operations are now ongoing in the Cryostat Workshop. The massive component is being wrapped into </a:t>
            </a:r>
            <a:r>
              <a:rPr lang="en-US" smtClean="0"/>
              <a:t>protective </a:t>
            </a:r>
            <a:r>
              <a:rPr lang="en-US"/>
              <a:t>insulation </a:t>
            </a:r>
            <a:r>
              <a:rPr lang="en-US" smtClean="0"/>
              <a:t>material that creates an air-tight, controlled environment that insulates the machine during the storage phase.</a:t>
            </a:r>
            <a:endParaRPr lang="en-GB" dirty="0"/>
          </a:p>
        </p:txBody>
      </p:sp>
      <p:sp>
        <p:nvSpPr>
          <p:cNvPr id="28" name="TextBox 27"/>
          <p:cNvSpPr txBox="1"/>
          <p:nvPr/>
        </p:nvSpPr>
        <p:spPr>
          <a:xfrm>
            <a:off x="3874155" y="4453640"/>
            <a:ext cx="2185214" cy="261610"/>
          </a:xfrm>
          <a:prstGeom prst="rect">
            <a:avLst/>
          </a:prstGeom>
          <a:noFill/>
        </p:spPr>
        <p:txBody>
          <a:bodyPr wrap="none" rtlCol="0">
            <a:spAutoFit/>
          </a:bodyPr>
          <a:lstStyle/>
          <a:p>
            <a:r>
              <a:rPr lang="fr-FR" sz="1100" b="1" smtClean="0">
                <a:solidFill>
                  <a:schemeClr val="bg1"/>
                </a:solidFill>
              </a:rPr>
              <a:t>Ongoing « cocooning » operations</a:t>
            </a:r>
            <a:endParaRPr lang="en-GB" sz="1100" b="1" dirty="0">
              <a:solidFill>
                <a:schemeClr val="bg1"/>
              </a:solidFill>
            </a:endParaRPr>
          </a:p>
        </p:txBody>
      </p:sp>
    </p:spTree>
    <p:extLst>
      <p:ext uri="{BB962C8B-B14F-4D97-AF65-F5344CB8AC3E}">
        <p14:creationId xmlns:p14="http://schemas.microsoft.com/office/powerpoint/2010/main" val="69230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591"/>
            <a:ext cx="8229600" cy="1107996"/>
          </a:xfrm>
          <a:noFill/>
        </p:spPr>
        <p:txBody>
          <a:bodyPr wrap="square" rtlCol="0">
            <a:spAutoFit/>
          </a:bodyPr>
          <a:lstStyle/>
          <a:p>
            <a:r>
              <a:rPr lang="fr-FR" sz="6600" b="1"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rPr>
              <a:t>The ITER cryostat</a:t>
            </a:r>
            <a:endParaRPr lang="en-GB" sz="6600" b="1" dirty="0">
              <a:solidFill>
                <a:schemeClr val="bg1">
                  <a:lumMod val="95000"/>
                </a:schemeClr>
              </a:solidFill>
              <a:effectLst>
                <a:outerShdw blurRad="50800" dist="50800" dir="5400000" algn="ctr" rotWithShape="0">
                  <a:schemeClr val="tx1"/>
                </a:outerShdw>
              </a:effectLst>
              <a:latin typeface="Arial" panose="020B0604020202020204" pitchFamily="34" charset="0"/>
              <a:cs typeface="Arial" panose="020B0604020202020204" pitchFamily="34" charset="0"/>
            </a:endParaRPr>
          </a:p>
        </p:txBody>
      </p:sp>
      <p:sp>
        <p:nvSpPr>
          <p:cNvPr id="5" name="Rectangle 4"/>
          <p:cNvSpPr/>
          <p:nvPr/>
        </p:nvSpPr>
        <p:spPr>
          <a:xfrm>
            <a:off x="3452662" y="1605338"/>
            <a:ext cx="5562600" cy="19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285743" indent="-285743" defTabSz="795318" fontAlgn="base">
              <a:lnSpc>
                <a:spcPct val="80000"/>
              </a:lnSpc>
              <a:spcBef>
                <a:spcPct val="20000"/>
              </a:spcBef>
              <a:spcAft>
                <a:spcPct val="0"/>
              </a:spcAft>
              <a:buFont typeface="Arial" pitchFamily="34" charset="0"/>
              <a:buChar char="•"/>
            </a:pPr>
            <a:r>
              <a:rPr lang="en-US" b="1">
                <a:solidFill>
                  <a:schemeClr val="bg1">
                    <a:lumMod val="95000"/>
                  </a:schemeClr>
                </a:solidFill>
                <a:effectLst>
                  <a:outerShdw blurRad="38100" dist="38100" dir="2700000" algn="tl">
                    <a:srgbClr val="000000">
                      <a:alpha val="43137"/>
                    </a:srgbClr>
                  </a:outerShdw>
                </a:effectLst>
                <a:ea typeface="ＭＳ Ｐゴシック" pitchFamily="34" charset="-128"/>
              </a:rPr>
              <a:t>Procurement Arrangement signed In Sept. 2011</a:t>
            </a:r>
            <a:endParaRPr lang="en-GB" b="1">
              <a:solidFill>
                <a:schemeClr val="bg1">
                  <a:lumMod val="95000"/>
                </a:schemeClr>
              </a:solidFill>
              <a:effectLst>
                <a:outerShdw blurRad="38100" dist="38100" dir="2700000" algn="tl">
                  <a:srgbClr val="000000">
                    <a:alpha val="43137"/>
                  </a:srgbClr>
                </a:outerShdw>
              </a:effectLst>
              <a:ea typeface="ＭＳ Ｐゴシック" pitchFamily="34" charset="-128"/>
            </a:endParaRPr>
          </a:p>
          <a:p>
            <a:pPr marL="285743" indent="-285743" defTabSz="795318" fontAlgn="base">
              <a:lnSpc>
                <a:spcPct val="80000"/>
              </a:lnSpc>
              <a:spcBef>
                <a:spcPct val="20000"/>
              </a:spcBef>
              <a:spcAft>
                <a:spcPct val="0"/>
              </a:spcAft>
              <a:buFont typeface="Arial" pitchFamily="34" charset="0"/>
              <a:buChar char="•"/>
            </a:pPr>
            <a:endParaRPr lang="en-GB" sz="600" b="1">
              <a:solidFill>
                <a:schemeClr val="bg1">
                  <a:lumMod val="95000"/>
                </a:schemeClr>
              </a:solidFill>
              <a:effectLst>
                <a:outerShdw blurRad="38100" dist="38100" dir="2700000" algn="tl">
                  <a:srgbClr val="000000">
                    <a:alpha val="43137"/>
                  </a:srgbClr>
                </a:outerShdw>
              </a:effectLst>
              <a:ea typeface="ＭＳ Ｐゴシック" pitchFamily="34" charset="-128"/>
            </a:endParaRPr>
          </a:p>
          <a:p>
            <a:pPr marL="285743" indent="-285743" defTabSz="795318" fontAlgn="base">
              <a:lnSpc>
                <a:spcPct val="80000"/>
              </a:lnSpc>
              <a:spcBef>
                <a:spcPct val="20000"/>
              </a:spcBef>
              <a:spcAft>
                <a:spcPct val="0"/>
              </a:spcAft>
              <a:buFont typeface="Arial" pitchFamily="34" charset="0"/>
              <a:buChar char="•"/>
            </a:pPr>
            <a:r>
              <a:rPr lang="en-GB" b="1">
                <a:solidFill>
                  <a:schemeClr val="bg1">
                    <a:lumMod val="95000"/>
                  </a:schemeClr>
                </a:solidFill>
                <a:effectLst>
                  <a:outerShdw blurRad="38100" dist="38100" dir="2700000" algn="tl">
                    <a:srgbClr val="000000">
                      <a:alpha val="43137"/>
                    </a:srgbClr>
                  </a:outerShdw>
                </a:effectLst>
                <a:ea typeface="ＭＳ Ｐゴシック" pitchFamily="34" charset="-128"/>
              </a:rPr>
              <a:t>Manufacturing </a:t>
            </a:r>
            <a:r>
              <a:rPr lang="en-GB" b="1" dirty="0">
                <a:solidFill>
                  <a:schemeClr val="bg1">
                    <a:lumMod val="95000"/>
                  </a:schemeClr>
                </a:solidFill>
                <a:effectLst>
                  <a:outerShdw blurRad="38100" dist="38100" dir="2700000" algn="tl">
                    <a:srgbClr val="000000">
                      <a:alpha val="43137"/>
                    </a:srgbClr>
                  </a:outerShdw>
                </a:effectLst>
                <a:ea typeface="ＭＳ Ｐゴシック" pitchFamily="34" charset="-128"/>
              </a:rPr>
              <a:t>contract signed with Larsen &amp; Toubro </a:t>
            </a:r>
            <a:r>
              <a:rPr lang="en-GB" b="1">
                <a:solidFill>
                  <a:schemeClr val="bg1">
                    <a:lumMod val="95000"/>
                  </a:schemeClr>
                </a:solidFill>
                <a:effectLst>
                  <a:outerShdw blurRad="38100" dist="38100" dir="2700000" algn="tl">
                    <a:srgbClr val="000000">
                      <a:alpha val="43137"/>
                    </a:srgbClr>
                  </a:outerShdw>
                </a:effectLst>
                <a:ea typeface="ＭＳ Ｐゴシック" pitchFamily="34" charset="-128"/>
              </a:rPr>
              <a:t>in 2012</a:t>
            </a:r>
            <a:endParaRPr lang="en-GB" b="1" dirty="0">
              <a:solidFill>
                <a:schemeClr val="bg1">
                  <a:lumMod val="95000"/>
                </a:schemeClr>
              </a:solidFill>
              <a:effectLst>
                <a:outerShdw blurRad="38100" dist="38100" dir="2700000" algn="tl">
                  <a:srgbClr val="000000">
                    <a:alpha val="43137"/>
                  </a:srgbClr>
                </a:outerShdw>
              </a:effectLst>
              <a:ea typeface="ＭＳ Ｐゴシック" pitchFamily="34" charset="-128"/>
            </a:endParaRPr>
          </a:p>
          <a:p>
            <a:pPr defTabSz="795318" fontAlgn="base">
              <a:lnSpc>
                <a:spcPct val="80000"/>
              </a:lnSpc>
              <a:spcBef>
                <a:spcPct val="20000"/>
              </a:spcBef>
              <a:spcAft>
                <a:spcPct val="0"/>
              </a:spcAft>
            </a:pPr>
            <a:endParaRPr lang="en-GB" sz="600" b="1" dirty="0">
              <a:solidFill>
                <a:schemeClr val="bg1">
                  <a:lumMod val="95000"/>
                </a:schemeClr>
              </a:solidFill>
              <a:effectLst>
                <a:outerShdw blurRad="38100" dist="38100" dir="2700000" algn="tl">
                  <a:srgbClr val="000000">
                    <a:alpha val="43137"/>
                  </a:srgbClr>
                </a:outerShdw>
              </a:effectLst>
              <a:ea typeface="ＭＳ Ｐゴシック" pitchFamily="34" charset="-128"/>
            </a:endParaRPr>
          </a:p>
          <a:p>
            <a:pPr marL="285743" indent="-285743" defTabSz="795318" fontAlgn="base">
              <a:lnSpc>
                <a:spcPct val="80000"/>
              </a:lnSpc>
              <a:spcBef>
                <a:spcPct val="20000"/>
              </a:spcBef>
              <a:spcAft>
                <a:spcPct val="0"/>
              </a:spcAft>
              <a:buFont typeface="Arial" pitchFamily="34" charset="0"/>
              <a:buChar char="•"/>
            </a:pPr>
            <a:r>
              <a:rPr lang="en-GB" b="1" dirty="0">
                <a:solidFill>
                  <a:schemeClr val="bg1">
                    <a:lumMod val="95000"/>
                  </a:schemeClr>
                </a:solidFill>
                <a:effectLst>
                  <a:outerShdw blurRad="38100" dist="38100" dir="2700000" algn="tl">
                    <a:srgbClr val="000000">
                      <a:alpha val="43137"/>
                    </a:srgbClr>
                  </a:outerShdw>
                </a:effectLst>
                <a:ea typeface="ＭＳ Ｐゴシック" pitchFamily="34" charset="-128"/>
              </a:rPr>
              <a:t>On-site workshop completed in November 2014</a:t>
            </a:r>
          </a:p>
          <a:p>
            <a:pPr defTabSz="795318" fontAlgn="base">
              <a:lnSpc>
                <a:spcPct val="80000"/>
              </a:lnSpc>
              <a:spcBef>
                <a:spcPct val="20000"/>
              </a:spcBef>
              <a:spcAft>
                <a:spcPct val="0"/>
              </a:spcAft>
            </a:pPr>
            <a:endParaRPr lang="en-GB" sz="600" b="1" dirty="0">
              <a:solidFill>
                <a:schemeClr val="bg1">
                  <a:lumMod val="95000"/>
                </a:schemeClr>
              </a:solidFill>
              <a:effectLst>
                <a:outerShdw blurRad="38100" dist="38100" dir="2700000" algn="tl">
                  <a:srgbClr val="000000">
                    <a:alpha val="43137"/>
                  </a:srgbClr>
                </a:outerShdw>
              </a:effectLst>
              <a:ea typeface="ＭＳ Ｐゴシック" pitchFamily="34" charset="-128"/>
            </a:endParaRPr>
          </a:p>
          <a:p>
            <a:pPr marL="285743" indent="-285743" defTabSz="795318" fontAlgn="base">
              <a:lnSpc>
                <a:spcPct val="80000"/>
              </a:lnSpc>
              <a:spcBef>
                <a:spcPct val="20000"/>
              </a:spcBef>
              <a:spcAft>
                <a:spcPct val="0"/>
              </a:spcAft>
              <a:buFont typeface="Arial" pitchFamily="34" charset="0"/>
              <a:buChar char="•"/>
            </a:pPr>
            <a:r>
              <a:rPr lang="en-GB" b="1" dirty="0">
                <a:solidFill>
                  <a:schemeClr val="bg1">
                    <a:lumMod val="95000"/>
                  </a:schemeClr>
                </a:solidFill>
                <a:effectLst>
                  <a:outerShdw blurRad="38100" dist="38100" dir="2700000" algn="tl">
                    <a:srgbClr val="000000">
                      <a:alpha val="43137"/>
                    </a:srgbClr>
                  </a:outerShdw>
                </a:effectLst>
                <a:ea typeface="ＭＳ Ｐゴシック" pitchFamily="34" charset="-128"/>
              </a:rPr>
              <a:t>First steel segments arrived at ITER in December 2015</a:t>
            </a:r>
          </a:p>
          <a:p>
            <a:pPr defTabSz="795318" fontAlgn="base">
              <a:lnSpc>
                <a:spcPct val="80000"/>
              </a:lnSpc>
              <a:spcBef>
                <a:spcPct val="20000"/>
              </a:spcBef>
              <a:spcAft>
                <a:spcPct val="0"/>
              </a:spcAft>
            </a:pPr>
            <a:endParaRPr lang="en-GB" sz="700" b="1" dirty="0">
              <a:solidFill>
                <a:schemeClr val="bg1">
                  <a:lumMod val="95000"/>
                </a:schemeClr>
              </a:solidFill>
              <a:effectLst>
                <a:outerShdw blurRad="38100" dist="38100" dir="2700000" algn="tl">
                  <a:srgbClr val="000000">
                    <a:alpha val="43137"/>
                  </a:srgbClr>
                </a:outerShdw>
              </a:effectLst>
              <a:ea typeface="ＭＳ Ｐゴシック" pitchFamily="34" charset="-128"/>
            </a:endParaRPr>
          </a:p>
          <a:p>
            <a:pPr marL="285743" indent="-285743" defTabSz="795318" fontAlgn="base">
              <a:lnSpc>
                <a:spcPct val="80000"/>
              </a:lnSpc>
              <a:spcBef>
                <a:spcPct val="20000"/>
              </a:spcBef>
              <a:spcAft>
                <a:spcPct val="0"/>
              </a:spcAft>
              <a:buFont typeface="Arial" pitchFamily="34" charset="0"/>
              <a:buChar char="•"/>
            </a:pPr>
            <a:r>
              <a:rPr lang="en-GB" b="1">
                <a:solidFill>
                  <a:schemeClr val="bg1">
                    <a:lumMod val="95000"/>
                  </a:schemeClr>
                </a:solidFill>
                <a:effectLst>
                  <a:outerShdw blurRad="38100" dist="38100" dir="2700000" algn="tl">
                    <a:srgbClr val="000000">
                      <a:alpha val="43137"/>
                    </a:srgbClr>
                  </a:outerShdw>
                </a:effectLst>
                <a:ea typeface="ＭＳ Ｐゴシック" pitchFamily="34" charset="-128"/>
              </a:rPr>
              <a:t>Lower cylinder finalized in March 2019</a:t>
            </a:r>
          </a:p>
          <a:p>
            <a:pPr marL="285743" indent="-285743" defTabSz="795318" fontAlgn="base">
              <a:lnSpc>
                <a:spcPct val="80000"/>
              </a:lnSpc>
              <a:spcBef>
                <a:spcPct val="20000"/>
              </a:spcBef>
              <a:spcAft>
                <a:spcPct val="0"/>
              </a:spcAft>
              <a:buFont typeface="Arial" pitchFamily="34" charset="0"/>
              <a:buChar char="•"/>
            </a:pPr>
            <a:endParaRPr lang="en-GB" sz="600" b="1">
              <a:solidFill>
                <a:schemeClr val="bg1">
                  <a:lumMod val="95000"/>
                </a:schemeClr>
              </a:solidFill>
              <a:effectLst>
                <a:outerShdw blurRad="38100" dist="38100" dir="2700000" algn="tl">
                  <a:srgbClr val="000000">
                    <a:alpha val="43137"/>
                  </a:srgbClr>
                </a:outerShdw>
              </a:effectLst>
              <a:ea typeface="ＭＳ Ｐゴシック" pitchFamily="34" charset="-128"/>
            </a:endParaRPr>
          </a:p>
          <a:p>
            <a:pPr marL="285743" indent="-285743" defTabSz="795318" fontAlgn="base">
              <a:lnSpc>
                <a:spcPct val="80000"/>
              </a:lnSpc>
              <a:spcBef>
                <a:spcPct val="20000"/>
              </a:spcBef>
              <a:spcAft>
                <a:spcPct val="0"/>
              </a:spcAft>
              <a:buFont typeface="Arial" pitchFamily="34" charset="0"/>
              <a:buChar char="•"/>
            </a:pPr>
            <a:r>
              <a:rPr lang="fr-FR" b="1">
                <a:solidFill>
                  <a:schemeClr val="bg1">
                    <a:lumMod val="95000"/>
                  </a:schemeClr>
                </a:solidFill>
                <a:effectLst>
                  <a:outerShdw blurRad="38100" dist="38100" dir="2700000" algn="tl">
                    <a:srgbClr val="000000">
                      <a:alpha val="43137"/>
                    </a:srgbClr>
                  </a:outerShdw>
                </a:effectLst>
                <a:ea typeface="ＭＳ Ｐゴシック" pitchFamily="34" charset="-128"/>
              </a:rPr>
              <a:t>The Base section will be finalized in July 2019</a:t>
            </a:r>
          </a:p>
          <a:p>
            <a:pPr marL="285743" indent="-285743" defTabSz="795318" fontAlgn="base">
              <a:lnSpc>
                <a:spcPct val="80000"/>
              </a:lnSpc>
              <a:spcBef>
                <a:spcPct val="20000"/>
              </a:spcBef>
              <a:spcAft>
                <a:spcPct val="0"/>
              </a:spcAft>
              <a:buFont typeface="Arial" pitchFamily="34" charset="0"/>
              <a:buChar char="•"/>
            </a:pPr>
            <a:r>
              <a:rPr lang="fr-FR" b="1">
                <a:solidFill>
                  <a:schemeClr val="bg1">
                    <a:lumMod val="95000"/>
                  </a:schemeClr>
                </a:solidFill>
                <a:effectLst>
                  <a:outerShdw blurRad="38100" dist="38100" dir="2700000" algn="tl">
                    <a:srgbClr val="000000">
                      <a:alpha val="43137"/>
                    </a:srgbClr>
                  </a:outerShdw>
                </a:effectLst>
                <a:ea typeface="ＭＳ Ｐゴシック" pitchFamily="34" charset="-128"/>
              </a:rPr>
              <a:t>First Upper cylinder segments expected on site in May 2019</a:t>
            </a:r>
            <a:endParaRPr lang="en-GB" b="1" dirty="0">
              <a:solidFill>
                <a:schemeClr val="bg1">
                  <a:lumMod val="95000"/>
                </a:schemeClr>
              </a:solidFill>
              <a:effectLst>
                <a:outerShdw blurRad="38100" dist="38100" dir="2700000" algn="tl">
                  <a:srgbClr val="000000">
                    <a:alpha val="43137"/>
                  </a:srgbClr>
                </a:outerShdw>
              </a:effectLst>
              <a:ea typeface="ＭＳ Ｐゴシック" pitchFamily="34" charset="-128"/>
            </a:endParaRPr>
          </a:p>
          <a:p>
            <a:pPr marL="285743" indent="-285743" algn="r" defTabSz="795318" fontAlgn="base">
              <a:lnSpc>
                <a:spcPct val="80000"/>
              </a:lnSpc>
              <a:spcBef>
                <a:spcPct val="20000"/>
              </a:spcBef>
              <a:spcAft>
                <a:spcPct val="0"/>
              </a:spcAft>
              <a:buFont typeface="Arial" pitchFamily="34" charset="0"/>
              <a:buChar char="•"/>
            </a:pPr>
            <a:r>
              <a:rPr lang="en-GB" b="1" dirty="0">
                <a:solidFill>
                  <a:schemeClr val="bg1">
                    <a:lumMod val="95000"/>
                  </a:schemeClr>
                </a:solidFill>
                <a:effectLst>
                  <a:outerShdw blurRad="38100" dist="38100" dir="2700000" algn="tl">
                    <a:srgbClr val="000000">
                      <a:alpha val="43137"/>
                    </a:srgbClr>
                  </a:outerShdw>
                </a:effectLst>
                <a:ea typeface="ＭＳ Ｐゴシック" pitchFamily="34" charset="-128"/>
              </a:rPr>
              <a:t>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90" y="985962"/>
            <a:ext cx="3526710" cy="4400550"/>
          </a:xfrm>
          <a:prstGeom prst="rect">
            <a:avLst/>
          </a:prstGeom>
        </p:spPr>
      </p:pic>
      <p:sp>
        <p:nvSpPr>
          <p:cNvPr id="6" name="TextBox 5"/>
          <p:cNvSpPr txBox="1"/>
          <p:nvPr/>
        </p:nvSpPr>
        <p:spPr>
          <a:xfrm>
            <a:off x="1330286" y="829789"/>
            <a:ext cx="6617970" cy="784830"/>
          </a:xfrm>
          <a:prstGeom prst="rect">
            <a:avLst/>
          </a:prstGeom>
          <a:noFill/>
        </p:spPr>
        <p:txBody>
          <a:bodyPr wrap="square" rtlCol="0">
            <a:spAutoFit/>
          </a:bodyPr>
          <a:lstStyle/>
          <a:p>
            <a:pPr algn="ctr"/>
            <a:r>
              <a:rPr lang="en-US" sz="1500" dirty="0">
                <a:solidFill>
                  <a:schemeClr val="bg1">
                    <a:lumMod val="95000"/>
                  </a:schemeClr>
                </a:solidFill>
                <a:latin typeface="Arial" panose="020B0604020202020204" pitchFamily="34" charset="0"/>
                <a:ea typeface="+mj-ea"/>
                <a:cs typeface="Arial" panose="020B0604020202020204" pitchFamily="34" charset="0"/>
              </a:rPr>
              <a:t>India is responsible for the procurement </a:t>
            </a:r>
            <a:r>
              <a:rPr lang="en-US" sz="1500">
                <a:solidFill>
                  <a:schemeClr val="bg1">
                    <a:lumMod val="95000"/>
                  </a:schemeClr>
                </a:solidFill>
                <a:latin typeface="Arial" panose="020B0604020202020204" pitchFamily="34" charset="0"/>
                <a:ea typeface="+mj-ea"/>
                <a:cs typeface="Arial" panose="020B0604020202020204" pitchFamily="34" charset="0"/>
              </a:rPr>
              <a:t>of the massive </a:t>
            </a:r>
            <a:r>
              <a:rPr lang="en-US" sz="1500">
                <a:solidFill>
                  <a:schemeClr val="bg1">
                    <a:lumMod val="95000"/>
                  </a:schemeClr>
                </a:solidFill>
                <a:latin typeface="Arial" panose="020B0604020202020204" pitchFamily="34" charset="0"/>
                <a:cs typeface="Arial" panose="020B0604020202020204" pitchFamily="34" charset="0"/>
              </a:rPr>
              <a:t>3,850 </a:t>
            </a:r>
            <a:r>
              <a:rPr lang="en-US" sz="1500" dirty="0">
                <a:solidFill>
                  <a:schemeClr val="bg1">
                    <a:lumMod val="95000"/>
                  </a:schemeClr>
                </a:solidFill>
                <a:latin typeface="Arial" panose="020B0604020202020204" pitchFamily="34" charset="0"/>
                <a:cs typeface="Arial" panose="020B0604020202020204" pitchFamily="34" charset="0"/>
              </a:rPr>
              <a:t>tons </a:t>
            </a:r>
            <a:r>
              <a:rPr lang="en-US" sz="1500" dirty="0">
                <a:solidFill>
                  <a:schemeClr val="bg1">
                    <a:lumMod val="95000"/>
                  </a:schemeClr>
                </a:solidFill>
                <a:latin typeface="Arial" panose="020B0604020202020204" pitchFamily="34" charset="0"/>
                <a:ea typeface="+mj-ea"/>
                <a:cs typeface="Arial" panose="020B0604020202020204" pitchFamily="34" charset="0"/>
              </a:rPr>
              <a:t>“</a:t>
            </a:r>
            <a:r>
              <a:rPr lang="en-US" sz="1500">
                <a:solidFill>
                  <a:schemeClr val="bg1">
                    <a:lumMod val="95000"/>
                  </a:schemeClr>
                </a:solidFill>
                <a:latin typeface="Arial" panose="020B0604020202020204" pitchFamily="34" charset="0"/>
                <a:ea typeface="+mj-ea"/>
                <a:cs typeface="Arial" panose="020B0604020202020204" pitchFamily="34" charset="0"/>
              </a:rPr>
              <a:t>thermos”   (30 </a:t>
            </a:r>
            <a:r>
              <a:rPr lang="en-US" sz="1500" dirty="0">
                <a:solidFill>
                  <a:schemeClr val="bg1">
                    <a:lumMod val="95000"/>
                  </a:schemeClr>
                </a:solidFill>
                <a:latin typeface="Arial" panose="020B0604020202020204" pitchFamily="34" charset="0"/>
                <a:ea typeface="+mj-ea"/>
                <a:cs typeface="Arial" panose="020B0604020202020204" pitchFamily="34" charset="0"/>
              </a:rPr>
              <a:t>metres high, 30 metres </a:t>
            </a:r>
            <a:r>
              <a:rPr lang="en-US" sz="1500">
                <a:solidFill>
                  <a:schemeClr val="bg1">
                    <a:lumMod val="95000"/>
                  </a:schemeClr>
                </a:solidFill>
                <a:latin typeface="Arial" panose="020B0604020202020204" pitchFamily="34" charset="0"/>
                <a:ea typeface="+mj-ea"/>
                <a:cs typeface="Arial" panose="020B0604020202020204" pitchFamily="34" charset="0"/>
              </a:rPr>
              <a:t>in diameter, 280 penetrations) that will </a:t>
            </a:r>
            <a:r>
              <a:rPr lang="en-US" sz="1500" dirty="0">
                <a:solidFill>
                  <a:schemeClr val="bg1">
                    <a:lumMod val="95000"/>
                  </a:schemeClr>
                </a:solidFill>
                <a:latin typeface="Arial" panose="020B0604020202020204" pitchFamily="34" charset="0"/>
                <a:ea typeface="+mj-ea"/>
                <a:cs typeface="Arial" panose="020B0604020202020204" pitchFamily="34" charset="0"/>
              </a:rPr>
              <a:t>completely enclose the ITER Tokamak</a:t>
            </a:r>
            <a:r>
              <a:rPr lang="fr-FR" sz="1500" dirty="0">
                <a:solidFill>
                  <a:schemeClr val="bg1">
                    <a:lumMod val="95000"/>
                  </a:schemeClr>
                </a:solidFill>
                <a:latin typeface="Arial" panose="020B0604020202020204" pitchFamily="34" charset="0"/>
                <a:ea typeface="+mj-ea"/>
                <a:cs typeface="Arial" panose="020B0604020202020204" pitchFamily="34" charset="0"/>
              </a:rPr>
              <a:t>.</a:t>
            </a:r>
          </a:p>
        </p:txBody>
      </p:sp>
      <p:sp>
        <p:nvSpPr>
          <p:cNvPr id="4" name="TextBox 3"/>
          <p:cNvSpPr txBox="1"/>
          <p:nvPr/>
        </p:nvSpPr>
        <p:spPr>
          <a:xfrm>
            <a:off x="1330288" y="1826563"/>
            <a:ext cx="1669055" cy="300082"/>
          </a:xfrm>
          <a:prstGeom prst="rect">
            <a:avLst/>
          </a:prstGeom>
          <a:noFill/>
        </p:spPr>
        <p:txBody>
          <a:bodyPr wrap="square" rtlCol="0">
            <a:spAutoFit/>
          </a:bodyPr>
          <a:lstStyle/>
          <a:p>
            <a:r>
              <a:rPr lang="fr-FR" sz="1350" b="1"/>
              <a:t>Upper cylinder</a:t>
            </a:r>
            <a:endParaRPr lang="en-GB" sz="1350" b="1"/>
          </a:p>
        </p:txBody>
      </p:sp>
      <p:sp>
        <p:nvSpPr>
          <p:cNvPr id="8" name="TextBox 7"/>
          <p:cNvSpPr txBox="1"/>
          <p:nvPr/>
        </p:nvSpPr>
        <p:spPr>
          <a:xfrm>
            <a:off x="1330287" y="3606537"/>
            <a:ext cx="1669055" cy="300082"/>
          </a:xfrm>
          <a:prstGeom prst="rect">
            <a:avLst/>
          </a:prstGeom>
          <a:noFill/>
        </p:spPr>
        <p:txBody>
          <a:bodyPr wrap="square" rtlCol="0">
            <a:spAutoFit/>
          </a:bodyPr>
          <a:lstStyle/>
          <a:p>
            <a:r>
              <a:rPr lang="fr-FR" sz="1350" b="1"/>
              <a:t>Lower cylinder</a:t>
            </a:r>
            <a:endParaRPr lang="en-GB" sz="1350" b="1"/>
          </a:p>
        </p:txBody>
      </p:sp>
      <p:sp>
        <p:nvSpPr>
          <p:cNvPr id="9" name="TextBox 8"/>
          <p:cNvSpPr txBox="1"/>
          <p:nvPr/>
        </p:nvSpPr>
        <p:spPr>
          <a:xfrm>
            <a:off x="1330287" y="4700587"/>
            <a:ext cx="1669055" cy="300082"/>
          </a:xfrm>
          <a:prstGeom prst="rect">
            <a:avLst/>
          </a:prstGeom>
          <a:noFill/>
        </p:spPr>
        <p:txBody>
          <a:bodyPr wrap="square" rtlCol="0">
            <a:spAutoFit/>
          </a:bodyPr>
          <a:lstStyle/>
          <a:p>
            <a:r>
              <a:rPr lang="fr-FR" sz="1350" b="1"/>
              <a:t>Base section</a:t>
            </a:r>
            <a:endParaRPr lang="en-GB" sz="1350" b="1"/>
          </a:p>
        </p:txBody>
      </p:sp>
      <p:sp>
        <p:nvSpPr>
          <p:cNvPr id="10" name="TextBox 9"/>
          <p:cNvSpPr txBox="1"/>
          <p:nvPr/>
        </p:nvSpPr>
        <p:spPr>
          <a:xfrm>
            <a:off x="1330287" y="1372234"/>
            <a:ext cx="1669055" cy="300082"/>
          </a:xfrm>
          <a:prstGeom prst="rect">
            <a:avLst/>
          </a:prstGeom>
          <a:noFill/>
        </p:spPr>
        <p:txBody>
          <a:bodyPr wrap="square" rtlCol="0">
            <a:spAutoFit/>
          </a:bodyPr>
          <a:lstStyle/>
          <a:p>
            <a:r>
              <a:rPr lang="fr-FR" sz="1350" b="1">
                <a:solidFill>
                  <a:schemeClr val="bg1"/>
                </a:solidFill>
              </a:rPr>
              <a:t>Top lid</a:t>
            </a:r>
            <a:endParaRPr lang="en-GB" sz="1350" b="1">
              <a:solidFill>
                <a:schemeClr val="bg1"/>
              </a:solidFill>
            </a:endParaRPr>
          </a:p>
        </p:txBody>
      </p:sp>
      <p:pic>
        <p:nvPicPr>
          <p:cNvPr id="11" name="Picture 10" descr="C:\Documents and Settings\Administrateur.A0A2C2765BD24BA\Bureau\Untitled-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9286" y="258792"/>
            <a:ext cx="685800" cy="48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24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9050"/>
            <a:ext cx="9166412" cy="4724401"/>
          </a:xfrm>
          <a:prstGeom prst="rect">
            <a:avLst/>
          </a:prstGeom>
        </p:spPr>
      </p:pic>
      <p:sp>
        <p:nvSpPr>
          <p:cNvPr id="4" name="Title 1"/>
          <p:cNvSpPr txBox="1">
            <a:spLocks noGrp="1"/>
          </p:cNvSpPr>
          <p:nvPr>
            <p:ph type="title"/>
          </p:nvPr>
        </p:nvSpPr>
        <p:spPr>
          <a:xfrm>
            <a:off x="914400" y="63150"/>
            <a:ext cx="7128000" cy="756000"/>
          </a:xfrm>
          <a:prstGeom prst="rect">
            <a:avLst/>
          </a:prstGeom>
          <a:solidFill>
            <a:schemeClr val="tx1">
              <a:lumMod val="65000"/>
              <a:lumOff val="35000"/>
              <a:alpha val="7000"/>
            </a:schemeClr>
          </a:solidFill>
          <a:effectLst>
            <a:outerShdw blurRad="50800" dist="50800" dir="5400000" algn="ctr" rotWithShape="0">
              <a:schemeClr val="tx1"/>
            </a:outerShdw>
          </a:effectLst>
        </p:spPr>
        <p:txBody>
          <a:bodyPr vert="horz" lIns="91440" tIns="45720" rIns="91440" bIns="45720" rtlCol="0" anchor="ctr">
            <a:noAutofit/>
          </a:bodyPr>
          <a:lstStyle>
            <a:defPPr>
              <a:defRPr lang="en-US"/>
            </a:defPPr>
            <a:lvl1pPr algn="ctr">
              <a:spcBef>
                <a:spcPct val="0"/>
              </a:spcBef>
              <a:buNone/>
              <a:defRPr sz="5400" b="1">
                <a:solidFill>
                  <a:schemeClr val="bg1">
                    <a:lumMod val="95000"/>
                  </a:schemeClr>
                </a:solidFill>
                <a:latin typeface="Tahoma" pitchFamily="34" charset="0"/>
                <a:ea typeface="+mj-ea"/>
                <a:cs typeface="+mj-cs"/>
              </a:defRPr>
            </a:lvl1pPr>
          </a:lstStyle>
          <a:p>
            <a:r>
              <a:rPr lang="en-GB" sz="6000" dirty="0" smtClean="0">
                <a:solidFill>
                  <a:schemeClr val="bg1"/>
                </a:solidFill>
              </a:rPr>
              <a:t>Electrical network</a:t>
            </a:r>
          </a:p>
        </p:txBody>
      </p:sp>
      <p:sp>
        <p:nvSpPr>
          <p:cNvPr id="6" name="Rectangle 5"/>
          <p:cNvSpPr/>
          <p:nvPr/>
        </p:nvSpPr>
        <p:spPr>
          <a:xfrm>
            <a:off x="6934200" y="3714750"/>
            <a:ext cx="2057401" cy="830997"/>
          </a:xfrm>
          <a:prstGeom prst="rect">
            <a:avLst/>
          </a:prstGeom>
          <a:solidFill>
            <a:schemeClr val="tx2">
              <a:lumMod val="50000"/>
              <a:alpha val="66000"/>
            </a:schemeClr>
          </a:solidFill>
          <a:ln w="3175">
            <a:solidFill>
              <a:srgbClr val="FFC000"/>
            </a:solidFill>
          </a:ln>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The connection </a:t>
            </a:r>
            <a:r>
              <a:rPr lang="en-GB" sz="1200" dirty="0" smtClean="0">
                <a:solidFill>
                  <a:schemeClr val="bg1"/>
                </a:solidFill>
                <a:latin typeface="Arial" panose="020B0604020202020204" pitchFamily="34" charset="0"/>
                <a:cs typeface="Arial" panose="020B0604020202020204" pitchFamily="34" charset="0"/>
              </a:rPr>
              <a:t>to </a:t>
            </a:r>
            <a:r>
              <a:rPr lang="en-GB" sz="1200" dirty="0">
                <a:solidFill>
                  <a:schemeClr val="bg1"/>
                </a:solidFill>
                <a:latin typeface="Arial" panose="020B0604020202020204" pitchFamily="34" charset="0"/>
                <a:cs typeface="Arial" panose="020B0604020202020204" pitchFamily="34" charset="0"/>
              </a:rPr>
              <a:t>the French grid (400 kV </a:t>
            </a:r>
            <a:r>
              <a:rPr lang="en-GB" sz="1200" dirty="0" smtClean="0">
                <a:solidFill>
                  <a:schemeClr val="bg1"/>
                </a:solidFill>
                <a:latin typeface="Arial" panose="020B0604020202020204" pitchFamily="34" charset="0"/>
                <a:cs typeface="Arial" panose="020B0604020202020204" pitchFamily="34" charset="0"/>
              </a:rPr>
              <a:t>network) is effective as of 26 January 2019</a:t>
            </a:r>
            <a:endParaRPr lang="en-GB"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6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2400" y="971550"/>
            <a:ext cx="4572000" cy="2819400"/>
          </a:xfrm>
          <a:prstGeom prst="rect">
            <a:avLst/>
          </a:prstGeom>
          <a:solidFill>
            <a:schemeClr val="tx1">
              <a:lumMod val="50000"/>
              <a:lumOff val="50000"/>
              <a:alpha val="75000"/>
            </a:schemeClr>
          </a:solidFill>
          <a:ln w="3175">
            <a:solidFill>
              <a:srgbClr val="FFC000"/>
            </a:solidFill>
          </a:ln>
        </p:spPr>
      </p:pic>
      <p:sp>
        <p:nvSpPr>
          <p:cNvPr id="4" name="Title 3"/>
          <p:cNvSpPr txBox="1">
            <a:spLocks/>
          </p:cNvSpPr>
          <p:nvPr/>
        </p:nvSpPr>
        <p:spPr>
          <a:xfrm>
            <a:off x="102477" y="0"/>
            <a:ext cx="9144000" cy="923330"/>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z="5400" dirty="0" smtClean="0">
                <a:solidFill>
                  <a:schemeClr val="bg1">
                    <a:lumMod val="95000"/>
                  </a:schemeClr>
                </a:solidFill>
              </a:rPr>
              <a:t>Electrical conversion</a:t>
            </a:r>
            <a:endParaRPr lang="en-GB" sz="5400" dirty="0">
              <a:solidFill>
                <a:schemeClr val="bg1">
                  <a:lumMod val="95000"/>
                </a:schemeClr>
              </a:solidFill>
            </a:endParaRPr>
          </a:p>
        </p:txBody>
      </p:sp>
      <p:cxnSp>
        <p:nvCxnSpPr>
          <p:cNvPr id="8" name="Straight Arrow Connector 7"/>
          <p:cNvCxnSpPr/>
          <p:nvPr/>
        </p:nvCxnSpPr>
        <p:spPr>
          <a:xfrm flipV="1">
            <a:off x="1790700" y="3333750"/>
            <a:ext cx="190500" cy="533401"/>
          </a:xfrm>
          <a:prstGeom prst="straightConnector1">
            <a:avLst/>
          </a:prstGeom>
          <a:ln w="19050" cap="rnd"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371600" y="3257550"/>
            <a:ext cx="419100" cy="600671"/>
          </a:xfrm>
          <a:prstGeom prst="straightConnector1">
            <a:avLst/>
          </a:prstGeom>
          <a:ln w="19050" cap="rnd"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83273" y="3867150"/>
            <a:ext cx="4522077" cy="646331"/>
          </a:xfrm>
          <a:prstGeom prst="rect">
            <a:avLst/>
          </a:prstGeom>
          <a:solidFill>
            <a:schemeClr val="tx2">
              <a:lumMod val="50000"/>
              <a:alpha val="66000"/>
            </a:schemeClr>
          </a:solidFill>
          <a:ln w="3175">
            <a:solidFill>
              <a:srgbClr val="FFC000"/>
            </a:solidFill>
          </a:ln>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Two large Magnet Power Conversion buildings will host the transformers and converters ( AC ► DC) feeding power to the ITER magnets.</a:t>
            </a:r>
          </a:p>
        </p:txBody>
      </p:sp>
      <p:sp>
        <p:nvSpPr>
          <p:cNvPr id="15" name="Rectangle 14"/>
          <p:cNvSpPr/>
          <p:nvPr/>
        </p:nvSpPr>
        <p:spPr>
          <a:xfrm>
            <a:off x="4800598" y="3867150"/>
            <a:ext cx="4178709" cy="830997"/>
          </a:xfrm>
          <a:prstGeom prst="rect">
            <a:avLst/>
          </a:prstGeom>
          <a:solidFill>
            <a:schemeClr val="tx2">
              <a:lumMod val="50000"/>
              <a:alpha val="66000"/>
            </a:schemeClr>
          </a:solidFill>
          <a:ln w="3175">
            <a:solidFill>
              <a:srgbClr val="FFC000"/>
            </a:solidFill>
          </a:ln>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The twin buildings are now ready for equipment. Electrical components </a:t>
            </a:r>
            <a:r>
              <a:rPr lang="en-GB" sz="1200">
                <a:solidFill>
                  <a:schemeClr val="bg1"/>
                </a:solidFill>
                <a:latin typeface="Arial" panose="020B0604020202020204" pitchFamily="34" charset="0"/>
                <a:cs typeface="Arial" panose="020B0604020202020204" pitchFamily="34" charset="0"/>
              </a:rPr>
              <a:t>from </a:t>
            </a:r>
            <a:r>
              <a:rPr lang="en-GB" sz="1200" smtClean="0">
                <a:solidFill>
                  <a:schemeClr val="bg1"/>
                </a:solidFill>
                <a:latin typeface="Arial" panose="020B0604020202020204" pitchFamily="34" charset="0"/>
                <a:cs typeface="Arial" panose="020B0604020202020204" pitchFamily="34" charset="0"/>
              </a:rPr>
              <a:t>India, China</a:t>
            </a:r>
            <a:r>
              <a:rPr lang="en-GB" sz="1200" dirty="0">
                <a:solidFill>
                  <a:schemeClr val="bg1"/>
                </a:solidFill>
                <a:latin typeface="Arial" panose="020B0604020202020204" pitchFamily="34" charset="0"/>
                <a:cs typeface="Arial" panose="020B0604020202020204" pitchFamily="34" charset="0"/>
              </a:rPr>
              <a:t>, Korea and Russia </a:t>
            </a:r>
            <a:r>
              <a:rPr lang="en-GB" sz="1200" dirty="0" smtClean="0">
                <a:solidFill>
                  <a:schemeClr val="bg1"/>
                </a:solidFill>
                <a:latin typeface="Arial" panose="020B0604020202020204" pitchFamily="34" charset="0"/>
                <a:cs typeface="Arial" panose="020B0604020202020204" pitchFamily="34" charset="0"/>
              </a:rPr>
              <a:t>are being progressively </a:t>
            </a:r>
            <a:r>
              <a:rPr lang="en-GB" sz="1200" dirty="0">
                <a:solidFill>
                  <a:schemeClr val="bg1"/>
                </a:solidFill>
                <a:latin typeface="Arial" panose="020B0604020202020204" pitchFamily="34" charset="0"/>
                <a:cs typeface="Arial" panose="020B0604020202020204" pitchFamily="34" charset="0"/>
              </a:rPr>
              <a:t>installed inside of the building as well as in the exterior bays.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t="317" r="9716" b="-317"/>
          <a:stretch/>
        </p:blipFill>
        <p:spPr>
          <a:xfrm>
            <a:off x="4800600" y="971550"/>
            <a:ext cx="4248312" cy="2828329"/>
          </a:xfrm>
          <a:prstGeom prst="rect">
            <a:avLst/>
          </a:prstGeom>
          <a:solidFill>
            <a:schemeClr val="tx1">
              <a:lumMod val="50000"/>
              <a:lumOff val="50000"/>
              <a:alpha val="75000"/>
            </a:schemeClr>
          </a:solidFill>
          <a:ln w="3175">
            <a:solidFill>
              <a:srgbClr val="FFC000"/>
            </a:solidFill>
          </a:ln>
        </p:spPr>
      </p:pic>
    </p:spTree>
    <p:extLst>
      <p:ext uri="{BB962C8B-B14F-4D97-AF65-F5344CB8AC3E}">
        <p14:creationId xmlns:p14="http://schemas.microsoft.com/office/powerpoint/2010/main" val="312455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t="19466"/>
          <a:stretch/>
        </p:blipFill>
        <p:spPr>
          <a:xfrm>
            <a:off x="0" y="-19050"/>
            <a:ext cx="9145880" cy="4730750"/>
          </a:xfrm>
          <a:prstGeom prst="rect">
            <a:avLst/>
          </a:prstGeom>
        </p:spPr>
      </p:pic>
      <p:sp>
        <p:nvSpPr>
          <p:cNvPr id="4" name="Title 3"/>
          <p:cNvSpPr txBox="1">
            <a:spLocks/>
          </p:cNvSpPr>
          <p:nvPr/>
        </p:nvSpPr>
        <p:spPr bwMode="auto">
          <a:xfrm>
            <a:off x="-34632" y="57150"/>
            <a:ext cx="9180512" cy="114300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Autofit/>
          </a:bodyPr>
          <a:lstStyle>
            <a:defPPr>
              <a:defRPr lang="en-US"/>
            </a:defPPr>
            <a:lvl1pPr algn="ctr" rtl="0" eaLnBrk="0" fontAlgn="base" hangingPunct="0">
              <a:spcBef>
                <a:spcPct val="0"/>
              </a:spcBef>
              <a:spcAft>
                <a:spcPct val="0"/>
              </a:spcAft>
              <a:defRPr sz="66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a:lstStyle>
          <a:p>
            <a:r>
              <a:rPr lang="fr-FR" sz="5400" kern="0" dirty="0" err="1" smtClean="0">
                <a:solidFill>
                  <a:schemeClr val="bg1">
                    <a:lumMod val="95000"/>
                  </a:schemeClr>
                </a:solidFill>
                <a:effectLst/>
                <a:latin typeface="Arial" panose="020B0604020202020204" pitchFamily="34" charset="0"/>
                <a:cs typeface="Arial" panose="020B0604020202020204" pitchFamily="34" charset="0"/>
              </a:rPr>
              <a:t>From</a:t>
            </a:r>
            <a:r>
              <a:rPr lang="fr-FR" sz="5400" kern="0" dirty="0" smtClean="0">
                <a:solidFill>
                  <a:schemeClr val="bg1">
                    <a:lumMod val="95000"/>
                  </a:schemeClr>
                </a:solidFill>
                <a:effectLst/>
                <a:latin typeface="Arial" panose="020B0604020202020204" pitchFamily="34" charset="0"/>
                <a:cs typeface="Arial" panose="020B0604020202020204" pitchFamily="34" charset="0"/>
              </a:rPr>
              <a:t> fabrication…</a:t>
            </a:r>
            <a:endParaRPr lang="en-GB" sz="5400" kern="0" dirty="0">
              <a:solidFill>
                <a:schemeClr val="bg1">
                  <a:lumMod val="95000"/>
                </a:schemeClr>
              </a:solidFill>
              <a:effectLst/>
              <a:latin typeface="Arial" panose="020B0604020202020204" pitchFamily="34" charset="0"/>
              <a:cs typeface="Arial" panose="020B0604020202020204" pitchFamily="34" charset="0"/>
            </a:endParaRPr>
          </a:p>
        </p:txBody>
      </p:sp>
      <p:sp>
        <p:nvSpPr>
          <p:cNvPr id="10" name="Rectangle 9"/>
          <p:cNvSpPr/>
          <p:nvPr/>
        </p:nvSpPr>
        <p:spPr>
          <a:xfrm>
            <a:off x="0" y="3104912"/>
            <a:ext cx="9144000" cy="1600438"/>
          </a:xfrm>
          <a:prstGeom prst="rect">
            <a:avLst/>
          </a:prstGeom>
          <a:solidFill>
            <a:schemeClr val="tx1">
              <a:lumMod val="75000"/>
              <a:lumOff val="25000"/>
              <a:alpha val="72000"/>
            </a:schemeClr>
          </a:solidFill>
          <a:ln w="3175">
            <a:noFill/>
          </a:ln>
        </p:spPr>
        <p:txBody>
          <a:bodyPr wrap="square" rtlCol="0">
            <a:spAutoFit/>
          </a:bodyPr>
          <a:lstStyle/>
          <a:p>
            <a:r>
              <a:rPr lang="en-GB" sz="1400" b="1" dirty="0" smtClean="0">
                <a:solidFill>
                  <a:schemeClr val="bg1">
                    <a:lumMod val="95000"/>
                  </a:schemeClr>
                </a:solidFill>
                <a:latin typeface="Arial" panose="020B0604020202020204" pitchFamily="34" charset="0"/>
                <a:cs typeface="Arial" panose="020B0604020202020204" pitchFamily="34" charset="0"/>
              </a:rPr>
              <a:t>Manufacturing of ITER components is taking place at the cutting edge of technolo</a:t>
            </a:r>
            <a:r>
              <a:rPr lang="en-GB" sz="1400" b="1" dirty="0">
                <a:solidFill>
                  <a:schemeClr val="bg1">
                    <a:lumMod val="95000"/>
                  </a:schemeClr>
                </a:solidFill>
                <a:latin typeface="Arial" panose="020B0604020202020204" pitchFamily="34" charset="0"/>
                <a:cs typeface="Arial" panose="020B0604020202020204" pitchFamily="34" charset="0"/>
              </a:rPr>
              <a:t>gy</a:t>
            </a:r>
            <a:r>
              <a:rPr lang="en-GB" sz="1400" b="1" dirty="0" smtClean="0">
                <a:solidFill>
                  <a:schemeClr val="bg1">
                    <a:lumMod val="95000"/>
                  </a:schemeClr>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GB" sz="1400" b="1" dirty="0">
                <a:solidFill>
                  <a:schemeClr val="bg1">
                    <a:lumMod val="95000"/>
                  </a:schemeClr>
                </a:solidFill>
                <a:latin typeface="Arial" panose="020B0604020202020204" pitchFamily="34" charset="0"/>
                <a:cs typeface="Arial" panose="020B0604020202020204" pitchFamily="34" charset="0"/>
              </a:rPr>
              <a:t>G</a:t>
            </a:r>
            <a:r>
              <a:rPr lang="en-GB" sz="1400" b="1" dirty="0" smtClean="0">
                <a:solidFill>
                  <a:schemeClr val="bg1">
                    <a:lumMod val="95000"/>
                  </a:schemeClr>
                </a:solidFill>
                <a:latin typeface="Arial" panose="020B0604020202020204" pitchFamily="34" charset="0"/>
                <a:cs typeface="Arial" panose="020B0604020202020204" pitchFamily="34" charset="0"/>
              </a:rPr>
              <a:t>eometrical </a:t>
            </a:r>
            <a:r>
              <a:rPr lang="en-GB" sz="1400" b="1" dirty="0">
                <a:solidFill>
                  <a:schemeClr val="bg1">
                    <a:lumMod val="95000"/>
                  </a:schemeClr>
                </a:solidFill>
                <a:latin typeface="Arial" panose="020B0604020202020204" pitchFamily="34" charset="0"/>
                <a:cs typeface="Arial" panose="020B0604020202020204" pitchFamily="34" charset="0"/>
              </a:rPr>
              <a:t>tolerances measured in </a:t>
            </a:r>
            <a:r>
              <a:rPr lang="en-GB" sz="1400" b="1" dirty="0" smtClean="0">
                <a:solidFill>
                  <a:schemeClr val="bg1">
                    <a:lumMod val="95000"/>
                  </a:schemeClr>
                </a:solidFill>
                <a:latin typeface="Arial" panose="020B0604020202020204" pitchFamily="34" charset="0"/>
                <a:cs typeface="Arial" panose="020B0604020202020204" pitchFamily="34" charset="0"/>
              </a:rPr>
              <a:t>millimetres for </a:t>
            </a:r>
            <a:r>
              <a:rPr lang="en-GB" sz="1400" b="1" dirty="0">
                <a:solidFill>
                  <a:schemeClr val="bg1">
                    <a:lumMod val="95000"/>
                  </a:schemeClr>
                </a:solidFill>
                <a:latin typeface="Arial" panose="020B0604020202020204" pitchFamily="34" charset="0"/>
                <a:cs typeface="Arial" panose="020B0604020202020204" pitchFamily="34" charset="0"/>
              </a:rPr>
              <a:t>steel pieces </a:t>
            </a:r>
            <a:r>
              <a:rPr lang="en-GB" sz="1400" b="1" dirty="0" smtClean="0">
                <a:solidFill>
                  <a:schemeClr val="bg1">
                    <a:lumMod val="95000"/>
                  </a:schemeClr>
                </a:solidFill>
                <a:latin typeface="Arial" panose="020B0604020202020204" pitchFamily="34" charset="0"/>
                <a:cs typeface="Arial" panose="020B0604020202020204" pitchFamily="34" charset="0"/>
              </a:rPr>
              <a:t>up to </a:t>
            </a:r>
            <a:r>
              <a:rPr lang="en-GB" sz="1400" b="1" dirty="0">
                <a:solidFill>
                  <a:schemeClr val="bg1">
                    <a:lumMod val="95000"/>
                  </a:schemeClr>
                </a:solidFill>
                <a:latin typeface="Arial" panose="020B0604020202020204" pitchFamily="34" charset="0"/>
                <a:cs typeface="Arial" panose="020B0604020202020204" pitchFamily="34" charset="0"/>
              </a:rPr>
              <a:t>17 </a:t>
            </a:r>
            <a:r>
              <a:rPr lang="en-GB" sz="1400" b="1" dirty="0" smtClean="0">
                <a:solidFill>
                  <a:schemeClr val="bg1">
                    <a:lumMod val="95000"/>
                  </a:schemeClr>
                </a:solidFill>
                <a:latin typeface="Arial" panose="020B0604020202020204" pitchFamily="34" charset="0"/>
                <a:cs typeface="Arial" panose="020B0604020202020204" pitchFamily="34" charset="0"/>
              </a:rPr>
              <a:t>m tall weighing several hundred tons</a:t>
            </a:r>
            <a:endParaRPr lang="en-GB" sz="1400" b="1" dirty="0">
              <a:solidFill>
                <a:schemeClr val="bg1">
                  <a:lumMod val="9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b="1" dirty="0">
                <a:solidFill>
                  <a:schemeClr val="bg1">
                    <a:lumMod val="95000"/>
                  </a:schemeClr>
                </a:solidFill>
                <a:latin typeface="Arial" panose="020B0604020202020204" pitchFamily="34" charset="0"/>
                <a:cs typeface="Arial" panose="020B0604020202020204" pitchFamily="34" charset="0"/>
              </a:rPr>
              <a:t>S</a:t>
            </a:r>
            <a:r>
              <a:rPr lang="en-GB" sz="1400" b="1" dirty="0" smtClean="0">
                <a:solidFill>
                  <a:schemeClr val="bg1">
                    <a:lumMod val="95000"/>
                  </a:schemeClr>
                </a:solidFill>
                <a:latin typeface="Arial" panose="020B0604020202020204" pitchFamily="34" charset="0"/>
                <a:cs typeface="Arial" panose="020B0604020202020204" pitchFamily="34" charset="0"/>
              </a:rPr>
              <a:t>uperconducting </a:t>
            </a:r>
            <a:r>
              <a:rPr lang="en-GB" sz="1400" b="1" dirty="0">
                <a:solidFill>
                  <a:schemeClr val="bg1">
                    <a:lumMod val="95000"/>
                  </a:schemeClr>
                </a:solidFill>
                <a:latin typeface="Arial" panose="020B0604020202020204" pitchFamily="34" charset="0"/>
                <a:cs typeface="Arial" panose="020B0604020202020204" pitchFamily="34" charset="0"/>
              </a:rPr>
              <a:t>power lines cooled to </a:t>
            </a:r>
            <a:r>
              <a:rPr lang="en-GB" sz="1400" b="1" i="1" dirty="0">
                <a:solidFill>
                  <a:schemeClr val="bg1">
                    <a:lumMod val="95000"/>
                  </a:schemeClr>
                </a:solidFill>
                <a:latin typeface="Arial" panose="020B0604020202020204" pitchFamily="34" charset="0"/>
                <a:cs typeface="Arial" panose="020B0604020202020204" pitchFamily="34" charset="0"/>
              </a:rPr>
              <a:t>minus</a:t>
            </a:r>
            <a:r>
              <a:rPr lang="en-GB" sz="1400" b="1" dirty="0">
                <a:solidFill>
                  <a:schemeClr val="bg1">
                    <a:lumMod val="95000"/>
                  </a:schemeClr>
                </a:solidFill>
                <a:latin typeface="Arial" panose="020B0604020202020204" pitchFamily="34" charset="0"/>
                <a:cs typeface="Arial" panose="020B0604020202020204" pitchFamily="34" charset="0"/>
              </a:rPr>
              <a:t> 270 degrees </a:t>
            </a:r>
            <a:r>
              <a:rPr lang="en-GB" sz="1400" b="1" dirty="0" smtClean="0">
                <a:solidFill>
                  <a:schemeClr val="bg1">
                    <a:lumMod val="95000"/>
                  </a:schemeClr>
                </a:solidFill>
                <a:latin typeface="Arial" panose="020B0604020202020204" pitchFamily="34" charset="0"/>
                <a:cs typeface="Arial" panose="020B0604020202020204" pitchFamily="34" charset="0"/>
              </a:rPr>
              <a:t>Celsius</a:t>
            </a:r>
          </a:p>
          <a:p>
            <a:pPr marL="171450" indent="-171450">
              <a:buFont typeface="Arial" panose="020B0604020202020204" pitchFamily="34" charset="0"/>
              <a:buChar char="•"/>
            </a:pPr>
            <a:r>
              <a:rPr lang="en-GB" sz="1400" b="1" dirty="0">
                <a:solidFill>
                  <a:schemeClr val="bg1">
                    <a:lumMod val="95000"/>
                  </a:schemeClr>
                </a:solidFill>
                <a:latin typeface="Arial" panose="020B0604020202020204" pitchFamily="34" charset="0"/>
                <a:cs typeface="Arial" panose="020B0604020202020204" pitchFamily="34" charset="0"/>
              </a:rPr>
              <a:t>Plasma facing components to withstand heat flux as large as 20 MW per m</a:t>
            </a:r>
            <a:r>
              <a:rPr lang="en-GB" sz="1400" b="1" baseline="30000" dirty="0">
                <a:solidFill>
                  <a:schemeClr val="bg1">
                    <a:lumMod val="95000"/>
                  </a:schemeClr>
                </a:solidFill>
                <a:latin typeface="Arial" panose="020B0604020202020204" pitchFamily="34" charset="0"/>
                <a:cs typeface="Arial" panose="020B0604020202020204" pitchFamily="34" charset="0"/>
              </a:rPr>
              <a:t>2</a:t>
            </a:r>
          </a:p>
          <a:p>
            <a:pPr marL="171450" indent="-171450">
              <a:buFont typeface="Arial" panose="020B0604020202020204" pitchFamily="34" charset="0"/>
              <a:buChar char="•"/>
            </a:pPr>
            <a:r>
              <a:rPr lang="fr-FR" sz="1400" b="1" dirty="0" err="1">
                <a:solidFill>
                  <a:schemeClr val="bg1">
                    <a:lumMod val="95000"/>
                  </a:schemeClr>
                </a:solidFill>
                <a:latin typeface="Arial" panose="020B0604020202020204" pitchFamily="34" charset="0"/>
                <a:cs typeface="Arial" panose="020B0604020202020204" pitchFamily="34" charset="0"/>
              </a:rPr>
              <a:t>Cryoplant</a:t>
            </a:r>
            <a:r>
              <a:rPr lang="fr-FR" sz="1400" b="1" dirty="0">
                <a:solidFill>
                  <a:schemeClr val="bg1">
                    <a:lumMod val="95000"/>
                  </a:schemeClr>
                </a:solidFill>
                <a:latin typeface="Arial" panose="020B0604020202020204" pitchFamily="34" charset="0"/>
                <a:cs typeface="Arial" panose="020B0604020202020204" pitchFamily="34" charset="0"/>
              </a:rPr>
              <a:t> </a:t>
            </a:r>
            <a:r>
              <a:rPr lang="fr-FR" sz="1400" b="1" dirty="0" err="1">
                <a:solidFill>
                  <a:schemeClr val="bg1">
                    <a:lumMod val="95000"/>
                  </a:schemeClr>
                </a:solidFill>
                <a:latin typeface="Arial" panose="020B0604020202020204" pitchFamily="34" charset="0"/>
                <a:cs typeface="Arial" panose="020B0604020202020204" pitchFamily="34" charset="0"/>
              </a:rPr>
              <a:t>cooling</a:t>
            </a:r>
            <a:r>
              <a:rPr lang="fr-FR" sz="1400" b="1" dirty="0">
                <a:solidFill>
                  <a:schemeClr val="bg1">
                    <a:lumMod val="95000"/>
                  </a:schemeClr>
                </a:solidFill>
                <a:latin typeface="Arial" panose="020B0604020202020204" pitchFamily="34" charset="0"/>
                <a:cs typeface="Arial" panose="020B0604020202020204" pitchFamily="34" charset="0"/>
              </a:rPr>
              <a:t> </a:t>
            </a:r>
            <a:r>
              <a:rPr lang="fr-FR" sz="1400" b="1" dirty="0" err="1">
                <a:solidFill>
                  <a:schemeClr val="bg1">
                    <a:lumMod val="95000"/>
                  </a:schemeClr>
                </a:solidFill>
                <a:latin typeface="Arial" panose="020B0604020202020204" pitchFamily="34" charset="0"/>
                <a:cs typeface="Arial" panose="020B0604020202020204" pitchFamily="34" charset="0"/>
              </a:rPr>
              <a:t>capacity</a:t>
            </a:r>
            <a:r>
              <a:rPr lang="fr-FR" sz="1400" b="1" dirty="0">
                <a:solidFill>
                  <a:schemeClr val="bg1">
                    <a:lumMod val="95000"/>
                  </a:schemeClr>
                </a:solidFill>
                <a:latin typeface="Arial" panose="020B0604020202020204" pitchFamily="34" charset="0"/>
                <a:cs typeface="Arial" panose="020B0604020202020204" pitchFamily="34" charset="0"/>
              </a:rPr>
              <a:t> up to 110 kW at 4.5 K; </a:t>
            </a:r>
            <a:r>
              <a:rPr lang="en-GB" sz="1400" b="1" dirty="0">
                <a:solidFill>
                  <a:schemeClr val="bg1">
                    <a:lumMod val="95000"/>
                  </a:schemeClr>
                </a:solidFill>
                <a:latin typeface="Arial" panose="020B0604020202020204" pitchFamily="34" charset="0"/>
                <a:cs typeface="Arial" panose="020B0604020202020204" pitchFamily="34" charset="0"/>
              </a:rPr>
              <a:t>maximum cumulated liquefaction rate of 12,300 </a:t>
            </a:r>
            <a:r>
              <a:rPr lang="en-GB" sz="1400" b="1" dirty="0" smtClean="0">
                <a:solidFill>
                  <a:schemeClr val="bg1">
                    <a:lumMod val="95000"/>
                  </a:schemeClr>
                </a:solidFill>
                <a:latin typeface="Arial" panose="020B0604020202020204" pitchFamily="34" charset="0"/>
                <a:cs typeface="Arial" panose="020B0604020202020204" pitchFamily="34" charset="0"/>
              </a:rPr>
              <a:t>l/hr</a:t>
            </a:r>
          </a:p>
          <a:p>
            <a:pPr marL="171450" indent="-171450">
              <a:buFont typeface="Arial" panose="020B0604020202020204" pitchFamily="34" charset="0"/>
              <a:buChar char="•"/>
            </a:pPr>
            <a:r>
              <a:rPr lang="en-US" sz="1400" b="1" dirty="0" smtClean="0">
                <a:solidFill>
                  <a:schemeClr val="bg1">
                    <a:lumMod val="95000"/>
                  </a:schemeClr>
                </a:solidFill>
                <a:latin typeface="Arial" panose="020B0604020202020204" pitchFamily="34" charset="0"/>
                <a:cs typeface="Arial" panose="020B0604020202020204" pitchFamily="34" charset="0"/>
              </a:rPr>
              <a:t>Etc.</a:t>
            </a:r>
            <a:endParaRPr lang="en-GB" sz="1400" b="1" dirty="0" smtClean="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151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r-FR" dirty="0"/>
          </a:p>
        </p:txBody>
      </p:sp>
      <p:sp>
        <p:nvSpPr>
          <p:cNvPr id="4" name="Title 3"/>
          <p:cNvSpPr txBox="1">
            <a:spLocks/>
          </p:cNvSpPr>
          <p:nvPr/>
        </p:nvSpPr>
        <p:spPr bwMode="auto">
          <a:xfrm>
            <a:off x="1" y="-19050"/>
            <a:ext cx="9143999" cy="1143000"/>
          </a:xfrm>
          <a:prstGeom prst="rect">
            <a:avLst/>
          </a:prstGeom>
          <a:effectLst>
            <a:outerShdw blurRad="50800" dist="50800" dir="5400000" algn="ctr" rotWithShape="0">
              <a:schemeClr val="tx1"/>
            </a:outerShdw>
          </a:effectLst>
          <a:extLst/>
        </p:spPr>
        <p:txBody>
          <a:bodyPr vert="horz" lIns="91440" tIns="45720" rIns="91440" bIns="45720" rtlCol="0" anchor="ctr">
            <a:noAutofit/>
          </a:bodyPr>
          <a:lstStyle>
            <a:defPPr>
              <a:defRPr lang="en-US"/>
            </a:defPPr>
            <a:lvl1pPr algn="ctr">
              <a:spcBef>
                <a:spcPct val="0"/>
              </a:spcBef>
              <a:buNone/>
              <a:defRPr sz="4000" b="1">
                <a:solidFill>
                  <a:schemeClr val="bg1">
                    <a:lumMod val="95000"/>
                  </a:schemeClr>
                </a:solidFill>
                <a:latin typeface="Tahoma" pitchFamily="34" charset="0"/>
                <a:ea typeface="+mj-ea"/>
                <a:cs typeface="+mj-cs"/>
              </a:defRPr>
            </a:lvl1pPr>
          </a:lstStyle>
          <a:p>
            <a:r>
              <a:rPr lang="fr-FR" sz="4800" dirty="0" smtClean="0"/>
              <a:t>…to </a:t>
            </a:r>
            <a:r>
              <a:rPr lang="fr-FR" sz="4800" dirty="0" err="1" smtClean="0"/>
              <a:t>Assembly</a:t>
            </a:r>
            <a:r>
              <a:rPr lang="fr-FR" sz="4800" dirty="0" smtClean="0"/>
              <a:t> </a:t>
            </a:r>
            <a:r>
              <a:rPr lang="fr-FR" sz="4800" dirty="0" err="1" smtClean="0"/>
              <a:t>preparation</a:t>
            </a:r>
            <a:endParaRPr lang="en-GB" sz="4800" dirty="0"/>
          </a:p>
        </p:txBody>
      </p:sp>
      <p:pic>
        <p:nvPicPr>
          <p:cNvPr id="2050" name="Picture 2" descr="C:\Users\arnouxr\Documents\Work\En Cours\ENSA SPAIN\OK FINAL\JPEG\ENSA_General_View_blurre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199" y="1047748"/>
            <a:ext cx="4416553" cy="2916870"/>
          </a:xfrm>
          <a:prstGeom prst="rect">
            <a:avLst/>
          </a:prstGeom>
          <a:solidFill>
            <a:schemeClr val="tx1">
              <a:lumMod val="50000"/>
              <a:lumOff val="50000"/>
              <a:alpha val="92000"/>
            </a:schemeClr>
          </a:solidFill>
          <a:ln w="3175">
            <a:solidFill>
              <a:srgbClr val="FFC000"/>
            </a:solidFill>
          </a:ln>
          <a:extLst/>
        </p:spPr>
      </p:pic>
      <p:pic>
        <p:nvPicPr>
          <p:cNvPr id="8" name="Picture 2" descr="C:\Users\arnouxr\Documents\Work\En Cours\FEEDER INSTALLATION\OK\JPEG\Feeder_installation_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1999" y="1047750"/>
            <a:ext cx="4343401" cy="2916868"/>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199" y="4122063"/>
            <a:ext cx="4416553" cy="430887"/>
          </a:xfrm>
          <a:prstGeom prst="rect">
            <a:avLst/>
          </a:prstGeom>
          <a:solidFill>
            <a:schemeClr val="tx1">
              <a:lumMod val="85000"/>
              <a:lumOff val="15000"/>
              <a:alpha val="56000"/>
            </a:schemeClr>
          </a:solidFill>
          <a:ln w="3175">
            <a:solidFill>
              <a:srgbClr val="FFC000"/>
            </a:solidFill>
          </a:ln>
        </p:spPr>
        <p:txBody>
          <a:bodyPr wrap="square" rtlCol="0">
            <a:spAutoFit/>
          </a:bodyPr>
          <a:lstStyle>
            <a:defPPr>
              <a:defRPr lang="fr-FR"/>
            </a:defPPr>
            <a:lvl1pPr algn="ctr">
              <a:defRPr sz="1100">
                <a:solidFill>
                  <a:schemeClr val="bg1"/>
                </a:solidFill>
                <a:latin typeface="Arial" panose="020B0604020202020204" pitchFamily="34" charset="0"/>
                <a:cs typeface="Arial" panose="020B0604020202020204" pitchFamily="34" charset="0"/>
              </a:defRPr>
            </a:lvl1pPr>
          </a:lstStyle>
          <a:p>
            <a:r>
              <a:rPr lang="en-GB" dirty="0"/>
              <a:t>In Spain, welding procedures and techniques are being tested on a real-size vacuum vessel </a:t>
            </a:r>
            <a:r>
              <a:rPr lang="en-GB" dirty="0" smtClean="0"/>
              <a:t>mockup</a:t>
            </a:r>
            <a:r>
              <a:rPr lang="fr-FR" dirty="0" smtClean="0"/>
              <a:t>.</a:t>
            </a:r>
            <a:endParaRPr lang="fr-FR" dirty="0"/>
          </a:p>
        </p:txBody>
      </p:sp>
      <p:sp>
        <p:nvSpPr>
          <p:cNvPr id="10" name="TextBox 9"/>
          <p:cNvSpPr txBox="1"/>
          <p:nvPr/>
        </p:nvSpPr>
        <p:spPr>
          <a:xfrm>
            <a:off x="4571999" y="4122063"/>
            <a:ext cx="4343401" cy="430887"/>
          </a:xfrm>
          <a:prstGeom prst="rect">
            <a:avLst/>
          </a:prstGeom>
          <a:solidFill>
            <a:schemeClr val="tx1">
              <a:lumMod val="85000"/>
              <a:lumOff val="15000"/>
              <a:alpha val="56000"/>
            </a:schemeClr>
          </a:solidFill>
          <a:ln w="3175">
            <a:solidFill>
              <a:srgbClr val="FFC000"/>
            </a:solidFill>
          </a:ln>
        </p:spPr>
        <p:txBody>
          <a:bodyPr wrap="square" rtlCol="0">
            <a:spAutoFit/>
          </a:bodyPr>
          <a:lstStyle>
            <a:defPPr>
              <a:defRPr lang="fr-FR"/>
            </a:defPPr>
            <a:lvl1pPr algn="ctr">
              <a:defRPr sz="1100">
                <a:solidFill>
                  <a:schemeClr val="bg1"/>
                </a:solidFill>
                <a:latin typeface="Arial" panose="020B0604020202020204" pitchFamily="34" charset="0"/>
                <a:cs typeface="Arial" panose="020B0604020202020204" pitchFamily="34" charset="0"/>
              </a:defRPr>
            </a:lvl1pPr>
          </a:lstStyle>
          <a:p>
            <a:r>
              <a:rPr lang="en-GB" dirty="0"/>
              <a:t>O</a:t>
            </a:r>
            <a:r>
              <a:rPr lang="en-GB" dirty="0" smtClean="0"/>
              <a:t>n </a:t>
            </a:r>
            <a:r>
              <a:rPr lang="en-GB" dirty="0"/>
              <a:t>the night of 26 </a:t>
            </a:r>
            <a:r>
              <a:rPr lang="en-GB" dirty="0" smtClean="0"/>
              <a:t>November 2018, the first machine component </a:t>
            </a:r>
            <a:r>
              <a:rPr lang="fr-FR" dirty="0" smtClean="0"/>
              <a:t>(</a:t>
            </a:r>
            <a:r>
              <a:rPr lang="fr-FR" i="1" dirty="0" smtClean="0"/>
              <a:t>cryostat </a:t>
            </a:r>
            <a:r>
              <a:rPr lang="fr-FR" i="1" dirty="0" err="1" smtClean="0"/>
              <a:t>feedtrhrough</a:t>
            </a:r>
            <a:r>
              <a:rPr lang="fr-FR" i="1" dirty="0" smtClean="0"/>
              <a:t>)</a:t>
            </a:r>
            <a:r>
              <a:rPr lang="fr-FR" dirty="0" smtClean="0"/>
              <a:t> </a:t>
            </a:r>
            <a:r>
              <a:rPr lang="fr-FR" dirty="0" err="1" smtClean="0"/>
              <a:t>was</a:t>
            </a:r>
            <a:r>
              <a:rPr lang="fr-FR" dirty="0" smtClean="0"/>
              <a:t> </a:t>
            </a:r>
            <a:r>
              <a:rPr lang="fr-FR" dirty="0" err="1" smtClean="0"/>
              <a:t>lowered</a:t>
            </a:r>
            <a:r>
              <a:rPr lang="fr-FR" dirty="0" smtClean="0"/>
              <a:t> </a:t>
            </a:r>
            <a:r>
              <a:rPr lang="fr-FR" dirty="0" err="1" smtClean="0"/>
              <a:t>into</a:t>
            </a:r>
            <a:r>
              <a:rPr lang="fr-FR" dirty="0" smtClean="0"/>
              <a:t> the Tokamak </a:t>
            </a:r>
            <a:r>
              <a:rPr lang="fr-FR" dirty="0" err="1" smtClean="0"/>
              <a:t>Pit</a:t>
            </a:r>
            <a:r>
              <a:rPr lang="fr-FR" dirty="0" smtClean="0"/>
              <a:t>.</a:t>
            </a:r>
            <a:endParaRPr lang="fr-FR" dirty="0"/>
          </a:p>
        </p:txBody>
      </p:sp>
    </p:spTree>
    <p:extLst>
      <p:ext uri="{BB962C8B-B14F-4D97-AF65-F5344CB8AC3E}">
        <p14:creationId xmlns:p14="http://schemas.microsoft.com/office/powerpoint/2010/main" val="263245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rnouxr\Desktop\Untitled-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700" y="0"/>
            <a:ext cx="9318450" cy="4749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107504" y="32087"/>
            <a:ext cx="9289032" cy="1015663"/>
          </a:xfrm>
          <a:prstGeom prst="rect">
            <a:avLst/>
          </a:prstGeom>
          <a:noFill/>
          <a:effectLst>
            <a:outerShdw blurRad="50800" dist="50800" dir="5400000" algn="ctr" rotWithShape="0">
              <a:schemeClr val="tx1"/>
            </a:outerShdw>
          </a:effectLst>
          <a:extLst/>
        </p:spPr>
        <p:txBody>
          <a:bodyPr vert="horz" wrap="square" lIns="91440" tIns="45720" rIns="91440" bIns="45720" rtlCol="0" anchor="ctr">
            <a:spAutoFit/>
          </a:bodyPr>
          <a:lstStyle>
            <a:lvl1pPr algn="ctr">
              <a:spcBef>
                <a:spcPct val="0"/>
              </a:spcBef>
              <a:buNone/>
              <a:defRPr sz="6000" b="1">
                <a:solidFill>
                  <a:schemeClr val="bg1">
                    <a:lumMod val="95000"/>
                  </a:schemeClr>
                </a:solidFill>
                <a:latin typeface="Arial" panose="020B0604020202020204" pitchFamily="34" charset="0"/>
                <a:cs typeface="Arial" panose="020B0604020202020204" pitchFamily="34" charset="0"/>
              </a:defRPr>
            </a:lvl1pPr>
          </a:lstStyle>
          <a:p>
            <a:r>
              <a:rPr lang="en-GB" dirty="0"/>
              <a:t>Fusion in the Universe</a:t>
            </a:r>
          </a:p>
        </p:txBody>
      </p:sp>
      <p:sp>
        <p:nvSpPr>
          <p:cNvPr id="10" name="Rectangle 9"/>
          <p:cNvSpPr txBox="1">
            <a:spLocks noChangeArrowheads="1"/>
          </p:cNvSpPr>
          <p:nvPr/>
        </p:nvSpPr>
        <p:spPr bwMode="auto">
          <a:xfrm>
            <a:off x="11436" y="1156469"/>
            <a:ext cx="4447035" cy="2628900"/>
          </a:xfrm>
          <a:prstGeom prst="rect">
            <a:avLst/>
          </a:prstGeom>
          <a:effectLst>
            <a:outerShdw blurRad="50800" dist="38100" dir="5400000" algn="t" rotWithShape="0">
              <a:prstClr val="black">
                <a:alpha val="76000"/>
              </a:prstClr>
            </a:outerShdw>
          </a:effectLst>
          <a:extLst/>
        </p:spPr>
        <p:txBody>
          <a:bodyPr vert="horz" lIns="91440" tIns="45720" rIns="91440" bIns="45720" rtlCol="0">
            <a:noAutofit/>
          </a:bodyPr>
          <a:lstStyle>
            <a:defPPr>
              <a:defRPr lang="en-US"/>
            </a:defPPr>
            <a:lvl1pPr marL="285750" indent="-285750" defTabSz="795338" fontAlgn="base">
              <a:spcBef>
                <a:spcPct val="0"/>
              </a:spcBef>
              <a:spcAft>
                <a:spcPct val="0"/>
              </a:spcAft>
              <a:buFont typeface="Wingdings" panose="05000000000000000000" pitchFamily="2" charset="2"/>
              <a:buChar char="§"/>
              <a:defRPr b="1">
                <a:solidFill>
                  <a:schemeClr val="bg1">
                    <a:lumMod val="85000"/>
                  </a:schemeClr>
                </a:solidFill>
                <a:effectLst>
                  <a:outerShdw blurRad="38100" dist="38100" dir="2700000" algn="tl">
                    <a:srgbClr val="000000">
                      <a:alpha val="43137"/>
                    </a:srgbClr>
                  </a:outerShdw>
                </a:effectLst>
                <a:latin typeface="Tahoma" pitchFamily="34" charset="0"/>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n-GB" dirty="0">
                <a:solidFill>
                  <a:schemeClr val="bg1">
                    <a:lumMod val="95000"/>
                  </a:schemeClr>
                </a:solidFill>
              </a:rPr>
              <a:t>Fusion powers the Sun and stars. </a:t>
            </a:r>
          </a:p>
          <a:p>
            <a:endParaRPr lang="en-GB" dirty="0">
              <a:solidFill>
                <a:schemeClr val="bg1">
                  <a:lumMod val="95000"/>
                </a:schemeClr>
              </a:solidFill>
            </a:endParaRPr>
          </a:p>
          <a:p>
            <a:r>
              <a:rPr lang="en-GB" dirty="0">
                <a:solidFill>
                  <a:schemeClr val="bg1">
                    <a:lumMod val="95000"/>
                  </a:schemeClr>
                </a:solidFill>
              </a:rPr>
              <a:t>In a fusion reaction, two light atomic nuclei combine, form a heavier nucleus and release energy.</a:t>
            </a:r>
          </a:p>
          <a:p>
            <a:endParaRPr lang="en-GB" dirty="0">
              <a:solidFill>
                <a:schemeClr val="bg1">
                  <a:lumMod val="95000"/>
                </a:schemeClr>
              </a:solidFill>
            </a:endParaRPr>
          </a:p>
          <a:p>
            <a:r>
              <a:rPr lang="en-GB" dirty="0" smtClean="0">
                <a:solidFill>
                  <a:schemeClr val="bg1">
                    <a:lumMod val="95000"/>
                  </a:schemeClr>
                </a:solidFill>
              </a:rPr>
              <a:t>The Big Challenge: to reproduce         in a fusion machine (Tokamak*)     a </a:t>
            </a:r>
            <a:r>
              <a:rPr lang="en-GB" dirty="0">
                <a:solidFill>
                  <a:schemeClr val="bg1">
                    <a:lumMod val="95000"/>
                  </a:schemeClr>
                </a:solidFill>
              </a:rPr>
              <a:t>similar reaction on Earth</a:t>
            </a:r>
            <a:r>
              <a:rPr lang="en-GB" dirty="0" smtClean="0">
                <a:solidFill>
                  <a:schemeClr val="bg1">
                    <a:lumMod val="95000"/>
                  </a:schemeClr>
                </a:solidFill>
              </a:rPr>
              <a:t>.</a:t>
            </a:r>
          </a:p>
          <a:p>
            <a:endParaRPr lang="fr-FR" dirty="0">
              <a:solidFill>
                <a:schemeClr val="bg1">
                  <a:lumMod val="95000"/>
                </a:schemeClr>
              </a:solidFill>
            </a:endParaRPr>
          </a:p>
        </p:txBody>
      </p:sp>
      <p:sp>
        <p:nvSpPr>
          <p:cNvPr id="5" name="TextBox 4"/>
          <p:cNvSpPr txBox="1"/>
          <p:nvPr/>
        </p:nvSpPr>
        <p:spPr>
          <a:xfrm>
            <a:off x="5040052" y="3414311"/>
            <a:ext cx="4212468" cy="1754326"/>
          </a:xfrm>
          <a:prstGeom prst="rect">
            <a:avLst/>
          </a:prstGeom>
          <a:noFill/>
          <a:effectLst>
            <a:outerShdw blurRad="50800" dist="50800" dir="5400000" algn="ctr" rotWithShape="0">
              <a:schemeClr val="tx1"/>
            </a:outerShdw>
          </a:effectLst>
        </p:spPr>
        <p:txBody>
          <a:bodyPr wrap="square" rtlCol="0">
            <a:spAutoFit/>
          </a:bodyPr>
          <a:lstStyle/>
          <a:p>
            <a:pPr algn="ctr"/>
            <a:r>
              <a:rPr lang="en-GB" sz="4400" b="1" dirty="0">
                <a:solidFill>
                  <a:schemeClr val="bg1">
                    <a:lumMod val="95000"/>
                  </a:schemeClr>
                </a:solidFill>
                <a:effectLst>
                  <a:outerShdw blurRad="38100" dist="38100" dir="2700000" algn="tl">
                    <a:srgbClr val="000000">
                      <a:alpha val="43137"/>
                    </a:srgbClr>
                  </a:outerShdw>
                </a:effectLst>
                <a:latin typeface="Symbol" panose="05050102010706020507" pitchFamily="18" charset="2"/>
              </a:rPr>
              <a:t>D</a:t>
            </a:r>
            <a:r>
              <a:rPr lang="en-GB" sz="4400" b="1" dirty="0">
                <a:solidFill>
                  <a:schemeClr val="bg1">
                    <a:lumMod val="95000"/>
                  </a:schemeClr>
                </a:solidFill>
                <a:effectLst>
                  <a:outerShdw blurRad="38100" dist="38100" dir="2700000" algn="tl">
                    <a:srgbClr val="000000">
                      <a:alpha val="43137"/>
                    </a:srgbClr>
                  </a:outerShdw>
                </a:effectLst>
                <a:latin typeface="Tahoma" pitchFamily="34" charset="0"/>
              </a:rPr>
              <a:t>E=</a:t>
            </a:r>
            <a:r>
              <a:rPr lang="en-GB" sz="4400" b="1" dirty="0">
                <a:solidFill>
                  <a:schemeClr val="bg1">
                    <a:lumMod val="95000"/>
                  </a:schemeClr>
                </a:solidFill>
                <a:effectLst>
                  <a:outerShdw blurRad="38100" dist="38100" dir="2700000" algn="tl">
                    <a:srgbClr val="000000">
                      <a:alpha val="43137"/>
                    </a:srgbClr>
                  </a:outerShdw>
                </a:effectLst>
                <a:latin typeface="Symbol" panose="05050102010706020507" pitchFamily="18" charset="2"/>
              </a:rPr>
              <a:t>D</a:t>
            </a:r>
            <a:r>
              <a:rPr lang="en-GB" sz="4400" b="1" dirty="0">
                <a:solidFill>
                  <a:schemeClr val="bg1">
                    <a:lumMod val="95000"/>
                  </a:schemeClr>
                </a:solidFill>
                <a:effectLst>
                  <a:outerShdw blurRad="38100" dist="38100" dir="2700000" algn="tl">
                    <a:srgbClr val="000000">
                      <a:alpha val="43137"/>
                    </a:srgbClr>
                  </a:outerShdw>
                </a:effectLst>
                <a:latin typeface="Tahoma" pitchFamily="34" charset="0"/>
              </a:rPr>
              <a:t>mc</a:t>
            </a:r>
            <a:r>
              <a:rPr lang="en-GB" sz="4400" b="1" baseline="30000" dirty="0">
                <a:solidFill>
                  <a:schemeClr val="bg1">
                    <a:lumMod val="95000"/>
                  </a:schemeClr>
                </a:solidFill>
                <a:effectLst>
                  <a:outerShdw blurRad="38100" dist="38100" dir="2700000" algn="tl">
                    <a:srgbClr val="000000">
                      <a:alpha val="43137"/>
                    </a:srgbClr>
                  </a:outerShdw>
                </a:effectLst>
                <a:latin typeface="Tahoma" pitchFamily="34" charset="0"/>
              </a:rPr>
              <a:t>2</a:t>
            </a:r>
          </a:p>
          <a:p>
            <a:pPr algn="ctr"/>
            <a:r>
              <a:rPr lang="en-GB" sz="2000" b="1" dirty="0" smtClean="0">
                <a:solidFill>
                  <a:schemeClr val="bg1">
                    <a:lumMod val="95000"/>
                  </a:schemeClr>
                </a:solidFill>
                <a:latin typeface="Arial" panose="020B0604020202020204" pitchFamily="34" charset="0"/>
                <a:cs typeface="Arial" panose="020B0604020202020204" pitchFamily="34" charset="0"/>
              </a:rPr>
              <a:t>A tiny loss of mass</a:t>
            </a:r>
          </a:p>
          <a:p>
            <a:pPr algn="ctr"/>
            <a:r>
              <a:rPr lang="en-GB" sz="2000" b="1" dirty="0" smtClean="0">
                <a:solidFill>
                  <a:schemeClr val="bg1">
                    <a:lumMod val="95000"/>
                  </a:schemeClr>
                </a:solidFill>
                <a:latin typeface="Arial" panose="020B0604020202020204" pitchFamily="34" charset="0"/>
                <a:cs typeface="Arial" panose="020B0604020202020204" pitchFamily="34" charset="0"/>
              </a:rPr>
              <a:t>A huge liberation of energy</a:t>
            </a:r>
            <a:r>
              <a:rPr lang="en-GB" sz="2000" b="1" dirty="0" smtClean="0">
                <a:solidFill>
                  <a:schemeClr val="bg1">
                    <a:lumMod val="95000"/>
                  </a:schemeClr>
                </a:solidFill>
                <a:latin typeface="Tahoma" pitchFamily="34" charset="0"/>
              </a:rPr>
              <a:t> </a:t>
            </a:r>
            <a:endParaRPr lang="en-GB" sz="2000" baseline="30000" dirty="0">
              <a:solidFill>
                <a:schemeClr val="bg1">
                  <a:lumMod val="95000"/>
                </a:schemeClr>
              </a:solidFill>
            </a:endParaRPr>
          </a:p>
          <a:p>
            <a:pPr algn="ctr"/>
            <a:endParaRPr lang="en-GB" sz="3600" baseline="30000" dirty="0">
              <a:solidFill>
                <a:schemeClr val="bg1">
                  <a:lumMod val="95000"/>
                </a:schemeClr>
              </a:solidFill>
              <a:effectLst>
                <a:outerShdw blurRad="38100" dist="38100" dir="2700000" algn="tl">
                  <a:srgbClr val="000000">
                    <a:alpha val="43137"/>
                  </a:srgbClr>
                </a:outerShdw>
              </a:effectLst>
            </a:endParaRPr>
          </a:p>
        </p:txBody>
      </p:sp>
      <p:sp>
        <p:nvSpPr>
          <p:cNvPr id="2" name="TextBox 1"/>
          <p:cNvSpPr txBox="1"/>
          <p:nvPr/>
        </p:nvSpPr>
        <p:spPr>
          <a:xfrm>
            <a:off x="243924" y="4103469"/>
            <a:ext cx="4404276" cy="646331"/>
          </a:xfrm>
          <a:prstGeom prst="rect">
            <a:avLst/>
          </a:prstGeom>
          <a:noFill/>
        </p:spPr>
        <p:txBody>
          <a:bodyPr wrap="square" rtlCol="0">
            <a:spAutoFit/>
          </a:bodyPr>
          <a:lstStyle/>
          <a:p>
            <a:r>
              <a:rPr lang="fr-FR" i="1" dirty="0" smtClean="0">
                <a:solidFill>
                  <a:srgbClr val="FFC000"/>
                </a:solidFill>
              </a:rPr>
              <a:t>* Tokamak:  a </a:t>
            </a:r>
            <a:r>
              <a:rPr lang="fr-FR" i="1" dirty="0" err="1" smtClean="0">
                <a:solidFill>
                  <a:srgbClr val="FFC000"/>
                </a:solidFill>
              </a:rPr>
              <a:t>Russian</a:t>
            </a:r>
            <a:r>
              <a:rPr lang="fr-FR" i="1" dirty="0" smtClean="0">
                <a:solidFill>
                  <a:srgbClr val="FFC000"/>
                </a:solidFill>
              </a:rPr>
              <a:t> </a:t>
            </a:r>
            <a:r>
              <a:rPr lang="fr-FR" i="1" dirty="0" err="1" smtClean="0">
                <a:solidFill>
                  <a:srgbClr val="FFC000"/>
                </a:solidFill>
              </a:rPr>
              <a:t>acronym</a:t>
            </a:r>
            <a:r>
              <a:rPr lang="fr-FR" i="1" dirty="0" smtClean="0">
                <a:solidFill>
                  <a:srgbClr val="FFC000"/>
                </a:solidFill>
              </a:rPr>
              <a:t> for « </a:t>
            </a:r>
            <a:r>
              <a:rPr lang="fr-FR" i="1" dirty="0" err="1" smtClean="0">
                <a:solidFill>
                  <a:srgbClr val="FFC000"/>
                </a:solidFill>
              </a:rPr>
              <a:t>Toroidal</a:t>
            </a:r>
            <a:endParaRPr lang="fr-FR" i="1" dirty="0" smtClean="0">
              <a:solidFill>
                <a:srgbClr val="FFC000"/>
              </a:solidFill>
            </a:endParaRPr>
          </a:p>
          <a:p>
            <a:r>
              <a:rPr lang="fr-FR" i="1" dirty="0" err="1" smtClean="0">
                <a:solidFill>
                  <a:srgbClr val="FFC000"/>
                </a:solidFill>
              </a:rPr>
              <a:t>Chamber</a:t>
            </a:r>
            <a:r>
              <a:rPr lang="fr-FR" i="1" dirty="0" smtClean="0">
                <a:solidFill>
                  <a:srgbClr val="FFC000"/>
                </a:solidFill>
              </a:rPr>
              <a:t>, </a:t>
            </a:r>
            <a:r>
              <a:rPr lang="fr-FR" i="1" dirty="0" err="1" smtClean="0">
                <a:solidFill>
                  <a:srgbClr val="FFC000"/>
                </a:solidFill>
              </a:rPr>
              <a:t>Magnetic</a:t>
            </a:r>
            <a:r>
              <a:rPr lang="fr-FR" i="1" dirty="0" smtClean="0">
                <a:solidFill>
                  <a:srgbClr val="FFC000"/>
                </a:solidFill>
              </a:rPr>
              <a:t> </a:t>
            </a:r>
            <a:r>
              <a:rPr lang="fr-FR" i="1" dirty="0" err="1" smtClean="0">
                <a:solidFill>
                  <a:srgbClr val="FFC000"/>
                </a:solidFill>
              </a:rPr>
              <a:t>Coils</a:t>
            </a:r>
            <a:r>
              <a:rPr lang="fr-FR" i="1" dirty="0" smtClean="0">
                <a:solidFill>
                  <a:srgbClr val="FFC000"/>
                </a:solidFill>
              </a:rPr>
              <a:t> ».</a:t>
            </a:r>
            <a:endParaRPr lang="en-GB" i="1" dirty="0">
              <a:solidFill>
                <a:srgbClr val="FFC000"/>
              </a:solidFill>
            </a:endParaRPr>
          </a:p>
        </p:txBody>
      </p:sp>
    </p:spTree>
    <p:extLst>
      <p:ext uri="{BB962C8B-B14F-4D97-AF65-F5344CB8AC3E}">
        <p14:creationId xmlns:p14="http://schemas.microsoft.com/office/powerpoint/2010/main" val="92389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0_En cours\EUROPEAN MPs 16_05\Tokamak new.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9409" y="927719"/>
            <a:ext cx="6441679" cy="3732459"/>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6"/>
          <p:cNvSpPr>
            <a:spLocks noChangeShapeType="1"/>
          </p:cNvSpPr>
          <p:nvPr/>
        </p:nvSpPr>
        <p:spPr bwMode="auto">
          <a:xfrm flipV="1">
            <a:off x="1811924" y="2536466"/>
            <a:ext cx="1284293" cy="67542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8" name="Rectangle 6"/>
          <p:cNvSpPr>
            <a:spLocks noChangeArrowheads="1"/>
          </p:cNvSpPr>
          <p:nvPr/>
        </p:nvSpPr>
        <p:spPr bwMode="auto">
          <a:xfrm>
            <a:off x="86807" y="1901647"/>
            <a:ext cx="2153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Toroidal Field coils (</a:t>
            </a:r>
            <a:r>
              <a:rPr lang="de-DE" sz="1200" b="1" dirty="0">
                <a:solidFill>
                  <a:schemeClr val="bg1">
                    <a:lumMod val="95000"/>
                  </a:schemeClr>
                </a:solidFill>
                <a:ea typeface="ＭＳ Ｐゴシック" pitchFamily="34" charset="-128"/>
              </a:rPr>
              <a:t>18</a:t>
            </a:r>
            <a:r>
              <a:rPr lang="de-DE" sz="1200" b="1" dirty="0" smtClean="0">
                <a:solidFill>
                  <a:schemeClr val="bg1">
                    <a:lumMod val="95000"/>
                  </a:schemeClr>
                </a:solidFill>
                <a:ea typeface="ＭＳ Ｐゴシック" pitchFamily="34" charset="-128"/>
              </a:rPr>
              <a:t>)</a:t>
            </a:r>
            <a:endParaRPr lang="de-DE" sz="1200" b="1" dirty="0">
              <a:solidFill>
                <a:schemeClr val="bg1">
                  <a:lumMod val="95000"/>
                </a:schemeClr>
              </a:solidFill>
              <a:ea typeface="ＭＳ Ｐゴシック" pitchFamily="34" charset="-128"/>
            </a:endParaRPr>
          </a:p>
        </p:txBody>
      </p:sp>
      <p:sp>
        <p:nvSpPr>
          <p:cNvPr id="9" name="Rectangle 7"/>
          <p:cNvSpPr>
            <a:spLocks noChangeArrowheads="1"/>
          </p:cNvSpPr>
          <p:nvPr/>
        </p:nvSpPr>
        <p:spPr bwMode="auto">
          <a:xfrm>
            <a:off x="59323" y="3046015"/>
            <a:ext cx="17525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Poloidal field coils </a:t>
            </a:r>
            <a:r>
              <a:rPr lang="de-DE" sz="1200" b="1" dirty="0">
                <a:solidFill>
                  <a:schemeClr val="bg1">
                    <a:lumMod val="95000"/>
                  </a:schemeClr>
                </a:solidFill>
                <a:ea typeface="ＭＳ Ｐゴシック" pitchFamily="34" charset="-128"/>
              </a:rPr>
              <a:t>(6</a:t>
            </a:r>
            <a:r>
              <a:rPr lang="de-DE" sz="1200" b="1" dirty="0" smtClean="0">
                <a:solidFill>
                  <a:schemeClr val="bg1">
                    <a:lumMod val="95000"/>
                  </a:schemeClr>
                </a:solidFill>
                <a:ea typeface="ＭＳ Ｐゴシック" pitchFamily="34" charset="-128"/>
              </a:rPr>
              <a:t>)</a:t>
            </a:r>
            <a:endParaRPr lang="de-DE" sz="1200" b="1" dirty="0">
              <a:solidFill>
                <a:schemeClr val="bg1">
                  <a:lumMod val="95000"/>
                </a:schemeClr>
              </a:solidFill>
              <a:ea typeface="ＭＳ Ｐゴシック" pitchFamily="34" charset="-128"/>
            </a:endParaRPr>
          </a:p>
        </p:txBody>
      </p:sp>
      <p:sp>
        <p:nvSpPr>
          <p:cNvPr id="11" name="Rectangle 9"/>
          <p:cNvSpPr>
            <a:spLocks noChangeArrowheads="1"/>
          </p:cNvSpPr>
          <p:nvPr/>
        </p:nvSpPr>
        <p:spPr bwMode="auto">
          <a:xfrm>
            <a:off x="7676286" y="894550"/>
            <a:ext cx="9005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a:solidFill>
                  <a:schemeClr val="bg1">
                    <a:lumMod val="95000"/>
                  </a:schemeClr>
                </a:solidFill>
              </a:rPr>
              <a:t>Cryostat </a:t>
            </a:r>
          </a:p>
        </p:txBody>
      </p:sp>
      <p:sp>
        <p:nvSpPr>
          <p:cNvPr id="12" name="Rectangle 10"/>
          <p:cNvSpPr>
            <a:spLocks noChangeArrowheads="1"/>
          </p:cNvSpPr>
          <p:nvPr/>
        </p:nvSpPr>
        <p:spPr bwMode="auto">
          <a:xfrm>
            <a:off x="7076918" y="1504950"/>
            <a:ext cx="25019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dirty="0" smtClean="0">
                <a:solidFill>
                  <a:schemeClr val="bg1">
                    <a:lumMod val="95000"/>
                  </a:schemeClr>
                </a:solidFill>
                <a:ea typeface="ＭＳ Ｐゴシック" pitchFamily="34" charset="-128"/>
              </a:rPr>
              <a:t>Thermal shield</a:t>
            </a:r>
            <a:endParaRPr lang="de-DE" sz="1200" b="1" dirty="0">
              <a:solidFill>
                <a:schemeClr val="bg1">
                  <a:lumMod val="95000"/>
                </a:schemeClr>
              </a:solidFill>
              <a:ea typeface="ＭＳ Ｐゴシック" pitchFamily="34" charset="-128"/>
            </a:endParaRPr>
          </a:p>
        </p:txBody>
      </p:sp>
      <p:sp>
        <p:nvSpPr>
          <p:cNvPr id="13" name="Rectangle 11"/>
          <p:cNvSpPr>
            <a:spLocks noChangeArrowheads="1"/>
          </p:cNvSpPr>
          <p:nvPr/>
        </p:nvSpPr>
        <p:spPr bwMode="auto">
          <a:xfrm>
            <a:off x="7100885" y="2201326"/>
            <a:ext cx="2260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dirty="0" smtClean="0">
                <a:solidFill>
                  <a:schemeClr val="bg1">
                    <a:lumMod val="95000"/>
                  </a:schemeClr>
                </a:solidFill>
                <a:ea typeface="ＭＳ Ｐゴシック" pitchFamily="34" charset="-128"/>
              </a:rPr>
              <a:t>Vacuum vessel</a:t>
            </a:r>
            <a:endParaRPr lang="de-DE" sz="1200" b="1" dirty="0">
              <a:solidFill>
                <a:schemeClr val="bg1">
                  <a:lumMod val="95000"/>
                </a:schemeClr>
              </a:solidFill>
              <a:ea typeface="ＭＳ Ｐゴシック" pitchFamily="34" charset="-128"/>
            </a:endParaRPr>
          </a:p>
        </p:txBody>
      </p:sp>
      <p:sp>
        <p:nvSpPr>
          <p:cNvPr id="14" name="Rectangle 12"/>
          <p:cNvSpPr>
            <a:spLocks noChangeArrowheads="1"/>
          </p:cNvSpPr>
          <p:nvPr/>
        </p:nvSpPr>
        <p:spPr bwMode="auto">
          <a:xfrm>
            <a:off x="7515400" y="3877876"/>
            <a:ext cx="15476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Blanket modules</a:t>
            </a:r>
            <a:endParaRPr lang="de-DE" sz="1200" b="1" dirty="0">
              <a:solidFill>
                <a:schemeClr val="bg1">
                  <a:lumMod val="95000"/>
                </a:schemeClr>
              </a:solidFill>
              <a:ea typeface="ＭＳ Ｐゴシック" pitchFamily="34" charset="-128"/>
            </a:endParaRPr>
          </a:p>
        </p:txBody>
      </p:sp>
      <p:sp>
        <p:nvSpPr>
          <p:cNvPr id="16" name="Line 14"/>
          <p:cNvSpPr>
            <a:spLocks noChangeShapeType="1"/>
          </p:cNvSpPr>
          <p:nvPr/>
        </p:nvSpPr>
        <p:spPr bwMode="auto">
          <a:xfrm flipV="1">
            <a:off x="1372008" y="3003797"/>
            <a:ext cx="2191883" cy="108941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17" name="Line 15"/>
          <p:cNvSpPr>
            <a:spLocks noChangeShapeType="1"/>
          </p:cNvSpPr>
          <p:nvPr/>
        </p:nvSpPr>
        <p:spPr bwMode="auto">
          <a:xfrm flipV="1">
            <a:off x="3851920" y="3046014"/>
            <a:ext cx="648072" cy="127657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19" name="Line 17"/>
          <p:cNvSpPr>
            <a:spLocks noChangeShapeType="1"/>
          </p:cNvSpPr>
          <p:nvPr/>
        </p:nvSpPr>
        <p:spPr bwMode="auto">
          <a:xfrm>
            <a:off x="935623" y="1516225"/>
            <a:ext cx="968446" cy="25007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0" name="Line 18"/>
          <p:cNvSpPr>
            <a:spLocks noChangeShapeType="1"/>
          </p:cNvSpPr>
          <p:nvPr/>
        </p:nvSpPr>
        <p:spPr bwMode="auto">
          <a:xfrm flipH="1" flipV="1">
            <a:off x="5292080" y="3120380"/>
            <a:ext cx="2223319" cy="86278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1" name="Line 19"/>
          <p:cNvSpPr>
            <a:spLocks noChangeShapeType="1"/>
          </p:cNvSpPr>
          <p:nvPr/>
        </p:nvSpPr>
        <p:spPr bwMode="auto">
          <a:xfrm flipH="1" flipV="1">
            <a:off x="5148065" y="3466457"/>
            <a:ext cx="1129383" cy="99571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2" name="Line 20"/>
          <p:cNvSpPr>
            <a:spLocks noChangeShapeType="1"/>
          </p:cNvSpPr>
          <p:nvPr/>
        </p:nvSpPr>
        <p:spPr bwMode="auto">
          <a:xfrm flipH="1">
            <a:off x="4932036" y="1033049"/>
            <a:ext cx="2744249" cy="16565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3" name="Line 21"/>
          <p:cNvSpPr>
            <a:spLocks noChangeShapeType="1"/>
          </p:cNvSpPr>
          <p:nvPr/>
        </p:nvSpPr>
        <p:spPr bwMode="auto">
          <a:xfrm flipH="1">
            <a:off x="5292080" y="2391648"/>
            <a:ext cx="1884657" cy="29591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5" name="Line 23"/>
          <p:cNvSpPr>
            <a:spLocks noChangeShapeType="1"/>
          </p:cNvSpPr>
          <p:nvPr/>
        </p:nvSpPr>
        <p:spPr bwMode="auto">
          <a:xfrm flipH="1">
            <a:off x="5798908" y="1643450"/>
            <a:ext cx="1278009" cy="12284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
        <p:nvSpPr>
          <p:cNvPr id="28" name="Rectangle 26"/>
          <p:cNvSpPr>
            <a:spLocks noChangeArrowheads="1"/>
          </p:cNvSpPr>
          <p:nvPr/>
        </p:nvSpPr>
        <p:spPr bwMode="auto">
          <a:xfrm>
            <a:off x="205691" y="1129319"/>
            <a:ext cx="26474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Feeders </a:t>
            </a:r>
            <a:r>
              <a:rPr lang="de-DE" sz="1200" b="1" dirty="0">
                <a:solidFill>
                  <a:schemeClr val="bg1">
                    <a:lumMod val="95000"/>
                  </a:schemeClr>
                </a:solidFill>
                <a:ea typeface="ＭＳ Ｐゴシック" pitchFamily="34" charset="-128"/>
              </a:rPr>
              <a:t>(31</a:t>
            </a:r>
            <a:r>
              <a:rPr lang="de-DE" sz="1200" b="1" dirty="0" smtClean="0">
                <a:solidFill>
                  <a:schemeClr val="bg1">
                    <a:lumMod val="95000"/>
                  </a:schemeClr>
                </a:solidFill>
                <a:ea typeface="ＭＳ Ｐゴシック" pitchFamily="34" charset="-128"/>
              </a:rPr>
              <a:t>)</a:t>
            </a:r>
            <a:endParaRPr lang="de-DE" sz="1200" b="1" dirty="0">
              <a:solidFill>
                <a:schemeClr val="bg1">
                  <a:lumMod val="95000"/>
                </a:schemeClr>
              </a:solidFill>
              <a:ea typeface="ＭＳ Ｐゴシック" pitchFamily="34" charset="-128"/>
            </a:endParaRPr>
          </a:p>
        </p:txBody>
      </p:sp>
      <p:sp>
        <p:nvSpPr>
          <p:cNvPr id="15" name="Rectangle 13"/>
          <p:cNvSpPr>
            <a:spLocks noChangeArrowheads="1"/>
          </p:cNvSpPr>
          <p:nvPr/>
        </p:nvSpPr>
        <p:spPr bwMode="auto">
          <a:xfrm>
            <a:off x="5940152" y="4382984"/>
            <a:ext cx="9517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a:solidFill>
                  <a:schemeClr val="bg1">
                    <a:lumMod val="95000"/>
                  </a:schemeClr>
                </a:solidFill>
                <a:ea typeface="ＭＳ Ｐゴシック" pitchFamily="34" charset="-128"/>
              </a:rPr>
              <a:t>Divertor </a:t>
            </a:r>
          </a:p>
        </p:txBody>
      </p:sp>
      <p:sp>
        <p:nvSpPr>
          <p:cNvPr id="7" name="Rectangle 5"/>
          <p:cNvSpPr>
            <a:spLocks noChangeArrowheads="1"/>
          </p:cNvSpPr>
          <p:nvPr/>
        </p:nvSpPr>
        <p:spPr bwMode="auto">
          <a:xfrm>
            <a:off x="2864678" y="4348837"/>
            <a:ext cx="22347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Central solenoid (6)</a:t>
            </a:r>
            <a:endParaRPr lang="de-DE" sz="1200" b="1" dirty="0">
              <a:solidFill>
                <a:schemeClr val="bg1">
                  <a:lumMod val="95000"/>
                </a:schemeClr>
              </a:solidFill>
              <a:ea typeface="ＭＳ Ｐゴシック" pitchFamily="34" charset="-128"/>
            </a:endParaRPr>
          </a:p>
        </p:txBody>
      </p:sp>
      <p:sp>
        <p:nvSpPr>
          <p:cNvPr id="35" name="Rectangle 8"/>
          <p:cNvSpPr>
            <a:spLocks noChangeArrowheads="1"/>
          </p:cNvSpPr>
          <p:nvPr/>
        </p:nvSpPr>
        <p:spPr bwMode="auto">
          <a:xfrm>
            <a:off x="568916" y="4093209"/>
            <a:ext cx="2527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dirty="0" smtClean="0">
                <a:solidFill>
                  <a:schemeClr val="bg1">
                    <a:lumMod val="95000"/>
                  </a:schemeClr>
                </a:solidFill>
                <a:ea typeface="ＭＳ Ｐゴシック" pitchFamily="34" charset="-128"/>
              </a:rPr>
              <a:t>Correction coils (18)</a:t>
            </a:r>
            <a:endParaRPr lang="de-DE" sz="1200" b="1" dirty="0">
              <a:solidFill>
                <a:schemeClr val="bg1">
                  <a:lumMod val="95000"/>
                </a:schemeClr>
              </a:solidFill>
              <a:ea typeface="ＭＳ Ｐゴシック" pitchFamily="34" charset="-128"/>
            </a:endParaRPr>
          </a:p>
        </p:txBody>
      </p:sp>
      <p:sp>
        <p:nvSpPr>
          <p:cNvPr id="41" name="Line 27"/>
          <p:cNvSpPr>
            <a:spLocks noChangeShapeType="1"/>
          </p:cNvSpPr>
          <p:nvPr/>
        </p:nvSpPr>
        <p:spPr bwMode="auto">
          <a:xfrm>
            <a:off x="941102" y="1516225"/>
            <a:ext cx="2155114" cy="25007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pic>
        <p:nvPicPr>
          <p:cNvPr id="48" name="Picture 6"/>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7781" y="4615275"/>
            <a:ext cx="474290" cy="26073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8"/>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2196" y="4645815"/>
            <a:ext cx="456068" cy="3022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descr="C:\Documents and Settings\Administrateur.A0A2C2765BD24BA\Bureau\Untitled-6.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777402" y="1188012"/>
            <a:ext cx="464658" cy="328037"/>
          </a:xfrm>
          <a:prstGeom prst="rect">
            <a:avLst/>
          </a:prstGeom>
          <a:noFill/>
          <a:extLst>
            <a:ext uri="{909E8E84-426E-40DD-AFC4-6F175D3DCCD1}">
              <a14:hiddenFill xmlns:a14="http://schemas.microsoft.com/office/drawing/2010/main">
                <a:solidFill>
                  <a:srgbClr val="FFFFFF"/>
                </a:solidFill>
              </a14:hiddenFill>
            </a:ext>
          </a:extLst>
        </p:spPr>
      </p:pic>
      <p:sp>
        <p:nvSpPr>
          <p:cNvPr id="24" name="Line 22"/>
          <p:cNvSpPr>
            <a:spLocks noChangeShapeType="1"/>
          </p:cNvSpPr>
          <p:nvPr/>
        </p:nvSpPr>
        <p:spPr bwMode="auto">
          <a:xfrm>
            <a:off x="1904071" y="2040146"/>
            <a:ext cx="2078001" cy="21644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pic>
        <p:nvPicPr>
          <p:cNvPr id="54" name="Picture 8"/>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6217" y="4606590"/>
            <a:ext cx="411565" cy="25877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6"/>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17" y="2523202"/>
            <a:ext cx="521909" cy="31035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33034" y="1435662"/>
            <a:ext cx="461446"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2986" y="2535823"/>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576873" y="4168484"/>
            <a:ext cx="429497"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2986" y="2262122"/>
            <a:ext cx="470415"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41954" y="3394452"/>
            <a:ext cx="461446"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37419" y="2479193"/>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120464" y="3406755"/>
            <a:ext cx="517063" cy="28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36043" y="2496220"/>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19038" y="2536467"/>
            <a:ext cx="517063"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05871" y="1798924"/>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08759" y="4155926"/>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06458" y="4164439"/>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062701" y="4645815"/>
            <a:ext cx="429497"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118572" y="4174496"/>
            <a:ext cx="489495"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62600" y="4633258"/>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9701" y="3394453"/>
            <a:ext cx="508902" cy="31475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74698" y="4391781"/>
            <a:ext cx="470415"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8"/>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5616" y="2262121"/>
            <a:ext cx="512780" cy="29667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5" descr="C:\Documents and Settings\Administrateur.A0A2C2765BD24BA\Bureau\euflag.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9701" y="2256594"/>
            <a:ext cx="508902" cy="319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38100"/>
            <a:ext cx="9144000" cy="857250"/>
          </a:xfrm>
        </p:spPr>
        <p:txBody>
          <a:bodyPr>
            <a:noAutofit/>
          </a:bodyPr>
          <a:lstStyle/>
          <a:p>
            <a:pPr eaLnBrk="0" hangingPunct="0"/>
            <a:r>
              <a:rPr lang="en-GB" sz="4800" b="1" dirty="0">
                <a:solidFill>
                  <a:schemeClr val="bg1">
                    <a:lumMod val="95000"/>
                  </a:schemeClr>
                </a:solidFill>
                <a:effectLst>
                  <a:outerShdw blurRad="50800" dist="50800" dir="5400000" algn="ctr" rotWithShape="0">
                    <a:prstClr val="black"/>
                  </a:outerShdw>
                </a:effectLst>
                <a:latin typeface="Tahoma" pitchFamily="34" charset="0"/>
                <a:ea typeface="+mn-ea"/>
                <a:cs typeface="+mn-cs"/>
              </a:rPr>
              <a:t>Who manufactures what?</a:t>
            </a:r>
            <a:r>
              <a:rPr lang="en-GB" b="1" kern="1200" dirty="0" smtClean="0">
                <a:solidFill>
                  <a:schemeClr val="bg1">
                    <a:lumMod val="95000"/>
                  </a:schemeClr>
                </a:solidFill>
                <a:effectLst>
                  <a:outerShdw dist="50800" dir="5400000" sx="99000" sy="99000" algn="ctr" rotWithShape="0">
                    <a:schemeClr val="tx1">
                      <a:lumMod val="50000"/>
                      <a:lumOff val="50000"/>
                    </a:schemeClr>
                  </a:outerShdw>
                </a:effectLst>
                <a:latin typeface="Tahoma" pitchFamily="34" charset="0"/>
              </a:rPr>
              <a:t/>
            </a:r>
            <a:br>
              <a:rPr lang="en-GB" b="1" kern="1200" dirty="0" smtClean="0">
                <a:solidFill>
                  <a:schemeClr val="bg1">
                    <a:lumMod val="95000"/>
                  </a:schemeClr>
                </a:solidFill>
                <a:effectLst>
                  <a:outerShdw dist="50800" dir="5400000" sx="99000" sy="99000" algn="ctr" rotWithShape="0">
                    <a:schemeClr val="tx1">
                      <a:lumMod val="50000"/>
                      <a:lumOff val="50000"/>
                    </a:schemeClr>
                  </a:outerShdw>
                </a:effectLst>
                <a:latin typeface="Tahoma" pitchFamily="34" charset="0"/>
              </a:rPr>
            </a:br>
            <a:r>
              <a:rPr lang="en-GB" sz="2000" b="1" dirty="0" smtClean="0">
                <a:solidFill>
                  <a:schemeClr val="bg1">
                    <a:lumMod val="95000"/>
                  </a:schemeClr>
                </a:solidFill>
                <a:latin typeface="Tahoma" pitchFamily="34" charset="0"/>
              </a:rPr>
              <a:t>The ITER Members share all intellectual property</a:t>
            </a:r>
            <a:endParaRPr lang="en-GB" sz="2000" b="1" kern="1200" dirty="0">
              <a:solidFill>
                <a:schemeClr val="bg1">
                  <a:lumMod val="95000"/>
                </a:schemeClr>
              </a:solidFill>
              <a:latin typeface="Tahoma" pitchFamily="34" charset="0"/>
            </a:endParaRPr>
          </a:p>
        </p:txBody>
      </p:sp>
      <p:pic>
        <p:nvPicPr>
          <p:cNvPr id="104"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106458" y="2493984"/>
            <a:ext cx="429497"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9" descr="C:\Documents and Settings\Administrateur.A0A2C2765BD24BA\Bureau\Untitled-6.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971088" y="3182685"/>
            <a:ext cx="464658" cy="328037"/>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11"/>
          <p:cNvSpPr>
            <a:spLocks noChangeArrowheads="1"/>
          </p:cNvSpPr>
          <p:nvPr/>
        </p:nvSpPr>
        <p:spPr bwMode="auto">
          <a:xfrm>
            <a:off x="7424637" y="2934896"/>
            <a:ext cx="15759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b="1" dirty="0" smtClean="0">
                <a:solidFill>
                  <a:schemeClr val="bg1">
                    <a:lumMod val="95000"/>
                  </a:schemeClr>
                </a:solidFill>
                <a:ea typeface="ＭＳ Ｐゴシック" pitchFamily="34" charset="-128"/>
              </a:rPr>
              <a:t>In-wall shielding</a:t>
            </a:r>
            <a:endParaRPr lang="de-DE" sz="1200" b="1" dirty="0">
              <a:solidFill>
                <a:schemeClr val="bg1">
                  <a:lumMod val="95000"/>
                </a:schemeClr>
              </a:solidFill>
              <a:ea typeface="ＭＳ Ｐゴシック" pitchFamily="34" charset="-128"/>
            </a:endParaRPr>
          </a:p>
        </p:txBody>
      </p:sp>
      <p:sp>
        <p:nvSpPr>
          <p:cNvPr id="53" name="Line 21"/>
          <p:cNvSpPr>
            <a:spLocks noChangeShapeType="1"/>
          </p:cNvSpPr>
          <p:nvPr/>
        </p:nvSpPr>
        <p:spPr bwMode="auto">
          <a:xfrm flipH="1" flipV="1">
            <a:off x="5562599" y="2934895"/>
            <a:ext cx="1952798" cy="24961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552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
                                          </p:stCondLst>
                                        </p:cTn>
                                        <p:tgtEl>
                                          <p:spTgt spid="41"/>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0"/>
                                  </p:stCondLst>
                                  <p:childTnLst>
                                    <p:set>
                                      <p:cBhvr>
                                        <p:cTn id="9" dur="1" fill="hold">
                                          <p:stCondLst>
                                            <p:cond delay="99"/>
                                          </p:stCondLst>
                                        </p:cTn>
                                        <p:tgtEl>
                                          <p:spTgt spid="19"/>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0"/>
                                  </p:stCondLst>
                                  <p:childTnLst>
                                    <p:set>
                                      <p:cBhvr>
                                        <p:cTn id="12" dur="1" fill="hold">
                                          <p:stCondLst>
                                            <p:cond delay="99"/>
                                          </p:stCondLst>
                                        </p:cTn>
                                        <p:tgtEl>
                                          <p:spTgt spid="24"/>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grpId="0" nodeType="afterEffect">
                                  <p:stCondLst>
                                    <p:cond delay="0"/>
                                  </p:stCondLst>
                                  <p:childTnLst>
                                    <p:set>
                                      <p:cBhvr>
                                        <p:cTn id="15" dur="1" fill="hold">
                                          <p:stCondLst>
                                            <p:cond delay="99"/>
                                          </p:stCondLst>
                                        </p:cTn>
                                        <p:tgtEl>
                                          <p:spTgt spid="18"/>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grpId="0" nodeType="afterEffect">
                                  <p:stCondLst>
                                    <p:cond delay="0"/>
                                  </p:stCondLst>
                                  <p:childTnLst>
                                    <p:set>
                                      <p:cBhvr>
                                        <p:cTn id="18" dur="1" fill="hold">
                                          <p:stCondLst>
                                            <p:cond delay="99"/>
                                          </p:stCondLst>
                                        </p:cTn>
                                        <p:tgtEl>
                                          <p:spTgt spid="16"/>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99"/>
                                          </p:stCondLst>
                                        </p:cTn>
                                        <p:tgtEl>
                                          <p:spTgt spid="17"/>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grpId="0" nodeType="afterEffect">
                                  <p:stCondLst>
                                    <p:cond delay="0"/>
                                  </p:stCondLst>
                                  <p:childTnLst>
                                    <p:set>
                                      <p:cBhvr>
                                        <p:cTn id="24" dur="1" fill="hold">
                                          <p:stCondLst>
                                            <p:cond delay="99"/>
                                          </p:stCondLst>
                                        </p:cTn>
                                        <p:tgtEl>
                                          <p:spTgt spid="21"/>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grpId="0" nodeType="afterEffect">
                                  <p:stCondLst>
                                    <p:cond delay="0"/>
                                  </p:stCondLst>
                                  <p:childTnLst>
                                    <p:set>
                                      <p:cBhvr>
                                        <p:cTn id="27" dur="1" fill="hold">
                                          <p:stCondLst>
                                            <p:cond delay="99"/>
                                          </p:stCondLst>
                                        </p:cTn>
                                        <p:tgtEl>
                                          <p:spTgt spid="20"/>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grpId="0" nodeType="afterEffect">
                                  <p:stCondLst>
                                    <p:cond delay="0"/>
                                  </p:stCondLst>
                                  <p:childTnLst>
                                    <p:set>
                                      <p:cBhvr>
                                        <p:cTn id="30" dur="1" fill="hold">
                                          <p:stCondLst>
                                            <p:cond delay="99"/>
                                          </p:stCondLst>
                                        </p:cTn>
                                        <p:tgtEl>
                                          <p:spTgt spid="23"/>
                                        </p:tgtEl>
                                        <p:attrNameLst>
                                          <p:attrName>style.visibility</p:attrName>
                                        </p:attrNameLst>
                                      </p:cBhvr>
                                      <p:to>
                                        <p:strVal val="visible"/>
                                      </p:to>
                                    </p:set>
                                  </p:childTnLst>
                                </p:cTn>
                              </p:par>
                            </p:childTnLst>
                          </p:cTn>
                        </p:par>
                        <p:par>
                          <p:cTn id="31" fill="hold">
                            <p:stCondLst>
                              <p:cond delay="900"/>
                            </p:stCondLst>
                            <p:childTnLst>
                              <p:par>
                                <p:cTn id="32" presetID="1" presetClass="entr" presetSubtype="0" fill="hold" grpId="0" nodeType="afterEffect">
                                  <p:stCondLst>
                                    <p:cond delay="0"/>
                                  </p:stCondLst>
                                  <p:childTnLst>
                                    <p:set>
                                      <p:cBhvr>
                                        <p:cTn id="33" dur="1" fill="hold">
                                          <p:stCondLst>
                                            <p:cond delay="99"/>
                                          </p:stCondLst>
                                        </p:cTn>
                                        <p:tgtEl>
                                          <p:spTgt spid="25"/>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
                                          </p:stCondLst>
                                        </p:cTn>
                                        <p:tgtEl>
                                          <p:spTgt spid="22"/>
                                        </p:tgtEl>
                                        <p:attrNameLst>
                                          <p:attrName>style.visibility</p:attrName>
                                        </p:attrNameLst>
                                      </p:cBhvr>
                                      <p:to>
                                        <p:strVal val="visible"/>
                                      </p:to>
                                    </p:set>
                                  </p:childTnLst>
                                </p:cTn>
                              </p:par>
                            </p:childTnLst>
                          </p:cTn>
                        </p:par>
                        <p:par>
                          <p:cTn id="37" fill="hold">
                            <p:stCondLst>
                              <p:cond delay="1100"/>
                            </p:stCondLst>
                            <p:childTnLst>
                              <p:par>
                                <p:cTn id="38" presetID="1" presetClass="entr" presetSubtype="0" fill="hold" grpId="0" nodeType="afterEffect">
                                  <p:stCondLst>
                                    <p:cond delay="0"/>
                                  </p:stCondLst>
                                  <p:childTnLst>
                                    <p:set>
                                      <p:cBhvr>
                                        <p:cTn id="39" dur="1" fill="hold">
                                          <p:stCondLst>
                                            <p:cond delay="99"/>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7" grpId="0" animBg="1"/>
      <p:bldP spid="19" grpId="0" animBg="1"/>
      <p:bldP spid="20" grpId="0" animBg="1"/>
      <p:bldP spid="21" grpId="0" animBg="1"/>
      <p:bldP spid="22" grpId="0" animBg="1"/>
      <p:bldP spid="23" grpId="0" animBg="1"/>
      <p:bldP spid="25" grpId="0" animBg="1"/>
      <p:bldP spid="41" grpId="0" animBg="1"/>
      <p:bldP spid="24" grpId="0" animBg="1"/>
      <p:bldP spid="5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700213"/>
            <a:ext cx="9144000" cy="4443287"/>
          </a:xfrm>
          <a:prstGeom prst="rect">
            <a:avLst/>
          </a:prstGeom>
          <a:solidFill>
            <a:schemeClr val="accent1">
              <a:lumMod val="75000"/>
            </a:schemeClr>
          </a:solidFill>
          <a:ln w="38100">
            <a:solidFill>
              <a:srgbClr val="EFB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p:cNvSpPr txBox="1">
            <a:spLocks noChangeAspect="1" noChangeArrowheads="1"/>
          </p:cNvSpPr>
          <p:nvPr/>
        </p:nvSpPr>
        <p:spPr>
          <a:xfrm>
            <a:off x="76200" y="-13692"/>
            <a:ext cx="5454947" cy="68044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smtClean="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Manufacturing Progress </a:t>
            </a:r>
            <a:endParaRPr lang="en-GB" altLang="en-US" sz="3600" b="1" dirty="0" smtClean="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p:txBody>
      </p:sp>
      <p:sp>
        <p:nvSpPr>
          <p:cNvPr id="6" name="TextBox 5"/>
          <p:cNvSpPr txBox="1"/>
          <p:nvPr/>
        </p:nvSpPr>
        <p:spPr>
          <a:xfrm>
            <a:off x="108284" y="2750463"/>
            <a:ext cx="8959516" cy="430887"/>
          </a:xfrm>
          <a:prstGeom prst="rect">
            <a:avLst/>
          </a:prstGeom>
          <a:noFill/>
        </p:spPr>
        <p:txBody>
          <a:bodyPr wrap="square" rtlCol="0">
            <a:spAutoFit/>
          </a:bodyPr>
          <a:lstStyle/>
          <a:p>
            <a:pPr algn="ctr">
              <a:spcAft>
                <a:spcPts val="1200"/>
              </a:spcAft>
            </a:pPr>
            <a:r>
              <a:rPr lang="en-US" sz="2200" dirty="0" smtClean="0">
                <a:solidFill>
                  <a:schemeClr val="bg1"/>
                </a:solidFill>
                <a:latin typeface="Arial" panose="020B0604020202020204" pitchFamily="34" charset="0"/>
                <a:cs typeface="Arial" panose="020B0604020202020204" pitchFamily="34" charset="0"/>
              </a:rPr>
              <a:t>Vacuum Vessel, Magnets, Cryostat</a:t>
            </a:r>
            <a:r>
              <a:rPr lang="en-US" sz="2200" dirty="0">
                <a:solidFill>
                  <a:schemeClr val="bg1"/>
                </a:solidFill>
                <a:latin typeface="Arial" panose="020B0604020202020204" pitchFamily="34" charset="0"/>
                <a:cs typeface="Arial" panose="020B0604020202020204" pitchFamily="34" charset="0"/>
              </a:rPr>
              <a:t>, </a:t>
            </a:r>
            <a:r>
              <a:rPr lang="en-US" sz="2200" dirty="0" smtClean="0">
                <a:solidFill>
                  <a:schemeClr val="bg1"/>
                </a:solidFill>
                <a:latin typeface="Arial" panose="020B0604020202020204" pitchFamily="34" charset="0"/>
                <a:cs typeface="Arial" panose="020B0604020202020204" pitchFamily="34" charset="0"/>
              </a:rPr>
              <a:t>Thermal </a:t>
            </a:r>
            <a:r>
              <a:rPr lang="en-US" sz="2200" dirty="0">
                <a:solidFill>
                  <a:schemeClr val="bg1"/>
                </a:solidFill>
                <a:latin typeface="Arial" panose="020B0604020202020204" pitchFamily="34" charset="0"/>
                <a:cs typeface="Arial" panose="020B0604020202020204" pitchFamily="34" charset="0"/>
              </a:rPr>
              <a:t>Shields, </a:t>
            </a:r>
            <a:r>
              <a:rPr lang="en-US" sz="2200" dirty="0" err="1" smtClean="0">
                <a:solidFill>
                  <a:schemeClr val="bg1"/>
                </a:solidFill>
                <a:latin typeface="Arial" panose="020B0604020202020204" pitchFamily="34" charset="0"/>
                <a:cs typeface="Arial" panose="020B0604020202020204" pitchFamily="34" charset="0"/>
              </a:rPr>
              <a:t>Cryopumps</a:t>
            </a:r>
            <a:r>
              <a:rPr lang="en-US" sz="2200" dirty="0" smtClean="0">
                <a:solidFill>
                  <a:schemeClr val="bg1"/>
                </a:solidFill>
                <a:latin typeface="Arial" panose="020B0604020202020204" pitchFamily="34" charset="0"/>
                <a:cs typeface="Arial" panose="020B0604020202020204" pitchFamily="34" charset="0"/>
              </a:rPr>
              <a:t>, etc.</a:t>
            </a:r>
          </a:p>
        </p:txBody>
      </p:sp>
      <p:pic>
        <p:nvPicPr>
          <p:cNvPr id="24" name="그림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859" y="847368"/>
            <a:ext cx="2847193" cy="1898129"/>
          </a:xfrm>
          <a:prstGeom prst="rect">
            <a:avLst/>
          </a:prstGeom>
          <a:ln>
            <a:solidFill>
              <a:srgbClr val="FFC000"/>
            </a:solidFill>
          </a:ln>
        </p:spPr>
      </p:pic>
      <p:pic>
        <p:nvPicPr>
          <p:cNvPr id="22" name="Picture 3"/>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8477" y="942875"/>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Grafik 19" descr="R:\Bilder\2018-01 Final Assembly Port 02\IMG_168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847368"/>
            <a:ext cx="2895600" cy="1898129"/>
          </a:xfrm>
          <a:prstGeom prst="rect">
            <a:avLst/>
          </a:prstGeom>
          <a:noFill/>
          <a:ln>
            <a:solidFill>
              <a:srgbClr val="FFC000"/>
            </a:solidFill>
          </a:ln>
        </p:spPr>
      </p:pic>
      <p:pic>
        <p:nvPicPr>
          <p:cNvPr id="25"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305800" y="956514"/>
            <a:ext cx="547718" cy="30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l="8721" r="16675"/>
          <a:stretch/>
        </p:blipFill>
        <p:spPr bwMode="auto">
          <a:xfrm>
            <a:off x="108284" y="3142085"/>
            <a:ext cx="2956051" cy="1939925"/>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27" descr="O:\ITER Del\Magnet\A-Project Management\Pictures\PF Coils\DDP_VPI.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200399" y="3144120"/>
            <a:ext cx="2787947" cy="1939700"/>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39" name="Picture 7"/>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334000" y="3225358"/>
            <a:ext cx="488714" cy="30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5" descr="C:\Documents and Settings\Administrateur.A0A2C2765BD24BA\Bureau\euflag.gi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39233" y="3242593"/>
            <a:ext cx="508902" cy="3197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 xmlns:a16="http://schemas.microsoft.com/office/drawing/2014/main" id="{3948189F-E0B9-BE4F-AA53-8DE21F90F3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160898"/>
            <a:ext cx="2895600" cy="1925451"/>
          </a:xfrm>
          <a:prstGeom prst="rect">
            <a:avLst/>
          </a:prstGeom>
          <a:ln>
            <a:solidFill>
              <a:srgbClr val="FFC000"/>
            </a:solidFill>
          </a:ln>
        </p:spPr>
      </p:pic>
      <p:pic>
        <p:nvPicPr>
          <p:cNvPr id="31" name="Picture 30" descr="us flag.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40188" y="3242593"/>
            <a:ext cx="489228" cy="319757"/>
          </a:xfrm>
          <a:prstGeom prst="rect">
            <a:avLst/>
          </a:prstGeom>
        </p:spPr>
      </p:pic>
      <p:pic>
        <p:nvPicPr>
          <p:cNvPr id="18" name="Picture 17"/>
          <p:cNvPicPr>
            <a:picLocks noChangeAspect="1"/>
          </p:cNvPicPr>
          <p:nvPr/>
        </p:nvPicPr>
        <p:blipFill rotWithShape="1">
          <a:blip r:embed="rId13" cstate="print">
            <a:extLst>
              <a:ext uri="{28A0092B-C50C-407E-A947-70E740481C1C}">
                <a14:useLocalDpi xmlns:a14="http://schemas.microsoft.com/office/drawing/2010/main" val="0"/>
              </a:ext>
            </a:extLst>
          </a:blip>
          <a:srcRect t="-1" b="-509"/>
          <a:stretch/>
        </p:blipFill>
        <p:spPr>
          <a:xfrm>
            <a:off x="3133320" y="847368"/>
            <a:ext cx="2855026" cy="1898129"/>
          </a:xfrm>
          <a:prstGeom prst="rect">
            <a:avLst/>
          </a:prstGeom>
          <a:noFill/>
          <a:ln>
            <a:solidFill>
              <a:srgbClr val="FFC000"/>
            </a:solidFill>
          </a:ln>
        </p:spPr>
      </p:pic>
      <p:pic>
        <p:nvPicPr>
          <p:cNvPr id="19" name="Picture 18" descr="C:\Documents and Settings\Administrateur.A0A2C2765BD24BA\Bureau\Untitled-6.jp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334913" y="918253"/>
            <a:ext cx="535021" cy="29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17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66750"/>
            <a:ext cx="9144000" cy="4476750"/>
          </a:xfrm>
          <a:prstGeom prst="rect">
            <a:avLst/>
          </a:prstGeom>
          <a:solidFill>
            <a:schemeClr val="bg1">
              <a:lumMod val="75000"/>
            </a:schemeClr>
          </a:solidFill>
          <a:ln w="38100">
            <a:solidFill>
              <a:srgbClr val="EFB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p:cNvSpPr txBox="1">
            <a:spLocks noChangeAspect="1" noChangeArrowheads="1"/>
          </p:cNvSpPr>
          <p:nvPr/>
        </p:nvSpPr>
        <p:spPr>
          <a:xfrm>
            <a:off x="0" y="-13692"/>
            <a:ext cx="4800600" cy="68044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200" b="1" dirty="0" smtClean="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Manufacturing Progress</a:t>
            </a:r>
            <a:endParaRPr lang="en-GB" altLang="en-US" sz="3200" b="1" dirty="0" smtClean="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p:txBody>
      </p:sp>
      <p:sp>
        <p:nvSpPr>
          <p:cNvPr id="11" name="Content Placeholder 2"/>
          <p:cNvSpPr>
            <a:spLocks noGrp="1"/>
          </p:cNvSpPr>
          <p:nvPr>
            <p:ph idx="1"/>
          </p:nvPr>
        </p:nvSpPr>
        <p:spPr>
          <a:xfrm>
            <a:off x="5029200" y="37603"/>
            <a:ext cx="4114800" cy="577851"/>
          </a:xfrm>
          <a:noFill/>
        </p:spPr>
        <p:txBody>
          <a:bodyPr>
            <a:noAutofit/>
          </a:bodyPr>
          <a:lstStyle/>
          <a:p>
            <a:pPr marL="0" lvl="0" indent="0">
              <a:buNone/>
            </a:pPr>
            <a:r>
              <a:rPr lang="en-GB" sz="1600" b="1" dirty="0" smtClean="0">
                <a:solidFill>
                  <a:schemeClr val="bg1"/>
                </a:solidFill>
                <a:latin typeface="Arial" panose="020B0604020202020204" pitchFamily="34" charset="0"/>
                <a:cs typeface="Arial" panose="020B0604020202020204" pitchFamily="34" charset="0"/>
              </a:rPr>
              <a:t>Total average component </a:t>
            </a:r>
            <a:r>
              <a:rPr lang="en-GB" sz="1600" b="1" dirty="0">
                <a:solidFill>
                  <a:schemeClr val="bg1"/>
                </a:solidFill>
                <a:latin typeface="Arial" panose="020B0604020202020204" pitchFamily="34" charset="0"/>
                <a:cs typeface="Arial" panose="020B0604020202020204" pitchFamily="34" charset="0"/>
              </a:rPr>
              <a:t>manufacturing through First Plasma </a:t>
            </a:r>
            <a:r>
              <a:rPr lang="en-GB" sz="1600" b="1" dirty="0" smtClean="0">
                <a:solidFill>
                  <a:schemeClr val="bg1"/>
                </a:solidFill>
                <a:latin typeface="Arial" panose="020B0604020202020204" pitchFamily="34" charset="0"/>
                <a:cs typeface="Arial" panose="020B0604020202020204" pitchFamily="34" charset="0"/>
              </a:rPr>
              <a:t>is &gt;65% </a:t>
            </a:r>
            <a:r>
              <a:rPr lang="en-GB" sz="1600" b="1" dirty="0">
                <a:solidFill>
                  <a:schemeClr val="bg1"/>
                </a:solidFill>
                <a:latin typeface="Arial" panose="020B0604020202020204" pitchFamily="34" charset="0"/>
                <a:cs typeface="Arial" panose="020B0604020202020204" pitchFamily="34" charset="0"/>
              </a:rPr>
              <a:t>complete. </a:t>
            </a:r>
            <a:endParaRPr lang="en-GB" sz="1600" b="1" dirty="0" smtClean="0">
              <a:solidFill>
                <a:schemeClr val="bg1"/>
              </a:solidFill>
              <a:latin typeface="Arial" panose="020B0604020202020204" pitchFamily="34" charset="0"/>
              <a:cs typeface="Arial" panose="020B0604020202020204" pitchFamily="34" charset="0"/>
            </a:endParaRPr>
          </a:p>
        </p:txBody>
      </p:sp>
      <p:pic>
        <p:nvPicPr>
          <p:cNvPr id="32" name="Picture 2" descr="C:\Users\coblenl\AppData\Local\Microsoft\Windows\Temporary Internet Files\Content.Outlook\67KRZH7J\CS transfer of coil to heat treatmen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71" r="31453" b="1404"/>
          <a:stretch/>
        </p:blipFill>
        <p:spPr bwMode="auto">
          <a:xfrm>
            <a:off x="76200" y="2351278"/>
            <a:ext cx="2324100" cy="2726783"/>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3" name="Picture 6"/>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89312" y="2397510"/>
            <a:ext cx="474290" cy="26073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87680" y="4801063"/>
            <a:ext cx="1447800"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pPr algn="ctr"/>
            <a:r>
              <a:rPr lang="en-GB" sz="1200" dirty="0" smtClean="0">
                <a:solidFill>
                  <a:schemeClr val="bg1"/>
                </a:solidFill>
                <a:latin typeface="Arial" panose="020B0604020202020204" pitchFamily="34" charset="0"/>
                <a:cs typeface="Arial" panose="020B0604020202020204" pitchFamily="34" charset="0"/>
              </a:rPr>
              <a:t>Central Solenoid</a:t>
            </a:r>
            <a:endParaRPr lang="en-GB" sz="1200" dirty="0">
              <a:solidFill>
                <a:schemeClr val="bg1"/>
              </a:solidFill>
              <a:latin typeface="Arial" panose="020B0604020202020204" pitchFamily="34" charset="0"/>
              <a:cs typeface="Arial" panose="020B0604020202020204" pitchFamily="34" charset="0"/>
            </a:endParaRPr>
          </a:p>
        </p:txBody>
      </p:sp>
      <p:pic>
        <p:nvPicPr>
          <p:cNvPr id="34" name="Picture 4" descr="C:\Users\coblenl\AppData\Local\Microsoft\Windows\Temporary Internet Files\Content.Outlook\67KRZH7J\Correction_Coi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216" b="14590"/>
          <a:stretch/>
        </p:blipFill>
        <p:spPr bwMode="auto">
          <a:xfrm>
            <a:off x="2819400" y="739139"/>
            <a:ext cx="3200400" cy="1606611"/>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532909" y="752853"/>
            <a:ext cx="470415" cy="29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971800" y="2078462"/>
            <a:ext cx="1371600"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pPr algn="ctr"/>
            <a:r>
              <a:rPr lang="en-GB" sz="1200" dirty="0" smtClean="0">
                <a:solidFill>
                  <a:schemeClr val="bg1"/>
                </a:solidFill>
                <a:latin typeface="Arial" panose="020B0604020202020204" pitchFamily="34" charset="0"/>
                <a:cs typeface="Arial" panose="020B0604020202020204" pitchFamily="34" charset="0"/>
              </a:rPr>
              <a:t>Correction Coils</a:t>
            </a:r>
            <a:endParaRPr lang="en-GB" sz="1200" dirty="0">
              <a:solidFill>
                <a:schemeClr val="bg1"/>
              </a:solidFill>
              <a:latin typeface="Arial" panose="020B0604020202020204" pitchFamily="34" charset="0"/>
              <a:cs typeface="Arial" panose="020B0604020202020204" pitchFamily="34" charset="0"/>
            </a:endParaRPr>
          </a:p>
        </p:txBody>
      </p:sp>
      <p:pic>
        <p:nvPicPr>
          <p:cNvPr id="37"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145" b="-66"/>
          <a:stretch/>
        </p:blipFill>
        <p:spPr bwMode="auto">
          <a:xfrm>
            <a:off x="2400300" y="2351278"/>
            <a:ext cx="1941027" cy="2726782"/>
          </a:xfrm>
          <a:prstGeom prst="rect">
            <a:avLst/>
          </a:prstGeom>
          <a:ln w="6350">
            <a:solidFill>
              <a:srgbClr val="FFC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2456868" y="4801063"/>
            <a:ext cx="1734131"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SPIDER Neutral Beam</a:t>
            </a:r>
            <a:endParaRPr lang="en-GB" sz="1200" dirty="0" smtClean="0">
              <a:solidFill>
                <a:schemeClr val="bg1"/>
              </a:solidFill>
              <a:latin typeface="Arial" panose="020B0604020202020204" pitchFamily="34" charset="0"/>
              <a:cs typeface="Arial" panose="020B0604020202020204" pitchFamily="34" charset="0"/>
            </a:endParaRPr>
          </a:p>
        </p:txBody>
      </p:sp>
      <p:pic>
        <p:nvPicPr>
          <p:cNvPr id="23" name="Picture 22" descr="C:\Documents and Settings\Administrateur.A0A2C2765BD24BA\Bureau\euflag.g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10000" y="2381887"/>
            <a:ext cx="508902" cy="319757"/>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1327" y="2351278"/>
            <a:ext cx="2211873" cy="2726784"/>
          </a:xfrm>
          <a:prstGeom prst="rect">
            <a:avLst/>
          </a:prstGeom>
          <a:ln>
            <a:solidFill>
              <a:srgbClr val="FFC000"/>
            </a:solidFill>
          </a:ln>
        </p:spPr>
      </p:pic>
      <p:pic>
        <p:nvPicPr>
          <p:cNvPr id="26" name="Picture 8"/>
          <p:cNvPicPr preferRelativeResize="0">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003324" y="2381887"/>
            <a:ext cx="512780" cy="29667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4412884" y="4801063"/>
            <a:ext cx="1935380"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pPr algn="ctr"/>
            <a:r>
              <a:rPr lang="en-GB" sz="1200" dirty="0" smtClean="0">
                <a:solidFill>
                  <a:schemeClr val="bg1"/>
                </a:solidFill>
                <a:latin typeface="Arial" panose="020B0604020202020204" pitchFamily="34" charset="0"/>
                <a:cs typeface="Arial" panose="020B0604020202020204" pitchFamily="34" charset="0"/>
              </a:rPr>
              <a:t>TF Coil Winding Pack</a:t>
            </a:r>
            <a:endParaRPr lang="en-GB" sz="1200" dirty="0">
              <a:solidFill>
                <a:schemeClr val="bg1"/>
              </a:solidFill>
              <a:latin typeface="Arial" panose="020B0604020202020204" pitchFamily="34" charset="0"/>
              <a:cs typeface="Arial" panose="020B0604020202020204" pitchFamily="34" charset="0"/>
            </a:endParaRPr>
          </a:p>
        </p:txBody>
      </p:sp>
      <p:pic>
        <p:nvPicPr>
          <p:cNvPr id="39" name="Рисунок 26" descr="C:\РАБОТА\ДОГОВОРЫ, ОТЧЁТЫ\ТЕХНИЧЕСКАЯ ДОКУМЕНТАЦИЯ ИТЭР ПО КАТУШКЕ PF1\MIP\4th Sc DP type A\Measuring\IMG_4517.jpg"/>
          <p:cNvPicPr/>
          <p:nvPr/>
        </p:nvPicPr>
        <p:blipFill rotWithShape="1">
          <a:blip r:embed="rId11" cstate="print"/>
          <a:srcRect l="12241" r="8461"/>
          <a:stretch/>
        </p:blipFill>
        <p:spPr bwMode="auto">
          <a:xfrm>
            <a:off x="6553200" y="2351278"/>
            <a:ext cx="2498786" cy="2726784"/>
          </a:xfrm>
          <a:prstGeom prst="rect">
            <a:avLst/>
          </a:prstGeom>
          <a:noFill/>
          <a:ln w="9525">
            <a:solidFill>
              <a:srgbClr val="FFC000"/>
            </a:solidFill>
            <a:miter lim="800000"/>
            <a:headEnd/>
            <a:tailEnd/>
          </a:ln>
        </p:spPr>
      </p:pic>
      <p:pic>
        <p:nvPicPr>
          <p:cNvPr id="28" name="Picture 4"/>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8504557" y="2387218"/>
            <a:ext cx="517063" cy="3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6836318" y="4801063"/>
            <a:ext cx="963385"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PF Coil #1</a:t>
            </a:r>
            <a:endParaRPr lang="en-GB" sz="1200" dirty="0">
              <a:solidFill>
                <a:schemeClr val="bg1"/>
              </a:solidFill>
              <a:latin typeface="Arial" panose="020B0604020202020204" pitchFamily="34" charset="0"/>
              <a:cs typeface="Arial" panose="020B0604020202020204" pitchFamily="34" charset="0"/>
            </a:endParaRPr>
          </a:p>
        </p:txBody>
      </p:sp>
      <p:pic>
        <p:nvPicPr>
          <p:cNvPr id="30" name="Picture 2" descr="https://www.iter.org/doc/all/content/com/gallery/media/2%20-%20manufacturing%20underway/ts-4_sm.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18101"/>
          <a:stretch/>
        </p:blipFill>
        <p:spPr bwMode="auto">
          <a:xfrm>
            <a:off x="6019800" y="752853"/>
            <a:ext cx="2999841" cy="1602609"/>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33" name="Rectangle 32"/>
          <p:cNvSpPr/>
          <p:nvPr/>
        </p:nvSpPr>
        <p:spPr>
          <a:xfrm>
            <a:off x="7639563" y="2057156"/>
            <a:ext cx="1358152"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pPr algn="ctr"/>
            <a:r>
              <a:rPr lang="en-US" sz="1200" dirty="0" smtClean="0">
                <a:solidFill>
                  <a:schemeClr val="bg1"/>
                </a:solidFill>
                <a:latin typeface="Arial" panose="020B0604020202020204" pitchFamily="34" charset="0"/>
                <a:cs typeface="Arial" panose="020B0604020202020204" pitchFamily="34" charset="0"/>
              </a:rPr>
              <a:t>Thermal Shield</a:t>
            </a:r>
            <a:endParaRPr lang="en-GB" sz="1200" dirty="0">
              <a:solidFill>
                <a:schemeClr val="bg1"/>
              </a:solidFill>
              <a:latin typeface="Arial" panose="020B0604020202020204" pitchFamily="34" charset="0"/>
              <a:cs typeface="Arial" panose="020B0604020202020204" pitchFamily="34" charset="0"/>
            </a:endParaRPr>
          </a:p>
        </p:txBody>
      </p:sp>
      <p:pic>
        <p:nvPicPr>
          <p:cNvPr id="36" name="Picture 3"/>
          <p:cNvPicPr preferRelativeResize="0">
            <a:picLocks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504557" y="787376"/>
            <a:ext cx="470415" cy="29773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p:cNvPicPr>
          <p:nvPr/>
        </p:nvPicPr>
        <p:blipFill rotWithShape="1">
          <a:blip r:embed="rId15" cstate="print">
            <a:extLst>
              <a:ext uri="{28A0092B-C50C-407E-A947-70E740481C1C}">
                <a14:useLocalDpi xmlns:a14="http://schemas.microsoft.com/office/drawing/2010/main"/>
              </a:ext>
            </a:extLst>
          </a:blip>
          <a:srcRect t="7193" b="6243"/>
          <a:stretch/>
        </p:blipFill>
        <p:spPr>
          <a:xfrm>
            <a:off x="54518" y="739140"/>
            <a:ext cx="2764882" cy="1595016"/>
          </a:xfrm>
          <a:prstGeom prst="rect">
            <a:avLst/>
          </a:prstGeom>
          <a:solidFill>
            <a:schemeClr val="tx1">
              <a:lumMod val="50000"/>
              <a:lumOff val="50000"/>
              <a:alpha val="92000"/>
            </a:schemeClr>
          </a:solidFill>
          <a:ln w="3175">
            <a:solidFill>
              <a:srgbClr val="FFC000"/>
            </a:solidFill>
          </a:ln>
        </p:spPr>
      </p:pic>
      <p:sp>
        <p:nvSpPr>
          <p:cNvPr id="35" name="Rectangle 34"/>
          <p:cNvSpPr/>
          <p:nvPr/>
        </p:nvSpPr>
        <p:spPr>
          <a:xfrm>
            <a:off x="89452" y="2049280"/>
            <a:ext cx="914400" cy="276999"/>
          </a:xfrm>
          <a:prstGeom prst="rect">
            <a:avLst/>
          </a:prstGeom>
          <a:solidFill>
            <a:schemeClr val="tx1">
              <a:lumMod val="50000"/>
              <a:lumOff val="50000"/>
              <a:alpha val="92000"/>
            </a:schemeClr>
          </a:solidFill>
          <a:ln w="3175">
            <a:solidFill>
              <a:srgbClr val="FFC000"/>
            </a:solidFill>
          </a:ln>
        </p:spPr>
        <p:txBody>
          <a:bodyPr wrap="square" rtlCol="0">
            <a:spAutoFit/>
          </a:bodyPr>
          <a:lstStyle/>
          <a:p>
            <a:pPr algn="ctr"/>
            <a:r>
              <a:rPr lang="en-GB" sz="1200" dirty="0" err="1" smtClean="0">
                <a:solidFill>
                  <a:schemeClr val="bg1"/>
                </a:solidFill>
                <a:latin typeface="Arial" panose="020B0604020202020204" pitchFamily="34" charset="0"/>
                <a:cs typeface="Arial" panose="020B0604020202020204" pitchFamily="34" charset="0"/>
              </a:rPr>
              <a:t>Cryolines</a:t>
            </a:r>
            <a:endParaRPr lang="en-GB" sz="1200" dirty="0">
              <a:solidFill>
                <a:schemeClr val="bg1"/>
              </a:solidFill>
              <a:latin typeface="Arial" panose="020B0604020202020204" pitchFamily="34" charset="0"/>
              <a:cs typeface="Arial" panose="020B0604020202020204" pitchFamily="34" charset="0"/>
            </a:endParaRPr>
          </a:p>
        </p:txBody>
      </p:sp>
      <p:pic>
        <p:nvPicPr>
          <p:cNvPr id="40" name="Picture 39" descr="C:\Documents and Settings\Administrateur.A0A2C2765BD24BA\Bureau\Untitled-6.jpg"/>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2354742" y="739140"/>
            <a:ext cx="464658" cy="32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rnouxr\Documents\Work\En Cours\HOUSE COMMITTEE ON SCIENCE\ITER_participants.svg.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536" y="895350"/>
            <a:ext cx="9396536" cy="43485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3" y="119702"/>
            <a:ext cx="8249691" cy="623248"/>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defPPr>
              <a:defRPr lang="en-US"/>
            </a:defPPr>
            <a:lvl1pPr algn="ctr" fontAlgn="base">
              <a:spcBef>
                <a:spcPct val="0"/>
              </a:spcBef>
              <a:spcAft>
                <a:spcPct val="0"/>
              </a:spcAft>
              <a:defRPr sz="4800" b="1">
                <a:solidFill>
                  <a:schemeClr val="bg1">
                    <a:lumMod val="95000"/>
                  </a:schemeClr>
                </a:solidFill>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fr-FR" dirty="0" err="1" smtClean="0"/>
              <a:t>Economic</a:t>
            </a:r>
            <a:r>
              <a:rPr lang="fr-FR" dirty="0" smtClean="0"/>
              <a:t> </a:t>
            </a:r>
            <a:r>
              <a:rPr lang="fr-FR" dirty="0" err="1" smtClean="0"/>
              <a:t>benefits</a:t>
            </a:r>
            <a:endParaRPr lang="fr-FR" dirty="0"/>
          </a:p>
        </p:txBody>
      </p:sp>
      <p:sp>
        <p:nvSpPr>
          <p:cNvPr id="6" name="TextBox 5"/>
          <p:cNvSpPr txBox="1"/>
          <p:nvPr/>
        </p:nvSpPr>
        <p:spPr>
          <a:xfrm>
            <a:off x="467544" y="720657"/>
            <a:ext cx="8249691" cy="830997"/>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800" b="1">
                <a:solidFill>
                  <a:schemeClr val="bg1">
                    <a:lumMod val="95000"/>
                  </a:schemeClr>
                </a:solidFill>
                <a:latin typeface="Arial" panose="020B0604020202020204" pitchFamily="34" charset="0"/>
                <a:cs typeface="Arial" panose="020B0604020202020204" pitchFamily="34" charset="0"/>
              </a:defRPr>
            </a:lvl1pPr>
          </a:lstStyle>
          <a:p>
            <a:r>
              <a:rPr lang="fr-FR" sz="2400" dirty="0" smtClean="0"/>
              <a:t>More </a:t>
            </a:r>
            <a:r>
              <a:rPr lang="fr-FR" sz="2400" err="1" smtClean="0"/>
              <a:t>than</a:t>
            </a:r>
            <a:r>
              <a:rPr lang="fr-FR" sz="2400" smtClean="0"/>
              <a:t> 9 </a:t>
            </a:r>
            <a:r>
              <a:rPr lang="fr-FR" sz="2400" dirty="0" smtClean="0"/>
              <a:t>billion euros in </a:t>
            </a:r>
            <a:r>
              <a:rPr lang="fr-FR" sz="2400" dirty="0" err="1" smtClean="0"/>
              <a:t>contracts</a:t>
            </a:r>
            <a:r>
              <a:rPr lang="fr-FR" sz="2400" dirty="0" smtClean="0"/>
              <a:t> for construction and fabrication</a:t>
            </a:r>
            <a:endParaRPr lang="en-GB" sz="2400" dirty="0"/>
          </a:p>
        </p:txBody>
      </p:sp>
      <p:pic>
        <p:nvPicPr>
          <p:cNvPr id="7" name="Picture 10"/>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4128" y="1484027"/>
            <a:ext cx="338700" cy="191574"/>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31478" y="1854962"/>
            <a:ext cx="338701" cy="193703"/>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68344" y="2367091"/>
            <a:ext cx="338700" cy="193703"/>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36296" y="2181230"/>
            <a:ext cx="338701" cy="193703"/>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75656" y="2210370"/>
            <a:ext cx="338701" cy="193703"/>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5"/>
          <p:cNvPicPr preferRelativeResize="0">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37552" y="2289161"/>
            <a:ext cx="338702" cy="19264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1" descr="Ind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15690" y="2652229"/>
            <a:ext cx="312025" cy="20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179350" y="1951814"/>
            <a:ext cx="510075" cy="307777"/>
          </a:xfrm>
          <a:prstGeom prst="rect">
            <a:avLst/>
          </a:prstGeom>
          <a:noFill/>
        </p:spPr>
        <p:txBody>
          <a:bodyPr wrap="none" rtlCol="0">
            <a:spAutoFit/>
          </a:bodyPr>
          <a:lstStyle/>
          <a:p>
            <a:pPr algn="r"/>
            <a:r>
              <a:rPr lang="fr-FR" sz="1400" b="1" smtClean="0">
                <a:solidFill>
                  <a:srgbClr val="FFC000"/>
                </a:solidFill>
              </a:rPr>
              <a:t>ITER</a:t>
            </a:r>
            <a:endParaRPr lang="en-GB" sz="1400" b="1">
              <a:solidFill>
                <a:srgbClr val="FFC000"/>
              </a:solidFill>
            </a:endParaRPr>
          </a:p>
        </p:txBody>
      </p:sp>
      <p:cxnSp>
        <p:nvCxnSpPr>
          <p:cNvPr id="15" name="Straight Arrow Connector 14"/>
          <p:cNvCxnSpPr>
            <a:stCxn id="14" idx="3"/>
          </p:cNvCxnSpPr>
          <p:nvPr/>
        </p:nvCxnSpPr>
        <p:spPr>
          <a:xfrm>
            <a:off x="3689425" y="2105703"/>
            <a:ext cx="570044" cy="9098"/>
          </a:xfrm>
          <a:prstGeom prst="straightConnector1">
            <a:avLst/>
          </a:prstGeom>
          <a:ln w="2222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85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150"/>
                                        <p:tgtEl>
                                          <p:spTgt spid="1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50"/>
                                        <p:tgtEl>
                                          <p:spTgt spid="11"/>
                                        </p:tgtEl>
                                      </p:cBhvr>
                                    </p:animEffect>
                                  </p:childTnLst>
                                </p:cTn>
                              </p:par>
                            </p:childTnLst>
                          </p:cTn>
                        </p:par>
                        <p:par>
                          <p:cTn id="18" fill="hold">
                            <p:stCondLst>
                              <p:cond delay="65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50"/>
                                        <p:tgtEl>
                                          <p:spTgt spid="8"/>
                                        </p:tgtEl>
                                      </p:cBhvr>
                                    </p:animEffect>
                                  </p:childTnLst>
                                </p:cTn>
                              </p:par>
                            </p:childTnLst>
                          </p:cTn>
                        </p:par>
                        <p:par>
                          <p:cTn id="22" fill="hold">
                            <p:stCondLst>
                              <p:cond delay="8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50"/>
                                        <p:tgtEl>
                                          <p:spTgt spid="7"/>
                                        </p:tgtEl>
                                      </p:cBhvr>
                                    </p:animEffect>
                                  </p:childTnLst>
                                </p:cTn>
                              </p:par>
                            </p:childTnLst>
                          </p:cTn>
                        </p:par>
                        <p:par>
                          <p:cTn id="26" fill="hold">
                            <p:stCondLst>
                              <p:cond delay="95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50"/>
                                        <p:tgtEl>
                                          <p:spTgt spid="12"/>
                                        </p:tgtEl>
                                      </p:cBhvr>
                                    </p:animEffect>
                                  </p:childTnLst>
                                </p:cTn>
                              </p:par>
                            </p:childTnLst>
                          </p:cTn>
                        </p:par>
                        <p:par>
                          <p:cTn id="30" fill="hold">
                            <p:stCondLst>
                              <p:cond delay="11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50"/>
                                        <p:tgtEl>
                                          <p:spTgt spid="13"/>
                                        </p:tgtEl>
                                      </p:cBhvr>
                                    </p:animEffect>
                                  </p:childTnLst>
                                </p:cTn>
                              </p:par>
                            </p:childTnLst>
                          </p:cTn>
                        </p:par>
                        <p:par>
                          <p:cTn id="34" fill="hold">
                            <p:stCondLst>
                              <p:cond delay="125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50"/>
                                        <p:tgtEl>
                                          <p:spTgt spid="10"/>
                                        </p:tgtEl>
                                      </p:cBhvr>
                                    </p:animEffect>
                                  </p:childTnLst>
                                </p:cTn>
                              </p:par>
                            </p:childTnLst>
                          </p:cTn>
                        </p:par>
                        <p:par>
                          <p:cTn id="38" fill="hold">
                            <p:stCondLst>
                              <p:cond delay="14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3848262393"/>
              </p:ext>
            </p:extLst>
          </p:nvPr>
        </p:nvGraphicFramePr>
        <p:xfrm>
          <a:off x="280299" y="971550"/>
          <a:ext cx="6428942" cy="419512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2400" y="556715"/>
            <a:ext cx="8567666" cy="821897"/>
          </a:xfrm>
          <a:prstGeom prst="rect">
            <a:avLst/>
          </a:prstGeom>
          <a:effectLst>
            <a:outerShdw blurRad="50800" dist="50800" dir="5400000" algn="ctr" rotWithShape="0">
              <a:schemeClr val="tx1"/>
            </a:outerShdw>
          </a:effectLst>
        </p:spPr>
        <p:txBody>
          <a:bodyPr vert="horz" lIns="91440" tIns="45720" rIns="91440" bIns="45720" rtlCol="0" anchor="ctr">
            <a:normAutofit fontScale="97500"/>
          </a:bodyPr>
          <a:lstStyle>
            <a:lvl1pPr algn="ctr">
              <a:spcBef>
                <a:spcPct val="0"/>
              </a:spcBef>
              <a:buNone/>
              <a:defRPr sz="5400" b="1">
                <a:solidFill>
                  <a:schemeClr val="bg1"/>
                </a:solidFill>
                <a:effectLst>
                  <a:outerShdw dist="50800" dir="5400000" sx="99000" sy="99000" algn="ctr" rotWithShape="0">
                    <a:schemeClr val="tx1">
                      <a:lumMod val="50000"/>
                      <a:lumOff val="50000"/>
                    </a:schemeClr>
                  </a:outerShdw>
                </a:effectLst>
                <a:latin typeface="Tahoma" pitchFamily="34" charset="0"/>
                <a:ea typeface="+mj-ea"/>
                <a:cs typeface="+mj-cs"/>
              </a:defRPr>
            </a:lvl1pPr>
          </a:lstStyle>
          <a:p>
            <a:r>
              <a:rPr lang="fr-FR" sz="2400" dirty="0" smtClean="0">
                <a:effectLst/>
              </a:rPr>
              <a:t>Distribution by </a:t>
            </a:r>
            <a:r>
              <a:rPr lang="fr-FR" sz="2400" dirty="0" err="1" smtClean="0">
                <a:effectLst/>
              </a:rPr>
              <a:t>Member</a:t>
            </a:r>
            <a:endParaRPr lang="en-GB" sz="2400" dirty="0">
              <a:effectLst/>
            </a:endParaRPr>
          </a:p>
        </p:txBody>
      </p:sp>
      <p:sp>
        <p:nvSpPr>
          <p:cNvPr id="6" name="Rectangle 2"/>
          <p:cNvSpPr txBox="1">
            <a:spLocks noChangeArrowheads="1"/>
          </p:cNvSpPr>
          <p:nvPr/>
        </p:nvSpPr>
        <p:spPr bwMode="auto">
          <a:xfrm>
            <a:off x="133920" y="16721"/>
            <a:ext cx="9190608" cy="705138"/>
          </a:xfrm>
          <a:prstGeom prst="rect">
            <a:avLst/>
          </a:prstGeom>
          <a:noFill/>
          <a:ln>
            <a:noFill/>
          </a:ln>
          <a:effectLst>
            <a:outerShdw blurRad="50800" dist="50800" dir="5400000" algn="ctr" rotWithShape="0">
              <a:schemeClr val="tx1"/>
            </a:outerShdw>
          </a:effectLst>
          <a:ex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54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GB" altLang="ja-JP" sz="6000" dirty="0" smtClean="0">
                <a:solidFill>
                  <a:schemeClr val="bg1"/>
                </a:solidFill>
                <a:effectLst/>
                <a:latin typeface="Arial" panose="020B0604020202020204" pitchFamily="34" charset="0"/>
                <a:cs typeface="Arial" panose="020B0604020202020204" pitchFamily="34" charset="0"/>
              </a:rPr>
              <a:t>Who works for ITER?</a:t>
            </a:r>
            <a:endParaRPr lang="en-GB" altLang="ja-JP" sz="6000" dirty="0">
              <a:solidFill>
                <a:schemeClr val="bg1"/>
              </a:solidFill>
              <a:effectLst/>
              <a:latin typeface="Arial" panose="020B0604020202020204" pitchFamily="34" charset="0"/>
              <a:cs typeface="Arial" panose="020B0604020202020204" pitchFamily="34" charset="0"/>
            </a:endParaRPr>
          </a:p>
        </p:txBody>
      </p:sp>
      <p:sp>
        <p:nvSpPr>
          <p:cNvPr id="7" name="TextBox 6"/>
          <p:cNvSpPr txBox="1"/>
          <p:nvPr/>
        </p:nvSpPr>
        <p:spPr>
          <a:xfrm>
            <a:off x="6252224" y="3605369"/>
            <a:ext cx="914033" cy="261610"/>
          </a:xfrm>
          <a:prstGeom prst="rect">
            <a:avLst/>
          </a:prstGeom>
          <a:noFill/>
        </p:spPr>
        <p:txBody>
          <a:bodyPr wrap="none" rtlCol="0">
            <a:spAutoFit/>
          </a:bodyPr>
          <a:lstStyle/>
          <a:p>
            <a:r>
              <a:rPr lang="fr-FR" sz="1100" b="1" smtClean="0">
                <a:solidFill>
                  <a:schemeClr val="bg1"/>
                </a:solidFill>
              </a:rPr>
              <a:t>March  </a:t>
            </a:r>
            <a:r>
              <a:rPr lang="fr-FR" sz="1100" b="1" dirty="0" smtClean="0">
                <a:solidFill>
                  <a:schemeClr val="bg1"/>
                </a:solidFill>
              </a:rPr>
              <a:t>2019</a:t>
            </a:r>
            <a:endParaRPr lang="fr-FR" sz="1100" b="1" dirty="0">
              <a:solidFill>
                <a:schemeClr val="bg1"/>
              </a:solidFill>
            </a:endParaRPr>
          </a:p>
        </p:txBody>
      </p:sp>
      <p:sp>
        <p:nvSpPr>
          <p:cNvPr id="3" name="TextBox 2"/>
          <p:cNvSpPr txBox="1"/>
          <p:nvPr/>
        </p:nvSpPr>
        <p:spPr>
          <a:xfrm>
            <a:off x="5109041" y="2382918"/>
            <a:ext cx="765641" cy="307777"/>
          </a:xfrm>
          <a:prstGeom prst="rect">
            <a:avLst/>
          </a:prstGeom>
          <a:noFill/>
        </p:spPr>
        <p:txBody>
          <a:bodyPr wrap="square" rtlCol="0">
            <a:spAutoFit/>
          </a:bodyPr>
          <a:lstStyle/>
          <a:p>
            <a:r>
              <a:rPr lang="fr-FR" sz="1400" b="1" smtClean="0">
                <a:solidFill>
                  <a:schemeClr val="bg1"/>
                </a:solidFill>
              </a:rPr>
              <a:t>62.2%</a:t>
            </a:r>
            <a:endParaRPr lang="en-GB" sz="1400" b="1">
              <a:solidFill>
                <a:schemeClr val="bg1"/>
              </a:solidFill>
            </a:endParaRPr>
          </a:p>
        </p:txBody>
      </p:sp>
      <p:sp>
        <p:nvSpPr>
          <p:cNvPr id="11" name="TextBox 10"/>
          <p:cNvSpPr txBox="1"/>
          <p:nvPr/>
        </p:nvSpPr>
        <p:spPr>
          <a:xfrm>
            <a:off x="309710" y="2487984"/>
            <a:ext cx="765641" cy="307777"/>
          </a:xfrm>
          <a:prstGeom prst="rect">
            <a:avLst/>
          </a:prstGeom>
          <a:noFill/>
        </p:spPr>
        <p:txBody>
          <a:bodyPr wrap="square" rtlCol="0">
            <a:spAutoFit/>
          </a:bodyPr>
          <a:lstStyle/>
          <a:p>
            <a:r>
              <a:rPr lang="fr-FR" sz="1400" b="1" smtClean="0">
                <a:solidFill>
                  <a:schemeClr val="bg1"/>
                </a:solidFill>
              </a:rPr>
              <a:t>9.2%</a:t>
            </a:r>
            <a:endParaRPr lang="en-GB" sz="1400" b="1">
              <a:solidFill>
                <a:schemeClr val="bg1"/>
              </a:solidFill>
            </a:endParaRPr>
          </a:p>
        </p:txBody>
      </p:sp>
      <p:sp>
        <p:nvSpPr>
          <p:cNvPr id="12" name="TextBox 11"/>
          <p:cNvSpPr txBox="1"/>
          <p:nvPr/>
        </p:nvSpPr>
        <p:spPr>
          <a:xfrm>
            <a:off x="507376" y="1809715"/>
            <a:ext cx="765641" cy="369332"/>
          </a:xfrm>
          <a:prstGeom prst="rect">
            <a:avLst/>
          </a:prstGeom>
          <a:noFill/>
        </p:spPr>
        <p:txBody>
          <a:bodyPr wrap="square" rtlCol="0">
            <a:spAutoFit/>
          </a:bodyPr>
          <a:lstStyle/>
          <a:p>
            <a:r>
              <a:rPr lang="fr-FR" b="1" smtClean="0">
                <a:solidFill>
                  <a:srgbClr val="FF0000"/>
                </a:solidFill>
              </a:rPr>
              <a:t>4.0%</a:t>
            </a:r>
            <a:endParaRPr lang="en-GB" b="1">
              <a:solidFill>
                <a:srgbClr val="FF0000"/>
              </a:solidFill>
            </a:endParaRPr>
          </a:p>
        </p:txBody>
      </p:sp>
      <p:sp>
        <p:nvSpPr>
          <p:cNvPr id="13" name="TextBox 12"/>
          <p:cNvSpPr txBox="1"/>
          <p:nvPr/>
        </p:nvSpPr>
        <p:spPr>
          <a:xfrm>
            <a:off x="964392" y="1551024"/>
            <a:ext cx="765641" cy="307777"/>
          </a:xfrm>
          <a:prstGeom prst="rect">
            <a:avLst/>
          </a:prstGeom>
          <a:noFill/>
        </p:spPr>
        <p:txBody>
          <a:bodyPr wrap="square" rtlCol="0">
            <a:spAutoFit/>
          </a:bodyPr>
          <a:lstStyle/>
          <a:p>
            <a:r>
              <a:rPr lang="fr-FR" sz="1400" b="1" smtClean="0">
                <a:solidFill>
                  <a:schemeClr val="bg1"/>
                </a:solidFill>
              </a:rPr>
              <a:t>3.3%</a:t>
            </a:r>
            <a:endParaRPr lang="en-GB" sz="1400" b="1">
              <a:solidFill>
                <a:schemeClr val="bg1"/>
              </a:solidFill>
            </a:endParaRPr>
          </a:p>
        </p:txBody>
      </p:sp>
      <p:sp>
        <p:nvSpPr>
          <p:cNvPr id="14" name="TextBox 13"/>
          <p:cNvSpPr txBox="1"/>
          <p:nvPr/>
        </p:nvSpPr>
        <p:spPr>
          <a:xfrm>
            <a:off x="1429167" y="1354211"/>
            <a:ext cx="604026" cy="307777"/>
          </a:xfrm>
          <a:prstGeom prst="rect">
            <a:avLst/>
          </a:prstGeom>
          <a:noFill/>
        </p:spPr>
        <p:txBody>
          <a:bodyPr wrap="square" rtlCol="0">
            <a:spAutoFit/>
          </a:bodyPr>
          <a:lstStyle/>
          <a:p>
            <a:r>
              <a:rPr lang="fr-FR" sz="1400" b="1" smtClean="0">
                <a:solidFill>
                  <a:schemeClr val="bg1"/>
                </a:solidFill>
              </a:rPr>
              <a:t>4.1%</a:t>
            </a:r>
            <a:endParaRPr lang="en-GB" sz="1400" b="1">
              <a:solidFill>
                <a:schemeClr val="bg1"/>
              </a:solidFill>
            </a:endParaRPr>
          </a:p>
        </p:txBody>
      </p:sp>
      <p:sp>
        <p:nvSpPr>
          <p:cNvPr id="15" name="TextBox 14"/>
          <p:cNvSpPr txBox="1"/>
          <p:nvPr/>
        </p:nvSpPr>
        <p:spPr>
          <a:xfrm>
            <a:off x="2115147" y="1134050"/>
            <a:ext cx="765641" cy="307777"/>
          </a:xfrm>
          <a:prstGeom prst="rect">
            <a:avLst/>
          </a:prstGeom>
          <a:noFill/>
        </p:spPr>
        <p:txBody>
          <a:bodyPr wrap="square" rtlCol="0">
            <a:spAutoFit/>
          </a:bodyPr>
          <a:lstStyle/>
          <a:p>
            <a:r>
              <a:rPr lang="fr-FR" sz="1400" b="1" smtClean="0">
                <a:solidFill>
                  <a:schemeClr val="bg1"/>
                </a:solidFill>
              </a:rPr>
              <a:t>4.6%</a:t>
            </a:r>
            <a:endParaRPr lang="en-GB" sz="1400" b="1">
              <a:solidFill>
                <a:schemeClr val="bg1"/>
              </a:solidFill>
            </a:endParaRPr>
          </a:p>
        </p:txBody>
      </p:sp>
      <p:sp>
        <p:nvSpPr>
          <p:cNvPr id="16" name="TextBox 15"/>
          <p:cNvSpPr txBox="1"/>
          <p:nvPr/>
        </p:nvSpPr>
        <p:spPr>
          <a:xfrm>
            <a:off x="2927486" y="1071410"/>
            <a:ext cx="765641" cy="307777"/>
          </a:xfrm>
          <a:prstGeom prst="rect">
            <a:avLst/>
          </a:prstGeom>
          <a:noFill/>
        </p:spPr>
        <p:txBody>
          <a:bodyPr wrap="square" rtlCol="0">
            <a:spAutoFit/>
          </a:bodyPr>
          <a:lstStyle/>
          <a:p>
            <a:r>
              <a:rPr lang="fr-FR" sz="1400" b="1" smtClean="0">
                <a:solidFill>
                  <a:schemeClr val="bg1"/>
                </a:solidFill>
              </a:rPr>
              <a:t>5.8%</a:t>
            </a:r>
            <a:endParaRPr lang="en-GB" sz="1400" b="1">
              <a:solidFill>
                <a:schemeClr val="bg1"/>
              </a:solidFill>
            </a:endParaRPr>
          </a:p>
        </p:txBody>
      </p:sp>
      <p:sp>
        <p:nvSpPr>
          <p:cNvPr id="4" name="TextBox 3"/>
          <p:cNvSpPr txBox="1"/>
          <p:nvPr/>
        </p:nvSpPr>
        <p:spPr>
          <a:xfrm>
            <a:off x="5993951" y="1261853"/>
            <a:ext cx="3150049" cy="830997"/>
          </a:xfrm>
          <a:prstGeom prst="rect">
            <a:avLst/>
          </a:prstGeom>
          <a:noFill/>
        </p:spPr>
        <p:txBody>
          <a:bodyPr wrap="square" rtlCol="0">
            <a:spAutoFit/>
          </a:bodyPr>
          <a:lstStyle/>
          <a:p>
            <a:r>
              <a:rPr lang="fr-FR" sz="1600">
                <a:solidFill>
                  <a:schemeClr val="bg1"/>
                </a:solidFill>
              </a:rPr>
              <a:t>53 India nationals work for the ITER Organization (</a:t>
            </a:r>
            <a:r>
              <a:rPr lang="en-GB" sz="1600">
                <a:solidFill>
                  <a:schemeClr val="bg1"/>
                </a:solidFill>
              </a:rPr>
              <a:t>35 staff, 16 ITER Project Associates, 2 interns</a:t>
            </a:r>
            <a:r>
              <a:rPr lang="fr-FR" sz="1600">
                <a:solidFill>
                  <a:schemeClr val="bg1"/>
                </a:solidFill>
              </a:rPr>
              <a:t>)</a:t>
            </a:r>
            <a:r>
              <a:rPr lang="fr-FR" sz="1600" smtClean="0">
                <a:solidFill>
                  <a:schemeClr val="bg1"/>
                </a:solidFill>
              </a:rPr>
              <a:t>.</a:t>
            </a:r>
            <a:endParaRPr lang="en-GB" sz="1600">
              <a:solidFill>
                <a:schemeClr val="bg1"/>
              </a:solidFill>
            </a:endParaRPr>
          </a:p>
        </p:txBody>
      </p:sp>
      <p:sp>
        <p:nvSpPr>
          <p:cNvPr id="8" name="Rectangle 3"/>
          <p:cNvSpPr txBox="1">
            <a:spLocks noChangeArrowheads="1"/>
          </p:cNvSpPr>
          <p:nvPr/>
        </p:nvSpPr>
        <p:spPr>
          <a:xfrm>
            <a:off x="-22860" y="4019550"/>
            <a:ext cx="9102436" cy="762000"/>
          </a:xfrm>
          <a:prstGeom prst="rect">
            <a:avLst/>
          </a:prstGeom>
        </p:spPr>
        <p:txBody>
          <a:bodyPr vert="horz" wrap="square" lIns="91440" tIns="45720" rIns="91440" bIns="45720" rtlCol="0">
            <a:noAutofit/>
          </a:bodyPr>
          <a:lstStyle>
            <a:defPPr>
              <a:defRPr lang="en-US"/>
            </a:defPPr>
            <a:lvl1pPr>
              <a:spcAft>
                <a:spcPts val="0"/>
              </a:spcAft>
              <a:defRPr sz="1400" b="1">
                <a:solidFill>
                  <a:schemeClr val="tx1">
                    <a:lumMod val="65000"/>
                    <a:lumOff val="35000"/>
                  </a:schemeClr>
                </a:solidFill>
                <a:effectLst/>
                <a:latin typeface="Calibri"/>
                <a:ea typeface="Times New Roman"/>
                <a:cs typeface="Times New Roman"/>
              </a:defRPr>
            </a:lvl1pPr>
          </a:lstStyle>
          <a:p>
            <a:pPr algn="ctr"/>
            <a:r>
              <a:rPr lang="en-US" altLang="ja-JP" dirty="0">
                <a:solidFill>
                  <a:schemeClr val="bg1"/>
                </a:solidFill>
              </a:rPr>
              <a:t>The international staff of the ITER Organization (Central Team) comprises ~ </a:t>
            </a:r>
            <a:r>
              <a:rPr lang="en-US" altLang="ja-JP" dirty="0" smtClean="0">
                <a:solidFill>
                  <a:schemeClr val="bg1"/>
                </a:solidFill>
              </a:rPr>
              <a:t>850 </a:t>
            </a:r>
            <a:r>
              <a:rPr lang="en-US" altLang="ja-JP" dirty="0">
                <a:solidFill>
                  <a:schemeClr val="bg1"/>
                </a:solidFill>
              </a:rPr>
              <a:t>persons (35 countries). </a:t>
            </a:r>
            <a:endParaRPr lang="en-US" altLang="ja-JP" dirty="0" smtClean="0">
              <a:solidFill>
                <a:schemeClr val="bg1"/>
              </a:solidFill>
            </a:endParaRPr>
          </a:p>
          <a:p>
            <a:pPr algn="ctr"/>
            <a:r>
              <a:rPr lang="en-GB" altLang="ja-JP" dirty="0" smtClean="0">
                <a:solidFill>
                  <a:schemeClr val="bg1"/>
                </a:solidFill>
              </a:rPr>
              <a:t>Close to 500 contractors </a:t>
            </a:r>
            <a:r>
              <a:rPr lang="en-GB" altLang="ja-JP" dirty="0">
                <a:solidFill>
                  <a:schemeClr val="bg1"/>
                </a:solidFill>
              </a:rPr>
              <a:t>and experts are directly working for ITER in </a:t>
            </a:r>
            <a:r>
              <a:rPr lang="en-GB" altLang="ja-JP" dirty="0" smtClean="0">
                <a:solidFill>
                  <a:schemeClr val="bg1"/>
                </a:solidFill>
              </a:rPr>
              <a:t>Saint-Paul-</a:t>
            </a:r>
            <a:r>
              <a:rPr lang="en-GB" altLang="ja-JP" dirty="0" err="1" smtClean="0">
                <a:solidFill>
                  <a:schemeClr val="bg1"/>
                </a:solidFill>
              </a:rPr>
              <a:t>lez</a:t>
            </a:r>
            <a:r>
              <a:rPr lang="en-GB" altLang="ja-JP" dirty="0" smtClean="0">
                <a:solidFill>
                  <a:schemeClr val="bg1"/>
                </a:solidFill>
              </a:rPr>
              <a:t>-Durance, France. </a:t>
            </a:r>
          </a:p>
          <a:p>
            <a:pPr algn="ctr"/>
            <a:r>
              <a:rPr lang="en-GB" dirty="0">
                <a:solidFill>
                  <a:schemeClr val="bg1"/>
                </a:solidFill>
              </a:rPr>
              <a:t>M</a:t>
            </a:r>
            <a:r>
              <a:rPr lang="fr-FR" dirty="0" smtClean="0">
                <a:solidFill>
                  <a:schemeClr val="bg1"/>
                </a:solidFill>
              </a:rPr>
              <a:t>ore </a:t>
            </a:r>
            <a:r>
              <a:rPr lang="fr-FR" dirty="0" err="1">
                <a:solidFill>
                  <a:schemeClr val="bg1"/>
                </a:solidFill>
              </a:rPr>
              <a:t>than</a:t>
            </a:r>
            <a:r>
              <a:rPr lang="fr-FR" dirty="0">
                <a:solidFill>
                  <a:schemeClr val="bg1"/>
                </a:solidFill>
              </a:rPr>
              <a:t> </a:t>
            </a:r>
            <a:r>
              <a:rPr lang="fr-FR" dirty="0" smtClean="0">
                <a:solidFill>
                  <a:schemeClr val="bg1"/>
                </a:solidFill>
              </a:rPr>
              <a:t>3,000 </a:t>
            </a:r>
            <a:r>
              <a:rPr lang="fr-FR" dirty="0" err="1">
                <a:solidFill>
                  <a:schemeClr val="bg1"/>
                </a:solidFill>
              </a:rPr>
              <a:t>specialists</a:t>
            </a:r>
            <a:r>
              <a:rPr lang="fr-FR" dirty="0">
                <a:solidFill>
                  <a:schemeClr val="bg1"/>
                </a:solidFill>
              </a:rPr>
              <a:t> </a:t>
            </a:r>
            <a:r>
              <a:rPr lang="fr-FR" dirty="0" smtClean="0">
                <a:solidFill>
                  <a:schemeClr val="bg1"/>
                </a:solidFill>
              </a:rPr>
              <a:t>are </a:t>
            </a:r>
            <a:r>
              <a:rPr lang="fr-FR" dirty="0" err="1" smtClean="0">
                <a:solidFill>
                  <a:schemeClr val="bg1"/>
                </a:solidFill>
              </a:rPr>
              <a:t>involved</a:t>
            </a:r>
            <a:r>
              <a:rPr lang="fr-FR" dirty="0" smtClean="0">
                <a:solidFill>
                  <a:schemeClr val="bg1"/>
                </a:solidFill>
              </a:rPr>
              <a:t> in </a:t>
            </a:r>
            <a:r>
              <a:rPr lang="fr-FR" dirty="0">
                <a:solidFill>
                  <a:schemeClr val="bg1"/>
                </a:solidFill>
              </a:rPr>
              <a:t>ITER </a:t>
            </a:r>
            <a:r>
              <a:rPr lang="fr-FR" dirty="0" err="1">
                <a:solidFill>
                  <a:schemeClr val="bg1"/>
                </a:solidFill>
              </a:rPr>
              <a:t>throughout</a:t>
            </a:r>
            <a:r>
              <a:rPr lang="fr-FR" dirty="0">
                <a:solidFill>
                  <a:schemeClr val="bg1"/>
                </a:solidFill>
              </a:rPr>
              <a:t> the world</a:t>
            </a:r>
            <a:r>
              <a:rPr lang="fr-FR" dirty="0" smtClean="0">
                <a:solidFill>
                  <a:schemeClr val="bg1"/>
                </a:solidFill>
              </a:rPr>
              <a:t>.</a:t>
            </a:r>
            <a:endParaRPr lang="en-GB" dirty="0">
              <a:solidFill>
                <a:schemeClr val="bg1"/>
              </a:solidFill>
            </a:endParaRPr>
          </a:p>
        </p:txBody>
      </p:sp>
    </p:spTree>
    <p:extLst>
      <p:ext uri="{BB962C8B-B14F-4D97-AF65-F5344CB8AC3E}">
        <p14:creationId xmlns:p14="http://schemas.microsoft.com/office/powerpoint/2010/main" val="196370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527643"/>
            <a:ext cx="8153400" cy="5671143"/>
          </a:xfrm>
          <a:prstGeom prst="rect">
            <a:avLst/>
          </a:prstGeom>
        </p:spPr>
      </p:pic>
      <p:sp>
        <p:nvSpPr>
          <p:cNvPr id="4" name="Rectangle 2"/>
          <p:cNvSpPr txBox="1">
            <a:spLocks noChangeArrowheads="1"/>
          </p:cNvSpPr>
          <p:nvPr/>
        </p:nvSpPr>
        <p:spPr>
          <a:xfrm>
            <a:off x="-130040" y="0"/>
            <a:ext cx="9352295" cy="923330"/>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a:spcBef>
                <a:spcPct val="0"/>
              </a:spcBef>
              <a:buNone/>
              <a:defRPr sz="4000" b="1">
                <a:solidFill>
                  <a:schemeClr val="bg1">
                    <a:lumMod val="95000"/>
                  </a:schemeClr>
                </a:solidFill>
                <a:latin typeface="Arial" panose="020B0604020202020204" pitchFamily="34" charset="0"/>
                <a:cs typeface="Arial" panose="020B0604020202020204" pitchFamily="34" charset="0"/>
              </a:defRPr>
            </a:lvl1pPr>
          </a:lstStyle>
          <a:p>
            <a:r>
              <a:rPr lang="en-GB" sz="5400" dirty="0"/>
              <a:t>ITER is moving forward</a:t>
            </a:r>
            <a:r>
              <a:rPr lang="en-GB" altLang="ja-JP" sz="5400" dirty="0"/>
              <a:t>!</a:t>
            </a:r>
          </a:p>
        </p:txBody>
      </p:sp>
      <p:sp>
        <p:nvSpPr>
          <p:cNvPr id="6" name="TextBox 5"/>
          <p:cNvSpPr txBox="1"/>
          <p:nvPr/>
        </p:nvSpPr>
        <p:spPr>
          <a:xfrm>
            <a:off x="3624864" y="4409901"/>
            <a:ext cx="1771639" cy="276999"/>
          </a:xfrm>
          <a:prstGeom prst="rect">
            <a:avLst/>
          </a:prstGeom>
          <a:noFill/>
          <a:effectLst>
            <a:outerShdw blurRad="50800" dist="50800" dir="5400000" algn="ctr" rotWithShape="0">
              <a:schemeClr val="tx1"/>
            </a:outerShdw>
          </a:effectLst>
        </p:spPr>
        <p:txBody>
          <a:bodyPr wrap="none" rtlCol="0">
            <a:spAutoFit/>
          </a:bodyPr>
          <a:lstStyle/>
          <a:p>
            <a:pPr algn="ctr"/>
            <a:r>
              <a:rPr lang="fr-FR" sz="1200" b="1" dirty="0">
                <a:solidFill>
                  <a:schemeClr val="bg1">
                    <a:lumMod val="95000"/>
                  </a:schemeClr>
                </a:solidFill>
                <a:effectLst>
                  <a:outerShdw blurRad="101600" dir="5640000" sx="99000" sy="99000" algn="ctr" rotWithShape="0">
                    <a:schemeClr val="tx1"/>
                  </a:outerShdw>
                </a:effectLst>
                <a:latin typeface="Tahoma" pitchFamily="34" charset="0"/>
                <a:ea typeface="+mj-ea"/>
                <a:cs typeface="+mj-cs"/>
              </a:rPr>
              <a:t>http://</a:t>
            </a:r>
            <a:r>
              <a:rPr lang="fr-FR" sz="1200" b="1" dirty="0" smtClean="0">
                <a:solidFill>
                  <a:schemeClr val="bg1">
                    <a:lumMod val="95000"/>
                  </a:schemeClr>
                </a:solidFill>
                <a:effectLst>
                  <a:outerShdw blurRad="101600" dir="5640000" sx="99000" sy="99000" algn="ctr" rotWithShape="0">
                    <a:schemeClr val="tx1"/>
                  </a:outerShdw>
                </a:effectLst>
                <a:latin typeface="Tahoma" pitchFamily="34" charset="0"/>
                <a:ea typeface="+mj-ea"/>
                <a:cs typeface="+mj-cs"/>
              </a:rPr>
              <a:t>www.iter.org</a:t>
            </a:r>
            <a:endParaRPr lang="en-GB" sz="1200" b="1" dirty="0">
              <a:solidFill>
                <a:schemeClr val="bg1">
                  <a:lumMod val="95000"/>
                </a:schemeClr>
              </a:solidFill>
              <a:effectLst>
                <a:outerShdw blurRad="101600" dir="5640000" sx="99000" sy="99000" algn="ctr" rotWithShape="0">
                  <a:schemeClr val="tx1"/>
                </a:outerShdw>
              </a:effectLst>
              <a:latin typeface="Tahoma" pitchFamily="34" charset="0"/>
              <a:ea typeface="+mj-ea"/>
              <a:cs typeface="+mj-cs"/>
            </a:endParaRPr>
          </a:p>
        </p:txBody>
      </p:sp>
    </p:spTree>
    <p:extLst>
      <p:ext uri="{BB962C8B-B14F-4D97-AF65-F5344CB8AC3E}">
        <p14:creationId xmlns:p14="http://schemas.microsoft.com/office/powerpoint/2010/main" val="352185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rnouxr\Documents\Work\En Cours\ON ROOF JULIE 20 JULY\OK\From_Roof_Julie_1b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40" y="-168275"/>
            <a:ext cx="9274040" cy="4949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132095" y="232886"/>
            <a:ext cx="9352295" cy="738664"/>
          </a:xfrm>
          <a:prstGeom prst="rect">
            <a:avLst/>
          </a:prstGeom>
          <a:noFill/>
          <a:effectLst>
            <a:outerShdw blurRad="50800" dist="50800" dir="5400000" algn="ctr" rotWithShape="0">
              <a:schemeClr val="tx1"/>
            </a:outerShdw>
          </a:effectLst>
        </p:spPr>
        <p:txBody>
          <a:bodyPr vert="horz" wrap="square" lIns="91440" tIns="45720" rIns="91440" bIns="45720" rtlCol="0" anchor="ctr">
            <a:spAutoFit/>
          </a:bodyPr>
          <a:lstStyle>
            <a:lvl1pPr algn="ctr">
              <a:spcBef>
                <a:spcPct val="0"/>
              </a:spcBef>
              <a:buNone/>
              <a:defRPr sz="4000" b="1">
                <a:solidFill>
                  <a:schemeClr val="bg1">
                    <a:lumMod val="95000"/>
                  </a:schemeClr>
                </a:solidFill>
                <a:latin typeface="Arial" panose="020B0604020202020204" pitchFamily="34" charset="0"/>
                <a:cs typeface="Arial" panose="020B0604020202020204" pitchFamily="34" charset="0"/>
              </a:defRPr>
            </a:lvl1pPr>
          </a:lstStyle>
          <a:p>
            <a:r>
              <a:rPr lang="en-GB" sz="4200" i="1" dirty="0" smtClean="0"/>
              <a:t>Thank you for your attention!</a:t>
            </a:r>
            <a:endParaRPr lang="en-GB" altLang="ja-JP" sz="4200" i="1" dirty="0"/>
          </a:p>
        </p:txBody>
      </p:sp>
      <p:sp>
        <p:nvSpPr>
          <p:cNvPr id="6" name="TextBox 5"/>
          <p:cNvSpPr txBox="1"/>
          <p:nvPr/>
        </p:nvSpPr>
        <p:spPr>
          <a:xfrm>
            <a:off x="3624864" y="4409901"/>
            <a:ext cx="1771639" cy="276999"/>
          </a:xfrm>
          <a:prstGeom prst="rect">
            <a:avLst/>
          </a:prstGeom>
          <a:noFill/>
          <a:effectLst>
            <a:outerShdw blurRad="50800" dist="50800" dir="5400000" algn="ctr" rotWithShape="0">
              <a:schemeClr val="tx1"/>
            </a:outerShdw>
          </a:effectLst>
        </p:spPr>
        <p:txBody>
          <a:bodyPr wrap="none" rtlCol="0">
            <a:spAutoFit/>
          </a:bodyPr>
          <a:lstStyle/>
          <a:p>
            <a:pPr algn="ctr"/>
            <a:r>
              <a:rPr lang="fr-FR" sz="1200" b="1" dirty="0">
                <a:solidFill>
                  <a:schemeClr val="bg1">
                    <a:lumMod val="95000"/>
                  </a:schemeClr>
                </a:solidFill>
                <a:effectLst>
                  <a:outerShdw blurRad="101600" dir="5640000" sx="99000" sy="99000" algn="ctr" rotWithShape="0">
                    <a:schemeClr val="tx1"/>
                  </a:outerShdw>
                </a:effectLst>
                <a:latin typeface="Tahoma" pitchFamily="34" charset="0"/>
                <a:ea typeface="+mj-ea"/>
                <a:cs typeface="+mj-cs"/>
              </a:rPr>
              <a:t>http://</a:t>
            </a:r>
            <a:r>
              <a:rPr lang="fr-FR" sz="1200" b="1" dirty="0" smtClean="0">
                <a:solidFill>
                  <a:schemeClr val="bg1">
                    <a:lumMod val="95000"/>
                  </a:schemeClr>
                </a:solidFill>
                <a:effectLst>
                  <a:outerShdw blurRad="101600" dir="5640000" sx="99000" sy="99000" algn="ctr" rotWithShape="0">
                    <a:schemeClr val="tx1"/>
                  </a:outerShdw>
                </a:effectLst>
                <a:latin typeface="Tahoma" pitchFamily="34" charset="0"/>
                <a:ea typeface="+mj-ea"/>
                <a:cs typeface="+mj-cs"/>
              </a:rPr>
              <a:t>www.iter.org</a:t>
            </a:r>
            <a:endParaRPr lang="en-GB" sz="1200" b="1" dirty="0">
              <a:solidFill>
                <a:schemeClr val="bg1">
                  <a:lumMod val="95000"/>
                </a:schemeClr>
              </a:solidFill>
              <a:effectLst>
                <a:outerShdw blurRad="101600" dir="5640000" sx="99000" sy="99000" algn="ctr" rotWithShape="0">
                  <a:schemeClr val="tx1"/>
                </a:outerShdw>
              </a:effectLst>
              <a:latin typeface="Tahoma" pitchFamily="34" charset="0"/>
              <a:ea typeface="+mj-ea"/>
              <a:cs typeface="+mj-cs"/>
            </a:endParaRPr>
          </a:p>
        </p:txBody>
      </p:sp>
    </p:spTree>
    <p:extLst>
      <p:ext uri="{BB962C8B-B14F-4D97-AF65-F5344CB8AC3E}">
        <p14:creationId xmlns:p14="http://schemas.microsoft.com/office/powerpoint/2010/main" val="18578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amgtorus"/>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a:ext>
            </a:extLst>
          </a:blip>
          <a:srcRect/>
          <a:stretch/>
        </p:blipFill>
        <p:spPr bwMode="auto">
          <a:xfrm>
            <a:off x="0" y="1"/>
            <a:ext cx="9144000" cy="4731990"/>
          </a:xfrm>
          <a:prstGeom prst="rect">
            <a:avLst/>
          </a:prstGeom>
          <a:noFill/>
          <a:ln>
            <a:noFill/>
          </a:ln>
          <a:extLst/>
        </p:spPr>
      </p:pic>
      <p:sp>
        <p:nvSpPr>
          <p:cNvPr id="2" name="Title 1"/>
          <p:cNvSpPr>
            <a:spLocks noGrp="1"/>
          </p:cNvSpPr>
          <p:nvPr>
            <p:ph type="ctrTitle"/>
          </p:nvPr>
        </p:nvSpPr>
        <p:spPr>
          <a:xfrm>
            <a:off x="683568" y="-114940"/>
            <a:ext cx="7772400" cy="1015663"/>
          </a:xfrm>
          <a:noFill/>
          <a:effectLst>
            <a:outerShdw blurRad="50800" dist="50800" dir="5400000" algn="ctr" rotWithShape="0">
              <a:schemeClr val="tx1"/>
            </a:outerShdw>
          </a:effectLst>
        </p:spPr>
        <p:txBody>
          <a:bodyPr vert="horz" wrap="square" lIns="91440" tIns="45720" rIns="91440" bIns="45720" rtlCol="0" anchor="ctr">
            <a:spAutoFit/>
          </a:bodyPr>
          <a:lstStyle/>
          <a:p>
            <a:r>
              <a:rPr lang="en-GB" sz="6000" b="1" dirty="0">
                <a:solidFill>
                  <a:schemeClr val="bg1">
                    <a:lumMod val="95000"/>
                  </a:schemeClr>
                </a:solidFill>
                <a:latin typeface="Arial" panose="020B0604020202020204" pitchFamily="34" charset="0"/>
                <a:ea typeface="+mn-ea"/>
                <a:cs typeface="Arial" panose="020B0604020202020204" pitchFamily="34" charset="0"/>
              </a:rPr>
              <a:t>Fusion on Earth</a:t>
            </a:r>
          </a:p>
        </p:txBody>
      </p:sp>
      <p:sp>
        <p:nvSpPr>
          <p:cNvPr id="5" name="Rectangle 4"/>
          <p:cNvSpPr/>
          <p:nvPr/>
        </p:nvSpPr>
        <p:spPr>
          <a:xfrm>
            <a:off x="-17811" y="1619579"/>
            <a:ext cx="6113813" cy="2769989"/>
          </a:xfrm>
          <a:prstGeom prst="rect">
            <a:avLst/>
          </a:prstGeom>
          <a:effectLst>
            <a:outerShdw blurRad="50800" dist="38100" dir="5400000" algn="t" rotWithShape="0">
              <a:prstClr val="black">
                <a:alpha val="76000"/>
              </a:prstClr>
            </a:outerShdw>
          </a:effectLst>
        </p:spPr>
        <p:txBody>
          <a:bodyPr vert="horz" lIns="91440" tIns="45720" rIns="91440" bIns="45720" rtlCol="0">
            <a:noAutofit/>
          </a:bodyPr>
          <a:lstStyle/>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A plasma of Deuterium + Tritium (hydrogen isotopes) is heated to more than 150 million °C.</a:t>
            </a:r>
          </a:p>
          <a:p>
            <a:pPr marL="285750" indent="-285750" defTabSz="795338" fontAlgn="base">
              <a:spcBef>
                <a:spcPct val="0"/>
              </a:spcBef>
              <a:spcAft>
                <a:spcPct val="0"/>
              </a:spcAft>
              <a:buFont typeface="Wingdings" panose="05000000000000000000" pitchFamily="2" charset="2"/>
              <a:buChar char="§"/>
            </a:pPr>
            <a:endParaRPr lang="en-GB" sz="9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The hot plasma is shaped and confined by </a:t>
            </a:r>
            <a:r>
              <a:rPr lang="en-GB" sz="1600" b="1" dirty="0" smtClean="0">
                <a:solidFill>
                  <a:schemeClr val="bg1">
                    <a:lumMod val="95000"/>
                  </a:schemeClr>
                </a:solidFill>
                <a:effectLst>
                  <a:outerShdw blurRad="38100" dist="38100" dir="2700000" algn="tl">
                    <a:srgbClr val="000000">
                      <a:alpha val="43137"/>
                    </a:srgbClr>
                  </a:outerShdw>
                </a:effectLst>
                <a:latin typeface="Tahoma" pitchFamily="34" charset="0"/>
              </a:rPr>
              <a:t> strong </a:t>
            </a: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magnetic fields.</a:t>
            </a:r>
          </a:p>
          <a:p>
            <a:pPr marL="285750" indent="-285750" defTabSz="795338" fontAlgn="base">
              <a:spcBef>
                <a:spcPct val="0"/>
              </a:spcBef>
              <a:spcAft>
                <a:spcPct val="0"/>
              </a:spcAft>
              <a:buFont typeface="Wingdings" panose="05000000000000000000" pitchFamily="2" charset="2"/>
              <a:buChar char="§"/>
            </a:pPr>
            <a:endParaRPr lang="fr-FR" sz="9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Helium nuclei sustain burning plasma. </a:t>
            </a:r>
          </a:p>
          <a:p>
            <a:pPr marL="285750" indent="-285750" defTabSz="795338" fontAlgn="base">
              <a:spcBef>
                <a:spcPct val="0"/>
              </a:spcBef>
              <a:spcAft>
                <a:spcPct val="0"/>
              </a:spcAft>
              <a:buFont typeface="Wingdings" panose="05000000000000000000" pitchFamily="2" charset="2"/>
              <a:buChar char="§"/>
            </a:pPr>
            <a:endParaRPr lang="en-GB" sz="9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Neutrons transfer their energy to the </a:t>
            </a:r>
            <a:r>
              <a:rPr lang="en-GB" sz="1600" b="1" dirty="0" smtClean="0">
                <a:solidFill>
                  <a:schemeClr val="bg1">
                    <a:lumMod val="95000"/>
                  </a:schemeClr>
                </a:solidFill>
                <a:effectLst>
                  <a:outerShdw blurRad="38100" dist="38100" dir="2700000" algn="tl">
                    <a:srgbClr val="000000">
                      <a:alpha val="43137"/>
                    </a:srgbClr>
                  </a:outerShdw>
                </a:effectLst>
                <a:latin typeface="Tahoma" pitchFamily="34" charset="0"/>
              </a:rPr>
              <a:t>Blanket.</a:t>
            </a:r>
            <a:endParaRPr lang="en-GB" sz="16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endParaRPr lang="en-GB" sz="9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ct val="0"/>
              </a:spcAft>
              <a:buFont typeface="Wingdings" panose="05000000000000000000" pitchFamily="2" charset="2"/>
              <a:buChar char="§"/>
            </a:pP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In a fusion power plant, conventional steam generator, turbine and alternator will transform </a:t>
            </a:r>
            <a:r>
              <a:rPr lang="en-GB" sz="1600" b="1" dirty="0" smtClean="0">
                <a:solidFill>
                  <a:schemeClr val="bg1">
                    <a:lumMod val="95000"/>
                  </a:schemeClr>
                </a:solidFill>
                <a:effectLst>
                  <a:outerShdw blurRad="38100" dist="38100" dir="2700000" algn="tl">
                    <a:srgbClr val="000000">
                      <a:alpha val="43137"/>
                    </a:srgbClr>
                  </a:outerShdw>
                </a:effectLst>
                <a:latin typeface="Tahoma" pitchFamily="34" charset="0"/>
              </a:rPr>
              <a:t>      the </a:t>
            </a: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heat into electricity.</a:t>
            </a:r>
            <a:endParaRPr lang="fr-FR" sz="1600" b="1" dirty="0">
              <a:solidFill>
                <a:schemeClr val="bg1">
                  <a:lumMod val="95000"/>
                </a:schemeClr>
              </a:solidFill>
              <a:effectLst>
                <a:outerShdw blurRad="38100" dist="38100" dir="2700000" algn="tl">
                  <a:srgbClr val="000000">
                    <a:alpha val="43137"/>
                  </a:srgbClr>
                </a:outerShdw>
              </a:effectLst>
              <a:latin typeface="Tahoma" pitchFamily="34" charset="0"/>
            </a:endParaRPr>
          </a:p>
        </p:txBody>
      </p:sp>
      <p:pic>
        <p:nvPicPr>
          <p:cNvPr id="12" name="Picture 2" descr="C:\Users\arnouxr\Desktop\Deuterium_tritium_fusion_T_gris.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11382" y="1051802"/>
            <a:ext cx="2999600" cy="35011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8"/>
          <p:cNvSpPr>
            <a:spLocks noChangeArrowheads="1"/>
          </p:cNvSpPr>
          <p:nvPr/>
        </p:nvSpPr>
        <p:spPr bwMode="auto">
          <a:xfrm>
            <a:off x="1658516" y="768102"/>
            <a:ext cx="5826968" cy="432048"/>
          </a:xfrm>
          <a:prstGeom prst="rect">
            <a:avLst/>
          </a:prstGeom>
          <a:noFill/>
          <a:ln>
            <a:noFill/>
          </a:ln>
          <a:effectLst/>
          <a:extLst>
            <a:ext uri="{909E8E84-426E-40DD-AFC4-6F175D3DCCD1}">
              <a14:hiddenFill xmlns:a14="http://schemas.microsoft.com/office/drawing/2010/main">
                <a:solidFill>
                  <a:srgbClr val="DAF3F3">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lnSpc>
                <a:spcPct val="120000"/>
              </a:lnSpc>
              <a:spcBef>
                <a:spcPct val="40000"/>
              </a:spcBef>
              <a:buClr>
                <a:srgbClr val="0A0488"/>
              </a:buClr>
              <a:buSzPct val="65000"/>
            </a:pPr>
            <a:r>
              <a:rPr lang="en-GB" sz="2400" b="1" dirty="0" smtClean="0">
                <a:solidFill>
                  <a:srgbClr val="FFC000"/>
                </a:solidFill>
                <a:effectLst>
                  <a:outerShdw blurRad="50800" dist="50800" dir="5400000" algn="ctr" rotWithShape="0">
                    <a:prstClr val="black"/>
                  </a:outerShdw>
                </a:effectLst>
                <a:latin typeface="Tahoma" pitchFamily="34" charset="0"/>
              </a:rPr>
              <a:t>1 gram of fusion fuels = 8 tons of oil</a:t>
            </a:r>
            <a:endParaRPr lang="en-GB" sz="2400" b="1" dirty="0">
              <a:solidFill>
                <a:srgbClr val="FFC000"/>
              </a:solidFill>
              <a:effectLst>
                <a:outerShdw blurRad="50800" dist="50800" dir="5400000" algn="ctr" rotWithShape="0">
                  <a:prstClr val="black"/>
                </a:outerShdw>
              </a:effectLst>
              <a:latin typeface="Tahoma" pitchFamily="34" charset="0"/>
            </a:endParaRPr>
          </a:p>
        </p:txBody>
      </p:sp>
      <p:sp>
        <p:nvSpPr>
          <p:cNvPr id="10" name="TextBox 9"/>
          <p:cNvSpPr txBox="1"/>
          <p:nvPr/>
        </p:nvSpPr>
        <p:spPr>
          <a:xfrm>
            <a:off x="8001000" y="1790640"/>
            <a:ext cx="1077539" cy="400110"/>
          </a:xfrm>
          <a:prstGeom prst="rect">
            <a:avLst/>
          </a:prstGeom>
          <a:noFill/>
        </p:spPr>
        <p:txBody>
          <a:bodyPr wrap="none" rtlCol="0">
            <a:spAutoFit/>
          </a:bodyPr>
          <a:lstStyle/>
          <a:p>
            <a:r>
              <a:rPr lang="en-US" sz="2000" b="1" dirty="0" smtClean="0">
                <a:solidFill>
                  <a:schemeClr val="bg1"/>
                </a:solidFill>
              </a:rPr>
              <a:t>0.7 MeV</a:t>
            </a:r>
            <a:endParaRPr lang="en-US" sz="2000" b="1" dirty="0">
              <a:solidFill>
                <a:schemeClr val="bg1"/>
              </a:solidFill>
            </a:endParaRPr>
          </a:p>
        </p:txBody>
      </p:sp>
    </p:spTree>
    <p:extLst>
      <p:ext uri="{BB962C8B-B14F-4D97-AF65-F5344CB8AC3E}">
        <p14:creationId xmlns:p14="http://schemas.microsoft.com/office/powerpoint/2010/main" val="225701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idx="1"/>
          </p:nvPr>
        </p:nvSpPr>
        <p:spPr bwMode="auto">
          <a:xfrm>
            <a:off x="4572000" y="1172349"/>
            <a:ext cx="4495800" cy="3152001"/>
          </a:xfrm>
          <a:prstGeom prst="rect">
            <a:avLst/>
          </a:prstGeom>
          <a:effectLst>
            <a:outerShdw blurRad="50800" dist="38100" dir="5400000" algn="t" rotWithShape="0">
              <a:prstClr val="black">
                <a:alpha val="76000"/>
              </a:prstClr>
            </a:outerShdw>
          </a:effectLst>
          <a:extLst/>
        </p:spPr>
        <p:txBody>
          <a:bodyPr vert="horz" lIns="91440" tIns="45720" rIns="91440" bIns="45720" rtlCol="0">
            <a:noAutofit/>
          </a:bodyPr>
          <a:lstStyle/>
          <a:p>
            <a:pPr marL="285750" indent="-285750" defTabSz="795338" fontAlgn="base">
              <a:spcBef>
                <a:spcPct val="0"/>
              </a:spcBef>
              <a:spcAft>
                <a:spcPts val="1200"/>
              </a:spcAft>
              <a:buFont typeface="Wingdings" panose="05000000000000000000" pitchFamily="2" charset="2"/>
              <a:buChar char="§"/>
            </a:pPr>
            <a:r>
              <a:rPr lang="en-US" altLang="ja-JP" sz="1600" b="1" dirty="0" smtClean="0">
                <a:solidFill>
                  <a:schemeClr val="bg1">
                    <a:lumMod val="95000"/>
                  </a:schemeClr>
                </a:solidFill>
                <a:effectLst>
                  <a:outerShdw blurRad="38100" dist="38100" dir="2700000" algn="tl">
                    <a:srgbClr val="000000">
                      <a:alpha val="43137"/>
                    </a:srgbClr>
                  </a:outerShdw>
                </a:effectLst>
                <a:latin typeface="Tahoma" pitchFamily="34" charset="0"/>
              </a:rPr>
              <a:t>Massive, continuous baseload energy</a:t>
            </a:r>
            <a:endParaRPr lang="en-US" altLang="ja-JP" sz="8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ts val="1200"/>
              </a:spcAft>
              <a:buFont typeface="Wingdings" panose="05000000000000000000" pitchFamily="2" charset="2"/>
              <a:buChar char="§"/>
            </a:pP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Safe, environmentally </a:t>
            </a:r>
            <a:r>
              <a:rPr lang="en-US" altLang="ja-JP" sz="1600" b="1" dirty="0" smtClean="0">
                <a:solidFill>
                  <a:schemeClr val="bg1">
                    <a:lumMod val="95000"/>
                  </a:schemeClr>
                </a:solidFill>
                <a:effectLst>
                  <a:outerShdw blurRad="38100" dist="38100" dir="2700000" algn="tl">
                    <a:srgbClr val="000000">
                      <a:alpha val="43137"/>
                    </a:srgbClr>
                  </a:outerShdw>
                </a:effectLst>
                <a:latin typeface="Tahoma" pitchFamily="34" charset="0"/>
              </a:rPr>
              <a:t>responsible</a:t>
            </a:r>
            <a:endParaRPr lang="en-US" altLang="ja-JP" sz="8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ts val="1200"/>
              </a:spcAft>
              <a:buFont typeface="Wingdings" panose="05000000000000000000" pitchFamily="2" charset="2"/>
              <a:buChar char="§"/>
            </a:pP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No CO</a:t>
            </a:r>
            <a:r>
              <a:rPr lang="en-GB" sz="1600" b="1" baseline="30000" dirty="0">
                <a:solidFill>
                  <a:schemeClr val="bg1">
                    <a:lumMod val="95000"/>
                  </a:schemeClr>
                </a:solidFill>
                <a:effectLst>
                  <a:outerShdw blurRad="38100" dist="38100" dir="2700000" algn="tl">
                    <a:srgbClr val="000000">
                      <a:alpha val="43137"/>
                    </a:srgbClr>
                  </a:outerShdw>
                </a:effectLst>
                <a:latin typeface="Tahoma" pitchFamily="34" charset="0"/>
              </a:rPr>
              <a:t>2</a:t>
            </a:r>
            <a:r>
              <a:rPr lang="en-GB" sz="1600" b="1" dirty="0">
                <a:solidFill>
                  <a:schemeClr val="bg1">
                    <a:lumMod val="95000"/>
                  </a:schemeClr>
                </a:solidFill>
                <a:effectLst>
                  <a:outerShdw blurRad="38100" dist="38100" dir="2700000" algn="tl">
                    <a:srgbClr val="000000">
                      <a:alpha val="43137"/>
                    </a:srgbClr>
                  </a:outerShdw>
                </a:effectLst>
                <a:latin typeface="Tahoma" pitchFamily="34" charset="0"/>
              </a:rPr>
              <a:t> </a:t>
            </a: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or other greenhouse gases emission</a:t>
            </a:r>
            <a:endParaRPr lang="en-US" altLang="ja-JP" sz="800" b="1" dirty="0">
              <a:solidFill>
                <a:schemeClr val="bg1">
                  <a:lumMod val="95000"/>
                </a:schemeClr>
              </a:solidFill>
              <a:effectLst>
                <a:outerShdw blurRad="38100" dist="38100" dir="2700000" algn="tl">
                  <a:srgbClr val="000000">
                    <a:alpha val="43137"/>
                  </a:srgbClr>
                </a:outerShdw>
              </a:effectLst>
              <a:latin typeface="Tahoma" pitchFamily="34" charset="0"/>
            </a:endParaRPr>
          </a:p>
          <a:p>
            <a:pPr marL="285750" indent="-285750" defTabSz="795338" fontAlgn="base">
              <a:spcBef>
                <a:spcPct val="0"/>
              </a:spcBef>
              <a:spcAft>
                <a:spcPts val="1200"/>
              </a:spcAft>
              <a:buFont typeface="Wingdings" panose="05000000000000000000" pitchFamily="2" charset="2"/>
              <a:buChar char="§"/>
            </a:pP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No production of long-lasting high-activity radioactive waste</a:t>
            </a:r>
          </a:p>
          <a:p>
            <a:pPr marL="285750" indent="-285750" defTabSz="795338" fontAlgn="base">
              <a:spcBef>
                <a:spcPct val="0"/>
              </a:spcBef>
              <a:spcAft>
                <a:spcPts val="1200"/>
              </a:spcAft>
              <a:buFont typeface="Wingdings" panose="05000000000000000000" pitchFamily="2" charset="2"/>
              <a:buChar char="§"/>
            </a:pPr>
            <a:r>
              <a:rPr lang="en-US" altLang="ja-JP" sz="1600" b="1" dirty="0" smtClean="0">
                <a:solidFill>
                  <a:schemeClr val="bg1">
                    <a:lumMod val="95000"/>
                  </a:schemeClr>
                </a:solidFill>
                <a:effectLst>
                  <a:outerShdw blurRad="38100" dist="38100" dir="2700000" algn="tl">
                    <a:srgbClr val="000000">
                      <a:alpha val="43137"/>
                    </a:srgbClr>
                  </a:outerShdw>
                </a:effectLst>
                <a:latin typeface="Tahoma" pitchFamily="34" charset="0"/>
              </a:rPr>
              <a:t>Almost </a:t>
            </a: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limitless supply of fuel for </a:t>
            </a:r>
            <a:r>
              <a:rPr lang="en-US" altLang="ja-JP" sz="1600" b="1" dirty="0" smtClean="0">
                <a:solidFill>
                  <a:schemeClr val="bg1">
                    <a:lumMod val="95000"/>
                  </a:schemeClr>
                </a:solidFill>
                <a:effectLst>
                  <a:outerShdw blurRad="38100" dist="38100" dir="2700000" algn="tl">
                    <a:srgbClr val="000000">
                      <a:alpha val="43137"/>
                    </a:srgbClr>
                  </a:outerShdw>
                </a:effectLst>
                <a:latin typeface="Tahoma" pitchFamily="34" charset="0"/>
              </a:rPr>
              <a:t>millions </a:t>
            </a:r>
            <a:r>
              <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rPr>
              <a:t>of years, widely distributed around the </a:t>
            </a:r>
            <a:r>
              <a:rPr lang="en-US" altLang="ja-JP" sz="1600" b="1" dirty="0" smtClean="0">
                <a:solidFill>
                  <a:schemeClr val="bg1">
                    <a:lumMod val="95000"/>
                  </a:schemeClr>
                </a:solidFill>
                <a:effectLst>
                  <a:outerShdw blurRad="38100" dist="38100" dir="2700000" algn="tl">
                    <a:srgbClr val="000000">
                      <a:alpha val="43137"/>
                    </a:srgbClr>
                  </a:outerShdw>
                </a:effectLst>
                <a:latin typeface="Tahoma" pitchFamily="34" charset="0"/>
              </a:rPr>
              <a:t>globe</a:t>
            </a:r>
            <a:endParaRPr lang="en-US" altLang="ja-JP" sz="1600" b="1" dirty="0">
              <a:solidFill>
                <a:schemeClr val="bg1">
                  <a:lumMod val="95000"/>
                </a:schemeClr>
              </a:solidFill>
              <a:effectLst>
                <a:outerShdw blurRad="38100" dist="38100" dir="2700000" algn="tl">
                  <a:srgbClr val="000000">
                    <a:alpha val="43137"/>
                  </a:srgbClr>
                </a:outerShdw>
              </a:effectLst>
              <a:latin typeface="Tahoma" pitchFamily="34" charset="0"/>
            </a:endParaRPr>
          </a:p>
        </p:txBody>
      </p:sp>
      <p:sp>
        <p:nvSpPr>
          <p:cNvPr id="5" name="Title 1"/>
          <p:cNvSpPr txBox="1">
            <a:spLocks/>
          </p:cNvSpPr>
          <p:nvPr/>
        </p:nvSpPr>
        <p:spPr>
          <a:xfrm>
            <a:off x="685800" y="38100"/>
            <a:ext cx="7772400" cy="857250"/>
          </a:xfrm>
          <a:prstGeom prst="rect">
            <a:avLst/>
          </a:prstGeom>
          <a:effectLst>
            <a:outerShdw blurRad="50800" dist="50800" dir="5400000" algn="ctr" rotWithShape="0">
              <a:schemeClr val="tx1"/>
            </a:outerShdw>
          </a:effectLst>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hangingPunct="0"/>
            <a:r>
              <a:rPr lang="en-GB" sz="6000" b="1" dirty="0">
                <a:solidFill>
                  <a:schemeClr val="bg1">
                    <a:lumMod val="95000"/>
                  </a:schemeClr>
                </a:solidFill>
                <a:latin typeface="Tahoma" pitchFamily="34" charset="0"/>
              </a:rPr>
              <a:t>Fusion’s </a:t>
            </a:r>
            <a:r>
              <a:rPr lang="en-GB" sz="6000" b="1" dirty="0" smtClean="0">
                <a:solidFill>
                  <a:schemeClr val="bg1">
                    <a:lumMod val="95000"/>
                  </a:schemeClr>
                </a:solidFill>
                <a:latin typeface="Tahoma" pitchFamily="34" charset="0"/>
              </a:rPr>
              <a:t>advantages</a:t>
            </a:r>
            <a:endParaRPr lang="en-GB" sz="6000" b="1" dirty="0">
              <a:solidFill>
                <a:schemeClr val="bg1">
                  <a:lumMod val="95000"/>
                </a:schemeClr>
              </a:solidFill>
              <a:latin typeface="Tahoma" pitchFamily="34" charset="0"/>
            </a:endParaRPr>
          </a:p>
        </p:txBody>
      </p:sp>
      <p:pic>
        <p:nvPicPr>
          <p:cNvPr id="6" name="Picture 2" descr="C:\Users\arnouxr\Desktop\NWSL EN COURS\01-2017\Plasma in J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819150"/>
            <a:ext cx="3816426" cy="381642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38299" y="4352151"/>
            <a:ext cx="2787727" cy="276999"/>
          </a:xfrm>
          <a:prstGeom prst="rect">
            <a:avLst/>
          </a:prstGeom>
          <a:noFill/>
        </p:spPr>
        <p:txBody>
          <a:bodyPr wrap="square" rtlCol="0">
            <a:spAutoFit/>
          </a:bodyPr>
          <a:lstStyle/>
          <a:p>
            <a:r>
              <a:rPr lang="fr-FR" sz="1200" b="1" dirty="0" smtClean="0"/>
              <a:t>A plasma in the </a:t>
            </a:r>
            <a:r>
              <a:rPr lang="fr-FR" sz="1200" b="1" dirty="0" err="1" smtClean="0"/>
              <a:t>European</a:t>
            </a:r>
            <a:r>
              <a:rPr lang="fr-FR" sz="1200" b="1" dirty="0" smtClean="0"/>
              <a:t>  tokamak JET </a:t>
            </a:r>
            <a:endParaRPr lang="en-GB" sz="1200" b="1" dirty="0"/>
          </a:p>
        </p:txBody>
      </p:sp>
    </p:spTree>
    <p:extLst>
      <p:ext uri="{BB962C8B-B14F-4D97-AF65-F5344CB8AC3E}">
        <p14:creationId xmlns:p14="http://schemas.microsoft.com/office/powerpoint/2010/main" val="199593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2957" y="-211725"/>
            <a:ext cx="9144000" cy="1166394"/>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rmAutofit fontScale="85000" lnSpcReduction="10000"/>
          </a:bodyPr>
          <a:lstStyle>
            <a:lvl1pPr algn="ctr" fontAlgn="base">
              <a:spcBef>
                <a:spcPct val="0"/>
              </a:spcBef>
              <a:spcAft>
                <a:spcPct val="0"/>
              </a:spcAft>
              <a:buNone/>
              <a:defRPr sz="6000" b="1">
                <a:solidFill>
                  <a:schemeClr val="bg1">
                    <a:lumMod val="95000"/>
                  </a:schemeClr>
                </a:solidFill>
                <a:latin typeface="Tahoma" pitchFamily="34" charset="0"/>
                <a:ea typeface="+mj-ea"/>
                <a:cs typeface="+mj-cs"/>
              </a:defRPr>
            </a:lvl1pPr>
          </a:lstStyle>
          <a:p>
            <a:r>
              <a:rPr lang="en-GB" sz="5400" dirty="0" smtClean="0"/>
              <a:t>60 years of constant progress</a:t>
            </a:r>
            <a:endParaRPr lang="en-GB" sz="5400" dirty="0"/>
          </a:p>
        </p:txBody>
      </p:sp>
      <p:pic>
        <p:nvPicPr>
          <p:cNvPr id="10" name="Picture 6" descr="J:\DATA 2009\ITER IO 2009\WEB SITE\MILESTONES\MILESTONES PIXES\21_JET.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41639" y="815725"/>
            <a:ext cx="3480973" cy="1900041"/>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a:extLst/>
        </p:spPr>
      </p:pic>
      <p:sp>
        <p:nvSpPr>
          <p:cNvPr id="11" name="TextBox 10"/>
          <p:cNvSpPr txBox="1"/>
          <p:nvPr/>
        </p:nvSpPr>
        <p:spPr>
          <a:xfrm>
            <a:off x="3733800" y="842486"/>
            <a:ext cx="1107368" cy="738664"/>
          </a:xfrm>
          <a:prstGeom prst="rect">
            <a:avLst/>
          </a:prstGeom>
          <a:noFill/>
        </p:spPr>
        <p:txBody>
          <a:bodyPr wrap="square" rtlCol="0">
            <a:spAutoFit/>
          </a:bodyPr>
          <a:lstStyle>
            <a:defPPr>
              <a:defRPr lang="en-US"/>
            </a:defPPr>
            <a:lvl1pPr>
              <a:defRPr sz="1200">
                <a:solidFill>
                  <a:schemeClr val="bg1"/>
                </a:solidFill>
              </a:defRPr>
            </a:lvl1pPr>
          </a:lstStyle>
          <a:p>
            <a:r>
              <a:rPr lang="fr-FR" sz="1400" dirty="0" smtClean="0"/>
              <a:t>TA-2000,</a:t>
            </a:r>
          </a:p>
          <a:p>
            <a:r>
              <a:rPr lang="fr-FR" sz="1400" dirty="0" smtClean="0"/>
              <a:t>France, 1957</a:t>
            </a:r>
            <a:endParaRPr lang="en-GB" sz="1400" dirty="0"/>
          </a:p>
        </p:txBody>
      </p:sp>
      <p:sp>
        <p:nvSpPr>
          <p:cNvPr id="12" name="Isosceles Triangle 11"/>
          <p:cNvSpPr/>
          <p:nvPr/>
        </p:nvSpPr>
        <p:spPr>
          <a:xfrm rot="16200000">
            <a:off x="3559908" y="1060038"/>
            <a:ext cx="171450" cy="176332"/>
          </a:xfrm>
          <a:prstGeom prst="triangle">
            <a:avLst/>
          </a:prstGeom>
          <a:solidFill>
            <a:srgbClr val="FFC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4" name="Isosceles Triangle 13"/>
          <p:cNvSpPr/>
          <p:nvPr/>
        </p:nvSpPr>
        <p:spPr>
          <a:xfrm rot="16200000">
            <a:off x="3583842" y="3140068"/>
            <a:ext cx="171450" cy="176332"/>
          </a:xfrm>
          <a:prstGeom prst="triangle">
            <a:avLst/>
          </a:prstGeom>
          <a:solidFill>
            <a:srgbClr val="FFC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6" name="Isosceles Triangle 15"/>
          <p:cNvSpPr/>
          <p:nvPr/>
        </p:nvSpPr>
        <p:spPr>
          <a:xfrm rot="16200000" flipV="1">
            <a:off x="5296147" y="1848097"/>
            <a:ext cx="194227" cy="186278"/>
          </a:xfrm>
          <a:prstGeom prst="triangle">
            <a:avLst/>
          </a:prstGeom>
          <a:solidFill>
            <a:srgbClr val="FFC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7" name="TextBox 16"/>
          <p:cNvSpPr txBox="1"/>
          <p:nvPr/>
        </p:nvSpPr>
        <p:spPr>
          <a:xfrm>
            <a:off x="4191000" y="1743730"/>
            <a:ext cx="1168956" cy="523220"/>
          </a:xfrm>
          <a:prstGeom prst="rect">
            <a:avLst/>
          </a:prstGeom>
          <a:noFill/>
        </p:spPr>
        <p:txBody>
          <a:bodyPr wrap="square" rtlCol="0">
            <a:spAutoFit/>
          </a:bodyPr>
          <a:lstStyle>
            <a:defPPr>
              <a:defRPr lang="en-US"/>
            </a:defPPr>
            <a:lvl1pPr>
              <a:defRPr sz="1200">
                <a:solidFill>
                  <a:schemeClr val="bg1"/>
                </a:solidFill>
              </a:defRPr>
            </a:lvl1pPr>
          </a:lstStyle>
          <a:p>
            <a:r>
              <a:rPr lang="fr-FR" sz="1400" dirty="0" smtClean="0"/>
              <a:t>JET, Euratom, 1992</a:t>
            </a:r>
            <a:endParaRPr lang="en-GB" sz="1400" dirty="0"/>
          </a:p>
        </p:txBody>
      </p:sp>
      <p:pic>
        <p:nvPicPr>
          <p:cNvPr id="20" name="Picture 2" descr="C:\Users\arnouxr\Documents\Work\En Cours\Slide old machines tagged\TA_2000.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r="-216"/>
          <a:stretch/>
        </p:blipFill>
        <p:spPr bwMode="auto">
          <a:xfrm>
            <a:off x="213331" y="800225"/>
            <a:ext cx="3319026" cy="1708010"/>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a:extLst/>
        </p:spPr>
      </p:pic>
      <p:sp>
        <p:nvSpPr>
          <p:cNvPr id="21" name="TextBox 20"/>
          <p:cNvSpPr txBox="1"/>
          <p:nvPr/>
        </p:nvSpPr>
        <p:spPr>
          <a:xfrm>
            <a:off x="4302832" y="3595261"/>
            <a:ext cx="1107368" cy="1169551"/>
          </a:xfrm>
          <a:prstGeom prst="rect">
            <a:avLst/>
          </a:prstGeom>
          <a:noFill/>
        </p:spPr>
        <p:txBody>
          <a:bodyPr wrap="square" rtlCol="0">
            <a:spAutoFit/>
          </a:bodyPr>
          <a:lstStyle>
            <a:defPPr>
              <a:defRPr lang="en-US"/>
            </a:defPPr>
            <a:lvl1pPr>
              <a:defRPr sz="1200">
                <a:solidFill>
                  <a:schemeClr val="bg1"/>
                </a:solidFill>
              </a:defRPr>
            </a:lvl1pPr>
          </a:lstStyle>
          <a:p>
            <a:r>
              <a:rPr lang="fr-FR" sz="1400" dirty="0" smtClean="0"/>
              <a:t>WEST, CEA-Euratom, 1988, </a:t>
            </a:r>
            <a:r>
              <a:rPr lang="fr-FR" sz="1400" dirty="0" err="1" smtClean="0"/>
              <a:t>now</a:t>
            </a:r>
            <a:r>
              <a:rPr lang="fr-FR" sz="1400" dirty="0" smtClean="0"/>
              <a:t> </a:t>
            </a:r>
            <a:r>
              <a:rPr lang="fr-FR" sz="1400" dirty="0" err="1" smtClean="0"/>
              <a:t>testbed</a:t>
            </a:r>
            <a:r>
              <a:rPr lang="fr-FR" sz="1400" dirty="0" smtClean="0"/>
              <a:t> for ITER</a:t>
            </a:r>
            <a:endParaRPr lang="en-GB" sz="1400" dirty="0"/>
          </a:p>
        </p:txBody>
      </p:sp>
      <p:sp>
        <p:nvSpPr>
          <p:cNvPr id="22" name="Isosceles Triangle 21"/>
          <p:cNvSpPr/>
          <p:nvPr/>
        </p:nvSpPr>
        <p:spPr>
          <a:xfrm rot="16200000" flipV="1">
            <a:off x="5300742" y="3994379"/>
            <a:ext cx="171450" cy="199866"/>
          </a:xfrm>
          <a:prstGeom prst="triangle">
            <a:avLst/>
          </a:prstGeom>
          <a:solidFill>
            <a:srgbClr val="FFC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1027" name="Picture 3" descr="C:\Users\arnouxr\Documents\Work\En Cours\WEST PRESS VISIT\OK\Inside_WEST_Press_trip_1_small.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41639" y="2842569"/>
            <a:ext cx="3480973" cy="1836518"/>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a:extLst/>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3331" y="2587246"/>
            <a:ext cx="3319026" cy="2091841"/>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p:spPr>
      </p:pic>
      <p:sp>
        <p:nvSpPr>
          <p:cNvPr id="19" name="TextBox 18"/>
          <p:cNvSpPr txBox="1"/>
          <p:nvPr/>
        </p:nvSpPr>
        <p:spPr>
          <a:xfrm>
            <a:off x="3733800" y="2640471"/>
            <a:ext cx="1107368" cy="954107"/>
          </a:xfrm>
          <a:prstGeom prst="rect">
            <a:avLst/>
          </a:prstGeom>
          <a:noFill/>
        </p:spPr>
        <p:txBody>
          <a:bodyPr wrap="square" rtlCol="0">
            <a:spAutoFit/>
          </a:bodyPr>
          <a:lstStyle>
            <a:defPPr>
              <a:defRPr lang="en-US"/>
            </a:defPPr>
            <a:lvl1pPr>
              <a:defRPr sz="1200">
                <a:solidFill>
                  <a:schemeClr val="bg1"/>
                </a:solidFill>
              </a:defRPr>
            </a:lvl1pPr>
          </a:lstStyle>
          <a:p>
            <a:r>
              <a:rPr lang="fr-FR" sz="1400" dirty="0" smtClean="0"/>
              <a:t>SST-1-India</a:t>
            </a:r>
            <a:r>
              <a:rPr lang="fr-FR" sz="1400" dirty="0" smtClean="0"/>
              <a:t>, 2005, in reboot phase</a:t>
            </a:r>
            <a:endParaRPr lang="en-GB" sz="1400" dirty="0"/>
          </a:p>
        </p:txBody>
      </p:sp>
    </p:spTree>
    <p:extLst>
      <p:ext uri="{BB962C8B-B14F-4D97-AF65-F5344CB8AC3E}">
        <p14:creationId xmlns:p14="http://schemas.microsoft.com/office/powerpoint/2010/main" val="128708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J:\DATA 1999-2008\ITER LIVRE\ILLUSTRATIONS\tftr_1989_prin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773992">
            <a:off x="4307437" y="685144"/>
            <a:ext cx="4400432" cy="3347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rnouxr\Documents\Work\En Cours\RA NEW BRUNSWICK\press release je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530471">
            <a:off x="1028289" y="435809"/>
            <a:ext cx="3482622" cy="42773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0" y="-19050"/>
            <a:ext cx="9144000" cy="1015663"/>
          </a:xfrm>
          <a:prstGeom prst="rect">
            <a:avLst/>
          </a:prstGeom>
          <a:noFill/>
          <a:effectLst>
            <a:outerShdw blurRad="50800" dist="50800" dir="5400000" algn="ctr" rotWithShape="0">
              <a:schemeClr val="tx1"/>
            </a:outerShdw>
          </a:effectLst>
          <a:extLst/>
        </p:spPr>
        <p:txBody>
          <a:bodyPr vert="horz" wrap="square" lIns="91440" tIns="45720" rIns="91440" bIns="45720" rtlCol="0" anchor="ctr">
            <a:spAutoFit/>
          </a:bodyPr>
          <a:lstStyle>
            <a:defPPr>
              <a:defRPr lang="en-US"/>
            </a:defPPr>
            <a:lvl1pPr algn="ctr">
              <a:spcBef>
                <a:spcPct val="0"/>
              </a:spcBef>
              <a:buNone/>
              <a:defRPr sz="6000" b="1">
                <a:solidFill>
                  <a:schemeClr val="bg1">
                    <a:lumMod val="85000"/>
                  </a:schemeClr>
                </a:solidFill>
                <a:latin typeface="Arial" panose="020B0604020202020204" pitchFamily="34" charset="0"/>
                <a:cs typeface="Arial" panose="020B0604020202020204" pitchFamily="34" charset="0"/>
              </a:defRPr>
            </a:lvl1pPr>
          </a:lstStyle>
          <a:p>
            <a:r>
              <a:rPr lang="en-GB" sz="5800" dirty="0">
                <a:solidFill>
                  <a:schemeClr val="bg1">
                    <a:lumMod val="95000"/>
                  </a:schemeClr>
                </a:solidFill>
              </a:rPr>
              <a:t>DT Fusion </a:t>
            </a:r>
            <a:r>
              <a:rPr lang="en-GB" sz="5800" dirty="0" smtClean="0">
                <a:solidFill>
                  <a:schemeClr val="bg1">
                    <a:lumMod val="95000"/>
                  </a:schemeClr>
                </a:solidFill>
              </a:rPr>
              <a:t>demonstrated!</a:t>
            </a:r>
            <a:endParaRPr lang="en-GB" sz="5800" dirty="0">
              <a:solidFill>
                <a:schemeClr val="bg1">
                  <a:lumMod val="95000"/>
                </a:schemeClr>
              </a:solidFill>
            </a:endParaRPr>
          </a:p>
        </p:txBody>
      </p:sp>
      <p:sp>
        <p:nvSpPr>
          <p:cNvPr id="8" name="TextBox 7"/>
          <p:cNvSpPr txBox="1"/>
          <p:nvPr/>
        </p:nvSpPr>
        <p:spPr>
          <a:xfrm>
            <a:off x="239923" y="3859709"/>
            <a:ext cx="8737377" cy="769441"/>
          </a:xfrm>
          <a:prstGeom prst="rect">
            <a:avLst/>
          </a:prstGeom>
          <a:solidFill>
            <a:schemeClr val="tx2">
              <a:lumMod val="75000"/>
              <a:alpha val="81000"/>
            </a:schemeClr>
          </a:solidFill>
          <a:ln w="3175">
            <a:solidFill>
              <a:srgbClr val="FFC000"/>
            </a:solidFill>
          </a:ln>
        </p:spPr>
        <p:txBody>
          <a:bodyPr wrap="square" rtlCol="0">
            <a:spAutoFit/>
          </a:bodyPr>
          <a:lstStyle>
            <a:defPPr>
              <a:defRPr lang="en-US"/>
            </a:defPPr>
            <a:lvl1pPr>
              <a:defRPr sz="1400">
                <a:solidFill>
                  <a:schemeClr val="bg1"/>
                </a:solidFill>
                <a:latin typeface="Arial" panose="020B0604020202020204" pitchFamily="34" charset="0"/>
                <a:cs typeface="Arial" panose="020B0604020202020204" pitchFamily="34" charset="0"/>
              </a:defRPr>
            </a:lvl1pPr>
          </a:lstStyle>
          <a:p>
            <a:r>
              <a:rPr lang="fr-FR" sz="1100" b="1" dirty="0" err="1"/>
              <a:t>Among</a:t>
            </a:r>
            <a:r>
              <a:rPr lang="fr-FR" sz="1100" b="1" dirty="0"/>
              <a:t> the large tokamaks </a:t>
            </a:r>
            <a:r>
              <a:rPr lang="fr-FR" sz="1100" b="1" dirty="0" err="1"/>
              <a:t>that</a:t>
            </a:r>
            <a:r>
              <a:rPr lang="fr-FR" sz="1100" b="1" dirty="0"/>
              <a:t> </a:t>
            </a:r>
            <a:r>
              <a:rPr lang="fr-FR" sz="1100" b="1" dirty="0" err="1"/>
              <a:t>went</a:t>
            </a:r>
            <a:r>
              <a:rPr lang="fr-FR" sz="1100" b="1" dirty="0"/>
              <a:t> </a:t>
            </a:r>
            <a:r>
              <a:rPr lang="fr-FR" sz="1100" b="1" dirty="0" err="1"/>
              <a:t>into</a:t>
            </a:r>
            <a:r>
              <a:rPr lang="fr-FR" sz="1100" b="1" dirty="0"/>
              <a:t> </a:t>
            </a:r>
            <a:r>
              <a:rPr lang="fr-FR" sz="1100" b="1" dirty="0" err="1"/>
              <a:t>operation</a:t>
            </a:r>
            <a:r>
              <a:rPr lang="fr-FR" sz="1100" b="1" dirty="0"/>
              <a:t> in </a:t>
            </a:r>
            <a:r>
              <a:rPr lang="fr-FR" sz="1100" b="1" dirty="0" err="1"/>
              <a:t>early</a:t>
            </a:r>
            <a:r>
              <a:rPr lang="fr-FR" sz="1100" b="1" dirty="0"/>
              <a:t> 1980s, </a:t>
            </a:r>
            <a:r>
              <a:rPr lang="fr-FR" sz="1100" b="1" dirty="0" err="1"/>
              <a:t>two</a:t>
            </a:r>
            <a:r>
              <a:rPr lang="fr-FR" sz="1100" b="1" dirty="0"/>
              <a:t> </a:t>
            </a:r>
            <a:r>
              <a:rPr lang="fr-FR" sz="1100" b="1" dirty="0" err="1"/>
              <a:t>were</a:t>
            </a:r>
            <a:r>
              <a:rPr lang="fr-FR" sz="1100" b="1" dirty="0"/>
              <a:t> </a:t>
            </a:r>
            <a:r>
              <a:rPr lang="fr-FR" sz="1100" b="1" dirty="0" err="1"/>
              <a:t>designed</a:t>
            </a:r>
            <a:r>
              <a:rPr lang="fr-FR" sz="1100" b="1" dirty="0"/>
              <a:t> to </a:t>
            </a:r>
            <a:r>
              <a:rPr lang="fr-FR" sz="1100" b="1" dirty="0" err="1"/>
              <a:t>perform</a:t>
            </a:r>
            <a:r>
              <a:rPr lang="fr-FR" sz="1100" b="1" dirty="0"/>
              <a:t> </a:t>
            </a:r>
            <a:r>
              <a:rPr lang="fr-FR" sz="1100" b="1" dirty="0" err="1"/>
              <a:t>Deuterium</a:t>
            </a:r>
            <a:r>
              <a:rPr lang="fr-FR" sz="1100" b="1" dirty="0"/>
              <a:t>-Tritium </a:t>
            </a:r>
            <a:r>
              <a:rPr lang="fr-FR" sz="1100" b="1" dirty="0" err="1"/>
              <a:t>operations</a:t>
            </a:r>
            <a:r>
              <a:rPr lang="fr-FR" sz="1100" b="1" dirty="0"/>
              <a:t>: the </a:t>
            </a:r>
            <a:r>
              <a:rPr lang="fr-FR" sz="1100" b="1" dirty="0" err="1"/>
              <a:t>European</a:t>
            </a:r>
            <a:r>
              <a:rPr lang="fr-FR" sz="1100" b="1" dirty="0"/>
              <a:t> JET and the American TFTR. </a:t>
            </a:r>
            <a:r>
              <a:rPr lang="fr-FR" sz="1100" b="1" dirty="0" err="1"/>
              <a:t>Both</a:t>
            </a:r>
            <a:r>
              <a:rPr lang="fr-FR" sz="1100" b="1" dirty="0"/>
              <a:t> </a:t>
            </a:r>
            <a:r>
              <a:rPr lang="fr-FR" sz="1100" b="1" dirty="0" err="1"/>
              <a:t>achieved</a:t>
            </a:r>
            <a:r>
              <a:rPr lang="fr-FR" sz="1100" b="1" dirty="0"/>
              <a:t> DT fusion : JET in 1991 (2 MW of fusion power) and </a:t>
            </a:r>
            <a:r>
              <a:rPr lang="fr-FR" sz="1100" b="1" dirty="0" smtClean="0"/>
              <a:t>1997 </a:t>
            </a:r>
            <a:r>
              <a:rPr lang="fr-FR" sz="1100" b="1" dirty="0"/>
              <a:t>(16 MW); TFTR in 1993 (6.2 MW) and 1994 (10 MW). </a:t>
            </a:r>
            <a:r>
              <a:rPr lang="fr-FR" sz="1100" b="1" dirty="0" err="1"/>
              <a:t>However</a:t>
            </a:r>
            <a:r>
              <a:rPr lang="fr-FR" sz="1100" b="1" dirty="0"/>
              <a:t>, </a:t>
            </a:r>
            <a:r>
              <a:rPr lang="fr-FR" sz="1100" b="1" dirty="0" err="1"/>
              <a:t>both</a:t>
            </a:r>
            <a:r>
              <a:rPr lang="fr-FR" sz="1100" b="1" dirty="0"/>
              <a:t> machines </a:t>
            </a:r>
            <a:r>
              <a:rPr lang="fr-FR" sz="1100" b="1" dirty="0" err="1"/>
              <a:t>had</a:t>
            </a:r>
            <a:r>
              <a:rPr lang="fr-FR" sz="1100" b="1" dirty="0"/>
              <a:t> </a:t>
            </a:r>
            <a:r>
              <a:rPr lang="fr-FR" sz="1100" b="1" dirty="0" err="1"/>
              <a:t>required</a:t>
            </a:r>
            <a:r>
              <a:rPr lang="fr-FR" sz="1100" b="1" dirty="0"/>
              <a:t> more </a:t>
            </a:r>
            <a:r>
              <a:rPr lang="fr-FR" sz="1100" b="1" dirty="0" err="1"/>
              <a:t>energy</a:t>
            </a:r>
            <a:r>
              <a:rPr lang="fr-FR" sz="1100" b="1" dirty="0"/>
              <a:t> to « light the </a:t>
            </a:r>
            <a:r>
              <a:rPr lang="fr-FR" sz="1100" b="1" dirty="0" err="1"/>
              <a:t>fire</a:t>
            </a:r>
            <a:r>
              <a:rPr lang="fr-FR" sz="1100" b="1" dirty="0"/>
              <a:t> » </a:t>
            </a:r>
            <a:r>
              <a:rPr lang="fr-FR" sz="1100" b="1" dirty="0" err="1"/>
              <a:t>than</a:t>
            </a:r>
            <a:r>
              <a:rPr lang="fr-FR" sz="1100" b="1" dirty="0"/>
              <a:t> the </a:t>
            </a:r>
            <a:r>
              <a:rPr lang="fr-FR" sz="1100" b="1" dirty="0" err="1"/>
              <a:t>fire</a:t>
            </a:r>
            <a:r>
              <a:rPr lang="fr-FR" sz="1100" b="1" dirty="0"/>
              <a:t> </a:t>
            </a:r>
            <a:r>
              <a:rPr lang="fr-FR" sz="1100" b="1" dirty="0" err="1"/>
              <a:t>had</a:t>
            </a:r>
            <a:r>
              <a:rPr lang="fr-FR" sz="1100" b="1" dirty="0"/>
              <a:t> </a:t>
            </a:r>
            <a:r>
              <a:rPr lang="fr-FR" sz="1100" b="1" dirty="0" err="1"/>
              <a:t>given</a:t>
            </a:r>
            <a:r>
              <a:rPr lang="fr-FR" sz="1100" b="1" dirty="0"/>
              <a:t> in return (ratio of Q ~ .65). ITER </a:t>
            </a:r>
            <a:r>
              <a:rPr lang="fr-FR" sz="1100" b="1" dirty="0" err="1"/>
              <a:t>aims</a:t>
            </a:r>
            <a:r>
              <a:rPr lang="fr-FR" sz="1100" b="1" dirty="0"/>
              <a:t> for a ratio of  Q </a:t>
            </a:r>
            <a:r>
              <a:rPr lang="en-GB" sz="1100" b="1" dirty="0"/>
              <a:t>&gt; 10.</a:t>
            </a:r>
          </a:p>
        </p:txBody>
      </p:sp>
    </p:spTree>
    <p:extLst>
      <p:ext uri="{BB962C8B-B14F-4D97-AF65-F5344CB8AC3E}">
        <p14:creationId xmlns:p14="http://schemas.microsoft.com/office/powerpoint/2010/main" val="35583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nouxr\Documents\Work\En Cours\MIIFED 2016\DG PRESENTATION\geneva_1y.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9699" y="1321984"/>
            <a:ext cx="2899191" cy="1760397"/>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a:extLst/>
        </p:spPr>
      </p:pic>
      <p:pic>
        <p:nvPicPr>
          <p:cNvPr id="7172" name="Picture 4" descr="C:\Users\arnouxr\Documents\Work\En Cours\MIIFED 2016\DG PRESENTATION\work4.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10800000" flipV="1">
            <a:off x="188468" y="3205729"/>
            <a:ext cx="2850422" cy="1575821"/>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a:extLst/>
        </p:spPr>
      </p:pic>
      <p:sp>
        <p:nvSpPr>
          <p:cNvPr id="4" name="Title 3"/>
          <p:cNvSpPr txBox="1">
            <a:spLocks/>
          </p:cNvSpPr>
          <p:nvPr/>
        </p:nvSpPr>
        <p:spPr bwMode="auto">
          <a:xfrm>
            <a:off x="-12700" y="68253"/>
            <a:ext cx="9144000" cy="114300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Autofit/>
          </a:bodyPr>
          <a:lstStyle>
            <a:defPPr>
              <a:defRPr lang="en-US"/>
            </a:defPPr>
            <a:lvl1pPr algn="ctr" fontAlgn="base">
              <a:spcBef>
                <a:spcPct val="0"/>
              </a:spcBef>
              <a:spcAft>
                <a:spcPct val="0"/>
              </a:spcAft>
              <a:buNone/>
              <a:defRPr sz="5400" b="1">
                <a:solidFill>
                  <a:schemeClr val="bg1">
                    <a:lumMod val="95000"/>
                  </a:schemeClr>
                </a:solidFill>
                <a:latin typeface="Tahoma" pitchFamily="34" charset="0"/>
                <a:ea typeface="+mj-ea"/>
                <a:cs typeface="+mj-cs"/>
              </a:defRPr>
            </a:lvl1pPr>
          </a:lstStyle>
          <a:p>
            <a:r>
              <a:rPr lang="fr-FR" sz="4700" dirty="0" smtClean="0">
                <a:latin typeface="Arial" panose="020B0604020202020204" pitchFamily="34" charset="0"/>
                <a:cs typeface="Arial" panose="020B0604020202020204" pitchFamily="34" charset="0"/>
              </a:rPr>
              <a:t>ITER: </a:t>
            </a:r>
            <a:r>
              <a:rPr lang="fr-FR" sz="4700" dirty="0" err="1" smtClean="0">
                <a:latin typeface="Arial" panose="020B0604020202020204" pitchFamily="34" charset="0"/>
                <a:cs typeface="Arial" panose="020B0604020202020204" pitchFamily="34" charset="0"/>
              </a:rPr>
              <a:t>from</a:t>
            </a:r>
            <a:r>
              <a:rPr lang="fr-FR" sz="4700" dirty="0" smtClean="0">
                <a:latin typeface="Arial" panose="020B0604020202020204" pitchFamily="34" charset="0"/>
                <a:cs typeface="Arial" panose="020B0604020202020204" pitchFamily="34" charset="0"/>
              </a:rPr>
              <a:t> </a:t>
            </a:r>
            <a:r>
              <a:rPr lang="fr-FR" sz="4700" dirty="0" err="1">
                <a:latin typeface="Arial" panose="020B0604020202020204" pitchFamily="34" charset="0"/>
                <a:cs typeface="Arial" panose="020B0604020202020204" pitchFamily="34" charset="0"/>
              </a:rPr>
              <a:t>paper</a:t>
            </a:r>
            <a:r>
              <a:rPr lang="fr-FR" sz="4700" dirty="0">
                <a:latin typeface="Arial" panose="020B0604020202020204" pitchFamily="34" charset="0"/>
                <a:cs typeface="Arial" panose="020B0604020202020204" pitchFamily="34" charset="0"/>
              </a:rPr>
              <a:t> </a:t>
            </a:r>
            <a:r>
              <a:rPr lang="fr-FR" sz="4700" dirty="0" err="1">
                <a:latin typeface="Arial" panose="020B0604020202020204" pitchFamily="34" charset="0"/>
                <a:cs typeface="Arial" panose="020B0604020202020204" pitchFamily="34" charset="0"/>
              </a:rPr>
              <a:t>project</a:t>
            </a:r>
            <a:endParaRPr lang="fr-FR" sz="4700" dirty="0">
              <a:latin typeface="Arial" panose="020B0604020202020204" pitchFamily="34" charset="0"/>
              <a:cs typeface="Arial" panose="020B0604020202020204" pitchFamily="34" charset="0"/>
            </a:endParaRPr>
          </a:p>
          <a:p>
            <a:r>
              <a:rPr lang="fr-FR" sz="4700" dirty="0">
                <a:latin typeface="Arial" panose="020B0604020202020204" pitchFamily="34" charset="0"/>
                <a:cs typeface="Arial" panose="020B0604020202020204" pitchFamily="34" charset="0"/>
              </a:rPr>
              <a:t>to </a:t>
            </a:r>
            <a:r>
              <a:rPr lang="fr-FR" sz="4700" dirty="0" err="1">
                <a:latin typeface="Arial" panose="020B0604020202020204" pitchFamily="34" charset="0"/>
                <a:cs typeface="Arial" panose="020B0604020202020204" pitchFamily="34" charset="0"/>
              </a:rPr>
              <a:t>steel</a:t>
            </a:r>
            <a:r>
              <a:rPr lang="fr-FR" sz="4700" dirty="0">
                <a:latin typeface="Arial" panose="020B0604020202020204" pitchFamily="34" charset="0"/>
                <a:cs typeface="Arial" panose="020B0604020202020204" pitchFamily="34" charset="0"/>
              </a:rPr>
              <a:t>-and-</a:t>
            </a:r>
            <a:r>
              <a:rPr lang="fr-FR" sz="4700" dirty="0" err="1">
                <a:latin typeface="Arial" panose="020B0604020202020204" pitchFamily="34" charset="0"/>
                <a:cs typeface="Arial" panose="020B0604020202020204" pitchFamily="34" charset="0"/>
              </a:rPr>
              <a:t>concrete</a:t>
            </a:r>
            <a:r>
              <a:rPr lang="fr-FR" sz="4700" dirty="0">
                <a:latin typeface="Arial" panose="020B0604020202020204" pitchFamily="34" charset="0"/>
                <a:cs typeface="Arial" panose="020B0604020202020204" pitchFamily="34" charset="0"/>
              </a:rPr>
              <a:t> reality</a:t>
            </a:r>
            <a:endParaRPr lang="en-GB" sz="4700" dirty="0">
              <a:latin typeface="Arial" panose="020B0604020202020204" pitchFamily="34" charset="0"/>
              <a:cs typeface="Arial" panose="020B0604020202020204" pitchFamily="34" charset="0"/>
            </a:endParaRPr>
          </a:p>
        </p:txBody>
      </p:sp>
      <p:sp>
        <p:nvSpPr>
          <p:cNvPr id="18" name="TextBox 17"/>
          <p:cNvSpPr txBox="1"/>
          <p:nvPr/>
        </p:nvSpPr>
        <p:spPr>
          <a:xfrm>
            <a:off x="3135628" y="1291380"/>
            <a:ext cx="1526760" cy="1731243"/>
          </a:xfrm>
          <a:prstGeom prst="rect">
            <a:avLst/>
          </a:prstGeom>
          <a:noFill/>
        </p:spPr>
        <p:txBody>
          <a:bodyPr wrap="square" rtlCol="0">
            <a:spAutoFit/>
          </a:bodyPr>
          <a:lstStyle/>
          <a:p>
            <a:r>
              <a:rPr lang="fr-FR" sz="1200" b="1" dirty="0" err="1" smtClean="0">
                <a:solidFill>
                  <a:srgbClr val="FFC000"/>
                </a:solidFill>
              </a:rPr>
              <a:t>November</a:t>
            </a:r>
            <a:r>
              <a:rPr lang="fr-FR" sz="1200" b="1" dirty="0" smtClean="0">
                <a:solidFill>
                  <a:srgbClr val="FFC000"/>
                </a:solidFill>
              </a:rPr>
              <a:t> 1985</a:t>
            </a:r>
          </a:p>
          <a:p>
            <a:r>
              <a:rPr lang="fr-FR" sz="1050" b="1" dirty="0" smtClean="0">
                <a:solidFill>
                  <a:schemeClr val="bg1"/>
                </a:solidFill>
              </a:rPr>
              <a:t>At the Geneva </a:t>
            </a:r>
            <a:r>
              <a:rPr lang="fr-FR" sz="1050" b="1" dirty="0" err="1" smtClean="0">
                <a:solidFill>
                  <a:schemeClr val="bg1"/>
                </a:solidFill>
              </a:rPr>
              <a:t>Summit</a:t>
            </a:r>
            <a:r>
              <a:rPr lang="fr-FR" sz="1050" b="1" dirty="0" smtClean="0">
                <a:solidFill>
                  <a:schemeClr val="bg1"/>
                </a:solidFill>
              </a:rPr>
              <a:t>   </a:t>
            </a:r>
            <a:r>
              <a:rPr lang="fr-FR" sz="1050" b="1" dirty="0" err="1" smtClean="0">
                <a:solidFill>
                  <a:schemeClr val="bg1"/>
                </a:solidFill>
              </a:rPr>
              <a:t>President</a:t>
            </a:r>
            <a:r>
              <a:rPr lang="fr-FR" sz="1050" b="1" dirty="0" smtClean="0">
                <a:solidFill>
                  <a:schemeClr val="bg1"/>
                </a:solidFill>
              </a:rPr>
              <a:t> Reagan and </a:t>
            </a:r>
            <a:r>
              <a:rPr lang="fr-FR" sz="1050" b="1" dirty="0">
                <a:solidFill>
                  <a:schemeClr val="bg1"/>
                </a:solidFill>
              </a:rPr>
              <a:t>General</a:t>
            </a:r>
            <a:r>
              <a:rPr lang="fr-FR" sz="1050" b="1" baseline="30000" dirty="0">
                <a:solidFill>
                  <a:schemeClr val="bg1"/>
                </a:solidFill>
              </a:rPr>
              <a:t> </a:t>
            </a:r>
            <a:r>
              <a:rPr lang="fr-FR" sz="1050" b="1" dirty="0" err="1" smtClean="0">
                <a:solidFill>
                  <a:schemeClr val="bg1"/>
                </a:solidFill>
              </a:rPr>
              <a:t>Secretary</a:t>
            </a:r>
            <a:r>
              <a:rPr lang="fr-FR" sz="1050" b="1" dirty="0" smtClean="0">
                <a:solidFill>
                  <a:schemeClr val="bg1"/>
                </a:solidFill>
              </a:rPr>
              <a:t> </a:t>
            </a:r>
            <a:r>
              <a:rPr lang="fr-FR" sz="1050" b="1" dirty="0" err="1" smtClean="0">
                <a:solidFill>
                  <a:schemeClr val="bg1"/>
                </a:solidFill>
              </a:rPr>
              <a:t>Gorbachev</a:t>
            </a:r>
            <a:r>
              <a:rPr lang="fr-FR" sz="1050" b="1" dirty="0" smtClean="0">
                <a:solidFill>
                  <a:schemeClr val="bg1"/>
                </a:solidFill>
              </a:rPr>
              <a:t> </a:t>
            </a:r>
            <a:r>
              <a:rPr lang="fr-FR" sz="1050" b="1" dirty="0" err="1" smtClean="0">
                <a:solidFill>
                  <a:schemeClr val="bg1"/>
                </a:solidFill>
              </a:rPr>
              <a:t>give</a:t>
            </a:r>
            <a:r>
              <a:rPr lang="fr-FR" sz="1050" b="1" dirty="0" smtClean="0">
                <a:solidFill>
                  <a:schemeClr val="bg1"/>
                </a:solidFill>
              </a:rPr>
              <a:t> a </a:t>
            </a:r>
            <a:r>
              <a:rPr lang="fr-FR" sz="1050" b="1" dirty="0" err="1" smtClean="0">
                <a:solidFill>
                  <a:schemeClr val="bg1"/>
                </a:solidFill>
              </a:rPr>
              <a:t>decisive</a:t>
            </a:r>
            <a:r>
              <a:rPr lang="fr-FR" sz="1050" b="1" dirty="0" smtClean="0">
                <a:solidFill>
                  <a:schemeClr val="bg1"/>
                </a:solidFill>
              </a:rPr>
              <a:t> </a:t>
            </a:r>
            <a:r>
              <a:rPr lang="fr-FR" sz="1050" b="1" dirty="0" err="1" smtClean="0">
                <a:solidFill>
                  <a:schemeClr val="bg1"/>
                </a:solidFill>
              </a:rPr>
              <a:t>political</a:t>
            </a:r>
            <a:r>
              <a:rPr lang="fr-FR" sz="1050" b="1" dirty="0" smtClean="0">
                <a:solidFill>
                  <a:schemeClr val="bg1"/>
                </a:solidFill>
              </a:rPr>
              <a:t> push to an  international collaboration on fusion </a:t>
            </a:r>
            <a:r>
              <a:rPr lang="en-GB" sz="1050" b="1" dirty="0" smtClean="0">
                <a:solidFill>
                  <a:schemeClr val="bg1"/>
                </a:solidFill>
              </a:rPr>
              <a:t>“</a:t>
            </a:r>
            <a:r>
              <a:rPr lang="en-GB" sz="1050" b="1" i="1" dirty="0">
                <a:solidFill>
                  <a:schemeClr val="bg1"/>
                </a:solidFill>
              </a:rPr>
              <a:t>for the benefit of all mankind</a:t>
            </a:r>
            <a:r>
              <a:rPr lang="en-GB" sz="1050" b="1" i="1" dirty="0" smtClean="0">
                <a:solidFill>
                  <a:schemeClr val="bg1"/>
                </a:solidFill>
              </a:rPr>
              <a:t>”</a:t>
            </a:r>
            <a:r>
              <a:rPr lang="fr-FR" sz="1050" b="1" i="1" dirty="0" smtClean="0">
                <a:solidFill>
                  <a:schemeClr val="bg1"/>
                </a:solidFill>
              </a:rPr>
              <a:t>…</a:t>
            </a:r>
            <a:endParaRPr lang="en-GB" sz="1050" b="1" i="1" dirty="0">
              <a:solidFill>
                <a:schemeClr val="bg1"/>
              </a:solidFill>
            </a:endParaRPr>
          </a:p>
        </p:txBody>
      </p:sp>
      <p:sp>
        <p:nvSpPr>
          <p:cNvPr id="19" name="TextBox 18"/>
          <p:cNvSpPr txBox="1"/>
          <p:nvPr/>
        </p:nvSpPr>
        <p:spPr>
          <a:xfrm>
            <a:off x="7455937" y="3221072"/>
            <a:ext cx="1588772" cy="1408078"/>
          </a:xfrm>
          <a:prstGeom prst="rect">
            <a:avLst/>
          </a:prstGeom>
          <a:noFill/>
        </p:spPr>
        <p:txBody>
          <a:bodyPr wrap="square" rtlCol="0">
            <a:spAutoFit/>
          </a:bodyPr>
          <a:lstStyle/>
          <a:p>
            <a:r>
              <a:rPr lang="fr-FR" sz="1200" b="1" dirty="0" err="1" smtClean="0">
                <a:solidFill>
                  <a:srgbClr val="FFC000"/>
                </a:solidFill>
              </a:rPr>
              <a:t>Today</a:t>
            </a:r>
            <a:endParaRPr lang="fr-FR" sz="1200" b="1" dirty="0" smtClean="0">
              <a:solidFill>
                <a:srgbClr val="FFC000"/>
              </a:solidFill>
            </a:endParaRPr>
          </a:p>
          <a:p>
            <a:r>
              <a:rPr lang="en-GB" sz="1050" b="1" dirty="0" smtClean="0">
                <a:solidFill>
                  <a:schemeClr val="bg1"/>
                </a:solidFill>
              </a:rPr>
              <a:t>Construction on the ITER site and components manufacturing by the ITER Members are progressing in accordance with the 2016 baseline. </a:t>
            </a:r>
            <a:endParaRPr lang="en-GB" sz="1050" b="1" dirty="0">
              <a:solidFill>
                <a:schemeClr val="bg1"/>
              </a:solidFill>
            </a:endParaRPr>
          </a:p>
        </p:txBody>
      </p:sp>
      <p:sp>
        <p:nvSpPr>
          <p:cNvPr id="20" name="TextBox 19"/>
          <p:cNvSpPr txBox="1"/>
          <p:nvPr/>
        </p:nvSpPr>
        <p:spPr>
          <a:xfrm>
            <a:off x="3135629" y="3575365"/>
            <a:ext cx="1283971" cy="761747"/>
          </a:xfrm>
          <a:prstGeom prst="rect">
            <a:avLst/>
          </a:prstGeom>
          <a:noFill/>
        </p:spPr>
        <p:txBody>
          <a:bodyPr wrap="square" rtlCol="0">
            <a:spAutoFit/>
          </a:bodyPr>
          <a:lstStyle/>
          <a:p>
            <a:r>
              <a:rPr lang="fr-FR" sz="1200" b="1" dirty="0" smtClean="0">
                <a:solidFill>
                  <a:srgbClr val="FFC000"/>
                </a:solidFill>
              </a:rPr>
              <a:t>August 2010</a:t>
            </a:r>
          </a:p>
          <a:p>
            <a:r>
              <a:rPr lang="fr-FR" sz="1050" b="1" dirty="0">
                <a:solidFill>
                  <a:schemeClr val="bg1"/>
                </a:solidFill>
              </a:rPr>
              <a:t>Construction </a:t>
            </a:r>
            <a:r>
              <a:rPr lang="fr-FR" sz="1050" b="1" dirty="0" err="1" smtClean="0">
                <a:solidFill>
                  <a:schemeClr val="bg1"/>
                </a:solidFill>
              </a:rPr>
              <a:t>works</a:t>
            </a:r>
            <a:r>
              <a:rPr lang="fr-FR" sz="1050" b="1" dirty="0" smtClean="0">
                <a:solidFill>
                  <a:schemeClr val="bg1"/>
                </a:solidFill>
              </a:rPr>
              <a:t> </a:t>
            </a:r>
            <a:r>
              <a:rPr lang="fr-FR" sz="1050" b="1" dirty="0" err="1" smtClean="0">
                <a:solidFill>
                  <a:schemeClr val="bg1"/>
                </a:solidFill>
              </a:rPr>
              <a:t>begin</a:t>
            </a:r>
            <a:r>
              <a:rPr lang="fr-FR" sz="1050" b="1" dirty="0" smtClean="0">
                <a:solidFill>
                  <a:schemeClr val="bg1"/>
                </a:solidFill>
              </a:rPr>
              <a:t> in </a:t>
            </a:r>
            <a:r>
              <a:rPr lang="fr-FR" sz="1050" b="1" dirty="0" err="1" smtClean="0">
                <a:solidFill>
                  <a:schemeClr val="bg1"/>
                </a:solidFill>
              </a:rPr>
              <a:t>earnest</a:t>
            </a:r>
            <a:r>
              <a:rPr lang="fr-FR" sz="1050" b="1" dirty="0" smtClean="0">
                <a:solidFill>
                  <a:schemeClr val="bg1"/>
                </a:solidFill>
              </a:rPr>
              <a:t>.</a:t>
            </a:r>
            <a:endParaRPr lang="fr-FR" sz="1050" b="1" dirty="0">
              <a:solidFill>
                <a:schemeClr val="bg1"/>
              </a:solidFill>
            </a:endParaRPr>
          </a:p>
          <a:p>
            <a:endParaRPr lang="en-GB" sz="1050" b="1" dirty="0">
              <a:solidFill>
                <a:schemeClr val="bg1"/>
              </a:solidFill>
            </a:endParaRPr>
          </a:p>
        </p:txBody>
      </p:sp>
      <p:pic>
        <p:nvPicPr>
          <p:cNvPr id="4098" name="Picture 2" descr="C:\Users\arnouxr\Documents\Work\En Cours\GENERAL ELECTRIC\titan_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0" y="1321842"/>
            <a:ext cx="2850423" cy="1760539"/>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a:extLst/>
        </p:spPr>
      </p:pic>
      <p:sp>
        <p:nvSpPr>
          <p:cNvPr id="23" name="TextBox 22"/>
          <p:cNvSpPr txBox="1"/>
          <p:nvPr/>
        </p:nvSpPr>
        <p:spPr>
          <a:xfrm>
            <a:off x="7455937" y="1695336"/>
            <a:ext cx="1688063" cy="1084912"/>
          </a:xfrm>
          <a:prstGeom prst="rect">
            <a:avLst/>
          </a:prstGeom>
          <a:noFill/>
        </p:spPr>
        <p:txBody>
          <a:bodyPr wrap="square" rtlCol="0">
            <a:spAutoFit/>
          </a:bodyPr>
          <a:lstStyle/>
          <a:p>
            <a:r>
              <a:rPr lang="fr-FR" sz="1200" b="1" dirty="0" err="1" smtClean="0">
                <a:solidFill>
                  <a:srgbClr val="FFC000"/>
                </a:solidFill>
              </a:rPr>
              <a:t>January</a:t>
            </a:r>
            <a:r>
              <a:rPr lang="fr-FR" sz="1200" b="1" dirty="0" smtClean="0">
                <a:solidFill>
                  <a:srgbClr val="FFC000"/>
                </a:solidFill>
              </a:rPr>
              <a:t> 2007</a:t>
            </a:r>
          </a:p>
          <a:p>
            <a:r>
              <a:rPr lang="fr-FR" sz="1050" b="1" dirty="0" err="1" smtClean="0">
                <a:solidFill>
                  <a:schemeClr val="bg1"/>
                </a:solidFill>
              </a:rPr>
              <a:t>Preparation</a:t>
            </a:r>
            <a:r>
              <a:rPr lang="fr-FR" sz="1050" b="1" dirty="0" smtClean="0">
                <a:solidFill>
                  <a:schemeClr val="bg1"/>
                </a:solidFill>
              </a:rPr>
              <a:t> </a:t>
            </a:r>
            <a:r>
              <a:rPr lang="fr-FR" sz="1050" b="1" dirty="0" err="1" smtClean="0">
                <a:solidFill>
                  <a:schemeClr val="bg1"/>
                </a:solidFill>
              </a:rPr>
              <a:t>works</a:t>
            </a:r>
            <a:r>
              <a:rPr lang="fr-FR" sz="1050" b="1" dirty="0" smtClean="0">
                <a:solidFill>
                  <a:schemeClr val="bg1"/>
                </a:solidFill>
              </a:rPr>
              <a:t> by France (clearing, </a:t>
            </a:r>
            <a:r>
              <a:rPr lang="fr-FR" sz="1050" b="1" dirty="0" err="1" smtClean="0">
                <a:solidFill>
                  <a:schemeClr val="bg1"/>
                </a:solidFill>
              </a:rPr>
              <a:t>levelling</a:t>
            </a:r>
            <a:r>
              <a:rPr lang="fr-FR" sz="1050" b="1" dirty="0" smtClean="0">
                <a:solidFill>
                  <a:schemeClr val="bg1"/>
                </a:solidFill>
              </a:rPr>
              <a:t>, etc.) </a:t>
            </a:r>
            <a:r>
              <a:rPr lang="fr-FR" sz="1050" b="1" dirty="0" err="1" smtClean="0">
                <a:solidFill>
                  <a:schemeClr val="bg1"/>
                </a:solidFill>
              </a:rPr>
              <a:t>begins</a:t>
            </a:r>
            <a:r>
              <a:rPr lang="fr-FR" sz="1050" b="1" dirty="0" smtClean="0">
                <a:solidFill>
                  <a:schemeClr val="bg1"/>
                </a:solidFill>
              </a:rPr>
              <a:t> on the 42-hectare ITER Platform.</a:t>
            </a:r>
            <a:endParaRPr lang="fr-FR" sz="1050" b="1" dirty="0">
              <a:solidFill>
                <a:schemeClr val="bg1"/>
              </a:solidFill>
            </a:endParaRPr>
          </a:p>
          <a:p>
            <a:endParaRPr lang="en-GB" sz="1050" b="1" dirty="0">
              <a:solidFill>
                <a:schemeClr val="bg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59300" y="3172636"/>
            <a:ext cx="2859928" cy="1608914"/>
          </a:xfrm>
          <a:prstGeom prst="rect">
            <a:avLst/>
          </a:prstGeom>
          <a:solidFill>
            <a:sysClr val="windowText" lastClr="000000">
              <a:lumMod val="50000"/>
              <a:lumOff val="50000"/>
            </a:sysClr>
          </a:solidFill>
          <a:ln w="6350">
            <a:solidFill>
              <a:srgbClr val="FFC000"/>
            </a:solidFill>
          </a:ln>
          <a:effectLst>
            <a:outerShdw blurRad="50800" dist="50800" dir="5400000" algn="ctr" rotWithShape="0">
              <a:sysClr val="windowText" lastClr="000000"/>
            </a:outerShdw>
          </a:effectLst>
        </p:spPr>
      </p:pic>
    </p:spTree>
    <p:extLst>
      <p:ext uri="{BB962C8B-B14F-4D97-AF65-F5344CB8AC3E}">
        <p14:creationId xmlns:p14="http://schemas.microsoft.com/office/powerpoint/2010/main" val="86768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5268</TotalTime>
  <Words>2290</Words>
  <Application>Microsoft Office PowerPoint</Application>
  <PresentationFormat>On-screen Show (16:9)</PresentationFormat>
  <Paragraphs>333</Paragraphs>
  <Slides>46</Slides>
  <Notes>7</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Fusion on Earth</vt:lpstr>
      <vt:lpstr>PowerPoint Presentation</vt:lpstr>
      <vt:lpstr>PowerPoint Presentation</vt:lpstr>
      <vt:lpstr>PowerPoint Presentation</vt:lpstr>
      <vt:lpstr>PowerPoint Presentation</vt:lpstr>
      <vt:lpstr>PowerPoint Presentation</vt:lpstr>
      <vt:lpstr>Size matters</vt:lpstr>
      <vt:lpstr>PowerPoint Presentation</vt:lpstr>
      <vt:lpstr>How does it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ITER cryostat</vt:lpstr>
      <vt:lpstr>Electrical network</vt:lpstr>
      <vt:lpstr>PowerPoint Presentation</vt:lpstr>
      <vt:lpstr>PowerPoint Presentation</vt:lpstr>
      <vt:lpstr>PowerPoint Presentation</vt:lpstr>
      <vt:lpstr>Who manufactures what? The ITER Members share all intellectual property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Arnoux Robert</dc:creator>
  <cp:lastModifiedBy>Coblentz Laban</cp:lastModifiedBy>
  <cp:revision>384</cp:revision>
  <dcterms:created xsi:type="dcterms:W3CDTF">2006-08-16T00:00:00Z</dcterms:created>
  <dcterms:modified xsi:type="dcterms:W3CDTF">2019-05-07T10:52:23Z</dcterms:modified>
</cp:coreProperties>
</file>