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notesSlides/notesSlide1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8.xml" ContentType="application/vnd.openxmlformats-officedocument.presentationml.tags+xml"/>
  <Override PartName="/ppt/notesSlides/notesSlide2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7" r:id="rId1"/>
  </p:sldMasterIdLst>
  <p:notesMasterIdLst>
    <p:notesMasterId r:id="rId33"/>
  </p:notesMasterIdLst>
  <p:sldIdLst>
    <p:sldId id="256" r:id="rId2"/>
    <p:sldId id="316" r:id="rId3"/>
    <p:sldId id="315" r:id="rId4"/>
    <p:sldId id="279" r:id="rId5"/>
    <p:sldId id="293" r:id="rId6"/>
    <p:sldId id="317" r:id="rId7"/>
    <p:sldId id="300" r:id="rId8"/>
    <p:sldId id="303" r:id="rId9"/>
    <p:sldId id="281" r:id="rId10"/>
    <p:sldId id="282" r:id="rId11"/>
    <p:sldId id="311" r:id="rId12"/>
    <p:sldId id="289" r:id="rId13"/>
    <p:sldId id="312" r:id="rId14"/>
    <p:sldId id="290" r:id="rId15"/>
    <p:sldId id="291" r:id="rId16"/>
    <p:sldId id="294" r:id="rId17"/>
    <p:sldId id="314" r:id="rId18"/>
    <p:sldId id="313" r:id="rId19"/>
    <p:sldId id="284" r:id="rId20"/>
    <p:sldId id="306" r:id="rId21"/>
    <p:sldId id="285" r:id="rId22"/>
    <p:sldId id="305" r:id="rId23"/>
    <p:sldId id="308" r:id="rId24"/>
    <p:sldId id="307" r:id="rId25"/>
    <p:sldId id="309" r:id="rId26"/>
    <p:sldId id="310" r:id="rId27"/>
    <p:sldId id="295" r:id="rId28"/>
    <p:sldId id="299" r:id="rId29"/>
    <p:sldId id="286" r:id="rId30"/>
    <p:sldId id="318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een Gangal" initials="SG" lastIdx="10" clrIdx="0">
    <p:extLst>
      <p:ext uri="{19B8F6BF-5375-455C-9EA6-DF929625EA0E}">
        <p15:presenceInfo xmlns:p15="http://schemas.microsoft.com/office/powerpoint/2012/main" userId="e274345506059aae" providerId="Windows Live"/>
      </p:ext>
    </p:extLst>
  </p:cmAuthor>
  <p:cmAuthor id="2" name="Shireen Gangal" initials="SG [2]" lastIdx="1" clrIdx="1">
    <p:extLst>
      <p:ext uri="{19B8F6BF-5375-455C-9EA6-DF929625EA0E}">
        <p15:presenceInfo xmlns:p15="http://schemas.microsoft.com/office/powerpoint/2012/main" userId="b9e3bd3eb43525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8" y="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69126-9781-4E9C-98F5-BEA57C7B53F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EBF15-EC1D-4A59-97DA-5CEFE8B9C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9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8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1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11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30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2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2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Details </a:t>
            </a:r>
            <a:r>
              <a:rPr lang="en-IN" dirty="0" err="1"/>
              <a:t>abt</a:t>
            </a:r>
            <a:r>
              <a:rPr lang="en-IN" dirty="0"/>
              <a:t> the H-&gt; gg plot.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5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8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9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7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BF15-EC1D-4A59-97DA-5CEFE8B9CA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19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8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8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77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1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2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cap="none">
                <a:latin typeface="Corbel" panose="020B0503020204020204"/>
              </a:rPr>
              <a:t>Shireen Gangal</a:t>
            </a:r>
            <a:endParaRPr lang="en-US" cap="none" dirty="0"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1886-490A-46E3-AEC8-236736325A21}" type="slidenum">
              <a:rPr lang="en-US" smtClean="0">
                <a:latin typeface="Corbel" panose="020B0503020204020204"/>
              </a:rPr>
              <a:pPr>
                <a:defRPr/>
              </a:pPr>
              <a:t>‹#›</a:t>
            </a:fld>
            <a:endParaRPr lang="en-US" dirty="0"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6927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35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671.png"/><Relationship Id="rId18" Type="http://schemas.openxmlformats.org/officeDocument/2006/relationships/image" Target="../media/image67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tags" Target="../tags/tag37.xml"/><Relationship Id="rId16" Type="http://schemas.openxmlformats.org/officeDocument/2006/relationships/image" Target="../media/image64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60.png"/><Relationship Id="rId5" Type="http://schemas.openxmlformats.org/officeDocument/2006/relationships/tags" Target="../tags/tag40.xml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tags" Target="../tags/tag39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72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70.png"/><Relationship Id="rId5" Type="http://schemas.openxmlformats.org/officeDocument/2006/relationships/tags" Target="../tags/tag46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tags" Target="../tags/tag45.xml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50.xml"/><Relationship Id="rId7" Type="http://schemas.openxmlformats.org/officeDocument/2006/relationships/image" Target="../media/image76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82.png"/><Relationship Id="rId3" Type="http://schemas.openxmlformats.org/officeDocument/2006/relationships/tags" Target="../tags/tag53.xml"/><Relationship Id="rId12" Type="http://schemas.openxmlformats.org/officeDocument/2006/relationships/image" Target="../media/image8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9.png"/><Relationship Id="rId11" Type="http://schemas.openxmlformats.org/officeDocument/2006/relationships/image" Target="../media/image80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95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83.png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1.png"/><Relationship Id="rId3" Type="http://schemas.openxmlformats.org/officeDocument/2006/relationships/tags" Target="../tags/tag57.xml"/><Relationship Id="rId7" Type="http://schemas.openxmlformats.org/officeDocument/2006/relationships/image" Target="../media/image86.png"/><Relationship Id="rId12" Type="http://schemas.openxmlformats.org/officeDocument/2006/relationships/image" Target="../media/image10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01.png"/><Relationship Id="rId17" Type="http://schemas.openxmlformats.org/officeDocument/2006/relationships/image" Target="../media/image93.png"/><Relationship Id="rId2" Type="http://schemas.openxmlformats.org/officeDocument/2006/relationships/tags" Target="../tags/tag59.xml"/><Relationship Id="rId16" Type="http://schemas.openxmlformats.org/officeDocument/2006/relationships/image" Target="../media/image92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88.png"/><Relationship Id="rId5" Type="http://schemas.openxmlformats.org/officeDocument/2006/relationships/tags" Target="../tags/tag62.xml"/><Relationship Id="rId15" Type="http://schemas.openxmlformats.org/officeDocument/2006/relationships/image" Target="../media/image91.png"/><Relationship Id="rId10" Type="http://schemas.openxmlformats.org/officeDocument/2006/relationships/image" Target="../media/image108.png"/><Relationship Id="rId4" Type="http://schemas.openxmlformats.org/officeDocument/2006/relationships/tags" Target="../tags/tag61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99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8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97.png"/><Relationship Id="rId5" Type="http://schemas.openxmlformats.org/officeDocument/2006/relationships/tags" Target="../tags/tag69.xml"/><Relationship Id="rId10" Type="http://schemas.openxmlformats.org/officeDocument/2006/relationships/image" Target="../media/image96.png"/><Relationship Id="rId4" Type="http://schemas.openxmlformats.org/officeDocument/2006/relationships/tags" Target="../tags/tag68.xml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73.xml"/><Relationship Id="rId7" Type="http://schemas.openxmlformats.org/officeDocument/2006/relationships/image" Target="../media/image10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0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4.png"/><Relationship Id="rId4" Type="http://schemas.openxmlformats.org/officeDocument/2006/relationships/tags" Target="../tags/tag74.xml"/><Relationship Id="rId9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300.png"/><Relationship Id="rId3" Type="http://schemas.openxmlformats.org/officeDocument/2006/relationships/tags" Target="../tags/tag77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1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1.png"/><Relationship Id="rId5" Type="http://schemas.openxmlformats.org/officeDocument/2006/relationships/tags" Target="../tags/tag79.xml"/><Relationship Id="rId10" Type="http://schemas.openxmlformats.org/officeDocument/2006/relationships/image" Target="../media/image110.png"/><Relationship Id="rId4" Type="http://schemas.openxmlformats.org/officeDocument/2006/relationships/tags" Target="../tags/tag78.xml"/><Relationship Id="rId9" Type="http://schemas.openxmlformats.org/officeDocument/2006/relationships/image" Target="../media/image109.pn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84.xml"/><Relationship Id="rId7" Type="http://schemas.openxmlformats.org/officeDocument/2006/relationships/image" Target="../media/image11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12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0.png"/><Relationship Id="rId4" Type="http://schemas.openxmlformats.org/officeDocument/2006/relationships/tags" Target="../tags/tag85.xml"/><Relationship Id="rId9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5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24.png"/><Relationship Id="rId5" Type="http://schemas.openxmlformats.org/officeDocument/2006/relationships/image" Target="../media/image122.pn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39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41.png"/><Relationship Id="rId11" Type="http://schemas.openxmlformats.org/officeDocument/2006/relationships/image" Target="../media/image75.png"/><Relationship Id="rId5" Type="http://schemas.openxmlformats.org/officeDocument/2006/relationships/image" Target="../media/image140.png"/><Relationship Id="rId10" Type="http://schemas.openxmlformats.org/officeDocument/2006/relationships/image" Target="../media/image680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96.xml"/><Relationship Id="rId7" Type="http://schemas.openxmlformats.org/officeDocument/2006/relationships/image" Target="../media/image145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7.png"/><Relationship Id="rId4" Type="http://schemas.openxmlformats.org/officeDocument/2006/relationships/tags" Target="../tags/tag97.xml"/><Relationship Id="rId9" Type="http://schemas.openxmlformats.org/officeDocument/2006/relationships/image" Target="../media/image16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8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4.xml"/><Relationship Id="rId21" Type="http://schemas.openxmlformats.org/officeDocument/2006/relationships/image" Target="../media/image20.png"/><Relationship Id="rId7" Type="http://schemas.openxmlformats.org/officeDocument/2006/relationships/tags" Target="../tags/tag8.xml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8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5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.png"/><Relationship Id="rId2" Type="http://schemas.openxmlformats.org/officeDocument/2006/relationships/tags" Target="../tags/tag11.xml"/><Relationship Id="rId16" Type="http://schemas.openxmlformats.org/officeDocument/2006/relationships/image" Target="../media/image2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3.png"/><Relationship Id="rId5" Type="http://schemas.openxmlformats.org/officeDocument/2006/relationships/tags" Target="../tags/tag14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13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1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1.png"/><Relationship Id="rId5" Type="http://schemas.openxmlformats.org/officeDocument/2006/relationships/tags" Target="../tags/tag20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tags" Target="../tags/tag19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58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tags" Target="../tags/tag24.xml"/><Relationship Id="rId16" Type="http://schemas.openxmlformats.org/officeDocument/2006/relationships/image" Target="../media/image47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3.png"/><Relationship Id="rId5" Type="http://schemas.openxmlformats.org/officeDocument/2006/relationships/tags" Target="../tags/tag27.xml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tags" Target="../tags/tag26.xml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8" Type="http://schemas.openxmlformats.org/officeDocument/2006/relationships/image" Target="../media/image55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51.JPG"/><Relationship Id="rId17" Type="http://schemas.openxmlformats.org/officeDocument/2006/relationships/image" Target="../media/image54.png"/><Relationship Id="rId2" Type="http://schemas.openxmlformats.org/officeDocument/2006/relationships/tags" Target="../tags/tag30.xml"/><Relationship Id="rId16" Type="http://schemas.openxmlformats.org/officeDocument/2006/relationships/image" Target="../media/image53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50.png"/><Relationship Id="rId5" Type="http://schemas.openxmlformats.org/officeDocument/2006/relationships/tags" Target="../tags/tag33.xml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19" Type="http://schemas.openxmlformats.org/officeDocument/2006/relationships/image" Target="../media/image56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279" y="693700"/>
            <a:ext cx="8532001" cy="17438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Higgs Production at NNLL´ + NNLO using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Rapidity-Dependent Jet Vetoes.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124" y="3843580"/>
            <a:ext cx="6678528" cy="10461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Shireen Gangal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TIFR, Mumbai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624" y="2631528"/>
            <a:ext cx="320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Free Meson Seminar, TIFR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80" y="5277588"/>
            <a:ext cx="891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on:  SG, J. Gaunt (CERN), F. </a:t>
            </a:r>
            <a:r>
              <a:rPr lang="en-US" dirty="0" err="1"/>
              <a:t>Tackmann</a:t>
            </a:r>
            <a:r>
              <a:rPr lang="en-US" dirty="0"/>
              <a:t> (DESY), E. </a:t>
            </a:r>
            <a:r>
              <a:rPr lang="en-US" dirty="0" err="1"/>
              <a:t>Vryondiou</a:t>
            </a:r>
            <a:r>
              <a:rPr lang="en-US" dirty="0"/>
              <a:t> (CERN): JHEP 2005 054.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                 J. Gaunt, SG, M. </a:t>
            </a:r>
            <a:r>
              <a:rPr lang="en-US" dirty="0" err="1"/>
              <a:t>Stahlhofen</a:t>
            </a:r>
            <a:r>
              <a:rPr lang="en-US" dirty="0"/>
              <a:t> (U. Freiburg), F. </a:t>
            </a:r>
            <a:r>
              <a:rPr lang="en-US" dirty="0" err="1"/>
              <a:t>Tackmann</a:t>
            </a:r>
            <a:r>
              <a:rPr lang="en-US" dirty="0"/>
              <a:t> :  JHEP 1702 026.</a:t>
            </a:r>
          </a:p>
          <a:p>
            <a:r>
              <a:rPr lang="en-US" dirty="0"/>
              <a:t>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30F12-BCF7-4D96-A78C-61C7C2E34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40" y="4219154"/>
            <a:ext cx="1377699" cy="6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7"/>
    </mc:Choice>
    <mc:Fallback xmlns="">
      <p:transition spd="slow" advTm="268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01EB23-9CA0-45CB-B869-3AC2A743D5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13" y="3234553"/>
            <a:ext cx="4652188" cy="55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4" y="4345912"/>
            <a:ext cx="6646107" cy="284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72" y="3206029"/>
            <a:ext cx="913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Measurement function: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72" y="3891974"/>
            <a:ext cx="36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Soft Collinear factorization implies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3658" y="5040965"/>
            <a:ext cx="1217030" cy="1146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3681" y="5021896"/>
            <a:ext cx="2538153" cy="118473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549828" y="4793692"/>
            <a:ext cx="620807" cy="267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65745" y="4682598"/>
            <a:ext cx="16113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114430" y="4686115"/>
            <a:ext cx="447404" cy="35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618827" y="4662119"/>
            <a:ext cx="4572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10338" y="4999786"/>
                <a:ext cx="17896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Clustering of soft and </a:t>
                </a:r>
                <a:r>
                  <a:rPr kumimoji="0" lang="en-IN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collinear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components into the same jet. ~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O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338" y="4999786"/>
                <a:ext cx="1789611" cy="954107"/>
              </a:xfrm>
              <a:prstGeom prst="rect">
                <a:avLst/>
              </a:prstGeom>
              <a:blipFill>
                <a:blip r:embed="rId13"/>
                <a:stretch>
                  <a:fillRect l="-1020" t="-1274" r="-1361" b="-63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892705" y="5103437"/>
            <a:ext cx="134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clustering within each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collinear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soft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sector.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73071" y="-2868"/>
            <a:ext cx="3808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Factorization in SCET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6875" y="3922751"/>
            <a:ext cx="2403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(Tackmann, Walsh, Zuberi ’12)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1185D5E-C49C-4BE5-A8F7-AFD37A9453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05" y="2502791"/>
            <a:ext cx="3992121" cy="6121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CC5BF7-AB62-4572-A8BA-A4DD0C29CC82}"/>
              </a:ext>
            </a:extLst>
          </p:cNvPr>
          <p:cNvSpPr txBox="1"/>
          <p:nvPr/>
        </p:nvSpPr>
        <p:spPr>
          <a:xfrm>
            <a:off x="326175" y="2634528"/>
            <a:ext cx="444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rbel" panose="020B0503020204020204"/>
              </a:rPr>
              <a:t>For                                              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6272B85-56E4-4EB8-AB43-2839FE627B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0" y="2700504"/>
            <a:ext cx="1721144" cy="2825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531DB1-0B63-4048-9731-FCCF19BA8A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7" y="668267"/>
            <a:ext cx="7557943" cy="31847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649FD76-7F4C-4B78-96A4-F39F3185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3F6BF-2000-4D8B-A3AD-EEF7029D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753CF6-2C01-4C18-A18F-A9055D1B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5A69AB-4F99-449C-9393-81528E73C947}"/>
              </a:ext>
            </a:extLst>
          </p:cNvPr>
          <p:cNvCxnSpPr/>
          <p:nvPr/>
        </p:nvCxnSpPr>
        <p:spPr>
          <a:xfrm>
            <a:off x="1391920" y="950042"/>
            <a:ext cx="0" cy="29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D8982-3FBB-41AB-815B-724A0E056BEF}"/>
                  </a:ext>
                </a:extLst>
              </p:cNvPr>
              <p:cNvSpPr txBox="1"/>
              <p:nvPr/>
            </p:nvSpPr>
            <p:spPr>
              <a:xfrm>
                <a:off x="1274523" y="1218981"/>
                <a:ext cx="6181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D8982-3FBB-41AB-815B-724A0E056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23" y="1218981"/>
                <a:ext cx="618182" cy="276999"/>
              </a:xfrm>
              <a:prstGeom prst="rect">
                <a:avLst/>
              </a:prstGeom>
              <a:blipFill>
                <a:blip r:embed="rId17"/>
                <a:stretch>
                  <a:fillRect l="-4950" t="-222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A97FF3C-F470-48BE-972E-F04B22CFDA85}"/>
              </a:ext>
            </a:extLst>
          </p:cNvPr>
          <p:cNvSpPr/>
          <p:nvPr/>
        </p:nvSpPr>
        <p:spPr>
          <a:xfrm>
            <a:off x="5392802" y="1018927"/>
            <a:ext cx="3073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/>
              </a:rPr>
              <a:t>Stewart,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/>
              </a:rPr>
              <a:t>Tackmann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/>
              </a:rPr>
              <a:t>Waalewijn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/>
              </a:rPr>
              <a:t> ’10</a:t>
            </a:r>
            <a:endParaRPr lang="en-IN" sz="1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42E281-C46F-4E23-B2B0-0C24414DBE00}"/>
              </a:ext>
            </a:extLst>
          </p:cNvPr>
          <p:cNvCxnSpPr>
            <a:cxnSpLocks/>
          </p:cNvCxnSpPr>
          <p:nvPr/>
        </p:nvCxnSpPr>
        <p:spPr>
          <a:xfrm>
            <a:off x="4572000" y="950042"/>
            <a:ext cx="0" cy="52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9A83FD5-9B16-406B-9375-8F87A6DA47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14" y="1464451"/>
            <a:ext cx="1147428" cy="278857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113070-FF87-43A7-99FB-36EF6BCA9233}"/>
              </a:ext>
            </a:extLst>
          </p:cNvPr>
          <p:cNvCxnSpPr/>
          <p:nvPr/>
        </p:nvCxnSpPr>
        <p:spPr>
          <a:xfrm>
            <a:off x="5114430" y="1603879"/>
            <a:ext cx="447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C045343-7698-4F28-9902-42233A841B34}"/>
              </a:ext>
            </a:extLst>
          </p:cNvPr>
          <p:cNvSpPr txBox="1"/>
          <p:nvPr/>
        </p:nvSpPr>
        <p:spPr>
          <a:xfrm>
            <a:off x="5699760" y="1495980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Virtuality</a:t>
            </a:r>
            <a:r>
              <a:rPr lang="en-IN" dirty="0"/>
              <a:t>-dependent Beam Functions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97EA8A-9C3B-444F-AE7E-96730C78272C}"/>
              </a:ext>
            </a:extLst>
          </p:cNvPr>
          <p:cNvSpPr txBox="1"/>
          <p:nvPr/>
        </p:nvSpPr>
        <p:spPr>
          <a:xfrm>
            <a:off x="406400" y="1757593"/>
            <a:ext cx="459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Measures plus momentum of </a:t>
            </a:r>
            <a:r>
              <a:rPr lang="en-IN" dirty="0" err="1"/>
              <a:t>parton</a:t>
            </a:r>
            <a:r>
              <a:rPr lang="en-IN" dirty="0"/>
              <a:t> entering the operator.</a:t>
            </a:r>
          </a:p>
        </p:txBody>
      </p:sp>
    </p:spTree>
    <p:extLst>
      <p:ext uri="{BB962C8B-B14F-4D97-AF65-F5344CB8AC3E}">
        <p14:creationId xmlns:p14="http://schemas.microsoft.com/office/powerpoint/2010/main" val="20622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163"/>
    </mc:Choice>
    <mc:Fallback xmlns="">
      <p:transition spd="slow" advTm="3731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09941-9BC3-4475-B768-2EF768AF83E4}"/>
              </a:ext>
            </a:extLst>
          </p:cNvPr>
          <p:cNvSpPr txBox="1"/>
          <p:nvPr/>
        </p:nvSpPr>
        <p:spPr>
          <a:xfrm>
            <a:off x="629887" y="0"/>
            <a:ext cx="707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Resummation in SCET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E4D02-F8EA-45E6-BD8A-BF8A621FE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4009" y="482469"/>
            <a:ext cx="2103097" cy="2140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D38A30-11CF-4242-A19E-9314317C26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4" y="736889"/>
            <a:ext cx="3098071" cy="305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40C334-D2EB-4C66-A0E2-CC706E286E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7" y="1323247"/>
            <a:ext cx="4176611" cy="574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7390C-653F-4D50-9A00-F8082C9F1E76}"/>
              </a:ext>
            </a:extLst>
          </p:cNvPr>
          <p:cNvSpPr txBox="1"/>
          <p:nvPr/>
        </p:nvSpPr>
        <p:spPr>
          <a:xfrm>
            <a:off x="399063" y="713128"/>
            <a:ext cx="251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Natural Scale choice: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601D9-F6A6-4948-9510-395B20057BB4}"/>
              </a:ext>
            </a:extLst>
          </p:cNvPr>
          <p:cNvSpPr txBox="1"/>
          <p:nvPr/>
        </p:nvSpPr>
        <p:spPr>
          <a:xfrm>
            <a:off x="522836" y="2103210"/>
            <a:ext cx="3925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Beam Function RGE: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CC0BB-4553-4217-916A-8A06B3BFDB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92" y="2045069"/>
            <a:ext cx="4053729" cy="505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D6F2A-F2E9-46C3-A02D-5C7406FA91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0" y="3235526"/>
            <a:ext cx="7693618" cy="1118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A3C1E4-213E-49F9-83D6-F8AD4B08E6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3" y="4506861"/>
            <a:ext cx="7693618" cy="1592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06FEB1-9545-4AB5-864F-5BA6B745479E}"/>
              </a:ext>
            </a:extLst>
          </p:cNvPr>
          <p:cNvSpPr txBox="1"/>
          <p:nvPr/>
        </p:nvSpPr>
        <p:spPr>
          <a:xfrm>
            <a:off x="2485531" y="6092088"/>
            <a:ext cx="1118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H,B,S factors</a:t>
            </a:r>
          </a:p>
        </p:txBody>
      </p:sp>
      <p:sp>
        <p:nvSpPr>
          <p:cNvPr id="13" name="Left-Right Arrow 14">
            <a:extLst>
              <a:ext uri="{FF2B5EF4-FFF2-40B4-BE49-F238E27FC236}">
                <a16:creationId xmlns:a16="http://schemas.microsoft.com/office/drawing/2014/main" id="{63E202CA-FC7B-4FE0-8F5B-7A3373F28011}"/>
              </a:ext>
            </a:extLst>
          </p:cNvPr>
          <p:cNvSpPr/>
          <p:nvPr/>
        </p:nvSpPr>
        <p:spPr>
          <a:xfrm>
            <a:off x="5417169" y="6196410"/>
            <a:ext cx="2419890" cy="4571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091B6-F1FE-4296-A1FA-E31B50B143E3}"/>
              </a:ext>
            </a:extLst>
          </p:cNvPr>
          <p:cNvSpPr txBox="1"/>
          <p:nvPr/>
        </p:nvSpPr>
        <p:spPr>
          <a:xfrm>
            <a:off x="7912687" y="5997726"/>
            <a:ext cx="1737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 factors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6303D8-E1FA-4E73-9034-CF43FCE658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7" y="2645606"/>
            <a:ext cx="5548189" cy="289524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4701752-2F73-46B4-B852-AECAA009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DDE8-DB89-4ACA-ACE2-ECD7A633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42F63E5-8C21-4365-95EB-5C2513CD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6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>
      <p:transition spd="slow" advTm="14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977" y="167927"/>
            <a:ext cx="577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Resumming</a:t>
            </a:r>
            <a:r>
              <a:rPr lang="en-US" sz="3200" dirty="0">
                <a:solidFill>
                  <a:schemeClr val="accent1"/>
                </a:solidFill>
              </a:rPr>
              <a:t>                       to NNLL’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7" y="239931"/>
            <a:ext cx="1809445" cy="344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942" y="975432"/>
            <a:ext cx="8116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We need finite parts of 2-loop beam and soft functions: Need to take into account the effects of clustering corrections.  </a:t>
            </a:r>
          </a:p>
          <a:p>
            <a:endParaRPr lang="en-IN" dirty="0"/>
          </a:p>
          <a:p>
            <a:r>
              <a:rPr lang="en-IN" dirty="0"/>
              <a:t>Jet Dependent Measurement Function: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005" y="1897001"/>
            <a:ext cx="2811655" cy="1435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F4D3DD-C25C-4C49-B6BE-DD68F0E63C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5" y="4960999"/>
            <a:ext cx="7834103" cy="11643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2521" y="4480302"/>
            <a:ext cx="273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Beam Functions</a:t>
            </a:r>
            <a:r>
              <a:rPr lang="en-US" sz="2000" dirty="0"/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E32F16-0EA0-4C46-A43D-2AEFADE33BA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7" y="2239860"/>
            <a:ext cx="5621484" cy="673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942" y="3168608"/>
            <a:ext cx="796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Inclusive 2 loop Beam and soft function calculation available.</a:t>
            </a:r>
          </a:p>
          <a:p>
            <a:r>
              <a:rPr lang="en-US" dirty="0"/>
              <a:t>Compute difference to the reference (jet-algorithm </a:t>
            </a:r>
            <a:r>
              <a:rPr lang="en-US" dirty="0" err="1"/>
              <a:t>indep</a:t>
            </a:r>
            <a:r>
              <a:rPr lang="en-US" dirty="0"/>
              <a:t>) beam or soft function.</a:t>
            </a:r>
          </a:p>
          <a:p>
            <a:r>
              <a:rPr lang="en-US" dirty="0"/>
              <a:t>Global reference measurement we use coincide with jet-dependent at 1 loop.</a:t>
            </a:r>
          </a:p>
          <a:p>
            <a:r>
              <a:rPr lang="en-US" dirty="0"/>
              <a:t>Consider only double real emission amplitudes.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557DCF-5CFA-41E0-9B19-B405AF6C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4259A-0954-4BE0-9419-7DDEBB17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8016A6-362C-44E0-ABA2-0E1BBBB5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3"/>
    </mc:Choice>
    <mc:Fallback xmlns="">
      <p:transition spd="slow" advTm="137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316F6-CEE9-42E9-A3F0-03A04C017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41" y="467737"/>
            <a:ext cx="5360499" cy="2521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481275-81FD-419E-A933-DDB6BC99661A}"/>
              </a:ext>
            </a:extLst>
          </p:cNvPr>
          <p:cNvSpPr txBox="1"/>
          <p:nvPr/>
        </p:nvSpPr>
        <p:spPr>
          <a:xfrm>
            <a:off x="3067049" y="45740"/>
            <a:ext cx="357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2-loop Beam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3E164-D208-4352-8482-58010EC01527}"/>
                  </a:ext>
                </a:extLst>
              </p:cNvPr>
              <p:cNvSpPr txBox="1"/>
              <p:nvPr/>
            </p:nvSpPr>
            <p:spPr>
              <a:xfrm>
                <a:off x="84321" y="3612277"/>
                <a:ext cx="8724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Consider double real amplitudes: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3E164-D208-4352-8482-58010EC01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1" y="3612277"/>
                <a:ext cx="8724399" cy="400110"/>
              </a:xfrm>
              <a:prstGeom prst="rect">
                <a:avLst/>
              </a:prstGeom>
              <a:blipFill>
                <a:blip r:embed="rId8"/>
                <a:stretch>
                  <a:fillRect l="-629" t="-9231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EBC40-4F9E-4A2F-B055-ADFCC58B67D2}"/>
                  </a:ext>
                </a:extLst>
              </p:cNvPr>
              <p:cNvSpPr txBox="1"/>
              <p:nvPr/>
            </p:nvSpPr>
            <p:spPr>
              <a:xfrm>
                <a:off x="2181167" y="4012387"/>
                <a:ext cx="3548780" cy="103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Obtained by taking soft limit of one of the </a:t>
                </a:r>
                <a:r>
                  <a:rPr lang="en-US" dirty="0" err="1"/>
                  <a:t>partons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“Uncorrelated emission”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EBC40-4F9E-4A2F-B055-ADFCC58B6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67" y="4012387"/>
                <a:ext cx="3548780" cy="1030218"/>
              </a:xfrm>
              <a:prstGeom prst="rect">
                <a:avLst/>
              </a:prstGeom>
              <a:blipFill>
                <a:blip r:embed="rId9"/>
                <a:stretch>
                  <a:fillRect l="-1546" t="-2959" r="-515" b="-82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627E2B-E856-444E-BFD1-37AEEDC39C75}"/>
                  </a:ext>
                </a:extLst>
              </p:cNvPr>
              <p:cNvSpPr txBox="1"/>
              <p:nvPr/>
            </p:nvSpPr>
            <p:spPr>
              <a:xfrm>
                <a:off x="6646311" y="4146470"/>
                <a:ext cx="2367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“Correlated emission”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627E2B-E856-444E-BFD1-37AEEDC39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311" y="4146470"/>
                <a:ext cx="2367280" cy="646331"/>
              </a:xfrm>
              <a:prstGeom prst="rect">
                <a:avLst/>
              </a:prstGeom>
              <a:blipFill>
                <a:blip r:embed="rId10"/>
                <a:stretch>
                  <a:fillRect l="-2057"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A6234A-7DE8-416F-8D94-591050284B2D}"/>
              </a:ext>
            </a:extLst>
          </p:cNvPr>
          <p:cNvCxnSpPr/>
          <p:nvPr/>
        </p:nvCxnSpPr>
        <p:spPr>
          <a:xfrm flipH="1">
            <a:off x="5630887" y="3984266"/>
            <a:ext cx="198120" cy="277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E29CB8-213A-41AD-B671-DC321F63FFA5}"/>
              </a:ext>
            </a:extLst>
          </p:cNvPr>
          <p:cNvCxnSpPr>
            <a:cxnSpLocks/>
          </p:cNvCxnSpPr>
          <p:nvPr/>
        </p:nvCxnSpPr>
        <p:spPr>
          <a:xfrm>
            <a:off x="7331017" y="4002602"/>
            <a:ext cx="468454" cy="143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6D07B-CA1B-4C31-AE71-5C6229D3C8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12" y="3211424"/>
            <a:ext cx="6073905" cy="275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46996F-A421-4CD1-8331-C72729B96F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3" y="5527040"/>
            <a:ext cx="7682742" cy="563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4D2976-5635-4C75-AF6A-57A40E9EC6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0" y="5102140"/>
            <a:ext cx="2598095" cy="257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EE6059-5506-47C8-AA56-F8BBAB78129A}"/>
              </a:ext>
            </a:extLst>
          </p:cNvPr>
          <p:cNvSpPr txBox="1"/>
          <p:nvPr/>
        </p:nvSpPr>
        <p:spPr>
          <a:xfrm>
            <a:off x="413283" y="5025315"/>
            <a:ext cx="45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 the additional measurement constrain: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52F6D36-AE96-4604-8091-71AB4952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5D1E77-2A0F-4B80-9603-56B6F72B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5B8D44-8569-437D-AE1C-89ED4468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AC1AD-D56F-4F75-B426-4970B0605803}"/>
              </a:ext>
            </a:extLst>
          </p:cNvPr>
          <p:cNvSpPr txBox="1"/>
          <p:nvPr/>
        </p:nvSpPr>
        <p:spPr>
          <a:xfrm>
            <a:off x="7484436" y="1958877"/>
            <a:ext cx="152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J. Gaunt,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M.Stahlhofen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F.Tackmann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 ‘14</a:t>
            </a:r>
          </a:p>
        </p:txBody>
      </p:sp>
    </p:spTree>
    <p:extLst>
      <p:ext uri="{BB962C8B-B14F-4D97-AF65-F5344CB8AC3E}">
        <p14:creationId xmlns:p14="http://schemas.microsoft.com/office/powerpoint/2010/main" val="1341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"/>
    </mc:Choice>
    <mc:Fallback xmlns="">
      <p:transition spd="slow" advTm="106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1749006" y="4013297"/>
            <a:ext cx="572743" cy="9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93586" y="3592668"/>
                <a:ext cx="145542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Expansion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6" y="3592668"/>
                <a:ext cx="1455420" cy="669992"/>
              </a:xfrm>
              <a:prstGeom prst="rect">
                <a:avLst/>
              </a:prstGeom>
              <a:blipFill>
                <a:blip r:embed="rId4"/>
                <a:stretch>
                  <a:fillRect l="-3347" t="-4545" b="-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723769" y="2171761"/>
            <a:ext cx="294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Correlated Contribution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72187" y="5029737"/>
            <a:ext cx="30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Uncorrelated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1501" y="624606"/>
                <a:ext cx="781673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Integration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: Done Analytically. Result as divergent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Integration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: Expand in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limit to extract log R terms analytically.</a:t>
                </a:r>
              </a:p>
              <a:p>
                <a:r>
                  <a:rPr lang="en-US" dirty="0"/>
                  <a:t>F(R), g(R) and h(x) : determined numerically by integrating amplitude for values of x and R and then fitting. 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01" y="624606"/>
                <a:ext cx="7816738" cy="1754326"/>
              </a:xfrm>
              <a:prstGeom prst="rect">
                <a:avLst/>
              </a:prstGeom>
              <a:blipFill>
                <a:blip r:embed="rId5"/>
                <a:stretch>
                  <a:fillRect l="-702" t="-1736" r="-858" b="-45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6" y="2667679"/>
            <a:ext cx="7984083" cy="23276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65BCD3-B4BB-47BB-990C-9CBE37A1A424}"/>
              </a:ext>
            </a:extLst>
          </p:cNvPr>
          <p:cNvSpPr txBox="1"/>
          <p:nvPr/>
        </p:nvSpPr>
        <p:spPr>
          <a:xfrm>
            <a:off x="2832294" y="52078"/>
            <a:ext cx="355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2-loop Beam Function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783714-A95D-4F74-9872-C8F54EFD048F}"/>
              </a:ext>
            </a:extLst>
          </p:cNvPr>
          <p:cNvCxnSpPr/>
          <p:nvPr/>
        </p:nvCxnSpPr>
        <p:spPr>
          <a:xfrm flipV="1">
            <a:off x="1371600" y="3190240"/>
            <a:ext cx="2918270" cy="40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C7F09-D0DE-466A-B4CE-CEE39D5C151D}"/>
              </a:ext>
            </a:extLst>
          </p:cNvPr>
          <p:cNvCxnSpPr/>
          <p:nvPr/>
        </p:nvCxnSpPr>
        <p:spPr>
          <a:xfrm flipH="1">
            <a:off x="6055360" y="2428240"/>
            <a:ext cx="668409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53C00C-E38B-4C52-A6F0-B9750D7A0954}"/>
              </a:ext>
            </a:extLst>
          </p:cNvPr>
          <p:cNvCxnSpPr/>
          <p:nvPr/>
        </p:nvCxnSpPr>
        <p:spPr>
          <a:xfrm>
            <a:off x="6207760" y="4785360"/>
            <a:ext cx="516009" cy="316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A14B0E-070F-4064-AA8F-17A5771B9189}"/>
              </a:ext>
            </a:extLst>
          </p:cNvPr>
          <p:cNvSpPr txBox="1"/>
          <p:nvPr/>
        </p:nvSpPr>
        <p:spPr>
          <a:xfrm>
            <a:off x="381501" y="5405753"/>
            <a:ext cx="838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Three 1D functions determined numerically: f(R), g(R ) in correlated and h(x) in uncorrelated.  One 2D function of x and R determined numerically.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DAA27-770C-4053-8AD3-86D001F9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9954D-3868-41ED-A99A-DA02279A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D4783-1121-4788-B86D-62A4BDE5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"/>
    </mc:Choice>
    <mc:Fallback xmlns="">
      <p:transition spd="slow" advTm="74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680" y="32311"/>
            <a:ext cx="364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2-loop Soft Function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87" y="1927407"/>
            <a:ext cx="5629116" cy="1671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1" y="1187176"/>
            <a:ext cx="6180429" cy="469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8515AA-4E40-44D4-AE9E-95F5A9DDB8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" y="4628545"/>
            <a:ext cx="7680000" cy="684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701" y="575589"/>
                <a:ext cx="8061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Treat Abelian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) uncorrelated piece in different way to Abelian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) 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1" y="575589"/>
                <a:ext cx="8061487" cy="369332"/>
              </a:xfrm>
              <a:prstGeom prst="rect">
                <a:avLst/>
              </a:prstGeom>
              <a:blipFill>
                <a:blip r:embed="rId8"/>
                <a:stretch>
                  <a:fillRect l="-605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895863" y="1668324"/>
            <a:ext cx="697908" cy="390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" y="4036028"/>
            <a:ext cx="7847293" cy="285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B15908-8A31-4533-BBC1-31CF5DE7F96B}"/>
                  </a:ext>
                </a:extLst>
              </p:cNvPr>
              <p:cNvSpPr txBox="1"/>
              <p:nvPr/>
            </p:nvSpPr>
            <p:spPr>
              <a:xfrm>
                <a:off x="528320" y="5648960"/>
                <a:ext cx="4490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/>
                  <a:t>Results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IN" sz="2000" dirty="0"/>
                  <a:t> and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sz="2000" dirty="0"/>
                  <a:t>).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B15908-8A31-4533-BBC1-31CF5DE7F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5648960"/>
                <a:ext cx="4490720" cy="400110"/>
              </a:xfrm>
              <a:prstGeom prst="rect">
                <a:avLst/>
              </a:prstGeom>
              <a:blipFill>
                <a:blip r:embed="rId12"/>
                <a:stretch>
                  <a:fillRect l="-1495" t="-9231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38BEA0-9050-4393-B61E-A2AE9E59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B5D6AC-4116-4783-8944-583D0EB7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01D21B-00EB-455E-B7FC-18078479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1D5FA-5D5A-4881-B2E0-ED4F8CEE4904}"/>
              </a:ext>
            </a:extLst>
          </p:cNvPr>
          <p:cNvSpPr txBox="1"/>
          <p:nvPr/>
        </p:nvSpPr>
        <p:spPr>
          <a:xfrm>
            <a:off x="7013903" y="1766011"/>
            <a:ext cx="2092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SG, Gaunt,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Stahlhofen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 ‘17</a:t>
            </a:r>
          </a:p>
        </p:txBody>
      </p:sp>
    </p:spTree>
    <p:extLst>
      <p:ext uri="{BB962C8B-B14F-4D97-AF65-F5344CB8AC3E}">
        <p14:creationId xmlns:p14="http://schemas.microsoft.com/office/powerpoint/2010/main" val="12567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"/>
    </mc:Choice>
    <mc:Fallback xmlns="">
      <p:transition spd="slow" advTm="4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3027" y="589250"/>
                <a:ext cx="7822235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channel: Correction computed via difference from inclusive soft.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7" y="589250"/>
                <a:ext cx="7822235" cy="391582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053C504D-BE8D-4DF1-9E5D-53B4E8D04E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" y="2018795"/>
            <a:ext cx="5875809" cy="394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0072" y="2578126"/>
                <a:ext cx="2464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Captures remaining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divergence. Same for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72" y="2578126"/>
                <a:ext cx="2464525" cy="646331"/>
              </a:xfrm>
              <a:prstGeom prst="rect">
                <a:avLst/>
              </a:prstGeom>
              <a:blipFill>
                <a:blip r:embed="rId12"/>
                <a:stretch>
                  <a:fillRect l="-1975" t="-5660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7398" y="2462105"/>
            <a:ext cx="212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Finite, numerically integrate.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40022" y="2423889"/>
            <a:ext cx="257045" cy="21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16917" y="2383799"/>
            <a:ext cx="336469" cy="180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80" y="3205246"/>
            <a:ext cx="1145134" cy="2176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4B0108-E203-4E83-9A38-2A70FCFDDA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7" y="1134527"/>
            <a:ext cx="8423619" cy="740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" y="3758100"/>
            <a:ext cx="8082838" cy="2564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63B6A3-9326-4130-AA95-1CBC9676EA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" y="5325864"/>
            <a:ext cx="7838476" cy="9904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39516" y="23267"/>
            <a:ext cx="364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2-loop Soft Function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8122" y="4990249"/>
            <a:ext cx="580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" y="4419742"/>
            <a:ext cx="2156155" cy="2551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3718" y="4368022"/>
            <a:ext cx="141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terms analytically  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7" y="4458629"/>
            <a:ext cx="2720340" cy="2560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30717" y="4345951"/>
            <a:ext cx="187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integrating numerically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3F56-17EE-4FF4-AD81-9AA501C1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491E3-BFE9-4205-BCE8-8B460EAA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EFBE0-7CBD-4933-831C-80B2C1E6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"/>
    </mc:Choice>
    <mc:Fallback xmlns="">
      <p:transition spd="slow" advTm="2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1695C-2616-4474-94AD-5D60017A9896}"/>
              </a:ext>
            </a:extLst>
          </p:cNvPr>
          <p:cNvSpPr txBox="1"/>
          <p:nvPr/>
        </p:nvSpPr>
        <p:spPr>
          <a:xfrm>
            <a:off x="2418080" y="-20320"/>
            <a:ext cx="492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accent1"/>
                </a:solidFill>
              </a:rPr>
              <a:t>Ingredients at NNLL’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C5058E-E0A7-4EE8-97FC-DD0912567A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2" y="1280350"/>
            <a:ext cx="8312691" cy="9803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9759DC-7419-4C17-9DD4-0C13F1620F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" y="2805907"/>
            <a:ext cx="7753143" cy="4556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FFA834-9EB5-4846-9708-20225CF7BEC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" y="726294"/>
            <a:ext cx="6310096" cy="2895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014615-6135-4070-B460-4F7344F30FA2}"/>
              </a:ext>
            </a:extLst>
          </p:cNvPr>
          <p:cNvSpPr txBox="1"/>
          <p:nvPr/>
        </p:nvSpPr>
        <p:spPr>
          <a:xfrm>
            <a:off x="243840" y="2315108"/>
            <a:ext cx="323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Hard Function at 2 Loops: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C76F1-9E8F-431B-ABFA-89F79263FAFB}"/>
              </a:ext>
            </a:extLst>
          </p:cNvPr>
          <p:cNvSpPr txBox="1"/>
          <p:nvPr/>
        </p:nvSpPr>
        <p:spPr>
          <a:xfrm>
            <a:off x="152400" y="3497346"/>
            <a:ext cx="297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Beam Function at 2 Loops: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C406F-0E67-4F59-AFC1-8044C3C155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038180"/>
            <a:ext cx="8425143" cy="370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A6B6B-950A-483D-97C5-FA2E3E512B7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693059"/>
            <a:ext cx="8272761" cy="374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941172-EB04-4FD4-A23D-AB83A5DDB04F}"/>
              </a:ext>
            </a:extLst>
          </p:cNvPr>
          <p:cNvSpPr txBox="1"/>
          <p:nvPr/>
        </p:nvSpPr>
        <p:spPr>
          <a:xfrm>
            <a:off x="177800" y="5329814"/>
            <a:ext cx="350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Soft Function at 2 Loops: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78E39F-4D02-4D7C-82A8-0DFAB3DD08D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" y="5814442"/>
            <a:ext cx="6246857" cy="3387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BF86F-5294-47EF-9CD1-1B5A1461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D5F07-91CE-415B-8E31-95397411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249B4-2B3E-4471-BEA8-72AEF5AB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98E12-9E94-435B-957A-EDB0E8373DDB}"/>
              </a:ext>
            </a:extLst>
          </p:cNvPr>
          <p:cNvSpPr txBox="1"/>
          <p:nvPr/>
        </p:nvSpPr>
        <p:spPr>
          <a:xfrm>
            <a:off x="6668290" y="2315374"/>
            <a:ext cx="2122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Harlander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Kant, ‘05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285EF-CAEC-4CC9-9296-26C3E0E547FA}"/>
              </a:ext>
            </a:extLst>
          </p:cNvPr>
          <p:cNvSpPr txBox="1"/>
          <p:nvPr/>
        </p:nvSpPr>
        <p:spPr>
          <a:xfrm>
            <a:off x="6510179" y="3251125"/>
            <a:ext cx="24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Berger,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Marcantonini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Stewart et al ‘11</a:t>
            </a:r>
          </a:p>
        </p:txBody>
      </p:sp>
    </p:spTree>
    <p:extLst>
      <p:ext uri="{BB962C8B-B14F-4D97-AF65-F5344CB8AC3E}">
        <p14:creationId xmlns:p14="http://schemas.microsoft.com/office/powerpoint/2010/main" val="7625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45AF6-098B-4B70-93AA-AD8C0B5C4DAE}"/>
              </a:ext>
            </a:extLst>
          </p:cNvPr>
          <p:cNvSpPr txBox="1"/>
          <p:nvPr/>
        </p:nvSpPr>
        <p:spPr>
          <a:xfrm>
            <a:off x="2580640" y="40640"/>
            <a:ext cx="492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accent1"/>
                </a:solidFill>
              </a:rPr>
              <a:t>Ingredients at NNLL’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96245-3DA6-484E-9EAD-777FDCA90C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4" y="3442700"/>
            <a:ext cx="8580570" cy="17295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AD6CDE2-6B7C-461A-89D9-D96591E37C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4" y="5818369"/>
            <a:ext cx="8795429" cy="286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C4F9B1-A5FD-4139-9AC0-0CF87030C757}"/>
                  </a:ext>
                </a:extLst>
              </p:cNvPr>
              <p:cNvSpPr txBox="1"/>
              <p:nvPr/>
            </p:nvSpPr>
            <p:spPr>
              <a:xfrm>
                <a:off x="174284" y="3015191"/>
                <a:ext cx="64478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/>
                  <a:t>Correction terms of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/>
                  <a:t>) from uncorrelated emissions 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C4F9B1-A5FD-4139-9AC0-0CF87030C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4" y="3015191"/>
                <a:ext cx="6447897" cy="400110"/>
              </a:xfrm>
              <a:prstGeom prst="rect">
                <a:avLst/>
              </a:prstGeom>
              <a:blipFill>
                <a:blip r:embed="rId9"/>
                <a:stretch>
                  <a:fillRect l="-1041" t="-9231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F3B19E7-D66A-4D05-A315-ADDD549114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7" y="645917"/>
            <a:ext cx="7225093" cy="891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689D2-66FD-484E-B52E-F9BB75C17A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0" y="2041051"/>
            <a:ext cx="5168762" cy="684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A272E-35C7-4EE8-9676-24CD96365677}"/>
              </a:ext>
            </a:extLst>
          </p:cNvPr>
          <p:cNvSpPr txBox="1"/>
          <p:nvPr/>
        </p:nvSpPr>
        <p:spPr>
          <a:xfrm>
            <a:off x="497840" y="2041051"/>
            <a:ext cx="221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Anom</a:t>
            </a:r>
            <a:r>
              <a:rPr lang="en-IN" dirty="0"/>
              <a:t>. Dim for Soft</a:t>
            </a:r>
          </a:p>
          <a:p>
            <a:r>
              <a:rPr lang="en-IN" dirty="0"/>
              <a:t>And Beam Functions: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0D891-BA5F-4E32-8E94-E5B93612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662FA-4841-4FEE-AB4F-F72C1630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D2F1D-1960-4B4E-92F0-B4DD531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F9607-1BC8-4B4F-96D0-AE12951BEB1B}"/>
              </a:ext>
            </a:extLst>
          </p:cNvPr>
          <p:cNvSpPr txBox="1"/>
          <p:nvPr/>
        </p:nvSpPr>
        <p:spPr>
          <a:xfrm>
            <a:off x="6460261" y="4666489"/>
            <a:ext cx="259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Stewart,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Walsh </a:t>
            </a:r>
          </a:p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et al ’13</a:t>
            </a:r>
          </a:p>
          <a:p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Banfi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Monini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Salam et al ‘12</a:t>
            </a:r>
          </a:p>
        </p:txBody>
      </p:sp>
    </p:spTree>
    <p:extLst>
      <p:ext uri="{BB962C8B-B14F-4D97-AF65-F5344CB8AC3E}">
        <p14:creationId xmlns:p14="http://schemas.microsoft.com/office/powerpoint/2010/main" val="207208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372" y="1576169"/>
            <a:ext cx="443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Nonsingular corrections using NLO subtraction method: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446237"/>
            <a:ext cx="4100098" cy="3018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27" y="1612731"/>
            <a:ext cx="4449452" cy="586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0794" y="56003"/>
            <a:ext cx="4917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Non Singular </a:t>
            </a:r>
            <a:r>
              <a:rPr lang="en-US" sz="3200" dirty="0">
                <a:solidFill>
                  <a:schemeClr val="accent1"/>
                </a:solidFill>
                <a:latin typeface="Corbel" panose="020B0503020204020204"/>
              </a:rPr>
              <a:t>at NLO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704" y="2446237"/>
            <a:ext cx="430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Resummation region: Logs are resummed using canonical scaling: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879222-1FD7-433F-A416-D1359FB72F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5" y="3261553"/>
            <a:ext cx="4516570" cy="312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427" y="3819750"/>
            <a:ext cx="430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Fixed Order region: Resummation is turned off to get the right FO cross section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large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0896"/>
            <a:ext cx="312725" cy="232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44E923-F5AF-49B7-84FF-56269ADF0E4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99" y="4590507"/>
            <a:ext cx="2300952" cy="184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7427" y="5107865"/>
                <a:ext cx="43847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Transition region: Profiles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provide smooth transition from resummation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to fixed-order region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7" y="5107865"/>
                <a:ext cx="4384766" cy="923330"/>
              </a:xfrm>
              <a:prstGeom prst="rect">
                <a:avLst/>
              </a:prstGeom>
              <a:blipFill>
                <a:blip r:embed="rId13"/>
                <a:stretch>
                  <a:fillRect l="-1252" t="-3974" b="-9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58" y="925961"/>
            <a:ext cx="5236847" cy="4630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345" y="97597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full H+0-jet cross section: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209FAE-889A-444D-BC4A-A1CE3FB3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440754-A22C-4DD0-B887-40658FBC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630A71-4B00-4BB2-A245-DAFB8602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5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F1DEBF-E3A1-4506-AC56-EB54141D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cap="none" dirty="0">
                <a:latin typeface="Corbel" panose="020B0503020204020204"/>
              </a:rPr>
              <a:t>Shireen Gangal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D52A1-A415-4720-9834-3E92C63E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1886-490A-46E3-AEC8-236736325A21}" type="slidenum">
              <a:rPr lang="en-US" sz="1400" smtClean="0">
                <a:latin typeface="Corbel" panose="020B0503020204020204"/>
              </a:rPr>
              <a:pPr>
                <a:defRPr/>
              </a:pPr>
              <a:t>2</a:t>
            </a:fld>
            <a:endParaRPr lang="en-US" sz="1400" dirty="0">
              <a:latin typeface="Corbel" panose="020B0503020204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BCE15-DBDF-45E3-AE81-88148EFB80B3}"/>
              </a:ext>
            </a:extLst>
          </p:cNvPr>
          <p:cNvSpPr/>
          <p:nvPr/>
        </p:nvSpPr>
        <p:spPr>
          <a:xfrm>
            <a:off x="3530125" y="115054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Plan of Talk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98A60-63B5-40F4-99B9-EEEEC6AB1013}"/>
              </a:ext>
            </a:extLst>
          </p:cNvPr>
          <p:cNvSpPr txBox="1"/>
          <p:nvPr/>
        </p:nvSpPr>
        <p:spPr>
          <a:xfrm>
            <a:off x="467360" y="1148080"/>
            <a:ext cx="8199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Rapidity Dependent Jet Vetoes.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Soft Collinear Effective Theory (SCET).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Factorization and </a:t>
            </a:r>
            <a:r>
              <a:rPr lang="en-IN" sz="2400" dirty="0" err="1"/>
              <a:t>Resummation</a:t>
            </a:r>
            <a:r>
              <a:rPr lang="en-IN" sz="2400" dirty="0"/>
              <a:t> for H+0-jet cross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Beam and Soft Functions at 2 – loops.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NNLL’ + NNLO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A700B-A181-4CAC-AF58-A7D7FE0D02A9}"/>
              </a:ext>
            </a:extLst>
          </p:cNvPr>
          <p:cNvSpPr/>
          <p:nvPr/>
        </p:nvSpPr>
        <p:spPr>
          <a:xfrm>
            <a:off x="321426" y="6383774"/>
            <a:ext cx="914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/>
                </a:solidFill>
                <a:latin typeface="Corbel" panose="020B0503020204020204"/>
              </a:rPr>
              <a:t>5/29/2020</a:t>
            </a:r>
          </a:p>
        </p:txBody>
      </p:sp>
    </p:spTree>
    <p:extLst>
      <p:ext uri="{BB962C8B-B14F-4D97-AF65-F5344CB8AC3E}">
        <p14:creationId xmlns:p14="http://schemas.microsoft.com/office/powerpoint/2010/main" val="3974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8"/>
    </mc:Choice>
    <mc:Fallback xmlns="">
      <p:transition spd="slow" advTm="4415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433D7-3CAC-4357-B546-8D6B499EF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4" y="720603"/>
            <a:ext cx="4198454" cy="2708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FCE1C-B456-4EAC-97B0-3FA1F9C505F8}"/>
              </a:ext>
            </a:extLst>
          </p:cNvPr>
          <p:cNvSpPr txBox="1"/>
          <p:nvPr/>
        </p:nvSpPr>
        <p:spPr>
          <a:xfrm>
            <a:off x="2512727" y="30480"/>
            <a:ext cx="635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Non Singular at NNLO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5720C1-80BE-4B1C-84B6-ACD5EE0A92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7" y="3754562"/>
            <a:ext cx="8737519" cy="7817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2D3C5B-4264-427F-83C1-4FAC65E157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7" y="4890842"/>
            <a:ext cx="6462476" cy="35504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05FC88-2BF4-454A-90A3-4834B494C181}"/>
              </a:ext>
            </a:extLst>
          </p:cNvPr>
          <p:cNvCxnSpPr/>
          <p:nvPr/>
        </p:nvCxnSpPr>
        <p:spPr>
          <a:xfrm flipH="1">
            <a:off x="2747342" y="5245890"/>
            <a:ext cx="477520" cy="264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4C06AC-525F-453F-A5B6-A0FA9B037BF6}"/>
              </a:ext>
            </a:extLst>
          </p:cNvPr>
          <p:cNvCxnSpPr>
            <a:cxnSpLocks/>
          </p:cNvCxnSpPr>
          <p:nvPr/>
        </p:nvCxnSpPr>
        <p:spPr>
          <a:xfrm>
            <a:off x="4572000" y="5245890"/>
            <a:ext cx="516467" cy="21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BF0DEB-F72C-4EB8-B964-83CDFB92C76C}"/>
              </a:ext>
            </a:extLst>
          </p:cNvPr>
          <p:cNvSpPr txBox="1"/>
          <p:nvPr/>
        </p:nvSpPr>
        <p:spPr>
          <a:xfrm>
            <a:off x="1014126" y="5465540"/>
            <a:ext cx="346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Full NNLO </a:t>
            </a:r>
            <a:r>
              <a:rPr lang="en-IN" sz="2000" dirty="0" err="1"/>
              <a:t>inclu</a:t>
            </a:r>
            <a:r>
              <a:rPr lang="en-IN" sz="2000" dirty="0"/>
              <a:t>. cross section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5A4446-63FC-4A9F-A33A-7E2FB51471B5}"/>
              </a:ext>
            </a:extLst>
          </p:cNvPr>
          <p:cNvSpPr txBox="1"/>
          <p:nvPr/>
        </p:nvSpPr>
        <p:spPr>
          <a:xfrm>
            <a:off x="5088467" y="5378246"/>
            <a:ext cx="295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NLO H + 1 jet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110DF-7204-43E7-ADFC-725F4F07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0D0610-0747-41D3-ADE8-A77385C7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D9D0C-3F1C-4E34-9251-8355B4CF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BBE5C-7C40-4197-A6F6-078C366B752C}"/>
              </a:ext>
            </a:extLst>
          </p:cNvPr>
          <p:cNvSpPr txBox="1"/>
          <p:nvPr/>
        </p:nvSpPr>
        <p:spPr>
          <a:xfrm>
            <a:off x="1361440" y="5953760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Catani,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Grazzini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: HNNLO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3ADAA4-F731-4DD2-883C-45BE109D84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17" y="782727"/>
            <a:ext cx="4197772" cy="25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009" y="-41721"/>
            <a:ext cx="711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Uncertainties using Profile Scale Variations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4B9611-3858-4ED7-84FF-7D3E80A729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2" y="673687"/>
            <a:ext cx="4784724" cy="71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845D-7BB9-4EAF-8A6A-75DE42647D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3" y="1657077"/>
            <a:ext cx="5504914" cy="16470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2F6D2-EEC2-40CD-B675-BEEA0E79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2E67F-0676-4073-A82D-C5393882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A90C6-83C1-49E4-9532-F62B6C5F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0355B-ED1D-4899-81FB-F2F4E4C19E42}"/>
              </a:ext>
            </a:extLst>
          </p:cNvPr>
          <p:cNvSpPr txBox="1"/>
          <p:nvPr/>
        </p:nvSpPr>
        <p:spPr>
          <a:xfrm>
            <a:off x="530862" y="641062"/>
            <a:ext cx="272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Central Profile Scales: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341F4-A84B-4F66-95DF-5E1868A4F8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2" y="3450852"/>
            <a:ext cx="4190488" cy="2733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F8D22D-2290-4958-81B6-A548C1C1D296}"/>
              </a:ext>
            </a:extLst>
          </p:cNvPr>
          <p:cNvSpPr/>
          <p:nvPr/>
        </p:nvSpPr>
        <p:spPr>
          <a:xfrm>
            <a:off x="387199" y="3637122"/>
            <a:ext cx="39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Total Uncertainty in 0-jet cross section: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9643C8-8FC9-476A-9736-0079C915B1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4" y="4339413"/>
            <a:ext cx="3740353" cy="253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F7266-0BF7-4F04-AE84-CCE86D8ACED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5170790"/>
            <a:ext cx="2359152" cy="257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9926D8-1664-45DF-8114-5A61D35EF18A}"/>
              </a:ext>
            </a:extLst>
          </p:cNvPr>
          <p:cNvSpPr txBox="1"/>
          <p:nvPr/>
        </p:nvSpPr>
        <p:spPr>
          <a:xfrm>
            <a:off x="377444" y="5115054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Fixed Order: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C2152-386D-4709-A0E9-D0BA4796CB93}"/>
              </a:ext>
            </a:extLst>
          </p:cNvPr>
          <p:cNvSpPr/>
          <p:nvPr/>
        </p:nvSpPr>
        <p:spPr>
          <a:xfrm>
            <a:off x="6482080" y="1643010"/>
            <a:ext cx="236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Stewart,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Walsh </a:t>
            </a:r>
          </a:p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et al ’13</a:t>
            </a:r>
          </a:p>
        </p:txBody>
      </p:sp>
    </p:spTree>
    <p:extLst>
      <p:ext uri="{BB962C8B-B14F-4D97-AF65-F5344CB8AC3E}">
        <p14:creationId xmlns:p14="http://schemas.microsoft.com/office/powerpoint/2010/main" val="426496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893BD-6821-4BC3-9700-96D2E637D575}"/>
              </a:ext>
            </a:extLst>
          </p:cNvPr>
          <p:cNvSpPr txBox="1"/>
          <p:nvPr/>
        </p:nvSpPr>
        <p:spPr>
          <a:xfrm>
            <a:off x="1289533" y="119091"/>
            <a:ext cx="711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Uncertainties using Profile Scale Variations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B02E66-8744-4966-BC84-A984ECF726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5" y="1622303"/>
            <a:ext cx="7609904" cy="783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C1344-EA0C-4F95-AE50-235C131522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1" y="2859469"/>
            <a:ext cx="4087999" cy="2703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7F246-874E-4835-A3A8-CF8C8A2C5C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0" y="2859469"/>
            <a:ext cx="3998036" cy="2692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9FE19C-BE65-4858-8D21-F6033E3828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57" y="1013663"/>
            <a:ext cx="2791206" cy="2372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F93CE9-DB3F-445B-B049-7B8F8F28EC79}"/>
              </a:ext>
            </a:extLst>
          </p:cNvPr>
          <p:cNvSpPr txBox="1"/>
          <p:nvPr/>
        </p:nvSpPr>
        <p:spPr>
          <a:xfrm>
            <a:off x="281055" y="865965"/>
            <a:ext cx="317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Resummation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Uncertainty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5431-64AF-4563-8613-38338F45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43C5D-B76E-44C4-A047-52CCBD2B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205D7-1D09-4A55-9256-7C2114A5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D3F10-E8BD-495A-A60F-EDB868318DD2}"/>
              </a:ext>
            </a:extLst>
          </p:cNvPr>
          <p:cNvSpPr/>
          <p:nvPr/>
        </p:nvSpPr>
        <p:spPr>
          <a:xfrm>
            <a:off x="6381742" y="12879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SG,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Stahlhofen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 ’14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58AA0A-224B-4F5E-AFC9-7F624751FB39}"/>
              </a:ext>
            </a:extLst>
          </p:cNvPr>
          <p:cNvSpPr/>
          <p:nvPr/>
        </p:nvSpPr>
        <p:spPr>
          <a:xfrm>
            <a:off x="6024880" y="1602910"/>
            <a:ext cx="4196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Stewart, </a:t>
            </a:r>
            <a:r>
              <a:rPr lang="en-IN" sz="1600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, Walsh et al ’13</a:t>
            </a:r>
          </a:p>
        </p:txBody>
      </p:sp>
    </p:spTree>
    <p:extLst>
      <p:ext uri="{BB962C8B-B14F-4D97-AF65-F5344CB8AC3E}">
        <p14:creationId xmlns:p14="http://schemas.microsoft.com/office/powerpoint/2010/main" val="1033054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D6E87-5615-48C7-9B8D-8B46D58F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6" y="889993"/>
            <a:ext cx="4223145" cy="29708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6F83C4-1A6A-4192-980F-981635E28037}"/>
              </a:ext>
            </a:extLst>
          </p:cNvPr>
          <p:cNvSpPr/>
          <p:nvPr/>
        </p:nvSpPr>
        <p:spPr>
          <a:xfrm>
            <a:off x="1845721" y="0"/>
            <a:ext cx="5915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chemeClr val="accent1"/>
                </a:solidFill>
                <a:latin typeface="Corbel" panose="020B0503020204020204"/>
              </a:rPr>
              <a:t>H+0-jet cross section at NNLL’ + NNLO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22203-8735-4D12-A394-CBA68E3FE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4" y="889993"/>
            <a:ext cx="4373931" cy="3071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4D267-3ABC-4903-8484-584E10A8C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5" y="4328469"/>
            <a:ext cx="7714169" cy="182744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05607-1118-4271-8EBC-84E83940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3B325-D3F6-428B-BFD4-83D8DB3C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A37391-DEC9-47BB-A56F-E58BC69F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B3515-A0D6-4A0C-B379-EF40D4639E40}"/>
              </a:ext>
            </a:extLst>
          </p:cNvPr>
          <p:cNvSpPr txBox="1"/>
          <p:nvPr/>
        </p:nvSpPr>
        <p:spPr>
          <a:xfrm>
            <a:off x="1289533" y="119091"/>
            <a:ext cx="711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/>
                </a:solidFill>
                <a:latin typeface="Corbel" panose="020B0503020204020204"/>
              </a:rPr>
              <a:t>H+0-jet cross section at NNLL’ + NNLO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68062-C6E4-4AE9-825C-5AA0C7B51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65" y="851132"/>
            <a:ext cx="4245312" cy="3131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72DB1-9013-40A0-A8DD-830D44494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0" y="4191658"/>
            <a:ext cx="8046070" cy="165107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9A985-04A4-4F37-A6E3-E755A0F9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EF7363-6A7F-477E-8CDE-049CCF43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5BF7D0-6FF4-4B13-AE7A-ABE44D48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A232F-F9FF-4CA6-9C45-C0C8B4CEC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8" y="851132"/>
            <a:ext cx="4203060" cy="29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3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FE855-201B-4EFC-8954-0EFDB1449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6641"/>
            <a:ext cx="4248344" cy="2960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1430E-50C6-4EE0-8533-034B1166C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5" y="746641"/>
            <a:ext cx="4109632" cy="277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6199D-F6E9-48DE-8FA6-E84F49250A61}"/>
              </a:ext>
            </a:extLst>
          </p:cNvPr>
          <p:cNvSpPr txBox="1"/>
          <p:nvPr/>
        </p:nvSpPr>
        <p:spPr>
          <a:xfrm>
            <a:off x="1289533" y="119091"/>
            <a:ext cx="711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Effects of Underlying Event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Hadronisation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37F72D-EAF2-4458-A9D6-6B62AC61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3F0FC-D3E4-48F3-8602-D31FDDC9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69946"/>
            <a:ext cx="361710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8AF93-59A2-4915-B63C-FBA75EA0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6540B-C11D-4F2C-B58B-6DF3C4FB4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81" y="3585873"/>
            <a:ext cx="3839361" cy="27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7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9D1FB-CB43-4856-AE51-B9C89E813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" y="1391582"/>
            <a:ext cx="4251780" cy="2946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7667B-840D-4119-B962-4D83E5E9B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59" y="1391582"/>
            <a:ext cx="4152768" cy="296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D1695-3C0F-4A5F-A50F-E30CA07E4CBF}"/>
              </a:ext>
            </a:extLst>
          </p:cNvPr>
          <p:cNvSpPr txBox="1"/>
          <p:nvPr/>
        </p:nvSpPr>
        <p:spPr>
          <a:xfrm>
            <a:off x="1289533" y="119091"/>
            <a:ext cx="711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Effects of Underlying Event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Hadronisation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3F5B0-4F33-4791-B866-81DC28C130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63440"/>
            <a:ext cx="4905143" cy="133790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88DB29B-8BC0-4F95-B499-583A0DAF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6675F9-1597-45FB-BECB-0D4665AA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60DFE-3B41-4D20-B8D3-77D57197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8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065" y="243954"/>
            <a:ext cx="211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Summary.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444" y="1108129"/>
            <a:ext cx="7997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Rapidity-dependent Jet vetoes : Efficient to veto central jets. </a:t>
            </a:r>
          </a:p>
          <a:p>
            <a:r>
              <a:rPr lang="en-US" dirty="0"/>
              <a:t>Can avoid experimental and theoretical limitations of traditional jet veto like          .</a:t>
            </a:r>
          </a:p>
          <a:p>
            <a:r>
              <a:rPr lang="en-US" dirty="0"/>
              <a:t>Can provide complementary ways to perform jet binning.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72" y="1334088"/>
            <a:ext cx="320954" cy="312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422" y="2276589"/>
            <a:ext cx="8183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corrections to inclusive 2-loop beam and soft functions due to jet clustering effects for all </a:t>
            </a:r>
            <a:r>
              <a:rPr lang="en-US" dirty="0" err="1"/>
              <a:t>parton</a:t>
            </a:r>
            <a:r>
              <a:rPr lang="en-US" dirty="0"/>
              <a:t> and color channels.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Computed H+ 0-jet cross section at NNLL’ + NNLO for Rapidity - dependent jet vetoes</a:t>
            </a:r>
            <a:r>
              <a:rPr lang="en-US" dirty="0"/>
              <a:t>.</a:t>
            </a:r>
          </a:p>
          <a:p>
            <a:r>
              <a:rPr lang="en-US" dirty="0"/>
              <a:t>Precision of </a:t>
            </a:r>
            <a:r>
              <a:rPr lang="en-US" dirty="0" err="1"/>
              <a:t>resummation</a:t>
            </a:r>
            <a:r>
              <a:rPr lang="en-US" dirty="0"/>
              <a:t> to same level as         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The cross sections with  Rapidity dependent jet vetoes have a reduced sensitivity to underlying event and </a:t>
            </a:r>
            <a:r>
              <a:rPr lang="en-US" dirty="0" err="1">
                <a:solidFill>
                  <a:schemeClr val="accent1"/>
                </a:solidFill>
              </a:rPr>
              <a:t>hadronisation</a:t>
            </a:r>
            <a:r>
              <a:rPr lang="en-US" dirty="0">
                <a:solidFill>
                  <a:schemeClr val="accent1"/>
                </a:solidFill>
              </a:rPr>
              <a:t> effects </a:t>
            </a:r>
            <a:r>
              <a:rPr lang="en-US" dirty="0"/>
              <a:t>compared to that with a          .</a:t>
            </a:r>
          </a:p>
          <a:p>
            <a:endParaRPr lang="en-US" dirty="0"/>
          </a:p>
          <a:p>
            <a:r>
              <a:rPr lang="en-US" dirty="0"/>
              <a:t>Future Directions: </a:t>
            </a:r>
            <a:r>
              <a:rPr lang="en-US" dirty="0" err="1"/>
              <a:t>Drell</a:t>
            </a:r>
            <a:r>
              <a:rPr lang="en-US" dirty="0"/>
              <a:t> Yan cross section at NNLL’ + NNLO.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4" y="3407862"/>
            <a:ext cx="320954" cy="312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87F555-7A35-4861-BEE4-D51F869CA4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64" y="4213888"/>
            <a:ext cx="320954" cy="31281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394CC3F-ADD5-4409-82F6-61394250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EA946A-9AB2-465A-94EC-57FF402D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FE4337-FBA6-4666-9630-1946A406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5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157" y="2824842"/>
            <a:ext cx="475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3182870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277" y="3561805"/>
            <a:ext cx="4039059" cy="273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77" y="988409"/>
            <a:ext cx="3566320" cy="2422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424" y="1079809"/>
            <a:ext cx="3653913" cy="2381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5000" y="121752"/>
            <a:ext cx="5326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H+0-jet NLL’ + NLO </a:t>
            </a:r>
            <a:r>
              <a:rPr lang="en-US" sz="2800" dirty="0">
                <a:solidFill>
                  <a:schemeClr val="accent1"/>
                </a:solidFill>
                <a:latin typeface="Corbel" panose="020B0503020204020204"/>
              </a:rPr>
              <a:t>for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738" y="3476003"/>
            <a:ext cx="426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Good Convergence and reduced Uncertainties from NLL to NLL’ + NLO.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378" y="4160964"/>
            <a:ext cx="42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Tcut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25 GeV, 20% uncertainty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NLL’ + NLO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25" y="5199017"/>
            <a:ext cx="303226" cy="2699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7369" y="4884555"/>
            <a:ext cx="402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Comparison of our NLL'+ NLO predictions in bins of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7369" y="5431532"/>
                <a:ext cx="371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with the ATLAS measurements in the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𝛾𝛾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analysis.  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69" y="5431532"/>
                <a:ext cx="3712408" cy="646331"/>
              </a:xfrm>
              <a:prstGeom prst="rect">
                <a:avLst/>
              </a:prstGeom>
              <a:blipFill>
                <a:blip r:embed="rId9"/>
                <a:stretch>
                  <a:fillRect l="-1478" t="-4717" r="-6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15000" y="4446380"/>
                <a:ext cx="2547993" cy="371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(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Comparable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𝑐𝑢𝑡</m:t>
                        </m:r>
                      </m:sup>
                    </m:sSubSup>
                  </m:oMath>
                </a14:m>
                <a:r>
                  <a: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).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00" y="4446380"/>
                <a:ext cx="2547993" cy="371255"/>
              </a:xfrm>
              <a:prstGeom prst="rect">
                <a:avLst/>
              </a:prstGeom>
              <a:blipFill>
                <a:blip r:embed="rId10"/>
                <a:stretch>
                  <a:fillRect l="-71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D7E2384-8BE5-4CA0-A6BC-0BCDD0A568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7" y="271444"/>
            <a:ext cx="1809445" cy="34488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47BC8D-63AC-454B-9E21-96DF976C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7325-55D9-4EBD-9B24-3FA6D314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410BA-E554-4B11-A1D1-AF450A51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53917-2F32-4F46-90E0-712F5BB937D0}"/>
              </a:ext>
            </a:extLst>
          </p:cNvPr>
          <p:cNvSpPr/>
          <p:nvPr/>
        </p:nvSpPr>
        <p:spPr>
          <a:xfrm>
            <a:off x="6135911" y="695934"/>
            <a:ext cx="295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SG, </a:t>
            </a:r>
            <a:r>
              <a:rPr lang="en-IN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N" dirty="0" err="1">
                <a:solidFill>
                  <a:schemeClr val="tx2">
                    <a:lumMod val="75000"/>
                  </a:schemeClr>
                </a:solidFill>
              </a:rPr>
              <a:t>Stahlhofen</a:t>
            </a: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 ’14</a:t>
            </a:r>
          </a:p>
        </p:txBody>
      </p:sp>
    </p:spTree>
    <p:extLst>
      <p:ext uri="{BB962C8B-B14F-4D97-AF65-F5344CB8AC3E}">
        <p14:creationId xmlns:p14="http://schemas.microsoft.com/office/powerpoint/2010/main" val="32751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788A-91A3-43F2-9C2B-54BD97C6333C}"/>
              </a:ext>
            </a:extLst>
          </p:cNvPr>
          <p:cNvSpPr txBox="1">
            <a:spLocks/>
          </p:cNvSpPr>
          <p:nvPr/>
        </p:nvSpPr>
        <p:spPr>
          <a:xfrm>
            <a:off x="3083923" y="0"/>
            <a:ext cx="2976154" cy="469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36AF6-A105-4A5E-A942-3836BE2B44D6}"/>
              </a:ext>
            </a:extLst>
          </p:cNvPr>
          <p:cNvSpPr txBox="1"/>
          <p:nvPr/>
        </p:nvSpPr>
        <p:spPr>
          <a:xfrm>
            <a:off x="240593" y="666652"/>
            <a:ext cx="777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Jet vetoes are important at the LHC. Eg: Separating signal from background.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BD34C-73CE-4161-B1B3-333339B1B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24" y="1056011"/>
            <a:ext cx="5206681" cy="1781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3F98E-0311-46B1-ABF1-7C44883BAB15}"/>
              </a:ext>
            </a:extLst>
          </p:cNvPr>
          <p:cNvSpPr txBox="1"/>
          <p:nvPr/>
        </p:nvSpPr>
        <p:spPr>
          <a:xfrm>
            <a:off x="170924" y="2874375"/>
            <a:ext cx="800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2" marR="0" lvl="0" indent="-2571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Experimental analyses impose jet selection cuts, vetoes and separate data into exclusive jet bins.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B63A7-BF38-4017-96BD-19407FF6CCCD}"/>
                  </a:ext>
                </a:extLst>
              </p:cNvPr>
              <p:cNvSpPr txBox="1"/>
              <p:nvPr/>
            </p:nvSpPr>
            <p:spPr>
              <a:xfrm>
                <a:off x="345885" y="3522680"/>
                <a:ext cx="6152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eg: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𝑊𝑊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: Jet binning into 0-jet, 1-jet, 2-jet.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B63A7-BF38-4017-96BD-19407FF6C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85" y="3522680"/>
                <a:ext cx="6152606" cy="369332"/>
              </a:xfrm>
              <a:prstGeom prst="rect">
                <a:avLst/>
              </a:prstGeom>
              <a:blipFill>
                <a:blip r:embed="rId4"/>
                <a:stretch>
                  <a:fillRect l="-99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974CF-D3EF-4499-B21F-60C64C3D9F3A}"/>
                  </a:ext>
                </a:extLst>
              </p:cNvPr>
              <p:cNvSpPr txBox="1"/>
              <p:nvPr/>
            </p:nvSpPr>
            <p:spPr>
              <a:xfrm>
                <a:off x="697040" y="3860016"/>
                <a:ext cx="7291928" cy="42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0-jet bin: Hard jets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𝑗𝑒𝑡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 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𝑐𝑢𝑡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 20−30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GeV are vetoed.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974CF-D3EF-4499-B21F-60C64C3D9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0" y="3860016"/>
                <a:ext cx="7291928" cy="429477"/>
              </a:xfrm>
              <a:prstGeom prst="rect">
                <a:avLst/>
              </a:prstGeom>
              <a:blipFill>
                <a:blip r:embed="rId5"/>
                <a:stretch>
                  <a:fillRect l="-668" b="-197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587DFD9-0A54-4DB0-85FB-04AF10B6BADF}"/>
              </a:ext>
            </a:extLst>
          </p:cNvPr>
          <p:cNvSpPr txBox="1"/>
          <p:nvPr/>
        </p:nvSpPr>
        <p:spPr>
          <a:xfrm>
            <a:off x="170925" y="4292187"/>
            <a:ext cx="784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Number of jets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distinguish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different Higgs production modes.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207C7-FBB3-4A3F-824B-758517AB9AD8}"/>
              </a:ext>
            </a:extLst>
          </p:cNvPr>
          <p:cNvSpPr txBox="1"/>
          <p:nvPr/>
        </p:nvSpPr>
        <p:spPr>
          <a:xfrm>
            <a:off x="170925" y="4778376"/>
            <a:ext cx="63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0" marR="0" lvl="0" indent="-21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Any such Higgs measurement requires theory input: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92419-C0DC-4221-9CB2-6B72FE745037}"/>
              </a:ext>
            </a:extLst>
          </p:cNvPr>
          <p:cNvSpPr txBox="1"/>
          <p:nvPr/>
        </p:nvSpPr>
        <p:spPr>
          <a:xfrm>
            <a:off x="345884" y="5218398"/>
            <a:ext cx="62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Precise theory predictions of exclusive jet cross  sections.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AC3DB-D61D-48DA-8D70-99529F5B861D}"/>
              </a:ext>
            </a:extLst>
          </p:cNvPr>
          <p:cNvSpPr txBox="1"/>
          <p:nvPr/>
        </p:nvSpPr>
        <p:spPr>
          <a:xfrm>
            <a:off x="345884" y="5658420"/>
            <a:ext cx="764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Reliable uncertainty estimates accounting for jet vetoes.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0706ED7-23A7-4B66-B7D2-DCE803C1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A77DAA2-9A59-47A0-B400-826DE669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448" y="6429941"/>
            <a:ext cx="361710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D6141C1-08BD-4DBB-A94B-06BDC185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21"/>
    </mc:Choice>
    <mc:Fallback xmlns="">
      <p:transition spd="slow" advTm="8952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0AB30-93A0-4301-9C16-1B7DE568D4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57" y="3150318"/>
            <a:ext cx="6343617" cy="455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79887-0B39-485B-9BAB-1317C29691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1" y="5356065"/>
            <a:ext cx="7178666" cy="5348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B9950-E63F-4FBC-9EBC-10B5F4FA7368}"/>
              </a:ext>
            </a:extLst>
          </p:cNvPr>
          <p:cNvSpPr/>
          <p:nvPr/>
        </p:nvSpPr>
        <p:spPr>
          <a:xfrm>
            <a:off x="2665869" y="33089"/>
            <a:ext cx="3812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Beam and Soft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77B36-4833-4C5E-B16A-53CE4D417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4" y="556309"/>
            <a:ext cx="5317618" cy="25450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08D874-0135-4E3A-8B58-CF1BCB0A5238}"/>
              </a:ext>
            </a:extLst>
          </p:cNvPr>
          <p:cNvCxnSpPr>
            <a:cxnSpLocks/>
          </p:cNvCxnSpPr>
          <p:nvPr/>
        </p:nvCxnSpPr>
        <p:spPr>
          <a:xfrm flipV="1">
            <a:off x="4836160" y="833120"/>
            <a:ext cx="1869440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DAF5BE-E96E-49C3-806F-9905D8C3F97B}"/>
              </a:ext>
            </a:extLst>
          </p:cNvPr>
          <p:cNvSpPr txBox="1"/>
          <p:nvPr/>
        </p:nvSpPr>
        <p:spPr>
          <a:xfrm>
            <a:off x="6817360" y="556309"/>
            <a:ext cx="1996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Momentum of </a:t>
            </a:r>
            <a:r>
              <a:rPr lang="en-IN" dirty="0" err="1"/>
              <a:t>parton</a:t>
            </a:r>
            <a:r>
              <a:rPr lang="en-IN" dirty="0"/>
              <a:t> before Hard interaction.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EF0459-C1C4-4F22-94D5-32EB9B2905BD}"/>
                  </a:ext>
                </a:extLst>
              </p:cNvPr>
              <p:cNvSpPr txBox="1"/>
              <p:nvPr/>
            </p:nvSpPr>
            <p:spPr>
              <a:xfrm>
                <a:off x="5821680" y="1686560"/>
                <a:ext cx="3149600" cy="1203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The beam function depends on t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~ −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/>
                  <a:t> , which is the </a:t>
                </a:r>
              </a:p>
              <a:p>
                <a:r>
                  <a:rPr lang="en-IN" dirty="0"/>
                  <a:t>negative of the quark’s transverse </a:t>
                </a:r>
                <a:r>
                  <a:rPr lang="en-IN" dirty="0" err="1"/>
                  <a:t>virtuality</a:t>
                </a:r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EF0459-C1C4-4F22-94D5-32EB9B290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80" y="1686560"/>
                <a:ext cx="3149600" cy="1203535"/>
              </a:xfrm>
              <a:prstGeom prst="rect">
                <a:avLst/>
              </a:prstGeom>
              <a:blipFill>
                <a:blip r:embed="rId9"/>
                <a:stretch>
                  <a:fillRect l="-1547" t="-3046" r="-1161" b="-76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3D48561-E9E5-4DC3-BE48-FA6FCD44C075}"/>
              </a:ext>
            </a:extLst>
          </p:cNvPr>
          <p:cNvSpPr txBox="1"/>
          <p:nvPr/>
        </p:nvSpPr>
        <p:spPr>
          <a:xfrm>
            <a:off x="446851" y="3028215"/>
            <a:ext cx="17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BF operator in position space: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4A040-EA63-4F39-A73A-1071EE97DC0B}"/>
              </a:ext>
            </a:extLst>
          </p:cNvPr>
          <p:cNvSpPr txBox="1"/>
          <p:nvPr/>
        </p:nvSpPr>
        <p:spPr>
          <a:xfrm>
            <a:off x="446851" y="5283200"/>
            <a:ext cx="110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PDF operator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D6AE31-5EFF-495D-B867-B313469A651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8" y="3767549"/>
            <a:ext cx="3247238" cy="5653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B3CF41-83AE-4B23-93C4-3423F2542CB1}"/>
              </a:ext>
            </a:extLst>
          </p:cNvPr>
          <p:cNvSpPr txBox="1"/>
          <p:nvPr/>
        </p:nvSpPr>
        <p:spPr>
          <a:xfrm>
            <a:off x="428894" y="4458970"/>
            <a:ext cx="256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BF operator in momentum space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FAF4E4-E947-442E-A490-D3FE1F95A5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0" y="4457316"/>
            <a:ext cx="5191619" cy="5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3CBC9-825A-45A4-B057-55C9DFE89143}"/>
              </a:ext>
            </a:extLst>
          </p:cNvPr>
          <p:cNvSpPr txBox="1"/>
          <p:nvPr/>
        </p:nvSpPr>
        <p:spPr>
          <a:xfrm>
            <a:off x="1604677" y="0"/>
            <a:ext cx="711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State of the art for H+ 0-jet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veto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6EBE8-1AFD-4931-B9DA-8C261A717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7" y="632150"/>
            <a:ext cx="8607820" cy="2796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7FEC7D-91C7-43FA-82DB-B991A5ACF4D1}"/>
                  </a:ext>
                </a:extLst>
              </p:cNvPr>
              <p:cNvSpPr txBox="1"/>
              <p:nvPr/>
            </p:nvSpPr>
            <p:spPr>
              <a:xfrm>
                <a:off x="233680" y="3860800"/>
                <a:ext cx="6085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/>
                  <a:t>Goal : to obtain NNLL’ + NNLO precision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7FEC7D-91C7-43FA-82DB-B991A5ACF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" y="3860800"/>
                <a:ext cx="6085840" cy="400110"/>
              </a:xfrm>
              <a:prstGeom prst="rect">
                <a:avLst/>
              </a:prstGeom>
              <a:blipFill>
                <a:blip r:embed="rId4"/>
                <a:stretch>
                  <a:fillRect l="-1001"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EFD4184-629D-409D-8ACF-BB92DAF6D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4387628"/>
            <a:ext cx="7945120" cy="1838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DE6FEA-106B-430A-9320-DC5B4F03E30B}"/>
              </a:ext>
            </a:extLst>
          </p:cNvPr>
          <p:cNvSpPr txBox="1"/>
          <p:nvPr/>
        </p:nvSpPr>
        <p:spPr>
          <a:xfrm>
            <a:off x="739380" y="5910219"/>
            <a:ext cx="14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Our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6A8A8-7DF8-41C2-8A5A-C7813C770755}"/>
              </a:ext>
            </a:extLst>
          </p:cNvPr>
          <p:cNvSpPr txBox="1"/>
          <p:nvPr/>
        </p:nvSpPr>
        <p:spPr>
          <a:xfrm>
            <a:off x="7244080" y="274320"/>
            <a:ext cx="166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Jo </a:t>
            </a:r>
            <a:r>
              <a:rPr lang="en-IN" dirty="0" err="1"/>
              <a:t>Gaunt’s</a:t>
            </a:r>
            <a:r>
              <a:rPr lang="en-IN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200266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03" y="229835"/>
            <a:ext cx="2887090" cy="36001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D7A7566-77FB-4197-92F2-1E8FED9F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D36F555-C652-41B0-8E99-0D255C8F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AE6883C-686B-439C-975F-7F9133ED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148" y="913395"/>
                <a:ext cx="7952017" cy="306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2" marR="0" lvl="0" indent="-25717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Jet selection cuts and vetoes on additional emissions induce Sudakov double logarithms.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I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kumimoji="0" lang="en-I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𝑗𝑒𝑡</m:t>
                            </m:r>
                          </m:sup>
                        </m:sSub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𝑐𝑢𝑡</m:t>
                        </m:r>
                      </m:sup>
                    </m:sSubSup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𝑙𝑜𝑔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𝑐𝑢𝑡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257172" marR="0" lvl="0" indent="-25717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                                                                            Veto</a:t>
                </a:r>
              </a:p>
              <a:p>
                <a:pPr marL="257172" marR="0" lvl="0" indent="-25717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                                                                       </a:t>
                </a:r>
              </a:p>
              <a:p>
                <a:pPr marL="257172" marR="0" lvl="0" indent="-25717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257172" marR="0" lvl="0" indent="-257172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8" y="913395"/>
                <a:ext cx="7952017" cy="3064878"/>
              </a:xfrm>
              <a:prstGeom prst="rect">
                <a:avLst/>
              </a:prstGeom>
              <a:blipFill>
                <a:blip r:embed="rId4"/>
                <a:stretch>
                  <a:fillRect l="-537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70" y="3582974"/>
            <a:ext cx="3970237" cy="494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17" y="4317833"/>
                <a:ext cx="7439297" cy="6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0" marR="0" lvl="0" indent="-21431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For tighter jet vetoes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𝑐𝑢𝑡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≪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sub>
                    </m:sSub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), these logs become large and dominate the perturbative series → increased theoretical uncertainties.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7" y="4317833"/>
                <a:ext cx="7439297" cy="648254"/>
              </a:xfrm>
              <a:prstGeom prst="rect">
                <a:avLst/>
              </a:prstGeom>
              <a:blipFill>
                <a:blip r:embed="rId6"/>
                <a:stretch>
                  <a:fillRect l="-574" t="-3738" r="-1148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5148" y="5174670"/>
            <a:ext cx="743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0" marR="0" lvl="0" indent="-21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These logs must be systematically resumed to obtain reliable theory predictions. </a:t>
            </a:r>
            <a:r>
              <a:rPr lang="en-IN" sz="1350" dirty="0">
                <a:solidFill>
                  <a:prstClr val="black"/>
                </a:solidFill>
                <a:latin typeface="Corbel" panose="020B0503020204020204"/>
              </a:rPr>
              <a:t>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flipV="1">
            <a:off x="4253117" y="2551611"/>
            <a:ext cx="614973" cy="138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4" y="1682603"/>
            <a:ext cx="2695726" cy="1877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72" y="1538491"/>
            <a:ext cx="3040310" cy="204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8869" y="3635719"/>
                <a:ext cx="26299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cs typeface="+mn-cs"/>
                  </a:rPr>
                  <a:t>Eg: gg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cs typeface="+mn-cs"/>
                  </a:rPr>
                  <a:t> jet: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9" y="3635719"/>
                <a:ext cx="2629988" cy="707886"/>
              </a:xfrm>
              <a:prstGeom prst="rect">
                <a:avLst/>
              </a:prstGeom>
              <a:blipFill>
                <a:blip r:embed="rId9"/>
                <a:stretch>
                  <a:fillRect l="-2552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2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95"/>
    </mc:Choice>
    <mc:Fallback xmlns="">
      <p:transition spd="slow" advTm="774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569" y="387458"/>
            <a:ext cx="598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114865" y="2971800"/>
            <a:ext cx="7438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489" y="3524165"/>
            <a:ext cx="68337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as a jet veto:  </a:t>
            </a:r>
            <a:r>
              <a:rPr lang="en-IN" sz="2000" dirty="0"/>
              <a:t>Requiring                       vetoes any event having </a:t>
            </a:r>
            <a:r>
              <a:rPr lang="en-IN" sz="2000" dirty="0" err="1"/>
              <a:t>atleast</a:t>
            </a:r>
            <a:r>
              <a:rPr lang="en-IN" sz="2000" dirty="0"/>
              <a:t> one jet with                       .  </a:t>
            </a:r>
          </a:p>
          <a:p>
            <a:endParaRPr lang="en-IN" sz="2000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49008-A5D9-4DCA-A4CB-82C0794C74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0" y="3611465"/>
            <a:ext cx="356571" cy="315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4" y="865409"/>
            <a:ext cx="2542172" cy="1924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6" y="2776434"/>
            <a:ext cx="1431695" cy="28341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87498" y="974038"/>
            <a:ext cx="0" cy="2128118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3" y="1034913"/>
            <a:ext cx="2472022" cy="1712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0" y="2747090"/>
            <a:ext cx="1708785" cy="3982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70118" y="1282190"/>
            <a:ext cx="1724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3E8853"/>
                </a:solidFill>
              </a:rPr>
              <a:t>Global Veto</a:t>
            </a:r>
            <a:r>
              <a:rPr lang="en-US" dirty="0">
                <a:solidFill>
                  <a:prstClr val="black"/>
                </a:solidFill>
              </a:rPr>
              <a:t>: Restricts sum of all Emissions.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3765" y="1264130"/>
            <a:ext cx="1987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2683C6">
                    <a:lumMod val="75000"/>
                  </a:srgbClr>
                </a:solidFill>
              </a:rPr>
              <a:t>Local Veto</a:t>
            </a:r>
            <a:r>
              <a:rPr lang="en-US" dirty="0">
                <a:solidFill>
                  <a:prstClr val="black"/>
                </a:solidFill>
              </a:rPr>
              <a:t>: restrict (local chunks of) individual emissions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4245" y="197148"/>
            <a:ext cx="47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Types of Jet vetoes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0861" y="4479718"/>
                <a:ext cx="78731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</a:rPr>
                  <a:t>Using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of the jet as a veto: In harsh pile up, low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pT</a:t>
                </a:r>
                <a:r>
                  <a:rPr lang="en-US" sz="2000" dirty="0">
                    <a:solidFill>
                      <a:prstClr val="black"/>
                    </a:solidFill>
                  </a:rPr>
                  <a:t> jets hard to identify in  forward region of detector                        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61" y="4479718"/>
                <a:ext cx="7873141" cy="707886"/>
              </a:xfrm>
              <a:prstGeom prst="rect">
                <a:avLst/>
              </a:prstGeom>
              <a:blipFill>
                <a:blip r:embed="rId16"/>
                <a:stretch>
                  <a:fillRect l="-852" t="-5172" b="-146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A4F43E4B-C09F-4F92-9BBB-41F4D816B2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97" y="4880280"/>
            <a:ext cx="805028" cy="2290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0861" y="5383332"/>
            <a:ext cx="747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try to get around this by vetoing only jets with                    .</a:t>
            </a:r>
          </a:p>
          <a:p>
            <a:r>
              <a:rPr lang="en-US" sz="2000" dirty="0"/>
              <a:t>Or raise          everywhere : Cannot impose tight vetoes on central jets. 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14" y="5462807"/>
            <a:ext cx="805129" cy="2276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65065" y="4777433"/>
            <a:ext cx="457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. 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91" y="5736268"/>
            <a:ext cx="364846" cy="244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AD155D-04EB-43EE-83D7-7ACCFA21184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14" y="3584123"/>
            <a:ext cx="1113905" cy="315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517432-7957-477E-8AF3-A74EEF9F268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60" y="3939190"/>
            <a:ext cx="1123048" cy="27581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F31D5-D5F8-4332-8204-587CEC3E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1" y="6439466"/>
            <a:ext cx="185420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68CDFE-30A4-4D83-914A-F015627B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69946"/>
            <a:ext cx="361710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76EFF-2987-45E3-8B97-3BB17C34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8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83"/>
    </mc:Choice>
    <mc:Fallback xmlns="">
      <p:transition spd="slow" advTm="1086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5EFC42-F7B7-44D5-A256-D6437C29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cap="none" dirty="0">
                <a:latin typeface="Corbel" panose="020B0503020204020204"/>
              </a:rPr>
              <a:t>Shireen Gangal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AC459-63DD-4F98-A12A-6E4D611C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1886-490A-46E3-AEC8-236736325A21}" type="slidenum">
              <a:rPr lang="en-US" sz="1400" smtClean="0">
                <a:latin typeface="Corbel" panose="020B0503020204020204"/>
              </a:rPr>
              <a:pPr>
                <a:defRPr/>
              </a:pPr>
              <a:t>6</a:t>
            </a:fld>
            <a:endParaRPr lang="en-US" sz="1400" dirty="0">
              <a:latin typeface="Corbel" panose="020B0503020204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C53AC-F5C6-4797-AEB4-3B22276CA8FB}"/>
              </a:ext>
            </a:extLst>
          </p:cNvPr>
          <p:cNvSpPr/>
          <p:nvPr/>
        </p:nvSpPr>
        <p:spPr>
          <a:xfrm>
            <a:off x="1845264" y="33089"/>
            <a:ext cx="5286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Rapidity-dependent Jet Vetoes</a:t>
            </a:r>
            <a:endParaRPr lang="en-I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5296F-69F0-4659-8771-8F71EA5494B7}"/>
              </a:ext>
            </a:extLst>
          </p:cNvPr>
          <p:cNvSpPr txBox="1"/>
          <p:nvPr/>
        </p:nvSpPr>
        <p:spPr>
          <a:xfrm>
            <a:off x="363621" y="696440"/>
            <a:ext cx="794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a different jet veto that depends smoothly on the rapidity of jets.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C0DAB-3070-4E69-A71A-555B676DF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621" y="3733283"/>
            <a:ext cx="3874758" cy="2526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12D31-B866-4829-8E79-4854EA2E2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8907" y="3686382"/>
            <a:ext cx="3905573" cy="2573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25E16-BD62-4E16-8F26-A732ACED2A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2" y="1248652"/>
            <a:ext cx="1944381" cy="2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5AEE6-CB01-486D-8C0E-B9AAFC80EE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96" y="1241798"/>
            <a:ext cx="556103" cy="252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0F2BFE-FBEC-400B-ABAB-38ECB54C27C1}"/>
              </a:ext>
            </a:extLst>
          </p:cNvPr>
          <p:cNvSpPr/>
          <p:nvPr/>
        </p:nvSpPr>
        <p:spPr>
          <a:xfrm>
            <a:off x="4622799" y="11713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: decreasing function of        . Tight veto at small rapidity and loose at large rapidity. 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E17965-D409-4F9B-9271-115987A21C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36" y="1248652"/>
            <a:ext cx="282550" cy="238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3452A1-5713-44F5-810B-4BCC94F7D07F}"/>
              </a:ext>
            </a:extLst>
          </p:cNvPr>
          <p:cNvSpPr txBox="1"/>
          <p:nvPr/>
        </p:nvSpPr>
        <p:spPr>
          <a:xfrm flipH="1">
            <a:off x="437701" y="1667299"/>
            <a:ext cx="349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Walsh,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Zuberi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‘12 ,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SG,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Stahlhofen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Tackmann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’14.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949606-369C-4C25-9F14-75DF518E7E8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83" y="1866399"/>
            <a:ext cx="3318857" cy="62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AA3E20-F722-48B0-900A-32D99E09B7EA}"/>
              </a:ext>
            </a:extLst>
          </p:cNvPr>
          <p:cNvSpPr txBox="1"/>
          <p:nvPr/>
        </p:nvSpPr>
        <p:spPr>
          <a:xfrm>
            <a:off x="475658" y="2885265"/>
            <a:ext cx="182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observables: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9CA3D5-B3B0-4B0C-98A2-7C9EFF9121D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23" y="2914144"/>
            <a:ext cx="2100222" cy="2960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F0DBD4-B9E1-444E-AF22-A6FDC97B101E}"/>
              </a:ext>
            </a:extLst>
          </p:cNvPr>
          <p:cNvSpPr/>
          <p:nvPr/>
        </p:nvSpPr>
        <p:spPr>
          <a:xfrm>
            <a:off x="555356" y="6455579"/>
            <a:ext cx="914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/>
                </a:solidFill>
                <a:latin typeface="Corbel" panose="020B0503020204020204"/>
              </a:rPr>
              <a:t>5/29/2020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B8826E-C67A-4C65-A732-F4E997D463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32" y="2905513"/>
            <a:ext cx="2826321" cy="3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0"/>
    </mc:Choice>
    <mc:Fallback xmlns="">
      <p:transition spd="slow" advTm="1684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73C1B-5BC3-4CD0-B25C-3A044641A7C7}"/>
              </a:ext>
            </a:extLst>
          </p:cNvPr>
          <p:cNvSpPr/>
          <p:nvPr/>
        </p:nvSpPr>
        <p:spPr>
          <a:xfrm>
            <a:off x="1916882" y="99225"/>
            <a:ext cx="5310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Soft Collinear Effective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B5FAF-625D-450B-B237-234EDF71FC93}"/>
              </a:ext>
            </a:extLst>
          </p:cNvPr>
          <p:cNvSpPr txBox="1"/>
          <p:nvPr/>
        </p:nvSpPr>
        <p:spPr>
          <a:xfrm>
            <a:off x="318290" y="784774"/>
            <a:ext cx="850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SCET</a:t>
            </a:r>
            <a:r>
              <a:rPr lang="en-US" dirty="0">
                <a:solidFill>
                  <a:srgbClr val="2683C6"/>
                </a:solidFill>
                <a:latin typeface="Corbel" panose="020B0503020204020204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Low Energy d.o.f 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Collinear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Modes.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B4839-8CB7-48E3-BD91-051F9519B7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" y="1872093"/>
            <a:ext cx="3021589" cy="375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BE5C4D-E2F3-47AA-95FB-586BAE4656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2" y="1405829"/>
            <a:ext cx="3776000" cy="266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D654CD-BBB3-4BBE-9D80-01D7854FE0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2" y="2959964"/>
            <a:ext cx="4306286" cy="315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5D33E5-B212-4613-8BF4-A48F4F939F40}"/>
                  </a:ext>
                </a:extLst>
              </p:cNvPr>
              <p:cNvSpPr txBox="1"/>
              <p:nvPr/>
            </p:nvSpPr>
            <p:spPr>
              <a:xfrm>
                <a:off x="297304" y="3481051"/>
                <a:ext cx="4792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/>
                  <a:t>SCET I Momentum Regions: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IN" sz="2000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sz="2000" dirty="0"/>
                  <a:t> 2 jets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5D33E5-B212-4613-8BF4-A48F4F939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04" y="3481051"/>
                <a:ext cx="4792616" cy="400110"/>
              </a:xfrm>
              <a:prstGeom prst="rect">
                <a:avLst/>
              </a:prstGeom>
              <a:blipFill>
                <a:blip r:embed="rId12"/>
                <a:stretch>
                  <a:fillRect l="-1399"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086D958-DC63-431D-A6DA-D6CFEDF5DBB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5" y="4429281"/>
            <a:ext cx="3396575" cy="603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5B872-EE77-4A1E-A645-9152756BDA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41" y="1233128"/>
            <a:ext cx="3421988" cy="1943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1A0A36-58E5-4543-AD5D-1C2C634464E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2" y="4087505"/>
            <a:ext cx="2072381" cy="230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FFF8E7-9BDF-4987-A66C-585B64DFC85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5116977"/>
            <a:ext cx="1953523" cy="272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1D7562-4C33-45DC-BD77-46A7C6FB33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0" y="5620483"/>
            <a:ext cx="3993905" cy="60342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D9E02B-ADAB-4CF3-9F31-22A45A60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0D0B-2720-4214-AEF5-1588569A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03630-5E67-4F71-8ABF-D5964F6E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5424F2-1D9A-441E-BB38-C88B17821C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37" y="3534287"/>
            <a:ext cx="3742086" cy="26896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598E9F-F1A7-43A6-9F70-2BDC76D5F698}"/>
              </a:ext>
            </a:extLst>
          </p:cNvPr>
          <p:cNvCxnSpPr/>
          <p:nvPr/>
        </p:nvCxnSpPr>
        <p:spPr>
          <a:xfrm flipH="1">
            <a:off x="921848" y="2195592"/>
            <a:ext cx="317634" cy="32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AF00F4-D37D-426A-A731-30E52AB18AA4}"/>
              </a:ext>
            </a:extLst>
          </p:cNvPr>
          <p:cNvCxnSpPr>
            <a:cxnSpLocks/>
          </p:cNvCxnSpPr>
          <p:nvPr/>
        </p:nvCxnSpPr>
        <p:spPr>
          <a:xfrm>
            <a:off x="2218226" y="2185378"/>
            <a:ext cx="265143" cy="261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916597-C568-4887-9D3E-255CB15FC15A}"/>
                  </a:ext>
                </a:extLst>
              </p:cNvPr>
              <p:cNvSpPr txBox="1"/>
              <p:nvPr/>
            </p:nvSpPr>
            <p:spPr>
              <a:xfrm>
                <a:off x="604261" y="2513033"/>
                <a:ext cx="317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916597-C568-4887-9D3E-255CB15FC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1" y="2513033"/>
                <a:ext cx="317587" cy="276999"/>
              </a:xfrm>
              <a:prstGeom prst="rect">
                <a:avLst/>
              </a:prstGeom>
              <a:blipFill>
                <a:blip r:embed="rId19"/>
                <a:stretch>
                  <a:fillRect l="-17308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E658CC-A787-455E-B050-503667C7A484}"/>
                  </a:ext>
                </a:extLst>
              </p:cNvPr>
              <p:cNvSpPr txBox="1"/>
              <p:nvPr/>
            </p:nvSpPr>
            <p:spPr>
              <a:xfrm>
                <a:off x="2580385" y="2385139"/>
                <a:ext cx="317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E658CC-A787-455E-B050-503667C7A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85" y="2385139"/>
                <a:ext cx="317587" cy="276999"/>
              </a:xfrm>
              <a:prstGeom prst="rect">
                <a:avLst/>
              </a:prstGeom>
              <a:blipFill>
                <a:blip r:embed="rId20"/>
                <a:stretch>
                  <a:fillRect l="-17308" r="-5769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9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4"/>
    </mc:Choice>
    <mc:Fallback xmlns="">
      <p:transition spd="slow" advTm="445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925C3F-26BA-4323-B4EC-5F0AC629F775}"/>
              </a:ext>
            </a:extLst>
          </p:cNvPr>
          <p:cNvSpPr/>
          <p:nvPr/>
        </p:nvSpPr>
        <p:spPr>
          <a:xfrm>
            <a:off x="1937202" y="101600"/>
            <a:ext cx="5352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Wilson Lines and Factorization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F97ED-FFB0-4DEF-9FC2-F3406894FC72}"/>
              </a:ext>
            </a:extLst>
          </p:cNvPr>
          <p:cNvSpPr txBox="1"/>
          <p:nvPr/>
        </p:nvSpPr>
        <p:spPr>
          <a:xfrm>
            <a:off x="333573" y="5037320"/>
            <a:ext cx="326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/>
              <a:t>Ultrasoft</a:t>
            </a:r>
            <a:r>
              <a:rPr lang="en-IN" sz="2000" dirty="0"/>
              <a:t> Wilson Line</a:t>
            </a:r>
            <a:r>
              <a:rPr lang="en-IN" dirty="0"/>
              <a:t>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1366BD-3947-4F9E-85C9-8060B0B865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49" y="4871969"/>
            <a:ext cx="6036571" cy="6847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519990-423F-4727-921A-5BAB652A2B05}"/>
              </a:ext>
            </a:extLst>
          </p:cNvPr>
          <p:cNvSpPr txBox="1"/>
          <p:nvPr/>
        </p:nvSpPr>
        <p:spPr>
          <a:xfrm>
            <a:off x="450721" y="3484195"/>
            <a:ext cx="849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Decoupling of </a:t>
            </a:r>
            <a:r>
              <a:rPr lang="en-US" sz="2000" dirty="0" err="1">
                <a:solidFill>
                  <a:schemeClr val="accent1"/>
                </a:solidFill>
              </a:rPr>
              <a:t>ultrasoft</a:t>
            </a:r>
            <a:r>
              <a:rPr lang="en-US" sz="2000" dirty="0">
                <a:solidFill>
                  <a:schemeClr val="accent1"/>
                </a:solidFill>
              </a:rPr>
              <a:t> gluons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by field redefinitions: </a:t>
            </a:r>
            <a:endParaRPr lang="en-IN" sz="2000" dirty="0">
              <a:solidFill>
                <a:schemeClr val="accent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CC1DD-8977-407C-8001-C5B43EB814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1" y="4295740"/>
            <a:ext cx="5980114" cy="343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42F0D0-CAD1-46F0-8369-83C2B8B58C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71" y="2774710"/>
            <a:ext cx="3601187" cy="12536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1100F6-F0D4-4D43-A56E-E42F3A99E9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2" y="5846452"/>
            <a:ext cx="5862858" cy="33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0FF357-CEBC-4BC4-8E43-E9F66476A312}"/>
                  </a:ext>
                </a:extLst>
              </p:cNvPr>
              <p:cNvSpPr txBox="1"/>
              <p:nvPr/>
            </p:nvSpPr>
            <p:spPr>
              <a:xfrm>
                <a:off x="240482" y="5835924"/>
                <a:ext cx="2357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 err="1"/>
                  <a:t>Eg</a:t>
                </a:r>
                <a:r>
                  <a:rPr lang="en-IN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IN" sz="2000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sz="2000" dirty="0"/>
                  <a:t> 2 jets: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0FF357-CEBC-4BC4-8E43-E9F66476A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82" y="5835924"/>
                <a:ext cx="2357120" cy="400110"/>
              </a:xfrm>
              <a:prstGeom prst="rect">
                <a:avLst/>
              </a:prstGeom>
              <a:blipFill>
                <a:blip r:embed="rId13"/>
                <a:stretch>
                  <a:fillRect l="-2584"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3DFEF-2393-43DC-9FEF-FED851D8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A6797-3900-4216-A96D-0F6EED7A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6BF3C-3BB5-4E12-8E79-393384CE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1D6C5F-3AEA-4B92-BE0D-607DA57DD2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89" y="637316"/>
            <a:ext cx="3396969" cy="18933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6ED01F-637B-4737-B6CD-252191324B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2" y="1886468"/>
            <a:ext cx="5400685" cy="692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BF39F9-9743-4456-A0AA-DBA7260062C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3" y="945081"/>
            <a:ext cx="4726476" cy="5935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7C1BC3-087B-4244-A9AD-549112F2313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14" y="2917790"/>
            <a:ext cx="2035809" cy="2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36"/>
    </mc:Choice>
    <mc:Fallback xmlns="">
      <p:transition spd="slow" advTm="2348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4283" y="39086"/>
            <a:ext cx="4432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Factorization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</a:t>
            </a:r>
            <a:r>
              <a:rPr lang="en-US" sz="3200" dirty="0">
                <a:solidFill>
                  <a:schemeClr val="accent1"/>
                </a:solidFill>
                <a:latin typeface="Corbel" panose="020B0503020204020204"/>
              </a:rPr>
              <a:t>r H+0- jet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2" y="1293353"/>
            <a:ext cx="8313730" cy="978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4" y="2412809"/>
            <a:ext cx="3980383" cy="41426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1811900" y="2776747"/>
            <a:ext cx="411806" cy="24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26003" y="2957226"/>
            <a:ext cx="2291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Measurement Function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41679" y="2725050"/>
            <a:ext cx="314464" cy="303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09464" y="2012699"/>
            <a:ext cx="3234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(Tackmann, Walsh, Zuberi ’12)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(Stewart, Tackmann,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Waalewijn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’09)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23" y="3028627"/>
            <a:ext cx="4086323" cy="2590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1713" y="3004893"/>
                <a:ext cx="1007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~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13" y="3004893"/>
                <a:ext cx="1007968" cy="276999"/>
              </a:xfrm>
              <a:prstGeom prst="rect">
                <a:avLst/>
              </a:prstGeom>
              <a:blipFill>
                <a:blip r:embed="rId14"/>
                <a:stretch>
                  <a:fillRect l="-2424" r="-2424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ACEC249-A1C8-48F9-A1F0-571CB40F3F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3" y="3426612"/>
            <a:ext cx="3392002" cy="335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3EFC4A-4D56-4718-A01E-3EE01776398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2" y="4558689"/>
            <a:ext cx="2942479" cy="7344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F1D866-0DFC-4E03-8050-FC0F0E570A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2" y="3886105"/>
            <a:ext cx="3794286" cy="316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3251D4-033B-461A-A462-97CC08F27C7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76" y="740072"/>
            <a:ext cx="5236847" cy="46303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97ACF-DA7A-4452-9F5D-88BB2355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5/29/2020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04B42-BB31-4111-916B-43B06925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Shireen Gangal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E6BF7-4A35-45AB-BEAA-69A6621F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1886-490A-46E3-AEC8-236736325A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FB7BEE-3AE8-454A-AB5C-19308EF0C48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2" y="5825749"/>
            <a:ext cx="5065143" cy="3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86"/>
    </mc:Choice>
    <mc:Fallback xmlns="">
      <p:transition spd="slow" advTm="24298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"/>
  <p:tag name="ORIGINALWIDTH" val="2241"/>
  <p:tag name="LATEXADDIN" val="\documentclass{article}&#10;\usepackage{amsmath}&#10;\pagestyle{empty}&#10;\begin{document}&#10;&#10;\begin{align*}&#10;\sigma_0(p_T^{cut}) \propto \sigma_B (1- 2\frac{\alpha_s C_A}{\pi} \,\, \log^2{\frac{p_T^{cut}}{m_H}} + ...)&#10;\end{align*}&#10;&#10;&#10;\end{document}"/>
  <p:tag name="IGUANATEXSIZE" val="24"/>
  <p:tag name="IGUANATEXCURSOR" val="218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869.8912"/>
  <p:tag name="LATEXADDIN" val="\documentclass{article}&#10;\usepackage{amsmath}&#10;\pagestyle{empty}&#10;\usepackage{xcolor}&#10;&#10;\begin{document}&#10;&#10;$\textcolor{blue}{\mathcal{T}_{fj} = |\vec{p}_{Tj}| f(y_j)}$&#10;&#10;&#10;&#10;\end{document}"/>
  <p:tag name="IGUANATEXSIZE" val="22"/>
  <p:tag name="IGUANATEXCURSOR" val="138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"/>
  <p:tag name="ORIGINALWIDTH" val="266.25"/>
  <p:tag name="LATEXADDIN" val="\documentclass{article}&#10;\usepackage{amsmath}&#10;\pagestyle{empty}&#10;\begin{document}&#10;&#10;$f(y_j)$ &#10;&#10;&#10;\end{document}"/>
  <p:tag name="IGUANATEXSIZE" val="20"/>
  <p:tag name="IGUANATEXCURSOR" val="90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"/>
  <p:tag name="ORIGINALWIDTH" val="154.5"/>
  <p:tag name="LATEXADDIN" val="\documentclass{article}&#10;\usepackage{amsmath}&#10;\pagestyle{empty}&#10;\begin{document}&#10;&#10;$|y_j|$&#10;&#10;&#10;\end{document}"/>
  <p:tag name="IGUANATEXSIZE" val="18"/>
  <p:tag name="IGUANATEXCURSOR" val="88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1633.296"/>
  <p:tag name="LATEXADDIN" val="\documentclass{article}&#10;\usepackage{amsmath}&#10;\pagestyle{empty}&#10;\begin{document}&#10;\begin{align*}&#10;p_{Tj} &lt; \frac{\mathcal{T}^{\rm cut}}{f(y_j)}\,\,\,,\,\,&#10;\mathcal{T}_f^{\rm jet} = \max_{j \in R}{\mathcal{T}_{fj}}&#10;\end{align*}&#10;&#10;\end{document}"/>
  <p:tag name="IGUANATEXSIZE" val="20"/>
  <p:tag name="IGUANATEXCURSOR" val="210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1208.25"/>
  <p:tag name="LATEXADDIN" val="\documentclass{article}&#10;\usepackage{amsmath}&#10;\pagestyle{empty}&#10;\usepackage{xcolor}&#10;&#10;\begin{document}&#10;&#10;$\textcolor{red}{\mathcal{T}_{B}^\mathrm{jet}: f(y_j)= e^{-|y_j-Y|}}$ &#10;&#10;&#10;&#10;\end{document}"/>
  <p:tag name="IGUANATEXSIZE" val="20"/>
  <p:tag name="IGUANATEXCURSOR" val="133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5"/>
  <p:tag name="ORIGINALWIDTH" val="1684.5"/>
  <p:tag name="LATEXADDIN" val="\documentclass{article}&#10;\usepackage{amsmath}&#10;\pagestyle{empty}&#10;\usepackage{xcolor}&#10;&#10;\begin{document}&#10;&#10;$\mathcal{T}_{C}^\mathrm{jet}: f(y_j)= 1/2\cosh{(y_j-Y)}$ &#10;&#10;&#10;\end{document}&#10;&#10;"/>
  <p:tag name="IGUANATEXSIZE" val="24"/>
  <p:tag name="IGUANATEXCURSOR" val="158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5"/>
  <p:tag name="ORIGINALWIDTH" val="1536"/>
  <p:tag name="LATEXADDIN" val="\documentclass{article}&#10;\usepackage{amsmath}&#10;\pagestyle{empty}&#10;\begin{document}&#10;&#10;$p^\mu = \bar{n}\cdot p\, \frac{n^\mu}{2} + n \cdot p\, \frac{\bar{n}^\mu}{2} + p_\perp $&#10;&#10;\end{document}"/>
  <p:tag name="IGUANATEXSIZE" val="18"/>
  <p:tag name="IGUANATEXCURSOR" val="136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858.268"/>
  <p:tag name="LATEXADDIN" val="\documentclass{article}&#10;\usepackage{amsmath}&#10;\pagestyle{empty}&#10;\begin{document}&#10;&#10;$n^\mu = (1,0,0,1)$ \,, $\bar{n}_\mu = (1,0,0,-1)$   &#10;&#10;&#10;\end{document}"/>
  <p:tag name="IGUANATEXSIZE" val="20"/>
  <p:tag name="IGUANATEXCURSOR" val="131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119.235"/>
  <p:tag name="LATEXADDIN" val="\documentclass{article}&#10;\usepackage{amsmath}&#10;\pagestyle{empty}&#10;\begin{document}&#10;&#10;$p^- = p_0 + p_3 &gt;&gt; p_\perp^{1,2} &gt;&gt; p^+ = p_0-p_3$&#10;&#10;&#10;\end{document}"/>
  <p:tag name="IGUANATEXSIZE" val="20"/>
  <p:tag name="IGUANATEXCURSOR" val="132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9629"/>
  <p:tag name="ORIGINALWIDTH" val="1671.541"/>
  <p:tag name="LATEXADDIN" val="\documentclass{article}&#10;\usepackage{amsmath}&#10;\pagestyle{empty}&#10;\begin{document}&#10; &#10;\begin{align*}&#10;p_{n_1}^\mu &amp;= (\frac{\Delta^2}{Q},Q,\Delta) = Q( \lambda^2, 1,\lambda)&#10;\end{align*}&#10;&#10;&#10;&#10;\end{document}"/>
  <p:tag name="IGUANATEXSIZE" val="20"/>
  <p:tag name="IGUANATEXCURSOR" val="104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175.478"/>
  <p:tag name="LATEXADDIN" val="\documentclass{article}&#10;\usepackage{amsmath}&#10;\pagestyle{empty}&#10;\begin{document}&#10;&#10;$p_T^\mathrm{jet}$&#10;&#10;&#10;\end{document}"/>
  <p:tag name="IGUANATEXSIZE" val="20"/>
  <p:tag name="IGUANATEXCURSOR" val="99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19.872"/>
  <p:tag name="LATEXADDIN" val="\documentclass{article}&#10;\usepackage{amsmath}&#10;\pagestyle{empty}&#10;\begin{document}&#10;&#10;&#10;$p_\perp \sim \Delta \ll p^- \sim Q$&#10;&#10;\end{document}"/>
  <p:tag name="IGUANATEXSIZE" val="20"/>
  <p:tag name="IGUANATEXCURSOR" val="118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961.3798"/>
  <p:tag name="LATEXADDIN" val="\documentclass{article}&#10;\usepackage{amsmath}&#10;\pagestyle{empty}&#10;\begin{document}&#10;&#10;$(p_{n1} + p_{us})^2 \sim \Delta^2$&#10;&#10;&#10;\end{document}"/>
  <p:tag name="IGUANATEXSIZE" val="20"/>
  <p:tag name="IGUANATEXCURSOR" val="102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9629"/>
  <p:tag name="ORIGINALWIDTH" val="1965.504"/>
  <p:tag name="LATEXADDIN" val="\documentclass{article}&#10;\usepackage{amsmath}&#10;\pagestyle{empty}&#10;\begin{document}&#10;&#10;\begin{align*}&#10;p_{us}^\mu &amp;= (\frac{\Delta^2}{Q},\frac{\Delta^2}{Q},\frac{\Delta^2}{Q}) = Q( \lambda^2, \lambda^2,\lambda^2)&#10;\end{align*}&#10;&#10;&#10;\end{document}"/>
  <p:tag name="IGUANATEXSIZE" val="20"/>
  <p:tag name="IGUANATEXCURSOR" val="218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4.7057"/>
  <p:tag name="ORIGINALWIDTH" val="3127.109"/>
  <p:tag name="LATEXADDIN" val="\documentclass{article}&#10;\usepackage{amsmath}&#10;\pagestyle{empty}&#10;\begin{document}&#10;&#10;\begin{align*}&#10;Y_n = \sum_{m=0}^\infty \sum_\mathrm{perms} \frac{(-g)^m n\cdot A^{a_1}(k_1)... n\cdot A^{a_m}(k_m) T^{a_m}...T^{a_1}}{n\cdot k_1 n\cdot (k_1+k_2)...n\cdot (\sum_i k_i)}\,.&#10;\end{align*}&#10;&#10;&#10;\end{document}"/>
  <p:tag name="IGUANATEXSIZE" val="19"/>
  <p:tag name="IGUANATEXCURSOR" val="280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278"/>
  <p:tag name="ORIGINALWIDTH" val="3097.863"/>
  <p:tag name="LATEXADDIN" val="\documentclass{article}&#10;\usepackage{amsmath}&#10;\pagestyle{empty}&#10;\begin{document}&#10;&#10;&#10;$\xi_{n,p}(x) = Y_n(x)\xi_{n,p}^{(0)}(x) \,\,\,\,\,\,, A_{n,p}^\mu(x)= Y_n(x)A_{n,p}^{(0)\mu}(x) Y_n^\dagger(x)\,.$&#10;&#10;\end{document}"/>
  <p:tag name="IGUANATEXSIZE" val="19"/>
  <p:tag name="IGUANATEXCURSOR" val="197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3037.12"/>
  <p:tag name="LATEXADDIN" val="\documentclass{article}&#10;\usepackage{amsmath}&#10;\pagestyle{empty}&#10;\begin{document}&#10;&#10;$J =\bar{\xi}_{n_1}W_{n_1}\Gamma W_{n_2}^\dagger\xi_{n_2} = &#10; (\bar{\xi}_{n_1}^{(0)}W_{n1}^{(0)})\,(Y_{n_1}^\dagger Y_{n_2})\,\Gamma (W_{n_2}^{(0)\dagger}\xi_{n_2}^{(0)}) $&#10;&#10;&#10;\end{document}"/>
  <p:tag name="IGUANATEXSIZE" val="19"/>
  <p:tag name="IGUANATEXCURSOR" val="107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7027"/>
  <p:tag name="ORIGINALWIDTH" val="2953.131"/>
  <p:tag name="LATEXADDIN" val="\documentclass{article}&#10;\usepackage{amsmath}&#10;\pagestyle{empty}&#10;\begin{document}&#10;&#10;&#10;\begin{align*}&#10;W_n = \sum_{perm} \frac{(-g)^k}{k!} \Bigg(\frac{\bar{n}\cdot A_{q1}... \bar{n}\cdot A_{qk}}{[\bar{n}\cdot q_1][\bar{n}\cdot(q_1+q_2)]...[\bar{n}\cdot \sum_{i=1}^{k}q_i]}\Bigg)&#10;\end{align*}&#10;&#10;\end{document}"/>
  <p:tag name="IGUANATEXSIZE" val="18"/>
  <p:tag name="IGUANATEXCURSOR" val="272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2448.444"/>
  <p:tag name="LATEXADDIN" val="\documentclass{article}&#10;\usepackage{amsmath}&#10;\pagestyle{empty}&#10;\usepackage{slashed}&#10;\begin{document}&#10;&#10;&#10;\begin{align*}&#10;A_n^\mu \bar{\xi}_n \Gamma \frac{i (\slashed{k} + m_b)}{k^2-m_b^2} igT^A\gamma_\mu h_v &amp;= \bar{\xi}_n \frac{-g \bar{n}\cdot A_n}{\bar{n}\cdot q} \Gamma h_v&#10;\end{align*}&#10;&#10;\end{document}"/>
  <p:tag name="IGUANATEXSIZE" val="19"/>
  <p:tag name="IGUANATEXCURSOR" val="273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01.875"/>
  <p:tag name="LATEXADDIN" val="\documentclass{article}&#10;\usepackage{amsmath}&#10;\pagestyle{empty}&#10;\begin{document}&#10;&#10;&#10;$J_{\rm SCET} = \bar{\xi}_n W_n \Gamma h_v$&#10;&#10;\end{document}"/>
  <p:tag name="IGUANATEXSIZE" val="20"/>
  <p:tag name="IGUANATEXCURSOR" val="125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5"/>
  <p:tag name="ORIGINALWIDTH" val="4956.75"/>
  <p:tag name="LATEXADDIN" val="\documentclass{article}&#10;\usepackage{amsmath}&#10;\pagestyle{empty}&#10;\usepackage{xcolor}&#10;\definecolor{mygreen}{rgb}{0,0.65,0}&#10;\definecolor{myorange}{rgb}{1,0.5,0}&#10;\begin{document}&#10;&#10;\begin{align*}&#10;\frac{d\sigma_0^\mathrm{resum}}{dY}(\mathcal{T}_{B,C}^\mathrm{jet} &lt; \mathcal{T}^\mathrm{cut}) &#10;&amp;= \sigma_B \textcolor{blue}{H_{gg}(m_t, m_H^2,\mu_H)}\, \textcolor{mygreen}{B_g(m_H \mathcal{T}^\mathrm{cut},x_a,R,\mu_B)}&#10;\textcolor{mygreen}{B_g(m_H \mathcal{T}^\mathrm{cut},x_b,R,\mu_B)}&#10;\\&#10;&amp; \textcolor{myorange}{S_{gg}^{B,C}(\mathcal{T}^\mathrm{cut},R,\mu_S)}&#10;%\nn \\ &amp;\qquad&#10;+ O(R^2)&#10;\end{align*}&#10;&#10;&#10;&#10;&#10;\end{document}"/>
  <p:tag name="IGUANATEXSIZE" val="20"/>
  <p:tag name="IGUANATEXCURSOR" val="550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5"/>
  <p:tag name="ORIGINALWIDTH" val="756.75"/>
  <p:tag name="LATEXADDIN" val="\documentclass{article}&#10;\usepackage{amsmath}&#10;\pagestyle{empty}&#10;\begin{document}&#10;&#10;$E_T = \sum_i |\vec{p_{Ti}}|$&#10;&#10;&#10;\end{document}"/>
  <p:tag name="IGUANATEXSIZE" val="20"/>
  <p:tag name="IGUANATEXCURSOR" val="108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5"/>
  <p:tag name="ORIGINALWIDTH" val="2176.5"/>
  <p:tag name="LATEXADDIN" val="\documentclass{article}&#10;\usepackage{amsmath}&#10;\pagestyle{empty}&#10;\usepackage{braket}&#10;\begin{document}&#10;&#10;\begin{align*}&#10;d\sigma \sim |C_{ggH}|^2 \bra{p_a p_b}\,O_{ggH}^\dagger \hat{\mathcal{M}}\,O_{ggH}\ket{p_a p_b}&#10;\end{align*}&#10;&#10;&#10;&#10;\end{document}"/>
  <p:tag name="IGUANATEXSIZE" val="18"/>
  <p:tag name="IGUANATEXCURSOR" val="129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669.291"/>
  <p:tag name="LATEXADDIN" val="\documentclass{article}&#10;\usepackage{amsmath}&#10;\pagestyle{empty}&#10;\usepackage{xcolor}&#10;\definecolor{mygreen}{rgb}{0,0.65,0}&#10;&#10;\begin{document}&#10;&#10;\begin{align*}&#10;O_{ggH}= H \textcolor{mygreen}{\mathcal{B}_{n_a\perp}^\mu} \textcolor{orange}{T[\mathcal{Y}_{n_a}^\dagger\mathcal{Y}_{n_b}]}\textcolor{mygreen}{\mathcal{B}_{n_b\perp}^\mu}&#10;\end{align*}&#10;&#10;\end{document}"/>
  <p:tag name="IGUANATEXSIZE" val="20"/>
  <p:tag name="IGUANATEXCURSOR" val="278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1448.069"/>
  <p:tag name="LATEXADDIN" val="\documentclass{article}&#10;\usepackage{amsmath}&#10;\pagestyle{empty}&#10;\usepackage{braket}&#10;\usepackage{xcolor}&#10;\definecolor{mygreen}{rgb}{0,0.65,0}&#10;\begin{document}&#10;&#10;\begin{align*}&#10;\textcolor{mygreen}{B_a(\mu)}&amp;= \textcolor{mygreen}{\bra{p_a}O_a^\dagger \hat{\mathcal{M}_a}O_a \ket{p_a}} \\&#10;\textcolor{orange}{S(\mu)} &amp;= \textcolor{orange}{\bra{0}O_s^\dagger \hat{\mathcal{M}_s}\mathcal{O}_b \ket{0}} &#10;\end{align*}&#10;&#10;&#10;\end{document}"/>
  <p:tag name="IGUANATEXSIZE" val="20"/>
  <p:tag name="IGUANATEXCURSOR" val="340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867.266"/>
  <p:tag name="LATEXADDIN" val="\documentclass{article}&#10;\usepackage{amsmath}&#10;\pagestyle{empty}&#10;\usepackage{xcolor}&#10;\definecolor{mygreen}{rgb}{0,0.65,0}&#10;\newcommand{\Tau}{\mathcal{T}}&#10;\newcommand{\M}{\mathcal{M}}&#10;&#10;\begin{document}&#10;\begin{align*}&#10;\M^{jet} \sim \textcolor{mygreen}{{\M_a}}\times \textcolor{mygreen}{{\M_b}} \times \textcolor{orange}{ {\M_s}}+ \delta \mathcal{M}_{SC}^{jet}&#10;\end{align*}&#10;&#10;&#10;&#10;&#10;&#10;\end{document}"/>
  <p:tag name="IGUANATEXSIZE" val="20"/>
  <p:tag name="IGUANATEXCURSOR" val="281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5"/>
  <p:tag name="ORIGINALWIDTH" val="3440.25"/>
  <p:tag name="LATEXADDIN" val="\documentclass{article}&#10;\usepackage{amsmath}&#10;\pagestyle{empty}&#10;\begin{document}&#10;&#10;\begin{align*}&#10;\frac{d\sigma_0}{dY}(\mathcal{T}_f^\mathrm{jet} \!&lt; \mathcal{T}^\mathrm{cut})= \frac{d\sigma_0^\mathrm{resum}}{dY}(\mathcal{T}_f^\mathrm{jet} \!&lt; \mathcal{T}^\mathrm{cut})&#10;+ \frac{d\sigma_0^\mathrm{nons}}{dY}(\mathcal{T}_f^\mathrm{jet} \!&lt; \mathcal{T}^\mathrm{cut})&#10;\,\end{align*}&#10;&#10;&#10;\end{document}"/>
  <p:tag name="IGUANATEXSIZE" val="20"/>
  <p:tag name="IGUANATEXCURSOR" val="364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492.688"/>
  <p:tag name="LATEXADDIN" val="\documentclass{article}&#10;\usepackage{amsmath}&#10;\pagestyle{empty}&#10;\usepackage{braket}&#10;\usepackage{xcolor}&#10;\begin{document}&#10;&#10;\begin{align*}&#10;\textcolor{orange}{S_{ij}(k_a^+, k_b^+)} &amp;= \textcolor{orange}{tr \bra{0}\bar{T}[Y_{n_b}^\dagger Y_{n_a}]\,\mathcal{\hat{M}}\, T[Y_{n_a}^\dagger Y_{n_b}]\ket{0}}  &#10;\end{align*}&#10;&#10;&#10;\end{document}"/>
  <p:tag name="IGUANATEXSIZE" val="20"/>
  <p:tag name="IGUANATEXCURSOR" val="297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785.902"/>
  <p:tag name="LATEXADDIN" val="\documentclass{article}&#10;\usepackage{amsmath}&#10;\pagestyle{empty}&#10;\newcommand{\Tau}{\mathcal{T}}&#10;\begin{document}&#10;&#10;\begin{align*}&#10;\mathcal{M}^\mathrm{jet}_B(\Tau^\mathrm{cut}) = \theta(\Tau_B^\mathrm{jet} &lt; \Tau^\mathrm{cut}) = \prod_{j\in J(R)} \theta(k_j^+ &lt;\Tau^\mathrm{cut})&#10;\end{align*}&#10;&#10;&#10;\end{document}"/>
  <p:tag name="IGUANATEXSIZE" val="20"/>
  <p:tag name="IGUANATEXCURSOR" val="20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3786"/>
  <p:tag name="LATEXADDIN" val="\documentclass{article}&#10;\usepackage{amsmath}&#10;\pagestyle{empty}&#10;\usepackage{xcolor}&#10;\definecolor{mygreen}{rgb}{0,0.65,0}&#10;\newcommand{\Tau}{\mathcal{T}}&#10;\newcommand{\M}{\mathcal{M}}&#10;&#10;\begin{document}&#10;\begin{align*}&#10;\M^{jet} = \textcolor{mygreen}{({\M_a} + \Delta \M^{jet}_a)}\times \textcolor{mygreen}{({\M_b}+ \Delta \M^{jet}_b)} \times \textcolor{orange}{( {\M_s}+ \Delta \M^{jet}_s )}+ \delta \mathcal{M}_{SC}^{jet}&#10;\end{align*}&#10;&#10;&#10;\end{document}"/>
  <p:tag name="IGUANATEXSIZE" val="22"/>
  <p:tag name="IGUANATEXCURSOR" val="410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958"/>
  <p:tag name="ORIGINALWIDTH" val="2253.468"/>
  <p:tag name="LATEXADDIN" val="\documentclass{article}&#10;\usepackage{amsmath}&#10;\pagestyle{empty}&#10;\usepackage{xcolor}&#10;\definecolor{mygreen}{rgb}{0,0.65,0}&#10;\begin{document}&#10;&#10;\begin{align*}&#10;\textcolor{mygreen}{B_g(t,x,\mu)} \sim \sum_j\int \frac{d\xi}{\xi}\mathcal{I}_{gj}\Big(t,\frac{x}{\xi},\mu\Big)\textcolor{red}{f_j(\xi,\mu)}&#10;\end{align*}&#10;&#10;&#10;\end{document}"/>
  <p:tag name="IGUANATEXSIZE" val="20"/>
  <p:tag name="IGUANATEXCURSOR" val="241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941.1324"/>
  <p:tag name="LATEXADDIN" val="\documentclass{article}&#10;\usepackage{amsmath}&#10;\pagestyle{empty}&#10;\begin{document}&#10;&#10;$ t = \omega b^+ \gg \Lambda_{QCD}^2$&#10;&#10;&#10;\end{document}"/>
  <p:tag name="IGUANATEXSIZE" val="18"/>
  <p:tag name="IGUANATEXCURSOR" val="102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1121.25"/>
  <p:tag name="LATEXADDIN" val="\documentclass{article}&#10;\usepackage{amsmath}&#10;\pagestyle{empty}&#10;\usepackage{amssymb}&#10;\begin{document}&#10;&#10;$p_T^\mathrm{jet} = \max_{j\in\rm jets} |\vec{p}_{Tj}|$ &#10;&#10;&#10;\end{document}"/>
  <p:tag name="IGUANATEXSIZE" val="20"/>
  <p:tag name="IGUANATEXCURSOR" val="123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3381.327"/>
  <p:tag name="LATEXADDIN" val="\documentclass{article}&#10;\usepackage{amsmath}&#10;\pagestyle{empty}&#10;\usepackage{braket}&#10;\begin{document}&#10;&#10;\begin{align*}&#10;B_g(t,x,\mu)= \bra{p_n(P^-)}\mathcal{B}_{n\perp \mu}(0)\mathcal{M}[\delta(\omega-\bar{\mathcal{P}}_n)\mathcal{B}_{n\perp \mu}(0)]&#10;\ket{p_n(P^-)}&#10;\end{align*}&#10;&#10;&#10;\end{document}"/>
  <p:tag name="IGUANATEXSIZE" val="22"/>
  <p:tag name="IGUANATEXCURSOR" val="181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564.6794"/>
  <p:tag name="LATEXADDIN" val="\documentclass{article}&#10;\usepackage{amsmath}&#10;\pagestyle{empty}&#10;\begin{document}&#10;&#10;\begin{align*}&#10;\delta(t - \omega \hat{p}^+)&#10;\end{align*}&#10;&#10;&#10;\end{document}"/>
  <p:tag name="IGUANATEXSIZE" val="20"/>
  <p:tag name="IGUANATEXCURSOR" val="9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"/>
  <p:tag name="ORIGINALWIDTH" val="2193.75"/>
  <p:tag name="LATEXADDIN" val="\documentclass{article}&#10;\usepackage{amsmath}&#10;\pagestyle{empty}&#10;\usepackage{xcolor}&#10;\definecolor{mygreen}{rgb}{0,0.65,0}&#10;\begin{document}&#10;&#10;\textcolor{blue}{$\mu_H \simeq m_H$} , \textcolor{mygreen}{$\mu_B \simeq \sqrt{\mathcal{T}^\mathrm{cut} m_H}$} , \textcolor{orange}{$\mu_S \simeq \mathcal{T}^\mathrm{cut}$}&#10;&#10;&#10;\end{document}"/>
  <p:tag name="IGUANATEXSIZE" val="20"/>
  <p:tag name="IGUANATEXCURSOR" val="195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5"/>
  <p:tag name="ORIGINALWIDTH" val="2411.25"/>
  <p:tag name="LATEXADDIN" val="\documentclass{article}&#10;\usepackage{amsmath}&#10;\pagestyle{empty}&#10;\usepackage{xcolor}&#10;\definecolor{mygreen}{rgb}{0,0.65,0}&#10;\newcommand{\Tau}{\mathcal{T}}&#10;\newcommand{\cut}{\mathrm{cut}}&#10;\begin{document}&#10;&#10;\begin{equation*}&#10;\mathrm{ln}^2 \frac{\Tau^\cut}{m_H} = &#10;\textcolor{blue}{2\mathrm{ln}^2\!\frac{m_H}{\mu}} - \textcolor{mygreen}{\mathrm{ln}^2\!\frac{\Tau^{\cut} m_H}{\mu^2}} + \textcolor{orange}{2\mathrm{ln}^2\!\frac{\Tau^{\cut}}{\mu}}&#10;\end{equation*}&#10;&#10;&#10;\end{document}"/>
  <p:tag name="IGUANATEXSIZE" val="20"/>
  <p:tag name="IGUANATEXCURSOR" val="431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5"/>
  <p:tag name="ORIGINALWIDTH" val="2166.75"/>
  <p:tag name="LATEXADDIN" val="\documentclass{article}&#10;\usepackage{amsmath}&#10;\pagestyle{empty}&#10;\usepackage{xcolor}&#10; \definecolor{mygreen}{rgb}{0,0.65,0}&#10;\begin{document}&#10;&#10;\begin{align*} &#10;\mu \frac{d}{d\mu} \mathrm{ln}\bigl[\textcolor{mygreen}{B_g (t^\mathrm{cut},x,R,\mu)} \bigr]&amp;= \gamma_{B}^g(t^\mathrm{cut},R,\mu)&#10;\end{align*}&#10;&#10;&#10;\end{document}"/>
  <p:tag name="IGUANATEXSIZE" val="20"/>
  <p:tag name="IGUANATEXCURSOR" val="155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3.25"/>
  <p:tag name="ORIGINALWIDTH" val="4324.5"/>
  <p:tag name="LATEXADDIN" val="\documentclass{article}&#10;\usepackage{amsmath}&#10;\pagestyle{empty}&#10;\usepackage{xcolor}&#10;\definecolor{mygreen}{rgb}{0,0.65,0}&#10;\newcommand{\Tau}{\mathcal{T}}&#10;\newcommand{\cut}{\mathrm{cut}}&#10;&#10;\begin{document}&#10;\begin{align*}&#10;\sigma_0(\Tau^{cut}) &amp;= \textcolor{blue}{H_{ggH}(m_H, \mu_H)\, U_H(m_H, \mu_H, \mu)} \\&#10;&amp;\quad \times \textcolor{mygreen}{B_g(m_H\Tau^{cut}\!,x_a, R, \mu_B)} \textcolor{mygreen}{B_g(m_H\Tau^{cut}\!, x_b, R, \mu_B)\,U_B(m_H \Tau^\cut, \mu_B, \mu)^2} \\&#10;&amp; \quad \times \textcolor{orange}{S^{B,C}_{gg}(\Tau^{cut}\!, R, \mu_S)\,U_S(\mu_S, \mu)}&#10;\end{align*}&#10;&#10;&#10;&#10;\end{document}"/>
  <p:tag name="IGUANATEXSIZE" val="20"/>
  <p:tag name="IGUANATEXCURSOR" val="183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3.5"/>
  <p:tag name="ORIGINALWIDTH" val="3893.25"/>
  <p:tag name="LATEXADDIN" val="\documentclass{article}&#10;\usepackage{amsmath}&#10;\pagestyle{empty}&#10;\begin{document}&#10;\begin{tabular}{l| c c c c c}&#10;Log &amp; \multicolumn{2}{c}{Fixed-order corrections} &amp; \multicolumn{3}{c}{Resummation input}&#10;\\[-0.5ex]&#10;counting: &amp; matching &amp; nonsingular &amp; $\gamma_{H,B,S}^{\mu}$ &amp; $\Gamma_\mathrm{cusp}$ &amp; $\beta$ \\ \hline&#10; %  LL             &amp; LO$_2$ &amp; - &amp; - &amp; $1$-loop &amp; $1$-loop \\&#10;NLL           &amp; $1$ &amp; -      &amp; 1-loop &amp; 2-loop &amp; 2-loop \\&#10;   NLL$'$         &amp; NLO &amp; - &amp; $1$-loop &amp; $2$-loop &amp; $2$-loop \\&#10;NLL$'+$ NLO  &amp; NLO &amp; NLO &amp; 1-loop &amp; 2-loop &amp; 2-loop \\&#10;NNLL$^\prime+$NNLO    &amp; NNLO &amp; NNLO &amp; 2-loop &amp; 3-loop &amp; 3-loop&#10;\end{tabular}&#10;&#10;&#10;&#10;\end{document}"/>
  <p:tag name="IGUANATEXSIZE" val="20"/>
  <p:tag name="IGUANATEXCURSOR" val="593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2730.409"/>
  <p:tag name="LATEXADDIN" val="\documentclass{article}&#10;\usepackage{amsmath}&#10;\pagestyle{empty}&#10;\usepackage{xcolor}&#10; \definecolor{mygreen}{rgb}{0,0.65,0}&#10;\begin{document}&#10;&#10;\begin{align*} &#10;\textcolor{mygreen}{B_g (t^\mathrm{cut},x,R,\mu)}&amp;= &#10;\textcolor{mygreen}{U_B (t^\mathrm{cut}, \mu_B, \mu)B_g (t^\mathrm{cut},x,R,\mu_B)}&#10;\end{align*}&#10;&#10;&#10;&#10;&#10;&#10;\end{document}"/>
  <p:tag name="IGUANATEXSIZE" val="20"/>
  <p:tag name="IGUANATEXCURSOR" val="291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"/>
  <p:tag name="ORIGINALWIDTH" val="574.5"/>
  <p:tag name="LATEXADDIN" val="\documentclass{article}&#10;\usepackage{amsmath}&#10;\pagestyle{empty}&#10;\begin{document}&#10;&#10;$\mathcal{T}_B$ and $\mathcal{T}_C$&#10;&#10;&#10;\end{document}"/>
  <p:tag name="IGUANATEXSIZE" val="31"/>
  <p:tag name="IGUANATEXCURSOR" val="116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6.6704"/>
  <p:tag name="ORIGINALWIDTH" val="4584.927"/>
  <p:tag name="LATEXADDIN" val="\documentclass{article}&#10;\usepackage{amsmath}&#10;\pagestyle{empty}&#10;\usepackage{xcolor}&#10;\newcommand{\cut}{\mathrm{cut}}&#10;\newcommand{\Tau}{\mathcal{T}}&#10;\newcommand{\jet}{\mathrm{jet}}&#10; \definecolor{myorange}{rgb}{1,0.5,0}&#10;\definecolor{mygreen}{rgb}{0,0.5,0}&#10;\newcommand{\M}{\mathcal{M}}&#10;&#10;\begin{document}&#10;\begin{align*}&#10;\Delta \mathcal{M}_i^\jet(\Tau^\cut) &amp;= \textcolor{myorange}{\theta(\Delta R &gt; R)\theta(\Tau_{B1} &lt; \Tau^\cut)\theta(\Tau_{B2} &lt; \Tau^\cut)} + \textcolor{red}{\theta(\Delta R &lt;  R)\theta(\Tau_B^\jet &lt; \Tau^\cut)} \\&#10;  &amp; \quad - \textcolor{mygreen}{\theta(\Tau_{B1} + \Tau_{B2} &lt; \Tau^\cut)} \vspace{-1ex} \\ &#10;&amp; = \theta(\Delta R &gt;  R)\Big[ \theta(k^+_{1} &lt; \Tau^{\cut}) \theta(k^+_{2} &lt; \Tau^{\cut})- \theta(k^+_{1} + k^+_{2} &lt; \Tau^{\cut}) \Big]\,.&#10;\end{align*}&#10;&#10;&#10;&#10;\end{document}"/>
  <p:tag name="IGUANATEXSIZE" val="18"/>
  <p:tag name="IGUANATEXCURSOR" val="664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0.1949"/>
  <p:tag name="LATEXADDIN" val="\documentclass{article}&#10;\usepackage{amsmath}&#10;\pagestyle{empty}&#10;\begin{document}&#10;&#10;$|\eta| &gt; 2.5 $&#10;&#10;&#10;&#10;\end{document}"/>
  <p:tag name="IGUANATEXSIZE" val="18"/>
  <p:tag name="IGUANATEXCURSOR" val="90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.2039"/>
  <p:tag name="ORIGINALWIDTH" val="3073.866"/>
  <p:tag name="LATEXADDIN" val="\documentclass{article}&#10;\usepackage{amsmath}&#10;\pagestyle{empty}&#10;\usepackage{xcolor}&#10;\newcommand{\cut}{\mathrm{cut}}&#10;\newcommand{\Tau}{\mathcal{T}}&#10;\newcommand{\jet}{\mathrm{jet}}&#10; \definecolor{myorange}{rgb}{1,0.5,0}&#10;\newcommand{\M}{\mathcal{M}}&#10;\begin{document}&#10;&#10;\begin{align*}&#10;\mathcal{M}_i^\jet(\Tau^\cut, R) &amp;= &#10;%\mathcal{M}_i(\Tau^\cut) + \Delta \mathcal{M}_i^%\jet(\Tau^\cut,R) \\&#10;\textcolor{myorange}{\theta(\Delta R &gt; R)\theta(\Tau_{B1} &lt; \Tau^\cut)\theta(\Tau_{B2} &lt; \Tau^\cut)} &#10;\\&#10;&amp; + \textcolor{red}{\theta(\Delta R &lt;  R)\theta(\Tau_B^\jet &lt; \Tau^\cut)}&#10;\end{align*}&#10;&#10; &#10;\end{document}"/>
  <p:tag name="IGUANATEXSIZE" val="18"/>
  <p:tag name="IGUANATEXCURSOR" val="38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2989.126"/>
  <p:tag name="LATEXADDIN" val="\documentclass{article}&#10;\usepackage{amsmath}&#10;\pagestyle{empty}&#10;\begin{document}&#10;&#10;$B_{ij}(t^{\rm cut}, x,\mu,R) = B_{G,ij}(t^{\rm cut},x,\mu) + \Delta B_{ij}(t^{\rm cut},x,\mu,R)$&#10;&#10;&#10;\end{document}"/>
  <p:tag name="IGUANATEXSIZE" val="20"/>
  <p:tag name="IGUANATEXCURSOR" val="164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4200.975"/>
  <p:tag name="LATEXADDIN" val="\documentclass{article}&#10;\usepackage{amsmath}&#10;\pagestyle{empty}&#10;\begin{document}&#10;&#10;\begin{align*}&#10;k_1^+ &amp;= z \mathcal{T}_T \,\,,\,\, k_2^+ = (1-z)\mathcal{T}_T \,\,,\,\,&#10;k_1^- = \frac{e^{2 \Delta y}p^- (1-x)z}{(e^{2\Delta y}-1)z+1}  \,\,,\,\,&#10;k_2^- = \frac{p^- (1-x)(1-z)}{(e^{2\Delta y}-1)z+1}&#10;\end{align*}&#10;&#10;&#10;\end{document}"/>
  <p:tag name="IGUANATEXSIZE" val="18"/>
  <p:tag name="IGUANATEXCURSOR" val="292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278.59"/>
  <p:tag name="LATEXADDIN" val="\documentclass{article}&#10;\usepackage{amsmath}&#10;\pagestyle{empty}&#10;\begin{document}&#10;&#10;$\delta(k_1^- + k_2^- - (1-x)p^-)$&#10;&#10;&#10;\end{document}"/>
  <p:tag name="IGUANATEXSIZE" val="20"/>
  <p:tag name="IGUANATEXCURSOR" val="115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2.75"/>
  <p:tag name="ORIGINALWIDTH" val="4365.75"/>
  <p:tag name="LATEXADDIN" val="\documentclass{article}&#10;\usepackage{amsmath}&#10;\pagestyle{empty}&#10;\usepackage{xcolor}&#10;\definecolor{mygreen}{rgb}{0,0.5,0}&#10;%\definecolor{mylightgreen}{rgb}{1,0.5,0}&#10;\begin{document}&#10;&#10;\begin{align*}&#10;\Delta B_{ij}(t^\mathrm{cut}, x,R) &amp;= \Big(\frac{\alpha_s}{\pi}\Big)^2 \Big(\frac{\mu^2}{t^\mathrm{cut}} \Big)^\epsilon \Bigg[ \textcolor{mygreen}{ \delta(1-x)\Big\{\frac{1}{\epsilon}\Big[\#\log{R}+ f(R) \Big] +} \\&#10;&amp;\textcolor{mygreen}{\Big[\#\log{[R]}^2 + \#\log{R} + g(R) \Big] \Big\}} + \\&#10;&amp; \textcolor{mygreen}{\mathcal{L}_0(1-x)\{\#(x)\log{R} + h(x)+ \#(x)R^2 + \#(x)R^4 + ... \} } \\&#10;&amp; \textcolor{green}{\Big \{ \frac{1}{\epsilon^2}\#(x) + \frac{1}{\epsilon}\big(\#(x)+ \#(x)R^2 \big) + \#(x)R^2 + \#(x)R^2 \log{R} +...\Big\}} \Bigg]&#10;\end{align*}&#10;&#10;&#10;\end{document}&#10;"/>
  <p:tag name="IGUANATEXSIZE" val="18"/>
  <p:tag name="IGUANATEXCURSOR" val="765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5"/>
  <p:tag name="ORIGINALWIDTH" val="3379.5"/>
  <p:tag name="LATEXADDIN" val="\documentclass{article}&#10;\usepackage{amsmath}&#10;\pagestyle{empty}&#10;\begin{document}&#10;&#10;\begin{align*}&#10;S_f^{\mathrm{bare}(2,C_F^2)}(\mathcal{T}^\mathrm{cut},R) = \frac{1}{2}\Big[S^{\mathrm{bare}(1)}(\mathcal{T}^\mathrm{cut})\Big]^2 + \Delta S_{f,\mathrm{indep}}^{\mathrm{bare}(2)}(\mathcal{T}^\mathrm{cut},R)&#10;\end{align*}&#10;&#10;&#10;&#10;\end{document}"/>
  <p:tag name="IGUANATEXSIZE" val="18"/>
  <p:tag name="IGUANATEXCURSOR" val="253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4.2032"/>
  <p:tag name="ORIGINALWIDTH" val="4199.475"/>
  <p:tag name="LATEXADDIN" val="\documentclass{article}&#10;\usepackage{amsmath}&#10;\pagestyle{empty}&#10;\begin{document}&#10;\begin{align*}&#10;\Delta\mathcal{M}_f^\mathrm{indep}(\mathcal{T}^\mathrm{cut},R) &amp;= \mathcal{M}_i^\mathrm{jet} (\mathcal{T}^\mathrm{cut}, R) - \theta(\mathcal{T}_{f1} &lt; \mathcal{T}^\mathrm{cut})\theta(\mathcal{T}_{f2} &lt; \mathcal{T}^\mathrm{cut}) \\&#10;&amp;= \theta(\Delta R&lt; R)\big[\theta(\mathcal{T}_{fj} &lt; \mathcal{T}^{\rm cut} - \theta(\mathcal{T}_{f1} &lt; \mathcal{T}^\mathrm{cut})\theta(\mathcal{T}_{f2} &lt; \mathcal{T}^\mathrm{cut}) \big]&#10;\end{align*}&#10;&#10;&#10;\end{document}"/>
  <p:tag name="IGUANATEXSIZE" val="18"/>
  <p:tag name="IGUANATEXCURSOR" val="505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4635"/>
  <p:tag name="LATEXADDIN" val="\documentclass{article}&#10;\usepackage{amsmath}&#10;\pagestyle{empty}&#10;\usepackage{xcolor}&#10;\newcommand{\cut}{\mathrm{cut}}&#10;\newcommand{\Tau}{\mathcal{T}}&#10;\newcommand{\jet}{\mathrm{jet}}&#10; \definecolor{myorange}{rgb}{1,0.5,0}&#10;\newcommand{\M}{\mathcal{M}}&#10;\begin{document}&#10;&#10;\begin{align*}&#10;\mathcal{M}_i^\jet(\Tau^\cut, R) &amp;= \textcolor{myorange}{\theta(\Delta R &gt; R)\theta(\Tau_{B1} &lt; \Tau^\cut)\theta(\Tau_{B2} &lt; \Tau^\cut)} &#10; + \textcolor{red}{\theta(\Delta R &lt;  R)\theta(\Tau_B^\jet &lt; \Tau^\cut)}&#10;\end{align*}&#10;&#10; &#10;\end{document}"/>
  <p:tag name="IGUANATEXSIZE" val="18"/>
  <p:tag name="IGUANATEXCURSOR" val="416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2258"/>
  <p:tag name="ORIGINALWIDTH" val="2891.638"/>
  <p:tag name="LATEXADDIN" val="\documentclass{article}&#10;\usepackage{amsmath}&#10;\pagestyle{empty}&#10;\begin{document}&#10;&#10;\begin{align*}&#10;\Delta S_{B/C}^{(2)}(\mathcal{T}^\mathrm{cut},R)=  \Delta S^{(2)}_\mathrm{base}(\mathcal{T}^\mathrm{cut},R)+  \Delta S^{(2)}_\mathrm{rest}(\mathcal{T}^\mathrm{cut},R)&#10;\end{align*}&#10;&#10;&#10;\end{document}"/>
  <p:tag name="IGUANATEXSIZE" val="20"/>
  <p:tag name="IGUANATEXCURSOR" val="97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663"/>
  <p:tag name="LATEXADDIN" val="\documentclass{article}&#10;\usepackage{amsmath}&#10;\pagestyle{empty}&#10;\begin{document}&#10;&#10;$\mathcal{T}_{Bj}$ and $\mathcal{T}_{Cj} $&#10;&#10;&#10;\end{document}"/>
  <p:tag name="IGUANATEXSIZE" val="17"/>
  <p:tag name="IGUANATEXCURSOR" val="122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"/>
  <p:tag name="ORIGINALWIDTH" val="440.25"/>
  <p:tag name="LATEXADDIN" val="\documentclass{article}&#10;\usepackage{amsmath}&#10;\pagestyle{empty}&#10;\begin{document}&#10;&#10;$|\eta| &lt; 2.5 $&#10;&#10;&#10;&#10;\end{document}"/>
  <p:tag name="IGUANATEXSIZE" val="18"/>
  <p:tag name="IGUANATEXCURSOR" val="88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.4544"/>
  <p:tag name="ORIGINALWIDTH" val="4145.481"/>
  <p:tag name="LATEXADDIN" val="\documentclass{article}&#10;\usepackage{amsmath}&#10;\usepackage{xcolor}&#10;\definecolor{myorange}{rgb}{1,0.5,0}&#10;\pagestyle{empty}&#10;\newcommand{\cut}{\mathrm{cut}}&#10;\newcommand{\Tau}{\mathcal{T}}&#10;\newcommand{\jet}{\mathrm{jet}}&#10;\begin{document}&#10;&#10;\begin{align*}&#10;\Delta \mathcal{M}_f &amp;= \textcolor{orange}{\theta(\Delta R &gt; R)\theta(\Tau_{f1} &lt; \Tau^\cut)\theta(\Tau_{f2} &lt; \Tau^\cut)} &#10; + \textcolor{red}{\theta(\Delta R &lt;  R)\theta(\Tau_f^\jet &lt; \Tau^\cut)}\, \nonumber\\ &#10;&amp;\,\, - \theta(\mathcal{T}_{f1} + \mathcal{T}_{f2} &lt; \mathcal{T}^\mathrm {cut})&#10;\end{align*}&#10;&#10;\end{document}"/>
  <p:tag name="IGUANATEXSIZE" val="20"/>
  <p:tag name="IGUANATEXCURSOR" val="440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5"/>
  <p:tag name="ORIGINALWIDTH" val="4419.75"/>
  <p:tag name="LATEXADDIN" val="\documentclass{article}&#10;\usepackage{amsmath}&#10;\pagestyle{empty}&#10;\begin{document}&#10;&#10;\begin{align*}&#10;\Delta \mathcal{M}_\mathrm{base} &amp;= 2 \theta(y_t &gt; 0 )\theta(\Delta R &gt; R)[ \theta(k_1^+ &lt; \mathcal{T}^\mathrm {cut})\theta(k_2^+ &lt; \mathcal{T}^\mathrm{cut})&#10;- \theta(k_1^+ + k_2^+ &lt; \mathcal{T}^\mathrm {cut})&#10;\end{align*}&#10;&#10;&#10;&#10;&#10;&#10;\end{document}"/>
  <p:tag name="IGUANATEXSIZE" val="18"/>
  <p:tag name="IGUANATEXCURSOR" val="254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7.4391"/>
  <p:tag name="ORIGINALWIDTH" val="3857.518"/>
  <p:tag name="LATEXADDIN" val="\documentclass{article}&#10;\usepackage{amsmath}&#10;\usepackage{amsfonts}&#10;\pagestyle{empty}&#10;\begin{document}&#10;&#10;\begin{align*}&#10;S_f^{(2)}(\mathcal{T}^\mathrm{cut}, R,\mu) &amp;= S_{G,f}(\mathcal{T}^\mathrm{cut},\mu) + \frac{1}{2}[S_f^{(1)}(\mathcal{T}^\mathrm{cut},\mu)]^2 + \Delta S_f^{(2)}(\mathcal{T}^\mathrm{cut},R,\mu)\, \\&#10;&amp;\,\, + \Delta \mathbb{S}_f^{(2)}(\mathcal{T}^\mathrm{cut},R,\mu) &#10;\end{align*}&#10;&#10;&#10;\end{document}"/>
  <p:tag name="IGUANATEXSIZE" val="20"/>
  <p:tag name="IGUANATEXCURSOR" val="31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5"/>
  <p:tag name="ORIGINALWIDTH" val="1179"/>
  <p:tag name="LATEXADDIN" val="\documentclass{article}&#10;\usepackage{amsmath}&#10;\pagestyle{empty}&#10;\begin{document}&#10;&#10;$\Delta S_\mathrm{base}:\log{R}\,\,,\log^2{R} $&#10;&#10;&#10;\end{document}"/>
  <p:tag name="IGUANATEXSIZE" val="18"/>
  <p:tag name="IGUANATEXCURSOR" val="91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1338.75"/>
  <p:tag name="LATEXADDIN" val="\documentclass{article}&#10;\usepackage{amsmath}&#10;\pagestyle{empty}&#10;\begin{document}&#10;&#10;&#10;$\Delta S_\mathrm{rest} = \Delta S_f - \Delta S_\mathrm{base}:$&#10;&#10;\end{document}"/>
  <p:tag name="IGUANATEXSIZE" val="20"/>
  <p:tag name="IGUANATEXCURSOR" val="122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5.6918"/>
  <p:tag name="ORIGINALWIDTH" val="4956.13"/>
  <p:tag name="LATEXADDIN" val="\documentclass{article}&#10;\usepackage{amsmath}&#10;\pagestyle{empty}&#10;\usepackage{xcolor}&#10;\definecolor{mygreen}{rgb}{0,0.65,0}&#10;\definecolor{myorange}{rgb}{1,0.5,0}&#10;\begin{document}&#10;&#10;\begin{align*}&#10;\frac{d\sigma_0^\mathrm{resum}}{dY}(\mathcal{T}_{B,C}^\mathrm{jet} &lt; \mathcal{T}^\mathrm{cut}) &#10;&amp;= \sigma_B \textcolor{blue}{H_{gg}(m_t, m_H^2,\mu_H)}\, \textcolor{mygreen}{B_g(m_H \mathcal{T}^\mathrm{cut},x_a,R,\mu_B)}&#10;\textcolor{mygreen}{B_g(m_H \mathcal{T}^\mathrm{cut},x_b,R,\mu_B)}&#10;\\&#10;&amp; \textcolor{myorange}{S_{gg}^{B,C}(\mathcal{T}^\mathrm{cut},R,\mu_S)}&#10;%\nn \\ &amp;\qquad&#10;+ \sigma_0^{\rm Rsub}&#10;\end{align*}&#10;&#10;&#10;&#10;&#10;\end{document}"/>
  <p:tag name="IGUANATEXSIZE" val="20"/>
  <p:tag name="IGUANATEXCURSOR" val="583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815.523"/>
  <p:tag name="LATEXADDIN" val="\documentclass{article}&#10;\usepackage{amsmath}&#10;\pagestyle{empty}&#10;\usepackage{xcolor}&#10;\begin{document}&#10;&#10;\begin{align*} &#10;\textcolor{blue}{H_{gg}}=&amp; \textcolor{blue}{|C^{(0)}_{ggH}|^2+ \alpha_s \mathrm{Re}\left[C^{(1)}_{ggH}C^{(0)*}_{ggH}\right]&#10;+\alpha_s^2 \left(2\mathrm{Re}\left[C^{(2)}_{ggH}C^{(0)*}_{ggH}\right]+|C^{(1)}_{ggH}|^2 \right)}&#10;\end{align*}&#10;&#10;&#10;\end{document}"/>
  <p:tag name="IGUANATEXSIZE" val="20"/>
  <p:tag name="IGUANATEXCURSOR" val="242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3105.362"/>
  <p:tag name="LATEXADDIN" val="\documentclass{article}&#10;\usepackage{amsmath}&#10;\pagestyle{empty}&#10;\begin{document}&#10;&#10;\begin{align*}&#10;\sigma_0 (\mathcal{T}_{fj} &lt; \mathcal{T}^{\rm cut})&#10;&amp;= \sigma_0^{\rm resum} (\mathcal{T}_{fj} &lt; \mathcal{T}^{\rm cut})&#10;+ \sigma_0^{\rm nons} (\mathcal{T}_{fj} &lt; \mathcal{T}^{\rm cut})&#10;\end{align*}&#10;&#10;&#10;\end{document}"/>
  <p:tag name="IGUANATEXSIZE" val="20"/>
  <p:tag name="IGUANATEXCURSOR" val="273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4146.232"/>
  <p:tag name="LATEXADDIN" val="\documentclass{article}&#10;\usepackage{amsmath}&#10;\pagestyle{empty}&#10;\begin{document}&#10;&#10;\begin{align*} &#10;\mathcal{I}_{gj}(t,z,\mu)&#10;&amp;= \mathcal{I}_{gj}^{(0)}(t^{\rm cut},x,\mu)&#10;   + \alpha_s(\mu)\, \mathcal{I}_{gj}^{(1)}(t^{\rm cut},x,\mu)&#10;   + \alpha_s^2(\mu)\, \mathcal{I}_{gj}^{(2)}(t^{\rm cut},x,\mu,R)&#10;\,.\end{align*}&#10;&#10;&#10;&#10;\end{document}"/>
  <p:tag name="IGUANATEXSIZE" val="20"/>
  <p:tag name="IGUANATEXCURSOR" val="251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4071.241"/>
  <p:tag name="LATEXADDIN" val="\documentclass{article}&#10;\usepackage{amsmath}&#10;\pagestyle{empty}&#10;\usepackage{amsfonts}&#10;\begin{document}&#10;&#10;\begin{align*}&#10;\mathcal{I}_{gj}^{(2)}(t^{\rm cut},x,\mu,R) = \mathcal {I}_{G,gj}^{(2)}(t^{\rm cut}, x,\mu) + \Delta \mathcal{I}_{gj}^{(2)} (t^{\rm cut},x,\mu,R)+ \mathbb{I}_{gj}^{(2)} (t^{\rm cut},x,\mu,R)&#10;\end{align*}&#10;&#10;&#10;\end{document}"/>
  <p:tag name="IGUANATEXSIZE" val="20"/>
  <p:tag name="IGUANATEXCURSOR" val="84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5"/>
  <p:tag name="ORIGINALWIDTH" val="199.5"/>
  <p:tag name="LATEXADDIN" val="\documentclass{article}&#10;\usepackage{amsmath}&#10;\pagestyle{empty}&#10;\begin{document}&#10;&#10;$p_T^\mathrm{cut}$&#10;&#10;&#10;\end{document}"/>
  <p:tag name="IGUANATEXSIZE" val="18"/>
  <p:tag name="IGUANATEXCURSOR" val="99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3415.823"/>
  <p:tag name="LATEXADDIN" val="\documentclass{article}&#10;\usepackage{amsmath}&#10;\pagestyle{empty}&#10;\begin{document}&#10;&#10;\begin{align*}&#10;S_f(\mathcal{T}^{\rm cut}, R,\mu) = 1 + \alpha_s(\mu) S_f^{(1)} (\mathcal{T}^\mathrm{cut}, \mu) + \alpha_s^2(\mu) S_f^{(2)} (\mathcal{T}^{\rm cut}, R,\mu)&#10;\end{align*}&#10;&#10;&#10;\end{document}"/>
  <p:tag name="IGUANATEXSIZE" val="18"/>
  <p:tag name="IGUANATEXCURSOR" val="149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1.1436"/>
  <p:tag name="ORIGINALWIDTH" val="4222.722"/>
  <p:tag name="LATEXADDIN" val="\documentclass{article}&#10;\usepackage{amsmath}&#10;\usepackage{amsfonts}&#10;\pagestyle{empty}&#10;\begin{document}&#10;&#10;\begin{align*} &#10;\sigma_0^\mathrm{Rsub} =&amp; \frac{\alpha_s^2(\mu_\mathrm{avg})}{(4\pi)^2}H^{(0)}_{gg}\, U_{\rm total}(\mathcal{T}^{\rm cut}, \mu_H, \mu_B,\mu_S, \mu_\text{FO}) \, \times &#10;\Big[\Big\{f_g\,( x_a, \mu_B)\,f_j\,(x_b, \mu_B)&#10;\\&#10;&amp;\otimes \Big(\Delta \mathbb{I}^{(2)}_{gj} &#10;(x_b, \mu_\mathrm {avg},R) + SC_{gj}^{(2)}(x_b, \mu_\mathrm {avg},R)\Big)  + (x_a \leftrightarrow x_b)\Big\}    &#10;\\&#10;&amp; \,\, + f_g\,( x_a, \mu_B)\,f_g\,(x_b, \mu_B) &#10;\,\Delta \mathbb{S}^{(2)}_{f}\, (\mathcal{T}^{\rm cut} , \mu_\mathrm{avg},R ) \Big]&#10;\end{align*}&#10;&#10;&#10;\end{document}"/>
  <p:tag name="IGUANATEXSIZE" val="20"/>
  <p:tag name="IGUANATEXCURSOR" val="564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4328.459"/>
  <p:tag name="LATEXADDIN" val="\documentclass{article}&#10;\usepackage{amsmath}&#10;\pagestyle{empty}&#10;\begin{document}&#10;&#10;\begin{align*}&#10;U_{\rm total}(\mathcal{T}^{\rm cut}, \mu_H, \mu_B,\mu_S, \mu)  = U_S (\mathcal{T}^{\rm cut}, \mu_S, \mu) \times U_B^2 (m_H\mathcal{T}^{\rm cut}, \mu_B, \mu) \times U_H (\mu_H, \mu)&#10;\end{align*} &#10;&#10;&#10;\end{document}"/>
  <p:tag name="IGUANATEXSIZE" val="20"/>
  <p:tag name="IGUANATEXCURSOR" val="17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7.4391"/>
  <p:tag name="ORIGINALWIDTH" val="3857.518"/>
  <p:tag name="LATEXADDIN" val="\documentclass{article}&#10;\usepackage{amsmath}&#10;\usepackage{amsfonts}&#10;\pagestyle{empty}&#10;\begin{document}&#10;&#10;\begin{align*}&#10;S_f^{(2)}(\mathcal{T}^\mathrm{cut}, R,\mu) &amp;= S_{G,f}(\mathcal{T}^\mathrm{cut},\mu) + \frac{1}{2}[S_f^{(1)}(\mathcal{T}^\mathrm{cut},\mu)]^2 + \Delta S_f^{(2)}(\mathcal{T}^\mathrm{cut},R,\mu)\,\\&#10;&amp; \, + \Delta \mathbb{S}_f^{(2)}(\mathcal{T}^\mathrm{cut},R,\mu) &#10;\end{align*}&#10;&#10;&#10;\end{document}"/>
  <p:tag name="IGUANATEXSIZE" val="18"/>
  <p:tag name="IGUANATEXCURSOR" val="31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.7079"/>
  <p:tag name="ORIGINALWIDTH" val="2543.682"/>
  <p:tag name="LATEXADDIN" val="\documentclass{article}&#10;\usepackage{amsmath}&#10;\pagestyle{empty}&#10;\begin{document}&#10;&#10;\begin{align*}&#10;\gamma_S (\mathcal{T}^{\rm cut}, \mu, R) &amp;= \gamma_G (\mathcal{T}^{\rm cut}, \mu) + \Delta \gamma_S (\mathcal{T}^{\rm cut}, \mu, R) \\&#10;\gamma_B(t^{\rm cut}, \mu, R) &amp;= \gamma_G (t^{\rm cut}, \mu) + \Delta \gamma_B (t^{\rm cut}, \mu, R)&#10;\end{align*}&#10;&#10;&#10;\end{document}"/>
  <p:tag name="IGUANATEXSIZE" val="20"/>
  <p:tag name="IGUANATEXCURSOR" val="230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2841.75"/>
  <p:tag name="LATEXADDIN" val="\documentclass{article}&#10;\usepackage{amsmath}&#10;\pagestyle{empty}&#10;\begin{document}&#10;&#10;\begin{align*}&#10;\frac{d \sigma_0^\mathrm{nonsing}}{d \mathcal{T}_f^\mathrm{jet}} &amp;= \frac{d \sigma_0^\mathrm{FO}}{d\mathcal{T}_f^\mathrm{jet}} - &#10;\frac{d \sigma_0^\mathrm{resum}}{d \mathcal{T}_f^\mathrm{jet}}(\mu_H=\mu_B=\mu_S=\mu_\mathrm{FO})&#10;\end{align*}&#10;&#10;&#10;&#10;\end{document}"/>
  <p:tag name="IGUANATEXSIZE" val="20"/>
  <p:tag name="IGUANATEXCURSOR" val="226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2222.722"/>
  <p:tag name="LATEXADDIN" val="\documentclass{article}&#10;\usepackage{amsmath}&#10;\pagestyle{empty}&#10;\usepackage{xcolor}&#10;\definecolor{mygreen}{rgb}{0,0.65,0}&#10;\newcommand{\Tau}{\mathcal{T}}&#10;\newcommand{\cut}{\mathrm{cut}}&#10;\begin{document}&#10;&#10;\begin{align*}&#10;\textcolor{blue}{|\mu_H|} \, \textcolor{blue}{\sim m_H} \,\,\,,&#10;\textcolor{orange}{\mu_S} \, \textcolor{orange}{\sim \Tau^\cut} \,\,,&#10;\textcolor{mygreen}{\mu_B} \, \textcolor{mygreen}{\sim \sqrt{m_H \Tau^\cut}} &#10;\end{align*}&#10;&#10;&#10;\end{document}"/>
  <p:tag name="IGUANATEXSIZE" val="20"/>
  <p:tag name="IGUANATEXCURSOR" val="349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"/>
  <p:tag name="ORIGINALWIDTH" val="228"/>
  <p:tag name="LATEXADDIN" val="\documentclass{article}&#10;\usepackage{amsmath}&#10;\pagestyle{empty}&#10;\begin{document}&#10;&#10;$\mathcal{T}^\mathrm{cut}$&#10;&#10;&#10;\end{document}"/>
  <p:tag name="IGUANATEXSIZE" val="18"/>
  <p:tag name="IGUANATEXCURSOR" val="107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32.358"/>
  <p:tag name="LATEXADDIN" val="\documentclass{article}&#10;\usepackage{amsmath}&#10;\pagestyle{empty}&#10;\usepackage{xcolor}&#10;\definecolor{mygreen}{rgb}{0,0.65,0}&#10;\begin{document}&#10;&#10;\begin{equation*}&#10;\textcolor{mygreen}{\mu_B}, \textcolor{orange}{\mu_S} \to \mu_\mathrm{FO} \sim m_H&#10;\end{equation*}&#10;&#10;&#10;&#10;\end{document}"/>
  <p:tag name="IGUANATEXSIZE" val="20"/>
  <p:tag name="IGUANATEXCURSOR" val="25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5"/>
  <p:tag name="ORIGINALWIDTH" val="3440.25"/>
  <p:tag name="LATEXADDIN" val="\documentclass{article}&#10;\usepackage{amsmath}&#10;\pagestyle{empty}&#10;\begin{document}&#10;&#10;\begin{align*}&#10;\frac{d\sigma_0}{dY}(\mathcal{T}_f^\mathrm{jet} \!&lt; \mathcal{T}^\mathrm{cut})= \frac{d\sigma_0^\mathrm{resum}}{dY}(\mathcal{T}_f^\mathrm{jet} \!&lt; \mathcal{T}^\mathrm{cut})&#10;+ \frac{d\sigma_0^\mathrm{nons}}{dY}(\mathcal{T}_f^\mathrm{jet} \!&lt; \mathcal{T}^\mathrm{cut})&#10;\,\end{align*}&#10;&#10;&#10;\end{document}"/>
  <p:tag name="IGUANATEXSIZE" val="20"/>
  <p:tag name="IGUANATEXCURSOR" val="364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548.1815"/>
  <p:tag name="LATEXADDIN" val="\documentclass{article}&#10;\usepackage{amsmath}&#10;\pagestyle{empty}&#10;\begin{document}&#10;&#10;$p_T^{\rm jet} &lt; p_T^{\rm cut}$&#10;&#10;&#10;\end{document}"/>
  <p:tag name="IGUANATEXSIZE" val="20"/>
  <p:tag name="IGUANATEXCURSOR" val="112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4.7019"/>
  <p:tag name="ORIGINALWIDTH" val="4299.962"/>
  <p:tag name="LATEXADDIN" val="\documentclass{article}&#10;\usepackage{amsmath}&#10;\pagestyle{empty}&#10;\begin{document}&#10; &#10;\begin{align*} &#10;\sigma_0^{{\rm nons}, {\rm NNLO}}&#10;(\mathcal{T}_{fj} &lt; \mathcal{T}^{\rm cut},\mu_{\rm FO} )&#10;&amp;=&#10;\sigma^{\rm{FO}, \rm{NNLO}}_0 (\mathcal{T}_{fj} &lt; \mathcal{T}^{\rm cut})  \\&#10;&amp;- \sigma_0^{\rm{resum}, \rm{NNLL}'} &#10;(\mathcal{T}_{fj} &lt; \mathcal{T}^{\rm cut}, \mu_B = \mu_S = \mu_H =\mu_{\rm{FO}})&#10;\end{align*}&#10;&#10;&#10;\end{document}"/>
  <p:tag name="IGUANATEXSIZE" val="20"/>
  <p:tag name="IGUANATEXCURSOR" val="190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3180.353"/>
  <p:tag name="LATEXADDIN" val="\documentclass{article}&#10;\usepackage{amsmath}&#10;\pagestyle{empty}&#10;\begin{document}&#10;&#10;\begin{align*}&#10;\sigma^{\mathrm{FO, NNLO}}_{0} (\mathcal{T}_{fj} &lt; \mathcal{T}^{\rm cut}) = \sigma^{\mathrm{FO, NNLO}}_{\ge 0}  -\sigma^{\mathrm{FO, NLO}}_{\ge 1} (\mathcal{T}_{fj} \!&gt; \mathcal{T}^{\rm cut})&#10;\end{align*}&#10;&#10;&#10;\end{document}"/>
  <p:tag name="IGUANATEXSIZE" val="20"/>
  <p:tag name="IGUANATEXCURSOR" val="28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.9557"/>
  <p:tag name="ORIGINALWIDTH" val="2626.172"/>
  <p:tag name="LATEXADDIN" val="\documentclass{article}&#10;\usepackage{amsmath}&#10;\pagestyle{empty}&#10;\usepackage{xcolor}&#10;\definecolor{mygreen}{rgb}{0,0.65,0}&#10;\newcommand{\Tau}{\mathcal{T}}&#10;\newcommand{\cut}{\mathrm{cut}}&#10;\begin{document}&#10;&#10;\begin{align*} &#10;&amp;\textcolor{blue}{\mu_H} = -i \mu_{FO} \,\,,\,\,\,&#10;\textcolor{orange}{\mu_S(\Tau^\cut)} = \mu_{FO} f_\mathrm{run}(\Tau^\cut/m_H)&#10;\,, \\&#10;&amp;\textcolor{mygreen}{\mu_B(\Tau^\cut)} = \mu_{FO} \sqrt{f_\mathrm{run}(\Tau^\cut/m_H)}&#10;\end{align*}&#10;&#10;&#10;\end{document}"/>
  <p:tag name="IGUANATEXSIZE" val="20"/>
  <p:tag name="IGUANATEXCURSOR" val="25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0.6374"/>
  <p:tag name="ORIGINALWIDTH" val="3010.124"/>
  <p:tag name="LATEXADDIN" val="\documentclass{article}&#10;\usepackage{amsmath}&#10;\pagestyle{empty}&#10;\begin{document}&#10;&#10;\begin{align*}&#10;f_{\rm run}(x) &amp;= &#10;\begin{cases} x_0 \bigl[1+ (2r_s-1)(x/x_0)^2/4 \bigr] &amp; x \le 2x_0\,,&#10; \\ r_s x &amp; 2x_0 \le x \le x_1\,,&#10; \\ r_s x + \frac{(2-r_s x_2- r_s x_3)(x-x_1)^2}{2(x_2-x_1)(x_3-x_1)} &amp; x_1 \le x \le x_2\,,&#10; \\  1 - \frac{(2-r_s x_1- r_s x_2)(x-x_3)^2}{2(x_3-x_1)(x_3-x_2)} &amp; x_2 \le x \le x_3\,,&#10; \\ 1 &amp; x_3 \le x\,.&#10;\end{cases}&#10;\end{align*}&#10;&#10;&#10;\end{document}"/>
  <p:tag name="IGUANATEXSIZE" val="18"/>
  <p:tag name="IGUANATEXCURSOR" val="94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5"/>
  <p:tag name="ORIGINALWIDTH" val="2045.25"/>
  <p:tag name="LATEXADDIN" val="\documentclass{article}&#10;\usepackage{amsmath}&#10;\pagestyle{empty}&#10;\newcommand{\cut}{\mathrm{cut}}&#10;\usepackage{xcolor}&#10;&#10;\begin{document}&#10;&#10;&#10;$ \Delta_0^2 = \textcolor{blue}{[\Delta^\mathrm{FO}(\mathcal{T}^\cut)]^2} + \textcolor{orange}{[\Delta^{\mathrm{resum}}(\mathcal{T}^\cut)]^2}$.&#10;&#10;&#10;\end{document}"/>
  <p:tag name="IGUANATEXSIZE" val="18"/>
  <p:tag name="IGUANATEXCURSOR" val="273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1290"/>
  <p:tag name="LATEXADDIN" val="\documentclass{article}&#10;\usepackage{amsmath}&#10;\pagestyle{empty}&#10;\usepackage{xcolor}&#10;\begin{document}&#10;&#10;&#10;\textcolor{blue}{$( \mathcal{T}^\mathrm{cut} \sim Q )$} : \textcolor{blue}{$\Delta_0^y = \Delta^\mathrm{FO}$}&#10;&#10;\end{document}"/>
  <p:tag name="IGUANATEXSIZE" val="18"/>
  <p:tag name="IGUANATEXCURSOR" val="188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5.4518"/>
  <p:tag name="ORIGINALWIDTH" val="3745.032"/>
  <p:tag name="LATEXADDIN" val="\documentclass{article}&#10;\usepackage{amsmath}&#10;\pagestyle{empty}&#10;\begin{document}&#10;&#10;\begin{align*}&#10;\mu_S^\mathrm{vary}(x, \alpha) &amp;=  \mu_{FO}\, f_\mathrm{vary}^\alpha (x) \,f_\mathrm{run}(x) \,,\\ &#10;\mu_B^\mathrm{vary}(x, \alpha,\beta) &amp;= &#10;\mu_S^{vary}(x, \alpha)^{1/2-\beta} \mu_{FO}^{1/2+\beta} = &#10;\mu_{FO} \big[f_\mathrm{vary}^\alpha(x)\, f_\mathrm{run}(x) \big]^{1/2-\beta}&#10;\end{align*}&#10;&#10;&#10;\end{document}"/>
  <p:tag name="IGUANATEXSIZE" val="20"/>
  <p:tag name="IGUANATEXCURSOR" val="237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5"/>
  <p:tag name="ORIGINALWIDTH" val="1526.25"/>
  <p:tag name="LATEXADDIN" val="\documentclass{article}&#10;\usepackage{amsmath}&#10;\pagestyle{empty}&#10;\usepackage{xcolor}&#10;\begin{document}&#10;&#10;\textcolor{orange}{$( \mathcal{T}^\mathrm{cut} \ll Q )$} : \textcolor{orange}{$\Delta^\mathrm{cut} = \Delta^\mathrm{resum}$}&#10;&#10;&#10;&#10;\end{document}"/>
  <p:tag name="IGUANATEXSIZE" val="18"/>
  <p:tag name="IGUANATEXCURSOR" val="82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8.4177"/>
  <p:tag name="ORIGINALWIDTH" val="2413.948"/>
  <p:tag name="LATEXADDIN" val="\documentclass{article}&#10;\usepackage{amsmath}&#10;\pagestyle{empty}&#10;\newcommand{\Tau}{\mathcal{T}}&#10;\newcommand{\cut}{\mathrm{cut}}&#10;\begin{document}&#10;&#10;\begin{align*} &#10;\mathcal{R}_{(\text{UE}/\text{no UE})}(\Tau^\cut) = \dfrac{\sigma_0\left(\Tau^\cut\right)|_{\text{had on, UE on}}}{\sigma_0\left(\Tau^\cut\right)|_{\text{had on, UE off}}}\\&#10;\mathcal{R}_{(\text{no had}/\text{had})}(\Tau^\cut) = \dfrac{\sigma_0\left(\Tau^\cut\right)|_{\text{had off, UE off}}}{\sigma_0\left(\Tau^\cut\right)|_{\text{had on, UE off}}}&#10;\end{align*}&#10;&#10;&#10;\end{document}"/>
  <p:tag name="IGUANATEXSIZE" val="20"/>
  <p:tag name="IGUANATEXCURSOR" val="524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175.5"/>
  <p:tag name="LATEXADDIN" val="\documentclass{article}&#10;\usepackage{amsmath}&#10;\pagestyle{empty}&#10;\begin{document}&#10;&#10;$p_T^\mathrm{jet}$&#10;&#10;&#10;\end{document}"/>
  <p:tag name="IGUANATEXSIZE" val="18"/>
  <p:tag name="IGUANATEXCURSOR" val="99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552.681"/>
  <p:tag name="LATEXADDIN" val="\documentclass{article}&#10;\usepackage{amsmath}&#10;\pagestyle{empty}&#10;\begin{document}&#10;&#10;$p_{Tj} &lt; p_T^{\rm cut}$&#10;&#10;&#10;\end{document}"/>
  <p:tag name="IGUANATEXSIZE" val="20"/>
  <p:tag name="IGUANATEXCURSOR" val="105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175.5"/>
  <p:tag name="LATEXADDIN" val="\documentclass{article}&#10;\usepackage{amsmath}&#10;\pagestyle{empty}&#10;\begin{document}&#10;&#10;$p_T^\mathrm{jet}$&#10;&#10;&#10;\end{document}"/>
  <p:tag name="IGUANATEXSIZE" val="18"/>
  <p:tag name="IGUANATEXCURSOR" val="99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175.5"/>
  <p:tag name="LATEXADDIN" val="\documentclass{article}&#10;\usepackage{amsmath}&#10;\pagestyle{empty}&#10;\begin{document}&#10;&#10;$p_T^\mathrm{jet}$&#10;&#10;&#10;\end{document}"/>
  <p:tag name="IGUANATEXSIZE" val="18"/>
  <p:tag name="IGUANATEXCURSOR" val="99"/>
  <p:tag name="TRANSPARENCY" val="True"/>
  <p:tag name="FILENAME" val=""/>
  <p:tag name="LATEXENGINEID" val="0"/>
  <p:tag name="TEMPFOLDER" val="C:\HighEnergy_Astro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5"/>
  <p:tag name="ORIGINALWIDTH" val="204"/>
  <p:tag name="LATEXADDIN" val="\documentclass{article}&#10;\usepackage{amsmath}&#10;\pagestyle{empty}&#10;\begin{document}&#10;&#10;$\mathcal{T}_C^\mathrm{jet}$&#10;&#10;\end{document}"/>
  <p:tag name="IGUANATEXSIZE" val="20"/>
  <p:tag name="IGUANATEXCURSOR" val="109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"/>
  <p:tag name="ORIGINALWIDTH" val="574.5"/>
  <p:tag name="LATEXADDIN" val="\documentclass{article}&#10;\usepackage{amsmath}&#10;\pagestyle{empty}&#10;\begin{document}&#10;&#10;$\mathcal{T}_B$ and $\mathcal{T}_C$&#10;&#10;&#10;\end{document}"/>
  <p:tag name="IGUANATEXSIZE" val="31"/>
  <p:tag name="IGUANATEXCURSOR" val="116"/>
  <p:tag name="TRANSPARENCY" val="True"/>
  <p:tag name="FILENAME" val=""/>
  <p:tag name="LATEXENGINEID" val="0"/>
  <p:tag name="TEMPFOLDER" val="C:\HighEnergy_Astro\Horiuchi_VT\Job_talk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121.86"/>
  <p:tag name="LATEXADDIN" val="\documentclass{article}&#10;\usepackage{amsmath}&#10;\pagestyle{empty}&#10;\begin{document}&#10;&#10;\begin{align*}&#10;\tilde{O}_g(y^-, \omega) = -\omega e^{-i\hat{p}^+ y^-/2}\mathcal{B}_{n\,\perp\mu}(y^-\frac{n}{2})[\delta(\omega-\bar{\mathcal{P}}_n)\mathcal{B}_{n\,\perp\mu}(0)]&#10;\end{align*}&#10;&#10;&#10;&#10;\end{document}"/>
  <p:tag name="IGUANATEXSIZE" val="20"/>
  <p:tag name="IGUANATEXCURSOR" val="105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3532.808"/>
  <p:tag name="LATEXADDIN" val="\documentclass{article}&#10;\usepackage{amsmath}&#10;\pagestyle{empty}&#10;\usepackage{braket}&#10;\begin{document}&#10;&#10;\begin{align*}&#10;f_g(\frac{\omega'}{P^-},\mu)= \theta(\omega')\bra{p_n(P^-)} \mathcal{B}_{n\perp \mu}(0)[\delta(\omega-\bar{\mathcal{P}}_n)\mathcal{B}_{n\perp \mu}(0)]&#10;\ket{p_n(P^-)}&#10;\end{align*}&#10;&#10;&#10;&#10;\end{document}"/>
  <p:tag name="IGUANATEXSIZE" val="20"/>
  <p:tag name="IGUANATEXCURSOR" val="275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2152"/>
  <p:tag name="ORIGINALWIDTH" val="1598.05"/>
  <p:tag name="LATEXADDIN" val="\documentclass{article}&#10;\usepackage{amsmath}&#10;\pagestyle{empty}&#10;\begin{document}&#10;&#10;\begin{align*}&#10;\mathcal{B}_{n,\perp}^\mu = \frac{1}{g}[W_n^\dagger(x)iD_{n,\perp}^\mu W_n(x)]&#10;\end{align*}&#10;&#10;&#10;\end{document}"/>
  <p:tag name="IGUANATEXSIZE" val="20"/>
  <p:tag name="IGUANATEXCURSOR" val="173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2554.931"/>
  <p:tag name="LATEXADDIN" val="\documentclass{article}&#10;\usepackage{amsmath}&#10;\pagestyle{empty}&#10;\begin{document}&#10;&#10;\begin{align*}&#10;O_i(t=|\omega|b^+, \omega ) = \frac{1}{2\pi}\int \frac{dy^-}{2|\omega|}e^{i b^+ y^-/2} \tilde{O}_i(y^-,\omega)&#10;\end{align*}&#10;&#10;&#10;\end{document}"/>
  <p:tag name="IGUANATEXSIZE" val="20"/>
  <p:tag name="IGUANATEXCURSOR" val="206"/>
  <p:tag name="TRANSPARENCY" val="True"/>
  <p:tag name="FILENAME" val=""/>
  <p:tag name="LATEXENGINEID" val="0"/>
  <p:tag name="TEMPFOLDER" val="D: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19516</TotalTime>
  <Words>1596</Words>
  <Application>Microsoft Office PowerPoint</Application>
  <PresentationFormat>On-screen Show (4:3)</PresentationFormat>
  <Paragraphs>300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Corbel</vt:lpstr>
      <vt:lpstr>Wingdings</vt:lpstr>
      <vt:lpstr>Retrospect</vt:lpstr>
      <vt:lpstr>Higgs Production at NNLL´ + NNLO using  Rapidity-Dependent Jet Vetoes. 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Prediction of Exclusive Jet Cross sections at the LHC</dc:title>
  <dc:creator>Shireen Gangal</dc:creator>
  <cp:lastModifiedBy>Shireen Gangal</cp:lastModifiedBy>
  <cp:revision>735</cp:revision>
  <dcterms:created xsi:type="dcterms:W3CDTF">2017-11-24T17:07:22Z</dcterms:created>
  <dcterms:modified xsi:type="dcterms:W3CDTF">2020-05-29T14:33:30Z</dcterms:modified>
</cp:coreProperties>
</file>