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2"/>
  </p:notesMasterIdLst>
  <p:sldIdLst>
    <p:sldId id="256" r:id="rId3"/>
    <p:sldId id="264" r:id="rId4"/>
    <p:sldId id="308" r:id="rId5"/>
    <p:sldId id="263" r:id="rId6"/>
    <p:sldId id="265" r:id="rId7"/>
    <p:sldId id="258" r:id="rId8"/>
    <p:sldId id="270" r:id="rId9"/>
    <p:sldId id="271" r:id="rId10"/>
    <p:sldId id="306" r:id="rId11"/>
    <p:sldId id="266" r:id="rId12"/>
    <p:sldId id="259" r:id="rId13"/>
    <p:sldId id="273" r:id="rId14"/>
    <p:sldId id="274" r:id="rId15"/>
    <p:sldId id="275" r:id="rId16"/>
    <p:sldId id="278" r:id="rId17"/>
    <p:sldId id="279" r:id="rId18"/>
    <p:sldId id="301" r:id="rId19"/>
    <p:sldId id="313" r:id="rId20"/>
    <p:sldId id="309" r:id="rId21"/>
    <p:sldId id="269" r:id="rId22"/>
    <p:sldId id="310" r:id="rId23"/>
    <p:sldId id="312" r:id="rId24"/>
    <p:sldId id="267" r:id="rId25"/>
    <p:sldId id="280" r:id="rId26"/>
    <p:sldId id="281" r:id="rId27"/>
    <p:sldId id="283" r:id="rId28"/>
    <p:sldId id="284" r:id="rId29"/>
    <p:sldId id="305" r:id="rId30"/>
    <p:sldId id="268" r:id="rId31"/>
    <p:sldId id="285" r:id="rId32"/>
    <p:sldId id="287" r:id="rId33"/>
    <p:sldId id="293" r:id="rId34"/>
    <p:sldId id="296" r:id="rId35"/>
    <p:sldId id="297" r:id="rId36"/>
    <p:sldId id="298" r:id="rId37"/>
    <p:sldId id="302" r:id="rId38"/>
    <p:sldId id="303" r:id="rId39"/>
    <p:sldId id="307" r:id="rId40"/>
    <p:sldId id="304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94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5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C2825-AC34-4BA4-9AFA-E8BECF59816B}" type="datetimeFigureOut">
              <a:rPr lang="en-IN" smtClean="0"/>
              <a:t>05-11-2019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E3B7AE-FD67-4744-87C7-AF81DC14FFD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14702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3B7AE-FD67-4744-87C7-AF81DC14FFDB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30727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E35E6-3E4B-4977-8CC9-84AA62352764}" type="slidenum">
              <a:rPr lang="en-IN" smtClean="0"/>
              <a:t>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55765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781F5-EE39-4E4E-8875-A9195E8CC507}" type="slidenum">
              <a:rPr lang="en-IN" smtClean="0">
                <a:solidFill>
                  <a:prstClr val="black"/>
                </a:solidFill>
              </a:rPr>
              <a:pPr/>
              <a:t>24</a:t>
            </a:fld>
            <a:endParaRPr lang="en-I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273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781F5-EE39-4E4E-8875-A9195E8CC507}" type="slidenum">
              <a:rPr lang="en-IN" smtClean="0">
                <a:solidFill>
                  <a:prstClr val="black"/>
                </a:solidFill>
              </a:rPr>
              <a:pPr/>
              <a:t>25</a:t>
            </a:fld>
            <a:endParaRPr lang="en-I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273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781F5-EE39-4E4E-8875-A9195E8CC507}" type="slidenum">
              <a:rPr lang="en-IN" smtClean="0"/>
              <a:t>27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05804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6EB6E-9840-418E-BB5F-C2AD18FD9C3E}" type="datetimeFigureOut">
              <a:rPr lang="en-IN" smtClean="0"/>
              <a:t>05-11-2019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C1C85-D260-42F2-98F9-D52A2918535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49140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6EB6E-9840-418E-BB5F-C2AD18FD9C3E}" type="datetimeFigureOut">
              <a:rPr lang="en-IN" smtClean="0"/>
              <a:t>05-11-2019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C1C85-D260-42F2-98F9-D52A2918535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46828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6EB6E-9840-418E-BB5F-C2AD18FD9C3E}" type="datetimeFigureOut">
              <a:rPr lang="en-IN" smtClean="0"/>
              <a:t>05-11-2019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C1C85-D260-42F2-98F9-D52A2918535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73049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B9A9E-9E1D-4648-9435-714B3F1E0B0A}" type="datetimeFigureOut">
              <a:rPr lang="en-US" smtClean="0"/>
              <a:t>11/5/19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333CA-F967-C746-9DE4-356CCBF83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8796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B9A9E-9E1D-4648-9435-714B3F1E0B0A}" type="datetimeFigureOut">
              <a:rPr lang="en-US" smtClean="0"/>
              <a:t>11/5/19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333CA-F967-C746-9DE4-356CCBF83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723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B9A9E-9E1D-4648-9435-714B3F1E0B0A}" type="datetimeFigureOut">
              <a:rPr lang="en-US" smtClean="0"/>
              <a:t>11/5/19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333CA-F967-C746-9DE4-356CCBF83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653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B9A9E-9E1D-4648-9435-714B3F1E0B0A}" type="datetimeFigureOut">
              <a:rPr lang="en-US" smtClean="0"/>
              <a:t>11/5/19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333CA-F967-C746-9DE4-356CCBF83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3103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B9A9E-9E1D-4648-9435-714B3F1E0B0A}" type="datetimeFigureOut">
              <a:rPr lang="en-US" smtClean="0"/>
              <a:t>11/5/19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333CA-F967-C746-9DE4-356CCBF83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301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B9A9E-9E1D-4648-9435-714B3F1E0B0A}" type="datetimeFigureOut">
              <a:rPr lang="en-US" smtClean="0"/>
              <a:t>11/5/19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333CA-F967-C746-9DE4-356CCBF83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6541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B9A9E-9E1D-4648-9435-714B3F1E0B0A}" type="datetimeFigureOut">
              <a:rPr lang="en-US" smtClean="0"/>
              <a:t>11/5/19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333CA-F967-C746-9DE4-356CCBF83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8664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B9A9E-9E1D-4648-9435-714B3F1E0B0A}" type="datetimeFigureOut">
              <a:rPr lang="en-US" smtClean="0"/>
              <a:t>11/5/19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333CA-F967-C746-9DE4-356CCBF83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12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6EB6E-9840-418E-BB5F-C2AD18FD9C3E}" type="datetimeFigureOut">
              <a:rPr lang="en-IN" smtClean="0"/>
              <a:t>05-11-2019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C1C85-D260-42F2-98F9-D52A2918535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404865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B9A9E-9E1D-4648-9435-714B3F1E0B0A}" type="datetimeFigureOut">
              <a:rPr lang="en-US" smtClean="0"/>
              <a:t>11/5/19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333CA-F967-C746-9DE4-356CCBF83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0645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B9A9E-9E1D-4648-9435-714B3F1E0B0A}" type="datetimeFigureOut">
              <a:rPr lang="en-US" smtClean="0"/>
              <a:t>11/5/19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333CA-F967-C746-9DE4-356CCBF83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9297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B9A9E-9E1D-4648-9435-714B3F1E0B0A}" type="datetimeFigureOut">
              <a:rPr lang="en-US" smtClean="0"/>
              <a:t>11/5/19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333CA-F967-C746-9DE4-356CCBF83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97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6EB6E-9840-418E-BB5F-C2AD18FD9C3E}" type="datetimeFigureOut">
              <a:rPr lang="en-IN" smtClean="0"/>
              <a:t>05-11-2019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C1C85-D260-42F2-98F9-D52A2918535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13084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6EB6E-9840-418E-BB5F-C2AD18FD9C3E}" type="datetimeFigureOut">
              <a:rPr lang="en-IN" smtClean="0"/>
              <a:t>05-11-2019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C1C85-D260-42F2-98F9-D52A2918535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68460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6EB6E-9840-418E-BB5F-C2AD18FD9C3E}" type="datetimeFigureOut">
              <a:rPr lang="en-IN" smtClean="0"/>
              <a:t>05-11-2019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C1C85-D260-42F2-98F9-D52A2918535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43636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6EB6E-9840-418E-BB5F-C2AD18FD9C3E}" type="datetimeFigureOut">
              <a:rPr lang="en-IN" smtClean="0"/>
              <a:t>05-11-2019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C1C85-D260-42F2-98F9-D52A2918535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9751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6EB6E-9840-418E-BB5F-C2AD18FD9C3E}" type="datetimeFigureOut">
              <a:rPr lang="en-IN" smtClean="0"/>
              <a:t>05-11-2019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C1C85-D260-42F2-98F9-D52A2918535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68977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6EB6E-9840-418E-BB5F-C2AD18FD9C3E}" type="datetimeFigureOut">
              <a:rPr lang="en-IN" smtClean="0"/>
              <a:t>05-11-2019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C1C85-D260-42F2-98F9-D52A2918535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00423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6EB6E-9840-418E-BB5F-C2AD18FD9C3E}" type="datetimeFigureOut">
              <a:rPr lang="en-IN" smtClean="0"/>
              <a:t>05-11-2019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C1C85-D260-42F2-98F9-D52A2918535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58968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6EB6E-9840-418E-BB5F-C2AD18FD9C3E}" type="datetimeFigureOut">
              <a:rPr lang="en-IN" smtClean="0"/>
              <a:t>05-11-2019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2C1C85-D260-42F2-98F9-D52A2918535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66100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B9A9E-9E1D-4648-9435-714B3F1E0B0A}" type="datetimeFigureOut">
              <a:rPr lang="en-US" smtClean="0"/>
              <a:t>11/5/19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333CA-F967-C746-9DE4-356CCBF83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262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1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332658"/>
            <a:ext cx="9002532" cy="1470025"/>
          </a:xfrm>
        </p:spPr>
        <p:txBody>
          <a:bodyPr>
            <a:normAutofit/>
          </a:bodyPr>
          <a:lstStyle/>
          <a:p>
            <a:r>
              <a:rPr lang="en-IN" sz="4000" b="1" dirty="0">
                <a:solidFill>
                  <a:srgbClr val="C00000"/>
                </a:solidFill>
              </a:rPr>
              <a:t>LIGO India – opportunities for industries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700808"/>
            <a:ext cx="8712968" cy="1270992"/>
          </a:xfrm>
        </p:spPr>
        <p:txBody>
          <a:bodyPr>
            <a:normAutofit fontScale="92500" lnSpcReduction="20000"/>
          </a:bodyPr>
          <a:lstStyle/>
          <a:p>
            <a:r>
              <a:rPr lang="en-IN" sz="2800" dirty="0">
                <a:solidFill>
                  <a:srgbClr val="002060"/>
                </a:solidFill>
              </a:rPr>
              <a:t>Amit K Srivastava, IPR</a:t>
            </a:r>
          </a:p>
          <a:p>
            <a:r>
              <a:rPr lang="en-IN" sz="2800" dirty="0">
                <a:solidFill>
                  <a:srgbClr val="00B050"/>
                </a:solidFill>
              </a:rPr>
              <a:t>On behalf of LIGO India Project team </a:t>
            </a:r>
          </a:p>
          <a:p>
            <a:r>
              <a:rPr lang="en-IN" sz="2800" dirty="0">
                <a:solidFill>
                  <a:srgbClr val="00B050"/>
                </a:solidFill>
              </a:rPr>
              <a:t>(IPR, DCSEM, RRCAT, IUCAA)</a:t>
            </a:r>
          </a:p>
          <a:p>
            <a:endParaRPr lang="en-IN" dirty="0"/>
          </a:p>
          <a:p>
            <a:endParaRPr lang="en-IN" dirty="0"/>
          </a:p>
        </p:txBody>
      </p:sp>
      <p:pic>
        <p:nvPicPr>
          <p:cNvPr id="5" name="Picture 4" descr="LIGO-India 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6787"/>
            <a:ext cx="1094077" cy="656554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68960"/>
            <a:ext cx="4427984" cy="332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51" y="3068960"/>
            <a:ext cx="161925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51" y="4937770"/>
            <a:ext cx="1728192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824" y="2886658"/>
            <a:ext cx="1731640" cy="1731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2" y="4725121"/>
            <a:ext cx="1603631" cy="1656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179512" y="6393904"/>
            <a:ext cx="8712968" cy="4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2200" dirty="0">
                <a:solidFill>
                  <a:srgbClr val="7030A0"/>
                </a:solidFill>
              </a:rPr>
              <a:t>amit@ipr.res.in</a:t>
            </a:r>
          </a:p>
          <a:p>
            <a:endParaRPr lang="en-IN" dirty="0"/>
          </a:p>
        </p:txBody>
      </p:sp>
      <p:sp>
        <p:nvSpPr>
          <p:cNvPr id="4" name="TextBox 3"/>
          <p:cNvSpPr txBox="1"/>
          <p:nvPr/>
        </p:nvSpPr>
        <p:spPr>
          <a:xfrm>
            <a:off x="6156178" y="-27384"/>
            <a:ext cx="28463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i="1" dirty="0"/>
              <a:t>Vigyan </a:t>
            </a:r>
            <a:r>
              <a:rPr lang="en-IN" sz="1600" i="1" dirty="0" err="1"/>
              <a:t>Samagam</a:t>
            </a:r>
            <a:r>
              <a:rPr lang="en-IN" sz="1600" i="1" dirty="0"/>
              <a:t>  4-5 Nov 2019</a:t>
            </a:r>
          </a:p>
        </p:txBody>
      </p:sp>
    </p:spTree>
    <p:extLst>
      <p:ext uri="{BB962C8B-B14F-4D97-AF65-F5344CB8AC3E}">
        <p14:creationId xmlns:p14="http://schemas.microsoft.com/office/powerpoint/2010/main" val="27848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Contents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>
                <a:solidFill>
                  <a:schemeClr val="bg2"/>
                </a:solidFill>
              </a:rPr>
              <a:t>About the site &amp; schematic representation; proposed civil work</a:t>
            </a:r>
          </a:p>
          <a:p>
            <a:r>
              <a:rPr lang="en-IN" dirty="0">
                <a:solidFill>
                  <a:srgbClr val="0070C0"/>
                </a:solidFill>
              </a:rPr>
              <a:t>Vacuum System – Overview and Industrial Work Requirements</a:t>
            </a:r>
          </a:p>
          <a:p>
            <a:r>
              <a:rPr lang="en-IN" dirty="0">
                <a:solidFill>
                  <a:schemeClr val="bg2"/>
                </a:solidFill>
              </a:rPr>
              <a:t>Detector: Laser and Optics</a:t>
            </a:r>
            <a:endParaRPr lang="en-IN" dirty="0">
              <a:solidFill>
                <a:srgbClr val="0070C0"/>
              </a:solidFill>
            </a:endParaRPr>
          </a:p>
          <a:p>
            <a:r>
              <a:rPr lang="en-IN" dirty="0">
                <a:solidFill>
                  <a:schemeClr val="bg2"/>
                </a:solidFill>
              </a:rPr>
              <a:t>Control and Data System activities</a:t>
            </a:r>
          </a:p>
          <a:p>
            <a:r>
              <a:rPr lang="en-IN" dirty="0">
                <a:solidFill>
                  <a:schemeClr val="bg2"/>
                </a:solidFill>
              </a:rPr>
              <a:t>Data Storage and Data Computing</a:t>
            </a:r>
          </a:p>
          <a:p>
            <a:r>
              <a:rPr lang="en-IN" dirty="0">
                <a:solidFill>
                  <a:schemeClr val="bg2"/>
                </a:solidFill>
              </a:rPr>
              <a:t>Conclusions</a:t>
            </a:r>
          </a:p>
          <a:p>
            <a:endParaRPr lang="en-IN" dirty="0"/>
          </a:p>
        </p:txBody>
      </p:sp>
      <p:pic>
        <p:nvPicPr>
          <p:cNvPr id="4" name="Picture 3" descr="LIGO-India 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6787"/>
            <a:ext cx="1094077" cy="65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6789"/>
            <a:ext cx="8229600" cy="809925"/>
          </a:xfrm>
        </p:spPr>
        <p:txBody>
          <a:bodyPr>
            <a:normAutofit/>
          </a:bodyPr>
          <a:lstStyle/>
          <a:p>
            <a:r>
              <a:rPr lang="en-IN" sz="4000" b="1" dirty="0">
                <a:solidFill>
                  <a:srgbClr val="C00000"/>
                </a:solidFill>
              </a:rPr>
              <a:t>Vacuum System Overview</a:t>
            </a:r>
          </a:p>
        </p:txBody>
      </p:sp>
      <p:pic>
        <p:nvPicPr>
          <p:cNvPr id="3" name="Picture 2" descr="LIGO-India 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6787"/>
            <a:ext cx="1094077" cy="656554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7413242" cy="547260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6624645"/>
              </p:ext>
            </p:extLst>
          </p:nvPr>
        </p:nvGraphicFramePr>
        <p:xfrm>
          <a:off x="6217096" y="3505200"/>
          <a:ext cx="2819400" cy="28192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259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9343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66602">
                <a:tc>
                  <a:txBody>
                    <a:bodyPr/>
                    <a:lstStyle/>
                    <a:p>
                      <a:r>
                        <a:rPr lang="en-IN" sz="1400" dirty="0">
                          <a:latin typeface="+mj-lt"/>
                        </a:rPr>
                        <a:t>BSC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dirty="0">
                          <a:latin typeface="+mj-lt"/>
                        </a:rPr>
                        <a:t>05 Nos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2322">
                <a:tc>
                  <a:txBody>
                    <a:bodyPr/>
                    <a:lstStyle/>
                    <a:p>
                      <a:r>
                        <a:rPr lang="en-IN" sz="1400" dirty="0">
                          <a:latin typeface="+mj-lt"/>
                        </a:rPr>
                        <a:t>HAM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dirty="0">
                          <a:latin typeface="+mj-lt"/>
                        </a:rPr>
                        <a:t>06 Nos.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r>
                        <a:rPr lang="en-IN" sz="1400" dirty="0">
                          <a:latin typeface="+mj-lt"/>
                        </a:rPr>
                        <a:t>Cryopump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dirty="0">
                          <a:latin typeface="+mj-lt"/>
                        </a:rPr>
                        <a:t>04 Nos.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7562">
                <a:tc>
                  <a:txBody>
                    <a:bodyPr/>
                    <a:lstStyle/>
                    <a:p>
                      <a:r>
                        <a:rPr lang="en-IN" sz="1400" dirty="0">
                          <a:latin typeface="+mj-lt"/>
                        </a:rPr>
                        <a:t>MC</a:t>
                      </a:r>
                      <a:r>
                        <a:rPr lang="en-IN" sz="1400" baseline="0" dirty="0">
                          <a:latin typeface="+mj-lt"/>
                        </a:rPr>
                        <a:t> Tube</a:t>
                      </a:r>
                      <a:endParaRPr lang="en-IN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dirty="0">
                          <a:latin typeface="+mj-lt"/>
                        </a:rPr>
                        <a:t>04 Nos.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97082">
                <a:tc>
                  <a:txBody>
                    <a:bodyPr/>
                    <a:lstStyle/>
                    <a:p>
                      <a:r>
                        <a:rPr lang="en-IN" sz="1400" dirty="0">
                          <a:latin typeface="+mj-lt"/>
                        </a:rPr>
                        <a:t>Spools</a:t>
                      </a:r>
                      <a:r>
                        <a:rPr lang="en-IN" sz="1400" baseline="0" dirty="0">
                          <a:latin typeface="+mj-lt"/>
                        </a:rPr>
                        <a:t> and adapters</a:t>
                      </a:r>
                      <a:endParaRPr lang="en-IN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dirty="0">
                          <a:latin typeface="+mj-lt"/>
                        </a:rPr>
                        <a:t>85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97082">
                <a:tc>
                  <a:txBody>
                    <a:bodyPr/>
                    <a:lstStyle/>
                    <a:p>
                      <a:r>
                        <a:rPr lang="en-IN" sz="1400" dirty="0">
                          <a:latin typeface="+mj-lt"/>
                        </a:rPr>
                        <a:t>Beam tube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dirty="0">
                          <a:latin typeface="+mj-lt"/>
                        </a:rPr>
                        <a:t>8 </a:t>
                      </a:r>
                      <a:r>
                        <a:rPr lang="en-IN" sz="1400" dirty="0" err="1">
                          <a:latin typeface="+mj-lt"/>
                        </a:rPr>
                        <a:t>kms</a:t>
                      </a:r>
                      <a:endParaRPr lang="en-IN" sz="1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97082">
                <a:tc>
                  <a:txBody>
                    <a:bodyPr/>
                    <a:lstStyle/>
                    <a:p>
                      <a:r>
                        <a:rPr lang="en-IN" sz="1400" dirty="0">
                          <a:solidFill>
                            <a:schemeClr val="tx1"/>
                          </a:solidFill>
                          <a:latin typeface="+mj-lt"/>
                        </a:rPr>
                        <a:t>Big Ion pump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dirty="0">
                          <a:solidFill>
                            <a:schemeClr val="tx1"/>
                          </a:solidFill>
                          <a:latin typeface="+mj-lt"/>
                        </a:rPr>
                        <a:t>06 Nos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66602">
                <a:tc>
                  <a:txBody>
                    <a:bodyPr/>
                    <a:lstStyle/>
                    <a:p>
                      <a:r>
                        <a:rPr lang="en-IN" sz="1400" dirty="0">
                          <a:solidFill>
                            <a:schemeClr val="tx1"/>
                          </a:solidFill>
                          <a:latin typeface="+mj-lt"/>
                        </a:rPr>
                        <a:t>Big Gate valve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dirty="0">
                          <a:solidFill>
                            <a:schemeClr val="tx1"/>
                          </a:solidFill>
                          <a:latin typeface="+mj-lt"/>
                        </a:rPr>
                        <a:t>12 Nos.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66602">
                <a:tc>
                  <a:txBody>
                    <a:bodyPr/>
                    <a:lstStyle/>
                    <a:p>
                      <a:r>
                        <a:rPr lang="en-IN" sz="1400" dirty="0">
                          <a:solidFill>
                            <a:schemeClr val="tx1"/>
                          </a:solidFill>
                          <a:latin typeface="+mj-lt"/>
                        </a:rPr>
                        <a:t>TMP, Gauges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dirty="0">
                          <a:solidFill>
                            <a:schemeClr val="tx1"/>
                          </a:solidFill>
                          <a:latin typeface="+mj-lt"/>
                        </a:rPr>
                        <a:t>Several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398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912" y="0"/>
            <a:ext cx="7437512" cy="1143000"/>
          </a:xfrm>
        </p:spPr>
        <p:txBody>
          <a:bodyPr>
            <a:normAutofit/>
          </a:bodyPr>
          <a:lstStyle/>
          <a:p>
            <a:pPr algn="ctr"/>
            <a:r>
              <a:rPr lang="en-IN" sz="4000" b="1" dirty="0">
                <a:solidFill>
                  <a:srgbClr val="C00000"/>
                </a:solidFill>
              </a:rPr>
              <a:t>Surface area exposed to vacuum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6364019"/>
              </p:ext>
            </p:extLst>
          </p:nvPr>
        </p:nvGraphicFramePr>
        <p:xfrm>
          <a:off x="755578" y="1127760"/>
          <a:ext cx="7632849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105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20682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9456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Sl. 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Vacuum Components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Quantity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 surface area exposed to vacuum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446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HAM chamber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~35 m</a:t>
                      </a:r>
                      <a:r>
                        <a:rPr lang="en-US" baseline="30000" dirty="0"/>
                        <a:t>2</a:t>
                      </a:r>
                      <a:r>
                        <a:rPr lang="en-US" dirty="0"/>
                        <a:t> x 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446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BSC chamber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~60 m</a:t>
                      </a:r>
                      <a:r>
                        <a:rPr lang="en-US" baseline="30000" dirty="0"/>
                        <a:t>2</a:t>
                      </a:r>
                      <a:r>
                        <a:rPr lang="en-US" dirty="0"/>
                        <a:t> x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9456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Spool and Adapter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~400 m</a:t>
                      </a:r>
                      <a:r>
                        <a:rPr lang="en-US" baseline="30000" dirty="0"/>
                        <a:t>2</a:t>
                      </a:r>
                      <a:r>
                        <a:rPr lang="en-US" dirty="0"/>
                        <a:t> (Corner)</a:t>
                      </a:r>
                    </a:p>
                    <a:p>
                      <a:pPr algn="ctr"/>
                      <a:r>
                        <a:rPr lang="en-US" dirty="0"/>
                        <a:t>~25 m</a:t>
                      </a:r>
                      <a:r>
                        <a:rPr lang="en-US" baseline="30000" dirty="0"/>
                        <a:t>2</a:t>
                      </a:r>
                      <a:r>
                        <a:rPr lang="en-US" dirty="0"/>
                        <a:t> (End)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4446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Mode Cleaner tube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~180 m</a:t>
                      </a:r>
                      <a:r>
                        <a:rPr lang="en-US" baseline="30000" dirty="0"/>
                        <a:t>2</a:t>
                      </a:r>
                      <a:r>
                        <a:rPr lang="en-US" dirty="0"/>
                        <a:t> x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4446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Beam tube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~16000 m</a:t>
                      </a:r>
                      <a:r>
                        <a:rPr lang="en-US" baseline="30000" dirty="0"/>
                        <a:t>2</a:t>
                      </a:r>
                      <a:r>
                        <a:rPr lang="en-US" dirty="0"/>
                        <a:t> x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4446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Baffles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~225 m</a:t>
                      </a:r>
                      <a:r>
                        <a:rPr lang="en-US" baseline="30000" dirty="0"/>
                        <a:t>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4446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 </a:t>
                      </a:r>
                      <a:r>
                        <a:rPr lang="en-IN" b="1" dirty="0"/>
                        <a:t>34000 m</a:t>
                      </a:r>
                      <a:r>
                        <a:rPr lang="en-IN" b="1" baseline="30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112" y="4724402"/>
            <a:ext cx="89644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2">
              <a:buFont typeface="Wingdings" pitchFamily="2" charset="2"/>
              <a:buChar char="Ø"/>
            </a:pPr>
            <a:r>
              <a:rPr lang="en-US" dirty="0"/>
              <a:t>The surface area of steel exposed to vacuum is a source of contamination</a:t>
            </a:r>
          </a:p>
          <a:p>
            <a:pPr marL="457200" lvl="2">
              <a:buFont typeface="Wingdings" pitchFamily="2" charset="2"/>
              <a:buChar char="Ø"/>
            </a:pPr>
            <a:r>
              <a:rPr lang="en-US" dirty="0"/>
              <a:t>The ultimate vacuum in the detector will be primarily decided by the </a:t>
            </a:r>
            <a:r>
              <a:rPr lang="en-US" dirty="0" err="1"/>
              <a:t>outgassing</a:t>
            </a:r>
            <a:r>
              <a:rPr lang="en-US" dirty="0"/>
              <a:t> rate of constituent species present in the vacuum chamber</a:t>
            </a:r>
          </a:p>
          <a:p>
            <a:pPr marL="511175" lvl="2" indent="-53975">
              <a:buFont typeface="Wingdings" pitchFamily="2" charset="2"/>
              <a:buChar char="Ø"/>
            </a:pPr>
            <a:r>
              <a:rPr lang="en-US" dirty="0"/>
              <a:t> Hydrogen is intrinsic during stainless steel manufacture, hydrogen partial pressure requires continuous monitoring and control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To attain detector sensitivity, stringent effort to control contamination is required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 LIGO prescribed material for mechanical structure fabrication – SS304L (low hydrogen)</a:t>
            </a:r>
          </a:p>
        </p:txBody>
      </p:sp>
      <p:pic>
        <p:nvPicPr>
          <p:cNvPr id="6" name="Picture 5" descr="LIGO-India 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6787"/>
            <a:ext cx="1094077" cy="65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53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896" y="-27384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en-IN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BSC parts and dimensions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2" y="970148"/>
            <a:ext cx="2563345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4A79"/>
              </a:clrFrom>
              <a:clrTo>
                <a:srgbClr val="004A7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972" y="4288884"/>
            <a:ext cx="1984166" cy="19880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014B7C"/>
              </a:clrFrom>
              <a:clrTo>
                <a:srgbClr val="014B7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57" y="4227153"/>
            <a:ext cx="2182772" cy="19088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85802" y="6268775"/>
            <a:ext cx="1366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latin typeface="Calibri" panose="020F0502020204030204" pitchFamily="34" charset="0"/>
              </a:rPr>
              <a:t>Upper part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95602" y="6343086"/>
            <a:ext cx="1366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latin typeface="Calibri" panose="020F0502020204030204" pitchFamily="34" charset="0"/>
              </a:rPr>
              <a:t>Lower part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5602" y="940789"/>
            <a:ext cx="2977077" cy="3124200"/>
          </a:xfrm>
          <a:prstGeom prst="rect">
            <a:avLst/>
          </a:prstGeom>
        </p:spPr>
      </p:pic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7589869"/>
              </p:ext>
            </p:extLst>
          </p:nvPr>
        </p:nvGraphicFramePr>
        <p:xfrm>
          <a:off x="6063833" y="990600"/>
          <a:ext cx="2819400" cy="3276600"/>
        </p:xfrm>
        <a:graphic>
          <a:graphicData uri="http://schemas.openxmlformats.org/drawingml/2006/table">
            <a:tbl>
              <a:tblPr firstRow="1" firstCol="1" bandRow="1"/>
              <a:tblGrid>
                <a:gridCol w="15987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206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593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Parameters</a:t>
                      </a:r>
                      <a:endParaRPr lang="en-IN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28575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Values </a:t>
                      </a:r>
                      <a:r>
                        <a:rPr lang="en-IN" sz="1200" b="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 </a:t>
                      </a:r>
                      <a:r>
                        <a:rPr lang="en-IN" sz="1200" b="0" baseline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(</a:t>
                      </a:r>
                      <a:r>
                        <a:rPr lang="en-IN" sz="1200" i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mm )</a:t>
                      </a:r>
                      <a:endParaRPr lang="en-IN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28575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96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Inner Diameter</a:t>
                      </a:r>
                      <a:endParaRPr lang="en-IN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2654</a:t>
                      </a:r>
                      <a:endParaRPr lang="en-IN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796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Upper Part</a:t>
                      </a:r>
                      <a:endParaRPr lang="en-IN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 </a:t>
                      </a:r>
                      <a:endParaRPr lang="en-IN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79673">
                <a:tc>
                  <a:txBody>
                    <a:bodyPr/>
                    <a:lstStyle/>
                    <a:p>
                      <a:pPr marL="49911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Height</a:t>
                      </a:r>
                      <a:endParaRPr lang="en-IN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1994 </a:t>
                      </a:r>
                      <a:endParaRPr lang="en-IN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79673">
                <a:tc>
                  <a:txBody>
                    <a:bodyPr/>
                    <a:lstStyle/>
                    <a:p>
                      <a:pPr marL="49911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No. of Nozzles / OD Size</a:t>
                      </a:r>
                      <a:endParaRPr lang="en-IN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02 / 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356 </a:t>
                      </a:r>
                      <a:endParaRPr lang="en-IN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796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Lower Part</a:t>
                      </a:r>
                      <a:endParaRPr lang="en-IN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 </a:t>
                      </a:r>
                      <a:endParaRPr lang="en-IN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79673">
                <a:tc>
                  <a:txBody>
                    <a:bodyPr/>
                    <a:lstStyle/>
                    <a:p>
                      <a:pPr marL="49911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Height</a:t>
                      </a:r>
                      <a:endParaRPr lang="en-IN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2823 </a:t>
                      </a:r>
                      <a:endParaRPr lang="en-IN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79673">
                <a:tc>
                  <a:txBody>
                    <a:bodyPr/>
                    <a:lstStyle/>
                    <a:p>
                      <a:pPr marL="49911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Connecting flange ID</a:t>
                      </a:r>
                      <a:endParaRPr lang="en-IN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2654</a:t>
                      </a:r>
                      <a:endParaRPr lang="en-IN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41492">
                <a:tc>
                  <a:txBody>
                    <a:bodyPr/>
                    <a:lstStyle/>
                    <a:p>
                      <a:pPr marL="49911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End cover ID</a:t>
                      </a:r>
                      <a:endParaRPr lang="en-IN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1536</a:t>
                      </a:r>
                      <a:endParaRPr lang="en-IN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88574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i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            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i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              No. of Nozzles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              </a:t>
                      </a:r>
                      <a:r>
                        <a:rPr lang="en-US" sz="1200" i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/OD Size</a:t>
                      </a:r>
                      <a:endParaRPr lang="en-IN" sz="120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IN" sz="120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 </a:t>
                      </a:r>
                      <a:endParaRPr lang="en-IN" sz="110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20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10 / </a:t>
                      </a:r>
                      <a:r>
                        <a:rPr lang="en-US" sz="1200" i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356 </a:t>
                      </a:r>
                      <a:endParaRPr lang="en-IN" sz="120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i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06 / 254 </a:t>
                      </a:r>
                      <a:endParaRPr lang="en-IN" sz="120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i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12 / 203 </a:t>
                      </a:r>
                      <a:endParaRPr lang="en-IN" sz="120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5798616" y="4386945"/>
            <a:ext cx="3349834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Calibri" panose="020F0502020204030204" pitchFamily="34" charset="0"/>
                <a:cs typeface="Times New Roman" pitchFamily="18" charset="0"/>
              </a:rPr>
              <a:t>     </a:t>
            </a:r>
          </a:p>
          <a:p>
            <a:r>
              <a:rPr lang="en-US" sz="1400" dirty="0">
                <a:latin typeface="Calibri" panose="020F0502020204030204" pitchFamily="34" charset="0"/>
                <a:cs typeface="Times New Roman" pitchFamily="18" charset="0"/>
              </a:rPr>
              <a:t>      Height 		      : 5.21 m</a:t>
            </a:r>
          </a:p>
          <a:p>
            <a:r>
              <a:rPr lang="en-US" sz="1400" dirty="0">
                <a:latin typeface="Calibri" panose="020F0502020204030204" pitchFamily="34" charset="0"/>
                <a:cs typeface="Times New Roman" pitchFamily="18" charset="0"/>
              </a:rPr>
              <a:t>      Inner diameter	      : 2.65 m </a:t>
            </a:r>
          </a:p>
          <a:p>
            <a:r>
              <a:rPr lang="en-US" sz="1400" dirty="0">
                <a:latin typeface="Calibri" panose="020F0502020204030204" pitchFamily="34" charset="0"/>
                <a:cs typeface="Times New Roman" pitchFamily="18" charset="0"/>
              </a:rPr>
              <a:t>      Wall thickness (upper)      : 6.35 mm</a:t>
            </a:r>
          </a:p>
          <a:p>
            <a:r>
              <a:rPr lang="en-US" sz="1400" dirty="0">
                <a:latin typeface="Calibri" panose="020F0502020204030204" pitchFamily="34" charset="0"/>
                <a:cs typeface="Times New Roman" pitchFamily="18" charset="0"/>
              </a:rPr>
              <a:t>      Wall thickness (lower)       : 12.7 mm</a:t>
            </a:r>
          </a:p>
          <a:p>
            <a:r>
              <a:rPr lang="en-US" sz="1400" dirty="0">
                <a:latin typeface="Calibri" panose="020F0502020204030204" pitchFamily="34" charset="0"/>
                <a:cs typeface="Times New Roman" pitchFamily="18" charset="0"/>
              </a:rPr>
              <a:t>      Wall thickness (head)        : 9.5/6.35 mm</a:t>
            </a:r>
          </a:p>
          <a:p>
            <a:r>
              <a:rPr lang="en-US" sz="1400" dirty="0">
                <a:latin typeface="Calibri" panose="020F0502020204030204" pitchFamily="34" charset="0"/>
                <a:cs typeface="Times New Roman" pitchFamily="18" charset="0"/>
              </a:rPr>
              <a:t>      Surface area                         : 60 m</a:t>
            </a:r>
            <a:r>
              <a:rPr lang="en-US" sz="1400" baseline="30000" dirty="0">
                <a:latin typeface="Calibri" panose="020F0502020204030204" pitchFamily="34" charset="0"/>
                <a:cs typeface="Times New Roman" pitchFamily="18" charset="0"/>
              </a:rPr>
              <a:t>2</a:t>
            </a:r>
          </a:p>
          <a:p>
            <a:r>
              <a:rPr lang="en-US" sz="1400" dirty="0">
                <a:latin typeface="Calibri" panose="020F0502020204030204" pitchFamily="34" charset="0"/>
                <a:cs typeface="Times New Roman" pitchFamily="18" charset="0"/>
              </a:rPr>
              <a:t>      Volume		        : 35 m</a:t>
            </a:r>
            <a:r>
              <a:rPr lang="en-US" sz="1400" baseline="30000" dirty="0">
                <a:latin typeface="Calibri" panose="020F0502020204030204" pitchFamily="34" charset="0"/>
                <a:cs typeface="Times New Roman" pitchFamily="18" charset="0"/>
              </a:rPr>
              <a:t>3</a:t>
            </a:r>
          </a:p>
          <a:p>
            <a:r>
              <a:rPr lang="en-US" sz="1400" baseline="30000" dirty="0">
                <a:latin typeface="Calibri" panose="020F0502020204030204" pitchFamily="34" charset="0"/>
                <a:cs typeface="Times New Roman" pitchFamily="18" charset="0"/>
              </a:rPr>
              <a:t>         </a:t>
            </a:r>
            <a:r>
              <a:rPr lang="en-IN" sz="1400" dirty="0">
                <a:latin typeface="Calibri" panose="020F0502020204030204" pitchFamily="34" charset="0"/>
                <a:cs typeface="Times New Roman" pitchFamily="18" charset="0"/>
              </a:rPr>
              <a:t>Chamber weight: </a:t>
            </a:r>
            <a:r>
              <a:rPr lang="en-IN" sz="1400" dirty="0">
                <a:latin typeface="Calibri" panose="020F0502020204030204" pitchFamily="34" charset="0"/>
                <a:ea typeface="Cambria Math" panose="02040503050406030204" pitchFamily="18" charset="0"/>
                <a:cs typeface="Times New Roman" pitchFamily="18" charset="0"/>
              </a:rPr>
              <a:t>≈ </a:t>
            </a:r>
            <a:r>
              <a:rPr lang="en-IN" sz="1400" dirty="0">
                <a:latin typeface="Calibri" panose="020F0502020204030204" pitchFamily="34" charset="0"/>
                <a:cs typeface="Times New Roman" pitchFamily="18" charset="0"/>
              </a:rPr>
              <a:t>7050Kg </a:t>
            </a:r>
          </a:p>
          <a:p>
            <a:r>
              <a:rPr lang="en-IN" sz="1400" dirty="0">
                <a:latin typeface="Calibri" panose="020F0502020204030204" pitchFamily="34" charset="0"/>
                <a:cs typeface="Times New Roman" pitchFamily="18" charset="0"/>
              </a:rPr>
              <a:t>      Support weight: </a:t>
            </a:r>
            <a:r>
              <a:rPr lang="en-IN" sz="1400" dirty="0">
                <a:latin typeface="Calibri" panose="020F0502020204030204" pitchFamily="34" charset="0"/>
                <a:ea typeface="Cambria Math" panose="02040503050406030204" pitchFamily="18" charset="0"/>
                <a:cs typeface="Times New Roman" pitchFamily="18" charset="0"/>
              </a:rPr>
              <a:t>≈</a:t>
            </a:r>
            <a:r>
              <a:rPr lang="en-IN" sz="1400" dirty="0">
                <a:latin typeface="Calibri" panose="020F0502020204030204" pitchFamily="34" charset="0"/>
                <a:cs typeface="Times New Roman" pitchFamily="18" charset="0"/>
              </a:rPr>
              <a:t> 1000Kg (Carbon steel)</a:t>
            </a:r>
            <a:endParaRPr lang="en-US" sz="1400" dirty="0">
              <a:latin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099" y="4495800"/>
            <a:ext cx="1217739" cy="588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4612540" y="6178873"/>
            <a:ext cx="1080091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IN" sz="2400" b="1" dirty="0">
                <a:latin typeface="Calibri" panose="020F0502020204030204" pitchFamily="34" charset="0"/>
              </a:rPr>
              <a:t>SS304L</a:t>
            </a:r>
          </a:p>
        </p:txBody>
      </p:sp>
      <p:pic>
        <p:nvPicPr>
          <p:cNvPr id="13" name="Picture 12" descr="LIGO-India Logo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6787"/>
            <a:ext cx="1094077" cy="65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16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888" y="87288"/>
            <a:ext cx="8229600" cy="533400"/>
          </a:xfrm>
        </p:spPr>
        <p:txBody>
          <a:bodyPr>
            <a:noAutofit/>
          </a:bodyPr>
          <a:lstStyle/>
          <a:p>
            <a:pPr algn="ctr"/>
            <a:r>
              <a:rPr lang="en-IN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HAM parts and dimensions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59" y="1031005"/>
            <a:ext cx="2845167" cy="28494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4A79"/>
              </a:clrFrom>
              <a:clrTo>
                <a:srgbClr val="004A7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199" y="4297325"/>
            <a:ext cx="1571861" cy="1477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408010"/>
            <a:ext cx="1447800" cy="12561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640" y="5883968"/>
            <a:ext cx="1416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>
                <a:latin typeface="Calibri" panose="020F0502020204030204" pitchFamily="34" charset="0"/>
              </a:rPr>
              <a:t>2140mm ID Shell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79278" y="5888292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>
                <a:latin typeface="Calibri" panose="020F0502020204030204" pitchFamily="34" charset="0"/>
              </a:rPr>
              <a:t>1537mm ID port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16172" y="880842"/>
            <a:ext cx="2146428" cy="2016995"/>
          </a:xfrm>
          <a:prstGeom prst="rect">
            <a:avLst/>
          </a:prstGeom>
        </p:spPr>
      </p:pic>
      <p:pic>
        <p:nvPicPr>
          <p:cNvPr id="18" name="Picture 17" descr="E:\03\LIGO\Presentations\DAE Chairman\25 HAM-mod.bmp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17" b="20259"/>
          <a:stretch/>
        </p:blipFill>
        <p:spPr bwMode="auto">
          <a:xfrm>
            <a:off x="2831888" y="2880409"/>
            <a:ext cx="3111712" cy="252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026181"/>
              </p:ext>
            </p:extLst>
          </p:nvPr>
        </p:nvGraphicFramePr>
        <p:xfrm>
          <a:off x="5867400" y="1121092"/>
          <a:ext cx="3048000" cy="2993710"/>
        </p:xfrm>
        <a:graphic>
          <a:graphicData uri="http://schemas.openxmlformats.org/drawingml/2006/table">
            <a:tbl>
              <a:tblPr firstRow="1" firstCol="1" bandRow="1"/>
              <a:tblGrid>
                <a:gridCol w="19113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366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Parameters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28575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Values </a:t>
                      </a:r>
                      <a:r>
                        <a:rPr lang="en-IN" sz="14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(mm)</a:t>
                      </a:r>
                      <a:endParaRPr lang="en-IN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28575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Cylindrical Part</a:t>
                      </a:r>
                      <a:endParaRPr lang="en-IN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 </a:t>
                      </a:r>
                      <a:endParaRPr lang="en-IN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 marL="51308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Inner Diameter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2140 </a:t>
                      </a:r>
                      <a:endParaRPr lang="en-IN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 marL="5130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Length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1854 </a:t>
                      </a:r>
                      <a:endParaRPr lang="en-IN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5130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No. of Nozzles / OD Size</a:t>
                      </a:r>
                      <a:endParaRPr lang="en-IN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01 /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356 </a:t>
                      </a:r>
                      <a:endParaRPr lang="en-IN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04 / 305 </a:t>
                      </a:r>
                      <a:endParaRPr lang="en-IN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06 / 254</a:t>
                      </a:r>
                      <a:endParaRPr lang="en-IN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10 / 203</a:t>
                      </a:r>
                      <a:endParaRPr lang="en-IN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Two big Cylindrical Ports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 </a:t>
                      </a:r>
                      <a:endParaRPr lang="en-IN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 marL="5130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Inner Diameter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1537 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 marL="5130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No. of Nozzles / OD Size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02/254 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5562600" y="4363761"/>
            <a:ext cx="3744686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alibri" panose="020F0502020204030204" pitchFamily="34" charset="0"/>
                <a:cs typeface="Times New Roman" pitchFamily="18" charset="0"/>
              </a:rPr>
              <a:t>         </a:t>
            </a:r>
            <a:r>
              <a:rPr lang="en-US" sz="1400" dirty="0">
                <a:latin typeface="Calibri" panose="020F0502020204030204" pitchFamily="34" charset="0"/>
                <a:cs typeface="Times New Roman" pitchFamily="18" charset="0"/>
              </a:rPr>
              <a:t>Height                                       : 2.92 m</a:t>
            </a:r>
          </a:p>
          <a:p>
            <a:r>
              <a:rPr lang="en-US" sz="1400" dirty="0">
                <a:latin typeface="Calibri" panose="020F0502020204030204" pitchFamily="34" charset="0"/>
                <a:cs typeface="Times New Roman" pitchFamily="18" charset="0"/>
              </a:rPr>
              <a:t>          Inner diameter	                : 2.14 m </a:t>
            </a:r>
          </a:p>
          <a:p>
            <a:r>
              <a:rPr lang="en-US" sz="1400" dirty="0">
                <a:latin typeface="Calibri" panose="020F0502020204030204" pitchFamily="34" charset="0"/>
                <a:cs typeface="Times New Roman" pitchFamily="18" charset="0"/>
              </a:rPr>
              <a:t>          Wall thickness                          : 12.7 mm</a:t>
            </a:r>
          </a:p>
          <a:p>
            <a:r>
              <a:rPr lang="en-US" sz="1400" dirty="0">
                <a:latin typeface="Calibri" panose="020F0502020204030204" pitchFamily="34" charset="0"/>
                <a:cs typeface="Times New Roman" pitchFamily="18" charset="0"/>
              </a:rPr>
              <a:t>          Wall thickness (head)             : 9.5/6.35 mm</a:t>
            </a:r>
          </a:p>
          <a:p>
            <a:r>
              <a:rPr lang="en-US" sz="1400" dirty="0">
                <a:latin typeface="Calibri" panose="020F0502020204030204" pitchFamily="34" charset="0"/>
                <a:cs typeface="Times New Roman" pitchFamily="18" charset="0"/>
              </a:rPr>
              <a:t>          Surface area	                : 35 m</a:t>
            </a:r>
            <a:r>
              <a:rPr lang="en-US" sz="1400" baseline="30000" dirty="0">
                <a:latin typeface="Calibri" panose="020F0502020204030204" pitchFamily="34" charset="0"/>
                <a:cs typeface="Times New Roman" pitchFamily="18" charset="0"/>
              </a:rPr>
              <a:t>2</a:t>
            </a:r>
          </a:p>
          <a:p>
            <a:r>
              <a:rPr lang="en-US" sz="1400" dirty="0">
                <a:latin typeface="Calibri" panose="020F0502020204030204" pitchFamily="34" charset="0"/>
                <a:cs typeface="Times New Roman" pitchFamily="18" charset="0"/>
              </a:rPr>
              <a:t>          Volume	                : 10 m</a:t>
            </a:r>
            <a:r>
              <a:rPr lang="en-US" sz="1400" baseline="30000" dirty="0">
                <a:latin typeface="Calibri" panose="020F0502020204030204" pitchFamily="34" charset="0"/>
                <a:cs typeface="Times New Roman" pitchFamily="18" charset="0"/>
              </a:rPr>
              <a:t>3</a:t>
            </a:r>
          </a:p>
          <a:p>
            <a:r>
              <a:rPr lang="en-US" sz="1400" baseline="30000" dirty="0">
                <a:latin typeface="Calibri" panose="020F0502020204030204" pitchFamily="34" charset="0"/>
                <a:cs typeface="Times New Roman" pitchFamily="18" charset="0"/>
              </a:rPr>
              <a:t>               </a:t>
            </a:r>
            <a:r>
              <a:rPr lang="en-US" sz="1400" dirty="0">
                <a:latin typeface="Calibri" panose="020F0502020204030204" pitchFamily="34" charset="0"/>
                <a:cs typeface="Times New Roman" pitchFamily="18" charset="0"/>
              </a:rPr>
              <a:t>Chamber weight</a:t>
            </a:r>
            <a:r>
              <a:rPr lang="en-IN" sz="1400" dirty="0">
                <a:latin typeface="Calibri" panose="020F0502020204030204" pitchFamily="34" charset="0"/>
                <a:cs typeface="Times New Roman" pitchFamily="18" charset="0"/>
              </a:rPr>
              <a:t>: </a:t>
            </a:r>
            <a:r>
              <a:rPr lang="en-IN" sz="1400" dirty="0">
                <a:latin typeface="Calibri" panose="020F0502020204030204" pitchFamily="34" charset="0"/>
                <a:ea typeface="Cambria Math" panose="02040503050406030204" pitchFamily="18" charset="0"/>
                <a:cs typeface="Times New Roman" pitchFamily="18" charset="0"/>
              </a:rPr>
              <a:t>≈ </a:t>
            </a:r>
            <a:r>
              <a:rPr lang="en-IN" sz="1400" dirty="0">
                <a:latin typeface="Calibri" panose="020F0502020204030204" pitchFamily="34" charset="0"/>
                <a:cs typeface="Times New Roman" pitchFamily="18" charset="0"/>
              </a:rPr>
              <a:t>4500Kg </a:t>
            </a:r>
          </a:p>
          <a:p>
            <a:r>
              <a:rPr lang="en-IN" sz="1400" dirty="0">
                <a:latin typeface="Calibri" panose="020F0502020204030204" pitchFamily="34" charset="0"/>
                <a:cs typeface="Times New Roman" pitchFamily="18" charset="0"/>
              </a:rPr>
              <a:t>          Support weight: </a:t>
            </a:r>
            <a:r>
              <a:rPr lang="en-IN" sz="1400" dirty="0">
                <a:latin typeface="Calibri" panose="020F0502020204030204" pitchFamily="34" charset="0"/>
                <a:ea typeface="Cambria Math" panose="02040503050406030204" pitchFamily="18" charset="0"/>
                <a:cs typeface="Times New Roman" pitchFamily="18" charset="0"/>
              </a:rPr>
              <a:t>≈</a:t>
            </a:r>
            <a:r>
              <a:rPr lang="en-IN" sz="1400" dirty="0">
                <a:latin typeface="Calibri" panose="020F0502020204030204" pitchFamily="34" charset="0"/>
                <a:cs typeface="Times New Roman" pitchFamily="18" charset="0"/>
              </a:rPr>
              <a:t> 600Kg (Carbon steel)</a:t>
            </a:r>
            <a:endParaRPr lang="en-US" sz="1400" dirty="0">
              <a:latin typeface="Calibri" panose="020F0502020204030204" pitchFamily="34" charset="0"/>
              <a:cs typeface="Times New Roman" pitchFamily="18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Times New Roman" pitchFamily="18" charset="0"/>
              </a:rPr>
              <a:t>		</a:t>
            </a:r>
            <a:endParaRPr lang="en-US" sz="1600" dirty="0">
              <a:latin typeface="Calibri" panose="020F0502020204030204" pitchFamily="34" charset="0"/>
              <a:cs typeface="Times New Roman" pitchFamily="18" charset="0"/>
              <a:sym typeface="Symbo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29745" y="6004284"/>
            <a:ext cx="1080091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IN" sz="2400" b="1" dirty="0">
                <a:latin typeface="Calibri" panose="020F0502020204030204" pitchFamily="34" charset="0"/>
              </a:rPr>
              <a:t>SS304L</a:t>
            </a:r>
          </a:p>
        </p:txBody>
      </p:sp>
      <p:pic>
        <p:nvPicPr>
          <p:cNvPr id="15" name="Picture 14" descr="LIGO-India Logo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6787"/>
            <a:ext cx="1094077" cy="65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5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4" y="44624"/>
            <a:ext cx="8229600" cy="78296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IN" sz="4000" b="1" dirty="0">
                <a:solidFill>
                  <a:srgbClr val="C00000"/>
                </a:solidFill>
              </a:rPr>
              <a:t>Beam Tube</a:t>
            </a: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 l="64023" t="21840" r="13770" b="4241"/>
          <a:stretch>
            <a:fillRect/>
          </a:stretch>
        </p:blipFill>
        <p:spPr bwMode="auto">
          <a:xfrm>
            <a:off x="26685" y="975048"/>
            <a:ext cx="5307317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3" cstate="print"/>
          <a:srcRect l="55560" t="8327" r="14937" b="75945"/>
          <a:stretch>
            <a:fillRect/>
          </a:stretch>
        </p:blipFill>
        <p:spPr bwMode="auto">
          <a:xfrm>
            <a:off x="2286000" y="975048"/>
            <a:ext cx="3352800" cy="2313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2" y="5093438"/>
            <a:ext cx="4419601" cy="173075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607946" y="1066802"/>
            <a:ext cx="3383656" cy="3693319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IN" b="1" dirty="0"/>
              <a:t>Length of beam tube </a:t>
            </a:r>
            <a:r>
              <a:rPr lang="en-IN" dirty="0"/>
              <a:t>: 4 km in each arm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IN" dirty="0"/>
              <a:t>Total length: 8 km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IN" dirty="0"/>
              <a:t>Internal diameter : 1.24 m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IN" dirty="0"/>
              <a:t>Thickness: 3.2 mm (available higher)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IN" dirty="0"/>
              <a:t>Beam tube (each) section length: </a:t>
            </a:r>
            <a:r>
              <a:rPr lang="en-IN" dirty="0">
                <a:ea typeface="Cambria Math" panose="02040503050406030204" pitchFamily="18" charset="0"/>
              </a:rPr>
              <a:t>≈20 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IN" dirty="0">
                <a:ea typeface="Cambria Math" panose="02040503050406030204" pitchFamily="18" charset="0"/>
              </a:rPr>
              <a:t>Bellows at every 40 m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IN" b="1" dirty="0">
                <a:ea typeface="Cambria Math" panose="02040503050406030204" pitchFamily="18" charset="0"/>
              </a:rPr>
              <a:t>Prototype</a:t>
            </a:r>
            <a:r>
              <a:rPr lang="en-IN" dirty="0">
                <a:ea typeface="Cambria Math" panose="02040503050406030204" pitchFamily="18" charset="0"/>
              </a:rPr>
              <a:t> development of two 20 m sections joined by a bellow and with </a:t>
            </a:r>
            <a:r>
              <a:rPr lang="en-IN" dirty="0" err="1">
                <a:ea typeface="Cambria Math" panose="02040503050406030204" pitchFamily="18" charset="0"/>
              </a:rPr>
              <a:t>cryopump</a:t>
            </a:r>
            <a:r>
              <a:rPr lang="en-IN" dirty="0">
                <a:ea typeface="Cambria Math" panose="02040503050406030204" pitchFamily="18" charset="0"/>
              </a:rPr>
              <a:t> at end is being planned </a:t>
            </a:r>
          </a:p>
        </p:txBody>
      </p:sp>
      <p:pic>
        <p:nvPicPr>
          <p:cNvPr id="7" name="Picture 6" descr="LIGO-India 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6787"/>
            <a:ext cx="1094077" cy="65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98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0"/>
            <a:ext cx="6336704" cy="7620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Pump and Gauge location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6094708"/>
              </p:ext>
            </p:extLst>
          </p:nvPr>
        </p:nvGraphicFramePr>
        <p:xfrm>
          <a:off x="76200" y="812800"/>
          <a:ext cx="8991600" cy="5603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563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1676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4531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9832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8556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Roughing pump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TMP+ scroll pump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Ion pump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Gauges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HAM-1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 (100 m</a:t>
                      </a:r>
                      <a:r>
                        <a:rPr lang="en-US" sz="1200" baseline="30000" dirty="0"/>
                        <a:t>3</a:t>
                      </a:r>
                      <a:r>
                        <a:rPr lang="en-US" sz="1200" dirty="0"/>
                        <a:t>/hr)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 (500 l/s)+1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 (500 l/s)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 (</a:t>
                      </a:r>
                      <a:r>
                        <a:rPr lang="en-US" sz="1200" dirty="0" err="1"/>
                        <a:t>pirani</a:t>
                      </a:r>
                      <a:r>
                        <a:rPr lang="en-US" sz="1200" dirty="0"/>
                        <a:t>,</a:t>
                      </a:r>
                      <a:r>
                        <a:rPr lang="en-US" sz="1200" baseline="0" dirty="0"/>
                        <a:t> </a:t>
                      </a:r>
                      <a:r>
                        <a:rPr lang="en-US" sz="1200" dirty="0"/>
                        <a:t>ion)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HAM-6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1 (100 m</a:t>
                      </a:r>
                      <a:r>
                        <a:rPr lang="en-US" sz="1200" baseline="30000" dirty="0"/>
                        <a:t>3</a:t>
                      </a:r>
                      <a:r>
                        <a:rPr lang="en-US" sz="1200" dirty="0"/>
                        <a:t>/hr)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1 (500 l/s)+1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1 (500 l/s)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1 (</a:t>
                      </a:r>
                      <a:r>
                        <a:rPr lang="en-US" sz="1200" dirty="0" err="1"/>
                        <a:t>pirani</a:t>
                      </a:r>
                      <a:r>
                        <a:rPr lang="en-US" sz="1200" dirty="0"/>
                        <a:t>,</a:t>
                      </a:r>
                      <a:r>
                        <a:rPr lang="en-US" sz="1200" baseline="0" dirty="0"/>
                        <a:t> </a:t>
                      </a:r>
                      <a:r>
                        <a:rPr lang="en-US" sz="1200" dirty="0"/>
                        <a:t>ion)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Annulus pumping of HAM-1 &amp; HAM-6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 (55 l/s)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HAM-2 to long </a:t>
                      </a:r>
                      <a:r>
                        <a:rPr lang="en-US" sz="1200" dirty="0" err="1"/>
                        <a:t>cryopump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 (100 m</a:t>
                      </a:r>
                      <a:r>
                        <a:rPr lang="en-US" sz="1200" baseline="30000" dirty="0"/>
                        <a:t>3</a:t>
                      </a:r>
                      <a:r>
                        <a:rPr lang="en-US" sz="1200" dirty="0"/>
                        <a:t>/hr)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 (2000 l/s)+1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 (2500 l/s)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HAM-5 to long </a:t>
                      </a:r>
                      <a:r>
                        <a:rPr lang="en-US" sz="1200" dirty="0" err="1"/>
                        <a:t>cryopump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1 (100 m</a:t>
                      </a:r>
                      <a:r>
                        <a:rPr lang="en-US" sz="1200" baseline="30000" dirty="0"/>
                        <a:t>3</a:t>
                      </a:r>
                      <a:r>
                        <a:rPr lang="en-US" sz="1200" dirty="0"/>
                        <a:t>/hr) </a:t>
                      </a:r>
                    </a:p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 (2000 l/s)+1</a:t>
                      </a:r>
                    </a:p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 (2500 l/s)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Annulus</a:t>
                      </a:r>
                      <a:r>
                        <a:rPr lang="en-US" sz="1200" baseline="0" dirty="0"/>
                        <a:t> pumping of HAM-2,3,4,5 &amp; BSC-1,2,3 spools and adapters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7+ (55 l/s)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80 K </a:t>
                      </a:r>
                      <a:r>
                        <a:rPr lang="en-US" sz="1200" dirty="0" err="1"/>
                        <a:t>cryopump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 (500 l/s) (for initial pumping)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 (</a:t>
                      </a:r>
                      <a:r>
                        <a:rPr lang="en-US" sz="1200" dirty="0" err="1"/>
                        <a:t>pirani</a:t>
                      </a:r>
                      <a:r>
                        <a:rPr lang="en-US" sz="1200" dirty="0"/>
                        <a:t>,</a:t>
                      </a:r>
                      <a:r>
                        <a:rPr lang="en-US" sz="1200" baseline="0" dirty="0"/>
                        <a:t> </a:t>
                      </a:r>
                      <a:r>
                        <a:rPr lang="en-US" sz="1200" dirty="0"/>
                        <a:t>ion)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Gate valve annulus at LVEA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 (55 l/s)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Pumps</a:t>
                      </a:r>
                      <a:r>
                        <a:rPr lang="en-US" sz="1200" baseline="0" dirty="0"/>
                        <a:t> at </a:t>
                      </a:r>
                      <a:r>
                        <a:rPr lang="en-US" sz="1200" dirty="0"/>
                        <a:t>VEA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 (X-arm + Y-arm) (100 m</a:t>
                      </a:r>
                      <a:r>
                        <a:rPr lang="en-US" sz="1200" baseline="30000" dirty="0"/>
                        <a:t>3</a:t>
                      </a:r>
                      <a:r>
                        <a:rPr lang="en-US" sz="1200" dirty="0"/>
                        <a:t>/hr)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 (X-arm + Y-arm) (2000 l/s)+1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 (X-arm + Y-arm) (1500 l/s)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 (X-arm + Y-arm) (</a:t>
                      </a:r>
                      <a:r>
                        <a:rPr lang="en-US" sz="1200" dirty="0" err="1"/>
                        <a:t>pirani</a:t>
                      </a:r>
                      <a:r>
                        <a:rPr lang="en-US" sz="1200" dirty="0"/>
                        <a:t>,</a:t>
                      </a:r>
                      <a:r>
                        <a:rPr lang="en-US" sz="1200" baseline="0" dirty="0"/>
                        <a:t> </a:t>
                      </a:r>
                      <a:r>
                        <a:rPr lang="en-US" sz="1200" dirty="0"/>
                        <a:t>ion)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Annulus pumping at VEA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 (55 l/s)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Beam tube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Roots pump of LVEA will be used for pumping and then shifted to LVEA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 (X-arm + Y-arm) (2500 l/s)</a:t>
                      </a:r>
                    </a:p>
                    <a:p>
                      <a:r>
                        <a:rPr lang="en-US" sz="1200" dirty="0"/>
                        <a:t>16 </a:t>
                      </a:r>
                      <a:r>
                        <a:rPr lang="en-US" sz="1200" dirty="0" err="1"/>
                        <a:t>cryosorption</a:t>
                      </a:r>
                      <a:r>
                        <a:rPr lang="en-US" sz="1200" dirty="0"/>
                        <a:t> pumps (X-</a:t>
                      </a:r>
                      <a:r>
                        <a:rPr lang="en-US" sz="1200" dirty="0" err="1"/>
                        <a:t>arm+Y</a:t>
                      </a:r>
                      <a:r>
                        <a:rPr lang="en-US" sz="1200" dirty="0"/>
                        <a:t>-arm) (4000 l/s)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 (X-arm</a:t>
                      </a:r>
                      <a:r>
                        <a:rPr lang="en-US" sz="1200" baseline="0" dirty="0"/>
                        <a:t> +Y-arm at 2 km interval)</a:t>
                      </a:r>
                      <a:r>
                        <a:rPr lang="en-US" sz="1200" dirty="0"/>
                        <a:t> (2500 l/s)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16 (X-arm + Y-arm) (</a:t>
                      </a:r>
                      <a:r>
                        <a:rPr lang="en-US" sz="1200" dirty="0" err="1"/>
                        <a:t>pirani</a:t>
                      </a:r>
                      <a:r>
                        <a:rPr lang="en-US" sz="1200" dirty="0"/>
                        <a:t>, ion)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5" name="Picture 4" descr="LIGO-India 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6787"/>
            <a:ext cx="1094077" cy="65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10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IN" sz="4000" b="1" dirty="0">
                <a:solidFill>
                  <a:srgbClr val="C00000"/>
                </a:solidFill>
              </a:rPr>
              <a:t>       QA during manufacturing: Some key issues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LIGO India will be built ~ 6 years</a:t>
            </a:r>
          </a:p>
          <a:p>
            <a:r>
              <a:rPr lang="en-IN" dirty="0"/>
              <a:t>Some activities will be </a:t>
            </a:r>
            <a:r>
              <a:rPr lang="en-IN" b="1" dirty="0"/>
              <a:t>at site </a:t>
            </a:r>
            <a:r>
              <a:rPr lang="en-IN" dirty="0"/>
              <a:t>– requires QA (trained personnel at site – civil, beam tube, overall installation and commissioning)</a:t>
            </a:r>
          </a:p>
          <a:p>
            <a:r>
              <a:rPr lang="en-IN" dirty="0"/>
              <a:t>Some activities are </a:t>
            </a:r>
            <a:r>
              <a:rPr lang="en-IN" b="1" dirty="0"/>
              <a:t>off site </a:t>
            </a:r>
            <a:r>
              <a:rPr lang="en-IN" dirty="0"/>
              <a:t>– more reliance on external QA (steel making, bought out items, fabrication)</a:t>
            </a:r>
          </a:p>
          <a:p>
            <a:r>
              <a:rPr lang="en-IN" dirty="0"/>
              <a:t>TPI: Highly trained persons</a:t>
            </a:r>
          </a:p>
        </p:txBody>
      </p:sp>
      <p:pic>
        <p:nvPicPr>
          <p:cNvPr id="4" name="Picture 3" descr="LIGO-India 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6787"/>
            <a:ext cx="1094077" cy="65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15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4000" dirty="0"/>
              <a:t>Contents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>
                <a:solidFill>
                  <a:schemeClr val="bg2"/>
                </a:solidFill>
              </a:rPr>
              <a:t>About the site &amp; schematic representation; proposed civil work</a:t>
            </a:r>
          </a:p>
          <a:p>
            <a:r>
              <a:rPr lang="en-IN" dirty="0">
                <a:solidFill>
                  <a:schemeClr val="bg2"/>
                </a:solidFill>
              </a:rPr>
              <a:t>Vacuum system – overview and industry participation</a:t>
            </a:r>
          </a:p>
          <a:p>
            <a:r>
              <a:rPr lang="en-IN" b="1" dirty="0">
                <a:solidFill>
                  <a:srgbClr val="0070C0"/>
                </a:solidFill>
              </a:rPr>
              <a:t>Detector: Laser and Optics</a:t>
            </a:r>
            <a:endParaRPr lang="en-IN" dirty="0">
              <a:solidFill>
                <a:schemeClr val="bg2"/>
              </a:solidFill>
            </a:endParaRPr>
          </a:p>
          <a:p>
            <a:r>
              <a:rPr lang="en-IN" dirty="0">
                <a:solidFill>
                  <a:schemeClr val="bg2"/>
                </a:solidFill>
              </a:rPr>
              <a:t>Control and Data System activities</a:t>
            </a:r>
          </a:p>
          <a:p>
            <a:r>
              <a:rPr lang="en-IN" dirty="0">
                <a:solidFill>
                  <a:schemeClr val="bg2"/>
                </a:solidFill>
              </a:rPr>
              <a:t>Data Storage and Data Computing</a:t>
            </a:r>
          </a:p>
          <a:p>
            <a:r>
              <a:rPr lang="en-IN" dirty="0">
                <a:solidFill>
                  <a:schemeClr val="bg2"/>
                </a:solidFill>
              </a:rPr>
              <a:t>Conclusions</a:t>
            </a:r>
          </a:p>
          <a:p>
            <a:pPr marL="0" indent="0">
              <a:buNone/>
            </a:pPr>
            <a:endParaRPr lang="en-IN" b="1" dirty="0">
              <a:solidFill>
                <a:srgbClr val="0070C0"/>
              </a:solidFill>
            </a:endParaRPr>
          </a:p>
          <a:p>
            <a:endParaRPr lang="en-IN" b="1" dirty="0">
              <a:solidFill>
                <a:srgbClr val="0070C0"/>
              </a:solidFill>
            </a:endParaRPr>
          </a:p>
          <a:p>
            <a:endParaRPr lang="en-IN" dirty="0"/>
          </a:p>
        </p:txBody>
      </p:sp>
      <p:pic>
        <p:nvPicPr>
          <p:cNvPr id="4" name="Picture 3" descr="LIGO-India 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6787"/>
            <a:ext cx="1094077" cy="65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3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10" y="-36700"/>
            <a:ext cx="1389499" cy="982007"/>
          </a:xfrm>
          <a:prstGeom prst="rect">
            <a:avLst/>
          </a:prstGeom>
          <a:ln w="12700">
            <a:miter lim="400000"/>
          </a:ln>
        </p:spPr>
      </p:pic>
      <p:sp>
        <p:nvSpPr>
          <p:cNvPr id="923" name="Test Masses:…"/>
          <p:cNvSpPr txBox="1"/>
          <p:nvPr/>
        </p:nvSpPr>
        <p:spPr>
          <a:xfrm>
            <a:off x="224662" y="1280885"/>
            <a:ext cx="3729837" cy="184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2370" tIns="32370" rIns="32370" bIns="32370" anchor="ctr">
            <a:spAutoFit/>
          </a:bodyPr>
          <a:lstStyle/>
          <a:p>
            <a:pPr marL="200911" indent="-200911" defTabSz="642915">
              <a:spcBef>
                <a:spcPts val="281"/>
              </a:spcBef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rPr sz="2109"/>
              <a:t>Test Masses:</a:t>
            </a:r>
          </a:p>
          <a:p>
            <a:pPr marL="260439" indent="-260439" defTabSz="642915">
              <a:spcBef>
                <a:spcPts val="281"/>
              </a:spcBef>
              <a:buSzPct val="75000"/>
              <a:buChar char="•"/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rPr sz="2109"/>
              <a:t>40 kg</a:t>
            </a:r>
          </a:p>
          <a:p>
            <a:pPr marL="260439" indent="-260439" defTabSz="642915">
              <a:spcBef>
                <a:spcPts val="281"/>
              </a:spcBef>
              <a:buSzPct val="75000"/>
              <a:buChar char="•"/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rPr sz="2109"/>
              <a:t>38 cm in diameter</a:t>
            </a:r>
          </a:p>
          <a:p>
            <a:pPr marL="260439" indent="-260439" defTabSz="642915">
              <a:spcBef>
                <a:spcPts val="281"/>
              </a:spcBef>
              <a:buSzPct val="75000"/>
              <a:buChar char="•"/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rPr sz="2109"/>
              <a:t>Polishing: 0.15 nm rms </a:t>
            </a:r>
          </a:p>
          <a:p>
            <a:pPr marL="260439" indent="-260439" defTabSz="642915">
              <a:spcBef>
                <a:spcPts val="281"/>
              </a:spcBef>
              <a:buSzPct val="75000"/>
              <a:buChar char="•"/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rPr sz="2109"/>
              <a:t>Coating absorption: 0.5 ppm</a:t>
            </a:r>
          </a:p>
        </p:txBody>
      </p:sp>
      <p:pic>
        <p:nvPicPr>
          <p:cNvPr id="924" name="RS5952_Inspect_ITM-lpr" descr="RS5952_Inspect_ITM-lpr"/>
          <p:cNvPicPr>
            <a:picLocks noChangeAspect="1"/>
          </p:cNvPicPr>
          <p:nvPr/>
        </p:nvPicPr>
        <p:blipFill>
          <a:blip r:embed="rId3"/>
          <a:srcRect l="34545" t="10337" r="15655"/>
          <a:stretch>
            <a:fillRect/>
          </a:stretch>
        </p:blipFill>
        <p:spPr>
          <a:xfrm>
            <a:off x="4599736" y="1573428"/>
            <a:ext cx="3699690" cy="4978999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925" name="GEO 048" descr="GEO 048"/>
          <p:cNvPicPr>
            <a:picLocks noChangeAspect="1"/>
          </p:cNvPicPr>
          <p:nvPr/>
        </p:nvPicPr>
        <p:blipFill>
          <a:blip r:embed="rId4"/>
          <a:srcRect l="19159" r="7981"/>
          <a:stretch>
            <a:fillRect/>
          </a:stretch>
        </p:blipFill>
        <p:spPr>
          <a:xfrm>
            <a:off x="371222" y="3139116"/>
            <a:ext cx="3859926" cy="3523705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sp>
        <p:nvSpPr>
          <p:cNvPr id="9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fld id="{86CB4B4D-7CA3-9044-876B-883B54F8677D}" type="slidenum">
              <a:rPr lang="hi-IN" smtClean="0"/>
              <a:pPr/>
              <a:t>19</a:t>
            </a:fld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CB699EA-CA6F-4383-A7EA-511E94D7209D}"/>
              </a:ext>
            </a:extLst>
          </p:cNvPr>
          <p:cNvSpPr txBox="1"/>
          <p:nvPr/>
        </p:nvSpPr>
        <p:spPr>
          <a:xfrm>
            <a:off x="2195736" y="188640"/>
            <a:ext cx="6120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000" dirty="0">
                <a:solidFill>
                  <a:srgbClr val="C00000"/>
                </a:solidFill>
              </a:rPr>
              <a:t>LIGO Detector Optics</a:t>
            </a:r>
            <a:endParaRPr lang="hi-IN" sz="4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7856"/>
            <a:ext cx="8229600" cy="952872"/>
          </a:xfrm>
        </p:spPr>
        <p:txBody>
          <a:bodyPr>
            <a:normAutofit/>
          </a:bodyPr>
          <a:lstStyle/>
          <a:p>
            <a:r>
              <a:rPr lang="en-IN" sz="4000" b="1" dirty="0">
                <a:solidFill>
                  <a:srgbClr val="C00000"/>
                </a:solidFill>
              </a:rP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836712"/>
            <a:ext cx="8784976" cy="5760640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endParaRPr lang="en-IN" sz="2600" i="1" dirty="0">
              <a:solidFill>
                <a:srgbClr val="C00000"/>
              </a:solidFill>
            </a:endParaRPr>
          </a:p>
          <a:p>
            <a:pPr algn="just"/>
            <a:r>
              <a:rPr lang="en-IN" sz="4400" dirty="0"/>
              <a:t>LIGO-India project: Collaborative work between LIGO-US/NSF and DAE/DST.</a:t>
            </a:r>
          </a:p>
          <a:p>
            <a:pPr marL="0" indent="0" algn="just">
              <a:buNone/>
            </a:pPr>
            <a:endParaRPr lang="en-IN" sz="4400" dirty="0"/>
          </a:p>
          <a:p>
            <a:pPr algn="just"/>
            <a:r>
              <a:rPr lang="en-IN" sz="4400" dirty="0"/>
              <a:t>Objective: </a:t>
            </a:r>
          </a:p>
          <a:p>
            <a:pPr lvl="1" algn="just"/>
            <a:r>
              <a:rPr lang="en-IN" sz="4400" dirty="0"/>
              <a:t>Setting up a 4 km arm-length Michelson interferometer with </a:t>
            </a:r>
            <a:r>
              <a:rPr lang="en-IN" sz="4400" dirty="0" err="1"/>
              <a:t>Fabry</a:t>
            </a:r>
            <a:r>
              <a:rPr lang="en-IN" sz="4400" dirty="0"/>
              <a:t>-Perot enhancement to detect gravitational waves – similar to the LIGO design</a:t>
            </a:r>
          </a:p>
          <a:p>
            <a:pPr lvl="1" algn="just"/>
            <a:r>
              <a:rPr lang="en-IN" sz="4400" dirty="0"/>
              <a:t>function as LIO (like other LIGO observatories LHO, LLO)</a:t>
            </a:r>
          </a:p>
          <a:p>
            <a:pPr marL="457200" lvl="1" indent="0" algn="just">
              <a:buNone/>
            </a:pPr>
            <a:endParaRPr lang="en-IN" sz="4400" dirty="0"/>
          </a:p>
          <a:p>
            <a:pPr algn="just"/>
            <a:r>
              <a:rPr lang="en-IN" sz="4400" dirty="0"/>
              <a:t>To be developed by</a:t>
            </a:r>
          </a:p>
          <a:p>
            <a:pPr lvl="1" algn="just"/>
            <a:r>
              <a:rPr lang="en-IN" sz="4400" dirty="0"/>
              <a:t>DCSEM: land, civil and infrastructure</a:t>
            </a:r>
          </a:p>
          <a:p>
            <a:pPr lvl="1" algn="just"/>
            <a:r>
              <a:rPr lang="en-IN" sz="4400" dirty="0"/>
              <a:t>IPR: vacuum system,  control and data systems</a:t>
            </a:r>
          </a:p>
          <a:p>
            <a:pPr lvl="1" algn="just"/>
            <a:r>
              <a:rPr lang="en-IN" sz="4400" dirty="0"/>
              <a:t>RRCAT: optics, lasers, mirrors, suspension, other detector components and related electronics</a:t>
            </a:r>
          </a:p>
          <a:p>
            <a:pPr lvl="1" algn="just"/>
            <a:r>
              <a:rPr lang="en-IN" sz="4400" dirty="0"/>
              <a:t>IUCAA: data centre for storage and computing, data for science</a:t>
            </a:r>
          </a:p>
          <a:p>
            <a:pPr algn="just"/>
            <a:endParaRPr lang="en-IN" dirty="0"/>
          </a:p>
          <a:p>
            <a:pPr lvl="1" algn="just"/>
            <a:endParaRPr lang="en-IN" dirty="0"/>
          </a:p>
          <a:p>
            <a:endParaRPr lang="en-IN" dirty="0"/>
          </a:p>
        </p:txBody>
      </p:sp>
      <p:pic>
        <p:nvPicPr>
          <p:cNvPr id="4" name="Picture 3" descr="LIGO-India 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6787"/>
            <a:ext cx="1094077" cy="65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74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5" name="image72.jpg" descr="image72.jpg"/>
          <p:cNvPicPr>
            <a:picLocks noChangeAspect="1"/>
          </p:cNvPicPr>
          <p:nvPr/>
        </p:nvPicPr>
        <p:blipFill>
          <a:blip r:embed="rId2"/>
          <a:srcRect l="3758"/>
          <a:stretch>
            <a:fillRect/>
          </a:stretch>
        </p:blipFill>
        <p:spPr>
          <a:xfrm>
            <a:off x="-9818" y="-21558"/>
            <a:ext cx="3654347" cy="6901137"/>
          </a:xfrm>
          <a:prstGeom prst="rect">
            <a:avLst/>
          </a:prstGeom>
          <a:ln w="12700">
            <a:miter lim="400000"/>
          </a:ln>
        </p:spPr>
      </p:pic>
      <p:pic>
        <p:nvPicPr>
          <p:cNvPr id="93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010" y="-36700"/>
            <a:ext cx="1389499" cy="982007"/>
          </a:xfrm>
          <a:prstGeom prst="rect">
            <a:avLst/>
          </a:prstGeom>
          <a:ln w="12700">
            <a:miter lim="400000"/>
          </a:ln>
        </p:spPr>
      </p:pic>
      <p:pic>
        <p:nvPicPr>
          <p:cNvPr id="938" name="d040402_assembly_etm_suspension_&amp;_structure_-_silica" descr="d040402_assembly_etm_suspension_&amp;_structure_-_silica"/>
          <p:cNvPicPr>
            <a:picLocks noChangeAspect="1"/>
          </p:cNvPicPr>
          <p:nvPr/>
        </p:nvPicPr>
        <p:blipFill>
          <a:blip r:embed="rId4"/>
          <a:srcRect l="37700" t="5714" r="37701" b="8001"/>
          <a:stretch>
            <a:fillRect/>
          </a:stretch>
        </p:blipFill>
        <p:spPr>
          <a:xfrm>
            <a:off x="3257245" y="612755"/>
            <a:ext cx="2426919" cy="6290703"/>
          </a:xfrm>
          <a:prstGeom prst="rect">
            <a:avLst/>
          </a:prstGeom>
          <a:ln w="12700">
            <a:miter lim="400000"/>
          </a:ln>
        </p:spPr>
      </p:pic>
      <p:sp>
        <p:nvSpPr>
          <p:cNvPr id="939" name="Quad Suspension…"/>
          <p:cNvSpPr txBox="1"/>
          <p:nvPr/>
        </p:nvSpPr>
        <p:spPr>
          <a:xfrm>
            <a:off x="5566318" y="1734160"/>
            <a:ext cx="3713742" cy="3102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2370" tIns="32370" rIns="32370" bIns="32370" anchor="ctr">
            <a:spAutoFit/>
          </a:bodyPr>
          <a:lstStyle/>
          <a:p>
            <a:pPr marL="200911" indent="-200911" defTabSz="642915">
              <a:spcBef>
                <a:spcPts val="281"/>
              </a:spcBef>
              <a:defRPr sz="3200" b="1">
                <a:latin typeface="Arial"/>
                <a:ea typeface="Arial"/>
                <a:cs typeface="Arial"/>
                <a:sym typeface="Arial"/>
              </a:defRPr>
            </a:pPr>
            <a:r>
              <a:rPr sz="2250"/>
              <a:t>Quad Suspension</a:t>
            </a:r>
          </a:p>
          <a:p>
            <a:pPr marL="200911" indent="-200911" defTabSz="642915">
              <a:spcBef>
                <a:spcPts val="281"/>
              </a:spcBef>
              <a:defRPr sz="1500" b="1">
                <a:latin typeface="Arial"/>
                <a:ea typeface="Arial"/>
                <a:cs typeface="Arial"/>
                <a:sym typeface="Arial"/>
              </a:defRPr>
            </a:pPr>
            <a:endParaRPr sz="1055"/>
          </a:p>
          <a:p>
            <a:pPr marL="251758" indent="-251758" defTabSz="642915">
              <a:lnSpc>
                <a:spcPct val="120000"/>
              </a:lnSpc>
              <a:spcBef>
                <a:spcPts val="281"/>
              </a:spcBef>
              <a:buSzPct val="75000"/>
              <a:buChar char="•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sz="2039"/>
              <a:t>Design : 4 stage pendulum </a:t>
            </a:r>
          </a:p>
          <a:p>
            <a:pPr marL="251758" indent="-251758" defTabSz="642915">
              <a:lnSpc>
                <a:spcPct val="120000"/>
              </a:lnSpc>
              <a:spcBef>
                <a:spcPts val="281"/>
              </a:spcBef>
              <a:buSzPct val="75000"/>
              <a:buChar char="•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sz="2039"/>
              <a:t>Final stage: Monolithic </a:t>
            </a:r>
          </a:p>
          <a:p>
            <a:pPr marL="251758" indent="-251758" defTabSz="642915">
              <a:lnSpc>
                <a:spcPct val="120000"/>
              </a:lnSpc>
              <a:spcBef>
                <a:spcPts val="281"/>
              </a:spcBef>
              <a:buSzPct val="75000"/>
              <a:buChar char="•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sz="2039"/>
              <a:t>Mechanical Q : 10</a:t>
            </a:r>
            <a:r>
              <a:rPr sz="2039" baseline="31999"/>
              <a:t>3</a:t>
            </a:r>
            <a:r>
              <a:rPr sz="2039"/>
              <a:t>                       </a:t>
            </a:r>
          </a:p>
          <a:p>
            <a:pPr marL="251758" indent="-251758" defTabSz="642915">
              <a:lnSpc>
                <a:spcPct val="120000"/>
              </a:lnSpc>
              <a:spcBef>
                <a:spcPts val="281"/>
              </a:spcBef>
              <a:buSzPct val="75000"/>
              <a:buChar char="•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sz="2039"/>
              <a:t>Isolation: factor of 10</a:t>
            </a:r>
            <a:r>
              <a:rPr sz="2039" baseline="31999"/>
              <a:t>12</a:t>
            </a:r>
          </a:p>
          <a:p>
            <a:pPr marL="251758" indent="-251758" defTabSz="642915">
              <a:lnSpc>
                <a:spcPct val="120000"/>
              </a:lnSpc>
              <a:spcBef>
                <a:spcPts val="281"/>
              </a:spcBef>
              <a:buSzPct val="75000"/>
              <a:buChar char="•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sz="2039"/>
              <a:t>Actuation: electro-magnetic </a:t>
            </a:r>
          </a:p>
          <a:p>
            <a:pPr defTabSz="642915">
              <a:lnSpc>
                <a:spcPct val="120000"/>
              </a:lnSpc>
              <a:spcBef>
                <a:spcPts val="281"/>
              </a:spcBef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sz="2039"/>
              <a:t>     electrostatic (4</a:t>
            </a:r>
            <a:r>
              <a:rPr sz="2039" baseline="31999"/>
              <a:t>th </a:t>
            </a:r>
            <a:r>
              <a:rPr sz="2039"/>
              <a:t>stage)</a:t>
            </a:r>
          </a:p>
        </p:txBody>
      </p:sp>
      <p:sp>
        <p:nvSpPr>
          <p:cNvPr id="940" name="Advanced LIGO Detector"/>
          <p:cNvSpPr txBox="1"/>
          <p:nvPr/>
        </p:nvSpPr>
        <p:spPr>
          <a:xfrm>
            <a:off x="4499992" y="-44206"/>
            <a:ext cx="4499992" cy="98200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>
              <a:defRPr sz="39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2800" dirty="0">
                <a:solidFill>
                  <a:srgbClr val="C00000"/>
                </a:solidFill>
              </a:rPr>
              <a:t>LIGO Detector</a:t>
            </a:r>
            <a:r>
              <a:rPr lang="en-IN" sz="2800" dirty="0">
                <a:solidFill>
                  <a:srgbClr val="C00000"/>
                </a:solidFill>
              </a:rPr>
              <a:t> Subsystem</a:t>
            </a:r>
            <a:r>
              <a:rPr sz="2742" dirty="0"/>
              <a:t> </a:t>
            </a:r>
          </a:p>
        </p:txBody>
      </p:sp>
      <p:sp>
        <p:nvSpPr>
          <p:cNvPr id="9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fld id="{86CB4B4D-7CA3-9044-876B-883B54F8677D}" type="slidenum">
              <a:rPr lang="hi-IN" smtClean="0"/>
              <a:pPr/>
              <a:t>20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421" y="-45628"/>
            <a:ext cx="5211943" cy="6949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94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010" y="-36700"/>
            <a:ext cx="1389499" cy="982007"/>
          </a:xfrm>
          <a:prstGeom prst="rect">
            <a:avLst/>
          </a:prstGeom>
          <a:ln w="12700">
            <a:miter lim="400000"/>
          </a:ln>
        </p:spPr>
      </p:pic>
      <p:sp>
        <p:nvSpPr>
          <p:cNvPr id="946" name="Quad Assembly"/>
          <p:cNvSpPr txBox="1"/>
          <p:nvPr/>
        </p:nvSpPr>
        <p:spPr>
          <a:xfrm>
            <a:off x="5723451" y="1564344"/>
            <a:ext cx="2953007" cy="699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 fontScale="92500"/>
          </a:bodyPr>
          <a:lstStyle>
            <a:lvl1pPr>
              <a:defRPr sz="39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3600" b="1" dirty="0">
                <a:solidFill>
                  <a:srgbClr val="C00000"/>
                </a:solidFill>
                <a:latin typeface="+mn-lt"/>
              </a:rPr>
              <a:t>Quad Assembly</a:t>
            </a:r>
          </a:p>
        </p:txBody>
      </p:sp>
      <p:sp>
        <p:nvSpPr>
          <p:cNvPr id="947" name="The assembly of the four-stage vibration isolation suspension of the core-optics of the detector needs to be developed in India"/>
          <p:cNvSpPr txBox="1"/>
          <p:nvPr/>
        </p:nvSpPr>
        <p:spPr>
          <a:xfrm>
            <a:off x="5494625" y="2257003"/>
            <a:ext cx="3397856" cy="3534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just" defTabSz="321457">
              <a:defRPr sz="3200">
                <a:solidFill>
                  <a:srgbClr val="323232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sz="2250" dirty="0">
              <a:uFill>
                <a:solidFill>
                  <a:srgbClr val="323232"/>
                </a:solidFill>
              </a:uFill>
            </a:endParaRPr>
          </a:p>
          <a:p>
            <a:pPr algn="just" defTabSz="321457">
              <a:defRPr sz="3200">
                <a:solidFill>
                  <a:srgbClr val="323232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250" dirty="0">
                <a:uFill>
                  <a:solidFill>
                    <a:srgbClr val="323232"/>
                  </a:solidFill>
                </a:uFill>
              </a:rPr>
              <a:t>The assembly of the four-stage vibration isolation suspension of the core-optics of the detector needs to be developed in India </a:t>
            </a:r>
          </a:p>
          <a:p>
            <a:pPr algn="just" defTabSz="321457">
              <a:defRPr sz="3200">
                <a:solidFill>
                  <a:srgbClr val="323232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sz="2250" dirty="0">
              <a:uFill>
                <a:solidFill>
                  <a:srgbClr val="323232"/>
                </a:solidFill>
              </a:uFill>
            </a:endParaRPr>
          </a:p>
          <a:p>
            <a:pPr algn="just" defTabSz="321457">
              <a:defRPr sz="3200">
                <a:solidFill>
                  <a:srgbClr val="323232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sz="2250" dirty="0">
              <a:uFill>
                <a:solidFill>
                  <a:srgbClr val="323232"/>
                </a:solidFill>
              </a:uFill>
            </a:endParaRPr>
          </a:p>
          <a:p>
            <a:pPr algn="just" defTabSz="321457">
              <a:defRPr sz="3200">
                <a:solidFill>
                  <a:srgbClr val="323232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sz="2250" dirty="0">
              <a:uFill>
                <a:solidFill>
                  <a:srgbClr val="323232"/>
                </a:solidFill>
              </a:uFill>
            </a:endParaRPr>
          </a:p>
        </p:txBody>
      </p:sp>
      <p:sp>
        <p:nvSpPr>
          <p:cNvPr id="9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fld id="{86CB4B4D-7CA3-9044-876B-883B54F8677D}" type="slidenum">
              <a:rPr lang="hi-IN" smtClean="0"/>
              <a:pPr/>
              <a:t>21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umb_LIGO India 4_1024.jpeg" descr="thumb_LIGO India 4_1024.jpeg">
            <a:extLst>
              <a:ext uri="{FF2B5EF4-FFF2-40B4-BE49-F238E27FC236}">
                <a16:creationId xmlns="" xmlns:a16="http://schemas.microsoft.com/office/drawing/2014/main" id="{B336110E-2B50-4280-B487-C2C79271B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16" y="-41746"/>
            <a:ext cx="2066437" cy="145452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3rd Generation R&amp;D">
            <a:extLst>
              <a:ext uri="{FF2B5EF4-FFF2-40B4-BE49-F238E27FC236}">
                <a16:creationId xmlns="" xmlns:a16="http://schemas.microsoft.com/office/drawing/2014/main" id="{166BFF3F-6175-4EB1-88F9-5CEC8F3093BF}"/>
              </a:ext>
            </a:extLst>
          </p:cNvPr>
          <p:cNvSpPr txBox="1"/>
          <p:nvPr/>
        </p:nvSpPr>
        <p:spPr>
          <a:xfrm>
            <a:off x="2799471" y="353560"/>
            <a:ext cx="6021002" cy="699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 fontScale="92500"/>
          </a:bodyPr>
          <a:lstStyle>
            <a:lvl1pPr>
              <a:defRPr sz="39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IN" sz="4000" b="1" dirty="0">
                <a:solidFill>
                  <a:srgbClr val="C00000"/>
                </a:solidFill>
                <a:latin typeface="+mn-lt"/>
              </a:rPr>
              <a:t>Detector </a:t>
            </a:r>
            <a:r>
              <a:rPr sz="4000" b="1" dirty="0">
                <a:solidFill>
                  <a:srgbClr val="C00000"/>
                </a:solidFill>
                <a:latin typeface="+mn-lt"/>
              </a:rPr>
              <a:t>3rd Generation R&amp;D</a:t>
            </a:r>
          </a:p>
        </p:txBody>
      </p:sp>
      <p:sp>
        <p:nvSpPr>
          <p:cNvPr id="4" name="2 micron laser source development…">
            <a:extLst>
              <a:ext uri="{FF2B5EF4-FFF2-40B4-BE49-F238E27FC236}">
                <a16:creationId xmlns="" xmlns:a16="http://schemas.microsoft.com/office/drawing/2014/main" id="{4B7D2FA9-136E-4DF6-AC7C-796EB982C1BC}"/>
              </a:ext>
            </a:extLst>
          </p:cNvPr>
          <p:cNvSpPr txBox="1"/>
          <p:nvPr/>
        </p:nvSpPr>
        <p:spPr>
          <a:xfrm>
            <a:off x="971600" y="2083851"/>
            <a:ext cx="7344816" cy="33961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marL="312528" indent="-312528" algn="just">
              <a:lnSpc>
                <a:spcPct val="150000"/>
              </a:lnSpc>
              <a:buSzPct val="75000"/>
              <a:buChar char="•"/>
            </a:pPr>
            <a:r>
              <a:rPr sz="2400" dirty="0"/>
              <a:t>2 micron laser source development</a:t>
            </a:r>
          </a:p>
          <a:p>
            <a:pPr marL="312528" indent="-312528" algn="just">
              <a:lnSpc>
                <a:spcPct val="150000"/>
              </a:lnSpc>
              <a:buSzPct val="75000"/>
              <a:buChar char="•"/>
            </a:pPr>
            <a:r>
              <a:rPr sz="2400" dirty="0"/>
              <a:t>Silicon optics development</a:t>
            </a:r>
          </a:p>
          <a:p>
            <a:pPr marL="312528" indent="-312528" algn="just">
              <a:lnSpc>
                <a:spcPct val="150000"/>
              </a:lnSpc>
              <a:buSzPct val="75000"/>
              <a:buChar char="•"/>
            </a:pPr>
            <a:r>
              <a:rPr sz="2400" dirty="0"/>
              <a:t>Crystalline coating development at 2 micron</a:t>
            </a:r>
          </a:p>
          <a:p>
            <a:pPr marL="312528" indent="-312528" algn="just">
              <a:lnSpc>
                <a:spcPct val="150000"/>
              </a:lnSpc>
              <a:buSzPct val="75000"/>
              <a:buChar char="•"/>
            </a:pPr>
            <a:r>
              <a:rPr sz="2400" dirty="0"/>
              <a:t>Squeezed light source at 2 micron</a:t>
            </a:r>
          </a:p>
          <a:p>
            <a:pPr marL="312528" indent="-312528" algn="just">
              <a:lnSpc>
                <a:spcPct val="150000"/>
              </a:lnSpc>
              <a:buSzPct val="75000"/>
              <a:buChar char="•"/>
            </a:pPr>
            <a:r>
              <a:rPr sz="2400" dirty="0"/>
              <a:t>At wavelength metrology for Si Optics &amp; coatings</a:t>
            </a:r>
          </a:p>
          <a:p>
            <a:pPr marL="312528" indent="-312528" algn="just">
              <a:lnSpc>
                <a:spcPct val="150000"/>
              </a:lnSpc>
              <a:buSzPct val="75000"/>
              <a:buChar char="•"/>
            </a:pPr>
            <a:r>
              <a:rPr sz="2400" dirty="0"/>
              <a:t>FPGA based digital filters for control loops</a:t>
            </a:r>
          </a:p>
        </p:txBody>
      </p:sp>
    </p:spTree>
    <p:extLst>
      <p:ext uri="{BB962C8B-B14F-4D97-AF65-F5344CB8AC3E}">
        <p14:creationId xmlns:p14="http://schemas.microsoft.com/office/powerpoint/2010/main" val="273802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Contents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>
                <a:solidFill>
                  <a:schemeClr val="bg2"/>
                </a:solidFill>
              </a:rPr>
              <a:t>About the site &amp; schematic representation; proposed civil work</a:t>
            </a:r>
          </a:p>
          <a:p>
            <a:r>
              <a:rPr lang="en-IN" dirty="0">
                <a:solidFill>
                  <a:schemeClr val="bg2"/>
                </a:solidFill>
              </a:rPr>
              <a:t>Vacuum system – overview and industry participation</a:t>
            </a:r>
          </a:p>
          <a:p>
            <a:r>
              <a:rPr lang="en-IN" dirty="0">
                <a:solidFill>
                  <a:schemeClr val="bg2"/>
                </a:solidFill>
              </a:rPr>
              <a:t>Detector: Laser and Optics</a:t>
            </a:r>
          </a:p>
          <a:p>
            <a:r>
              <a:rPr lang="en-IN" b="1" dirty="0">
                <a:solidFill>
                  <a:srgbClr val="0070C0"/>
                </a:solidFill>
              </a:rPr>
              <a:t>Control and Data System activities</a:t>
            </a:r>
          </a:p>
          <a:p>
            <a:r>
              <a:rPr lang="en-IN" dirty="0">
                <a:solidFill>
                  <a:schemeClr val="bg2"/>
                </a:solidFill>
              </a:rPr>
              <a:t>Data Storage and Data Computing</a:t>
            </a:r>
          </a:p>
          <a:p>
            <a:r>
              <a:rPr lang="en-IN" dirty="0">
                <a:solidFill>
                  <a:schemeClr val="bg2"/>
                </a:solidFill>
              </a:rPr>
              <a:t>Conclusions</a:t>
            </a:r>
          </a:p>
          <a:p>
            <a:endParaRPr lang="en-IN" dirty="0"/>
          </a:p>
        </p:txBody>
      </p:sp>
      <p:pic>
        <p:nvPicPr>
          <p:cNvPr id="4" name="Picture 3" descr="LIGO-India 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6787"/>
            <a:ext cx="1094077" cy="65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0" y="758475"/>
            <a:ext cx="9134092" cy="3527"/>
          </a:xfrm>
          <a:prstGeom prst="line">
            <a:avLst/>
          </a:prstGeom>
          <a:ln w="2222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/>
          <p:cNvSpPr txBox="1">
            <a:spLocks/>
          </p:cNvSpPr>
          <p:nvPr/>
        </p:nvSpPr>
        <p:spPr>
          <a:xfrm>
            <a:off x="1015150" y="52266"/>
            <a:ext cx="8118942" cy="6565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4400" b="1" dirty="0">
                <a:solidFill>
                  <a:srgbClr val="C00000"/>
                </a:solidFill>
                <a:latin typeface="Arial"/>
                <a:cs typeface="Arial"/>
              </a:rPr>
              <a:t>Control and Data System</a:t>
            </a:r>
          </a:p>
        </p:txBody>
      </p:sp>
      <p:pic>
        <p:nvPicPr>
          <p:cNvPr id="9" name="Picture 8" descr="LIGO-India 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2266"/>
            <a:ext cx="1094077" cy="6565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44" y="1120588"/>
            <a:ext cx="6832456" cy="536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6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0" y="758475"/>
            <a:ext cx="9134092" cy="3527"/>
          </a:xfrm>
          <a:prstGeom prst="line">
            <a:avLst/>
          </a:prstGeom>
          <a:ln w="2222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/>
          <p:cNvSpPr txBox="1">
            <a:spLocks/>
          </p:cNvSpPr>
          <p:nvPr/>
        </p:nvSpPr>
        <p:spPr>
          <a:xfrm>
            <a:off x="909262" y="156853"/>
            <a:ext cx="8054116" cy="6565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3600" b="1" dirty="0">
                <a:solidFill>
                  <a:schemeClr val="tx2"/>
                </a:solidFill>
                <a:latin typeface="Arial"/>
                <a:ea typeface="Times New Roman" panose="02020603050405020304" pitchFamily="18" charset="0"/>
                <a:cs typeface="Arial"/>
              </a:rPr>
              <a:t>CDS Functional requirements </a:t>
            </a:r>
            <a:endParaRPr lang="en-US" sz="3600" b="1" i="1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pic>
        <p:nvPicPr>
          <p:cNvPr id="9" name="Picture 8" descr="LIGO-India 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2266"/>
            <a:ext cx="1094077" cy="65655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9644" y="785022"/>
            <a:ext cx="870373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sz="2400" dirty="0">
              <a:latin typeface="Arial"/>
              <a:cs typeface="Arial"/>
            </a:endParaRPr>
          </a:p>
          <a:p>
            <a:pPr lvl="0"/>
            <a:r>
              <a:rPr lang="en-US" sz="2400" b="1" dirty="0">
                <a:solidFill>
                  <a:srgbClr val="7030A0"/>
                </a:solidFill>
                <a:latin typeface="Arial"/>
                <a:cs typeface="Arial"/>
              </a:rPr>
              <a:t>Monitoring and Control: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srgbClr val="0070C0"/>
                </a:solidFill>
                <a:latin typeface="Arial"/>
                <a:cs typeface="Arial"/>
              </a:rPr>
              <a:t>Monitor all detector subsystems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srgbClr val="0070C0"/>
                </a:solidFill>
                <a:latin typeface="Arial"/>
                <a:cs typeface="Arial"/>
              </a:rPr>
              <a:t>Feedback control of detector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srgbClr val="0070C0"/>
                </a:solidFill>
                <a:latin typeface="Arial"/>
                <a:cs typeface="Arial"/>
              </a:rPr>
              <a:t>Physical Environment Monitoring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srgbClr val="0070C0"/>
                </a:solidFill>
                <a:latin typeface="Arial"/>
                <a:cs typeface="Arial"/>
              </a:rPr>
              <a:t>Vacuum equipment interface and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srgbClr val="0070C0"/>
                </a:solidFill>
                <a:latin typeface="Arial"/>
                <a:cs typeface="Arial"/>
              </a:rPr>
              <a:t>Global Control of distributed feedback loops </a:t>
            </a:r>
          </a:p>
          <a:p>
            <a:pPr lvl="1"/>
            <a:endParaRPr lang="en-US" sz="2400" dirty="0">
              <a:latin typeface="Arial"/>
              <a:cs typeface="Arial"/>
            </a:endParaRPr>
          </a:p>
          <a:p>
            <a:r>
              <a:rPr lang="en-US" sz="2400" b="1" dirty="0">
                <a:solidFill>
                  <a:srgbClr val="7030A0"/>
                </a:solidFill>
                <a:latin typeface="Arial"/>
                <a:cs typeface="Arial"/>
              </a:rPr>
              <a:t>Data Acquisition for all subsystems: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srgbClr val="0070C0"/>
                </a:solidFill>
                <a:latin typeface="Arial"/>
                <a:cs typeface="Arial"/>
              </a:rPr>
              <a:t>AI/AO Hardware with supporting software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srgbClr val="0070C0"/>
                </a:solidFill>
                <a:latin typeface="Arial"/>
                <a:cs typeface="Arial"/>
              </a:rPr>
              <a:t>Timing distribution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srgbClr val="0070C0"/>
                </a:solidFill>
                <a:latin typeface="Arial"/>
                <a:cs typeface="Arial"/>
              </a:rPr>
              <a:t>Computing/data processing and networking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srgbClr val="0070C0"/>
                </a:solidFill>
                <a:latin typeface="Arial"/>
                <a:cs typeface="Arial"/>
              </a:rPr>
              <a:t>Data visualization and analysis tools</a:t>
            </a:r>
          </a:p>
          <a:p>
            <a:pPr lvl="0"/>
            <a:endParaRPr lang="en-US" sz="2400" dirty="0">
              <a:latin typeface="Arial"/>
              <a:cs typeface="Arial"/>
            </a:endParaRPr>
          </a:p>
          <a:p>
            <a:pPr lvl="0"/>
            <a:r>
              <a:rPr lang="en-US" sz="2400" b="1" dirty="0">
                <a:solidFill>
                  <a:srgbClr val="7030A0"/>
                </a:solidFill>
                <a:latin typeface="Arial"/>
                <a:cs typeface="Arial"/>
              </a:rPr>
              <a:t>Control and Data System (CDS)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26559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0" y="758475"/>
            <a:ext cx="9134092" cy="3527"/>
          </a:xfrm>
          <a:prstGeom prst="line">
            <a:avLst/>
          </a:prstGeom>
          <a:ln w="2222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/>
          <p:cNvSpPr txBox="1">
            <a:spLocks/>
          </p:cNvSpPr>
          <p:nvPr/>
        </p:nvSpPr>
        <p:spPr>
          <a:xfrm>
            <a:off x="1295400" y="52266"/>
            <a:ext cx="6781800" cy="6565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4000" b="1" dirty="0">
                <a:solidFill>
                  <a:schemeClr val="tx2"/>
                </a:solidFill>
                <a:latin typeface="Arial"/>
                <a:ea typeface="Times New Roman" panose="02020603050405020304" pitchFamily="18" charset="0"/>
                <a:cs typeface="Arial"/>
              </a:rPr>
              <a:t>CDS Hardware Overview</a:t>
            </a:r>
            <a:endParaRPr lang="en-US" sz="4000" b="1" i="1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pic>
        <p:nvPicPr>
          <p:cNvPr id="10" name="Picture 9" descr="LIGO-India 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2266"/>
            <a:ext cx="1094077" cy="656554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61" y="963804"/>
            <a:ext cx="7674905" cy="5326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562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1002" y="2889959"/>
          <a:ext cx="8483597" cy="3513455"/>
        </p:xfrm>
        <a:graphic>
          <a:graphicData uri="http://schemas.openxmlformats.org/drawingml/2006/table">
            <a:tbl>
              <a:tblPr/>
              <a:tblGrid>
                <a:gridCol w="97389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6020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2691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1954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7290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7354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4478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7620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115100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50800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360207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346866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386889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  <a:gridCol w="400230">
                  <a:extLst>
                    <a:ext uri="{9D8B030D-6E8A-4147-A177-3AD203B41FA5}">
                      <a16:colId xmlns="" xmlns:a16="http://schemas.microsoft.com/office/drawing/2014/main" val="20013"/>
                    </a:ext>
                  </a:extLst>
                </a:gridCol>
                <a:gridCol w="346866">
                  <a:extLst>
                    <a:ext uri="{9D8B030D-6E8A-4147-A177-3AD203B41FA5}">
                      <a16:colId xmlns="" xmlns:a16="http://schemas.microsoft.com/office/drawing/2014/main" val="20014"/>
                    </a:ext>
                  </a:extLst>
                </a:gridCol>
                <a:gridCol w="360207">
                  <a:extLst>
                    <a:ext uri="{9D8B030D-6E8A-4147-A177-3AD203B41FA5}">
                      <a16:colId xmlns="" xmlns:a16="http://schemas.microsoft.com/office/drawing/2014/main" val="20015"/>
                    </a:ext>
                  </a:extLst>
                </a:gridCol>
                <a:gridCol w="440253">
                  <a:extLst>
                    <a:ext uri="{9D8B030D-6E8A-4147-A177-3AD203B41FA5}">
                      <a16:colId xmlns="" xmlns:a16="http://schemas.microsoft.com/office/drawing/2014/main" val="20016"/>
                    </a:ext>
                  </a:extLst>
                </a:gridCol>
                <a:gridCol w="413571">
                  <a:extLst>
                    <a:ext uri="{9D8B030D-6E8A-4147-A177-3AD203B41FA5}">
                      <a16:colId xmlns="" xmlns:a16="http://schemas.microsoft.com/office/drawing/2014/main" val="20017"/>
                    </a:ext>
                  </a:extLst>
                </a:gridCol>
                <a:gridCol w="533640">
                  <a:extLst>
                    <a:ext uri="{9D8B030D-6E8A-4147-A177-3AD203B41FA5}">
                      <a16:colId xmlns="" xmlns:a16="http://schemas.microsoft.com/office/drawing/2014/main" val="20018"/>
                    </a:ext>
                  </a:extLst>
                </a:gridCol>
                <a:gridCol w="973894">
                  <a:extLst>
                    <a:ext uri="{9D8B030D-6E8A-4147-A177-3AD203B41FA5}">
                      <a16:colId xmlns="" xmlns:a16="http://schemas.microsoft.com/office/drawing/2014/main" val="20019"/>
                    </a:ext>
                  </a:extLst>
                </a:gridCol>
                <a:gridCol w="707074">
                  <a:extLst>
                    <a:ext uri="{9D8B030D-6E8A-4147-A177-3AD203B41FA5}">
                      <a16:colId xmlns="" xmlns:a16="http://schemas.microsoft.com/office/drawing/2014/main" val="20020"/>
                    </a:ext>
                  </a:extLst>
                </a:gridCol>
              </a:tblGrid>
              <a:tr h="200025">
                <a:tc gridSpan="7"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US" sz="1400" b="1" i="0" u="none" strike="noStrike" dirty="0">
                          <a:solidFill>
                            <a:srgbClr val="0000CC"/>
                          </a:solidFill>
                          <a:effectLst/>
                          <a:latin typeface="Arial"/>
                        </a:rPr>
                        <a:t>Subsystem-wise</a:t>
                      </a:r>
                      <a:r>
                        <a:rPr lang="en-US" sz="1400" b="1" i="0" u="none" strike="noStrike" baseline="0" dirty="0">
                          <a:solidFill>
                            <a:srgbClr val="0000CC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US" sz="1400" b="1" i="0" u="none" strike="noStrike" dirty="0">
                          <a:solidFill>
                            <a:srgbClr val="0000CC"/>
                          </a:solidFill>
                          <a:effectLst/>
                          <a:latin typeface="Arial"/>
                        </a:rPr>
                        <a:t>Fast Channels: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6"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Per-channel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18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Channels at that rate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Per-channel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Total rate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Rate(Hz)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PSL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SUS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ISI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HPI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ALS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ASC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IMC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LSC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OAF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OMC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CAL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TCS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PEM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ODC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Rate (KB/Sec)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(MB/Sec)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65536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262.14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32768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131.07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16384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65.54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7.14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8192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32.77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1.08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4096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16.38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0.72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2048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548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8.19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4.49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1024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486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1.99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512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682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2.05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682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729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1.02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0.75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0.51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Chan/Sys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1526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372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2631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Rate (MB/sec)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0.92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5.65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2.04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0.15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0.69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0.52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0.99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0.13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0.67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0.92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3.96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0.26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17.57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17.57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1897042"/>
              </p:ext>
            </p:extLst>
          </p:nvPr>
        </p:nvGraphicFramePr>
        <p:xfrm>
          <a:off x="381000" y="962518"/>
          <a:ext cx="8458202" cy="1591122"/>
        </p:xfrm>
        <a:graphic>
          <a:graphicData uri="http://schemas.openxmlformats.org/drawingml/2006/table">
            <a:tbl>
              <a:tblPr/>
              <a:tblGrid>
                <a:gridCol w="7264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264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5216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7426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8774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23868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2332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20310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784868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1831432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72289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308711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1828802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</a:tblGrid>
              <a:tr h="186724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r>
                        <a:rPr lang="en-US" sz="1400" b="1" i="0" u="none" strike="noStrike" dirty="0">
                          <a:solidFill>
                            <a:srgbClr val="0000CC"/>
                          </a:solidFill>
                          <a:effectLst/>
                          <a:latin typeface="Arial"/>
                        </a:rPr>
                        <a:t>Overall Channels</a:t>
                      </a:r>
                    </a:p>
                  </a:txBody>
                  <a:tcPr marL="8124" marR="8124" marT="81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24" marR="8124" marT="81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24" marR="8124" marT="81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124" marR="8124" marT="81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124" marR="8124" marT="81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24" marR="8124" marT="81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124" marR="8124" marT="81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124" marR="8124" marT="81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sng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No. of Channels in LLO </a:t>
                      </a:r>
                    </a:p>
                  </a:txBody>
                  <a:tcPr marL="8124" marR="8124" marT="81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124" marR="8124" marT="81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124" marR="8124" marT="81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sng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No. of Channels in LHO </a:t>
                      </a:r>
                    </a:p>
                  </a:txBody>
                  <a:tcPr marL="8124" marR="8124" marT="812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6724">
                <a:tc gridSpan="7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Fast channels-IFO stored in DAQ-Science frame</a:t>
                      </a:r>
                    </a:p>
                  </a:txBody>
                  <a:tcPr marL="8124" marR="8124" marT="81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24" marR="8124" marT="81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8124" marR="8124" marT="81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24" marR="8124" marT="81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2600</a:t>
                      </a:r>
                    </a:p>
                  </a:txBody>
                  <a:tcPr marL="8124" marR="8124" marT="81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24" marR="8124" marT="81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24" marR="8124" marT="81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2631</a:t>
                      </a:r>
                    </a:p>
                  </a:txBody>
                  <a:tcPr marL="8124" marR="8124" marT="812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6724">
                <a:tc gridSpan="9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Fast channels-IFO stored in DAQ commissioning frame(include   </a:t>
                      </a:r>
                    </a:p>
                    <a:p>
                      <a:pPr algn="l" fontAlgn="b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science frame)</a:t>
                      </a:r>
                    </a:p>
                  </a:txBody>
                  <a:tcPr marL="8124" marR="8124" marT="81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5200 (approx)</a:t>
                      </a:r>
                    </a:p>
                  </a:txBody>
                  <a:tcPr marL="8124" marR="8124" marT="81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24" marR="8124" marT="81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24" marR="8124" marT="81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5400 (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approx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)</a:t>
                      </a:r>
                    </a:p>
                  </a:txBody>
                  <a:tcPr marL="8124" marR="8124" marT="812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8672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124" marR="8124" marT="81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24" marR="8124" marT="81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24" marR="8124" marT="81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24" marR="8124" marT="81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24" marR="8124" marT="81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24" marR="8124" marT="81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24" marR="8124" marT="81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24" marR="8124" marT="81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24" marR="8124" marT="81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124" marR="8124" marT="812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1782">
                <a:tc gridSpan="9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Monitoring channels-IFO including science and  </a:t>
                      </a:r>
                    </a:p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commissioning frame-(FEC channels)</a:t>
                      </a:r>
                    </a:p>
                  </a:txBody>
                  <a:tcPr marL="8124" marR="8124" marT="81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180154</a:t>
                      </a:r>
                    </a:p>
                  </a:txBody>
                  <a:tcPr marL="8124" marR="8124" marT="81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24" marR="8124" marT="81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24" marR="8124" marT="81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191201</a:t>
                      </a:r>
                    </a:p>
                  </a:txBody>
                  <a:tcPr marL="8124" marR="8124" marT="812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86724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Monitoring channels-non IFO</a:t>
                      </a:r>
                    </a:p>
                  </a:txBody>
                  <a:tcPr marL="8124" marR="8124" marT="81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24" marR="8124" marT="81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124" marR="8124" marT="81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124" marR="8124" marT="81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124" marR="8124" marT="81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24568</a:t>
                      </a:r>
                    </a:p>
                  </a:txBody>
                  <a:tcPr marL="8124" marR="8124" marT="81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124" marR="8124" marT="81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124" marR="8124" marT="81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32587</a:t>
                      </a:r>
                    </a:p>
                  </a:txBody>
                  <a:tcPr marL="8124" marR="8124" marT="812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>
          <a:xfrm flipV="1">
            <a:off x="0" y="758475"/>
            <a:ext cx="9134092" cy="3527"/>
          </a:xfrm>
          <a:prstGeom prst="line">
            <a:avLst/>
          </a:prstGeom>
          <a:ln w="2222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/>
          <p:cNvSpPr txBox="1">
            <a:spLocks/>
          </p:cNvSpPr>
          <p:nvPr/>
        </p:nvSpPr>
        <p:spPr>
          <a:xfrm>
            <a:off x="1094078" y="137806"/>
            <a:ext cx="7942419" cy="6565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800" b="1" dirty="0">
                <a:solidFill>
                  <a:schemeClr val="tx2"/>
                </a:solidFill>
                <a:latin typeface="Arial"/>
                <a:ea typeface="Times New Roman" panose="02020603050405020304" pitchFamily="18" charset="0"/>
                <a:cs typeface="Arial"/>
              </a:rPr>
              <a:t>LIGO Controls Channels: Tentative</a:t>
            </a:r>
            <a:endParaRPr lang="en-US" sz="2800" b="1" i="1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pic>
        <p:nvPicPr>
          <p:cNvPr id="12" name="Picture 11" descr="LIGO-India 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2266"/>
            <a:ext cx="1094077" cy="65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8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0" y="758475"/>
            <a:ext cx="9134092" cy="3527"/>
          </a:xfrm>
          <a:prstGeom prst="line">
            <a:avLst/>
          </a:prstGeom>
          <a:ln w="2222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/>
          <p:cNvSpPr txBox="1">
            <a:spLocks/>
          </p:cNvSpPr>
          <p:nvPr/>
        </p:nvSpPr>
        <p:spPr>
          <a:xfrm>
            <a:off x="1178987" y="52266"/>
            <a:ext cx="7028986" cy="6565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3600" b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Arial"/>
              </a:rPr>
              <a:t>Special Requirements for Controls</a:t>
            </a:r>
            <a:endParaRPr lang="en-US" sz="3600" b="1" i="1" dirty="0">
              <a:solidFill>
                <a:srgbClr val="C00000"/>
              </a:solidFill>
              <a:latin typeface="+mj-lt"/>
              <a:cs typeface="Arial"/>
            </a:endParaRPr>
          </a:p>
        </p:txBody>
      </p:sp>
      <p:pic>
        <p:nvPicPr>
          <p:cNvPr id="10" name="Picture 9" descr="LIGO-India 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2266"/>
            <a:ext cx="1094077" cy="6565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2825" y="923381"/>
            <a:ext cx="8232589" cy="5378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38100" indent="-342900" algn="just" defTabSz="457200">
              <a:lnSpc>
                <a:spcPct val="150000"/>
              </a:lnSpc>
              <a:spcBef>
                <a:spcPts val="1000"/>
              </a:spcBef>
              <a:buFont typeface="Symbol" panose="05050102010706020507" pitchFamily="18" charset="2"/>
              <a:buChar char=""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Round the clock Continuous operation</a:t>
            </a:r>
          </a:p>
          <a:p>
            <a:pPr marL="342900" marR="38100" indent="-342900" algn="just" defTabSz="457200">
              <a:lnSpc>
                <a:spcPct val="150000"/>
              </a:lnSpc>
              <a:spcBef>
                <a:spcPts val="1000"/>
              </a:spcBef>
              <a:buFont typeface="Symbol" panose="05050102010706020507" pitchFamily="18" charset="2"/>
              <a:buChar char=""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Large number of data acquisition and control channels</a:t>
            </a:r>
            <a:endParaRPr lang="en-IN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38100" indent="-342900" algn="just" defTabSz="457200">
              <a:lnSpc>
                <a:spcPct val="150000"/>
              </a:lnSpc>
              <a:spcBef>
                <a:spcPts val="1000"/>
              </a:spcBef>
              <a:buFont typeface="Symbol" panose="05050102010706020507" pitchFamily="18" charset="2"/>
              <a:buChar char=""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Distributed supervisory control </a:t>
            </a:r>
            <a:endParaRPr lang="en-IN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38100" indent="-342900" algn="just" defTabSz="457200">
              <a:lnSpc>
                <a:spcPct val="150000"/>
              </a:lnSpc>
              <a:spcBef>
                <a:spcPts val="1000"/>
              </a:spcBef>
              <a:buFont typeface="Symbol" panose="05050102010706020507" pitchFamily="18" charset="2"/>
              <a:buChar char=""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Networking and Remote access</a:t>
            </a:r>
            <a:endParaRPr lang="en-IN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38100" indent="-342900" algn="just" defTabSz="457200">
              <a:lnSpc>
                <a:spcPct val="150000"/>
              </a:lnSpc>
              <a:spcBef>
                <a:spcPts val="1000"/>
              </a:spcBef>
              <a:buFont typeface="Symbol" panose="05050102010706020507" pitchFamily="18" charset="2"/>
              <a:buChar char=""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System performance and reliability for continuous operation</a:t>
            </a:r>
            <a:endParaRPr lang="en-IN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38100" indent="-342900" algn="just" defTabSz="457200">
              <a:lnSpc>
                <a:spcPct val="150000"/>
              </a:lnSpc>
              <a:spcBef>
                <a:spcPts val="1000"/>
              </a:spcBef>
              <a:buFont typeface="Symbol" panose="05050102010706020507" pitchFamily="18" charset="2"/>
              <a:buChar char=""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Ultra High Vacuum Interface</a:t>
            </a:r>
          </a:p>
          <a:p>
            <a:pPr marL="342900" marR="38100" indent="-342900" algn="just" defTabSz="457200">
              <a:lnSpc>
                <a:spcPct val="150000"/>
              </a:lnSpc>
              <a:spcBef>
                <a:spcPts val="1000"/>
              </a:spcBef>
              <a:buFont typeface="Symbol" panose="05050102010706020507" pitchFamily="18" charset="2"/>
              <a:buChar char=""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Real-time application development</a:t>
            </a:r>
            <a:endParaRPr lang="en-IN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38100" indent="-342900" algn="just" defTabSz="457200">
              <a:lnSpc>
                <a:spcPct val="150000"/>
              </a:lnSpc>
              <a:spcBef>
                <a:spcPts val="1000"/>
              </a:spcBef>
              <a:buFont typeface="Symbol" panose="05050102010706020507" pitchFamily="18" charset="2"/>
              <a:buChar char=""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Component testing and integrated hardware testing</a:t>
            </a:r>
            <a:endParaRPr lang="en-IN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38100" indent="-342900" algn="just" defTabSz="457200">
              <a:lnSpc>
                <a:spcPct val="150000"/>
              </a:lnSpc>
              <a:spcBef>
                <a:spcPts val="1000"/>
              </a:spcBef>
              <a:buFont typeface="Symbol" panose="05050102010706020507" pitchFamily="18" charset="2"/>
              <a:buChar char=""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Software development and integration</a:t>
            </a:r>
            <a:endParaRPr lang="en-IN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38100" indent="-342900" algn="just" defTabSz="457200">
              <a:lnSpc>
                <a:spcPct val="150000"/>
              </a:lnSpc>
              <a:spcBef>
                <a:spcPts val="1000"/>
              </a:spcBef>
              <a:buFont typeface="Symbol" panose="05050102010706020507" pitchFamily="18" charset="2"/>
              <a:buChar char=""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Data formatting and mass storage</a:t>
            </a:r>
          </a:p>
        </p:txBody>
      </p:sp>
    </p:spTree>
    <p:extLst>
      <p:ext uri="{BB962C8B-B14F-4D97-AF65-F5344CB8AC3E}">
        <p14:creationId xmlns:p14="http://schemas.microsoft.com/office/powerpoint/2010/main" val="399321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Contents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>
                <a:solidFill>
                  <a:schemeClr val="bg2"/>
                </a:solidFill>
              </a:rPr>
              <a:t>About the site &amp; schematic representation; proposed civil work</a:t>
            </a:r>
          </a:p>
          <a:p>
            <a:r>
              <a:rPr lang="en-IN" dirty="0">
                <a:solidFill>
                  <a:schemeClr val="bg2"/>
                </a:solidFill>
              </a:rPr>
              <a:t>Vacuum system – overview and industry participation</a:t>
            </a:r>
          </a:p>
          <a:p>
            <a:r>
              <a:rPr lang="en-IN" dirty="0">
                <a:solidFill>
                  <a:schemeClr val="bg2"/>
                </a:solidFill>
              </a:rPr>
              <a:t>Detector: Laser and Optics</a:t>
            </a:r>
          </a:p>
          <a:p>
            <a:r>
              <a:rPr lang="en-IN" dirty="0">
                <a:solidFill>
                  <a:schemeClr val="bg2"/>
                </a:solidFill>
              </a:rPr>
              <a:t>Control and Data System activities</a:t>
            </a:r>
          </a:p>
          <a:p>
            <a:r>
              <a:rPr lang="en-IN" b="1" dirty="0">
                <a:solidFill>
                  <a:srgbClr val="0070C0"/>
                </a:solidFill>
              </a:rPr>
              <a:t>Data Storage and Data Computing</a:t>
            </a:r>
            <a:endParaRPr lang="en-IN" b="1" dirty="0">
              <a:solidFill>
                <a:schemeClr val="bg2"/>
              </a:solidFill>
            </a:endParaRPr>
          </a:p>
          <a:p>
            <a:r>
              <a:rPr lang="en-IN" dirty="0">
                <a:solidFill>
                  <a:schemeClr val="bg2"/>
                </a:solidFill>
              </a:rPr>
              <a:t>Conclusions</a:t>
            </a:r>
          </a:p>
          <a:p>
            <a:endParaRPr lang="en-IN" dirty="0"/>
          </a:p>
        </p:txBody>
      </p:sp>
      <p:pic>
        <p:nvPicPr>
          <p:cNvPr id="4" name="Picture 3" descr="LIGO-India 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6787"/>
            <a:ext cx="1094077" cy="65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4" name="Image" descr="Imag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39552" y="908722"/>
            <a:ext cx="8136904" cy="5878225"/>
          </a:xfrm>
          <a:prstGeom prst="rect">
            <a:avLst/>
          </a:prstGeom>
          <a:ln w="12700">
            <a:miter lim="400000"/>
          </a:ln>
        </p:spPr>
      </p:pic>
      <p:sp>
        <p:nvSpPr>
          <p:cNvPr id="9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80634" y="9251950"/>
            <a:ext cx="23083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fld id="{86CB4B4D-7CA3-9044-876B-883B54F8677D}" type="slidenum">
              <a:rPr lang="hi-IN" smtClean="0"/>
              <a:pPr/>
              <a:t>3</a:t>
            </a:fld>
            <a:endParaRPr/>
          </a:p>
        </p:txBody>
      </p:sp>
      <p:pic>
        <p:nvPicPr>
          <p:cNvPr id="91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010" y="-36700"/>
            <a:ext cx="1389499" cy="98200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C35AB62-ABA3-4F71-9950-9086BB28BD85}"/>
              </a:ext>
            </a:extLst>
          </p:cNvPr>
          <p:cNvSpPr txBox="1"/>
          <p:nvPr/>
        </p:nvSpPr>
        <p:spPr>
          <a:xfrm>
            <a:off x="2195736" y="188640"/>
            <a:ext cx="6120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000" dirty="0">
                <a:solidFill>
                  <a:srgbClr val="C00000"/>
                </a:solidFill>
              </a:rPr>
              <a:t>Advanced LIGO Detector</a:t>
            </a:r>
            <a:endParaRPr lang="hi-IN" sz="4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Shape 2"/>
          <p:cNvSpPr txBox="1"/>
          <p:nvPr/>
        </p:nvSpPr>
        <p:spPr>
          <a:xfrm>
            <a:off x="387584" y="1535962"/>
            <a:ext cx="8368718" cy="4643072"/>
          </a:xfrm>
          <a:prstGeom prst="rect">
            <a:avLst/>
          </a:prstGeom>
          <a:noFill/>
          <a:ln w="12600">
            <a:noFill/>
          </a:ln>
        </p:spPr>
        <p:txBody>
          <a:bodyPr lIns="35689" tIns="35689" rIns="35689" bIns="35689"/>
          <a:lstStyle/>
          <a:p>
            <a:pPr marL="306270" indent="-306017">
              <a:spcBef>
                <a:spcPts val="2180"/>
              </a:spcBef>
              <a:buSzPct val="100000"/>
              <a:buBlip>
                <a:blip r:embed="rId2"/>
              </a:buBlip>
            </a:pPr>
            <a:r>
              <a:rPr lang="en-IN" sz="2800" spc="-1" dirty="0">
                <a:ea typeface="Palatino"/>
              </a:rPr>
              <a:t>Acquiring, long-term storage, serving to other centres</a:t>
            </a:r>
            <a:endParaRPr lang="en-IN" sz="2800" spc="-1" dirty="0"/>
          </a:p>
          <a:p>
            <a:pPr marL="306270" indent="-306017">
              <a:spcBef>
                <a:spcPts val="2180"/>
              </a:spcBef>
              <a:buSzPct val="100000"/>
              <a:buBlip>
                <a:blip r:embed="rId3"/>
              </a:buBlip>
            </a:pPr>
            <a:r>
              <a:rPr lang="en-IN" sz="2800" spc="-1" dirty="0">
                <a:ea typeface="Palatino"/>
              </a:rPr>
              <a:t>Data conditioning</a:t>
            </a:r>
            <a:r>
              <a:rPr lang="en-IN" sz="2800" spc="-1" dirty="0"/>
              <a:t>/ Processing: </a:t>
            </a:r>
            <a:r>
              <a:rPr lang="en-IN" sz="2800" spc="-1" dirty="0">
                <a:ea typeface="Palatino"/>
              </a:rPr>
              <a:t>Calibration, category </a:t>
            </a:r>
            <a:r>
              <a:rPr lang="en-IN" sz="2800" spc="-1" dirty="0" err="1">
                <a:ea typeface="Palatino"/>
              </a:rPr>
              <a:t>vetos</a:t>
            </a:r>
            <a:r>
              <a:rPr lang="en-IN" sz="2800" spc="-1" dirty="0">
                <a:ea typeface="Palatino"/>
              </a:rPr>
              <a:t>, cleaning, ..</a:t>
            </a:r>
            <a:endParaRPr lang="en-IN" sz="2800" spc="-1" dirty="0"/>
          </a:p>
          <a:p>
            <a:pPr marL="306270" indent="-306017">
              <a:spcBef>
                <a:spcPts val="2180"/>
              </a:spcBef>
              <a:buSzPct val="100000"/>
              <a:buBlip>
                <a:blip r:embed="rId3"/>
              </a:buBlip>
            </a:pPr>
            <a:r>
              <a:rPr lang="en-IN" sz="2800" spc="-1" dirty="0">
                <a:ea typeface="Palatino"/>
              </a:rPr>
              <a:t>Data analysis: Production and exploration</a:t>
            </a:r>
            <a:endParaRPr lang="en-IN" sz="2800" spc="-1" dirty="0"/>
          </a:p>
          <a:p>
            <a:pPr marL="306270" indent="-306017">
              <a:spcBef>
                <a:spcPts val="2180"/>
              </a:spcBef>
              <a:buSzPct val="100000"/>
              <a:buBlip>
                <a:blip r:embed="rId3"/>
              </a:buBlip>
            </a:pPr>
            <a:r>
              <a:rPr lang="en-IN" sz="2800" spc="-1" dirty="0">
                <a:ea typeface="Palatino"/>
              </a:rPr>
              <a:t>Several services (sites, wikis, logbooks, issue tracker, ..)</a:t>
            </a:r>
            <a:endParaRPr lang="en-IN" sz="2800" spc="-1" dirty="0"/>
          </a:p>
          <a:p>
            <a:pPr marL="306270" indent="-306017">
              <a:spcBef>
                <a:spcPts val="2180"/>
              </a:spcBef>
              <a:buSzPct val="100000"/>
              <a:buBlip>
                <a:blip r:embed="rId3"/>
              </a:buBlip>
            </a:pPr>
            <a:r>
              <a:rPr lang="en-IN" sz="2800" spc="-1" dirty="0">
                <a:ea typeface="Palatino"/>
              </a:rPr>
              <a:t>Numerical Relativity Simulations</a:t>
            </a:r>
            <a:endParaRPr lang="en-IN" sz="2800" spc="-1" dirty="0"/>
          </a:p>
        </p:txBody>
      </p:sp>
      <p:pic>
        <p:nvPicPr>
          <p:cNvPr id="4" name="Picture 3" descr="LIGO-India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6787"/>
            <a:ext cx="1094077" cy="6565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FED04FE-390B-4A80-80DD-44EF52E5E4C7}"/>
              </a:ext>
            </a:extLst>
          </p:cNvPr>
          <p:cNvSpPr txBox="1"/>
          <p:nvPr/>
        </p:nvSpPr>
        <p:spPr>
          <a:xfrm>
            <a:off x="1331642" y="260648"/>
            <a:ext cx="7281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000" b="1" dirty="0">
                <a:solidFill>
                  <a:srgbClr val="C00000"/>
                </a:solidFill>
              </a:rPr>
              <a:t>Data Management</a:t>
            </a:r>
            <a:endParaRPr lang="hi-IN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70354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Shape 2"/>
          <p:cNvSpPr txBox="1"/>
          <p:nvPr/>
        </p:nvSpPr>
        <p:spPr>
          <a:xfrm>
            <a:off x="767983" y="1268760"/>
            <a:ext cx="7607925" cy="4845366"/>
          </a:xfrm>
          <a:prstGeom prst="rect">
            <a:avLst/>
          </a:prstGeom>
          <a:noFill/>
          <a:ln w="12600">
            <a:noFill/>
          </a:ln>
        </p:spPr>
        <p:txBody>
          <a:bodyPr lIns="35689" tIns="35689" rIns="35689" bIns="35689"/>
          <a:lstStyle/>
          <a:p>
            <a:pPr marL="644686" indent="-331835">
              <a:spcBef>
                <a:spcPts val="2250"/>
              </a:spcBef>
              <a:buSzPct val="100000"/>
              <a:buBlip>
                <a:blip r:embed="rId2"/>
              </a:buBlip>
            </a:pPr>
            <a:r>
              <a:rPr lang="en-IN" sz="2800" spc="-1" dirty="0">
                <a:ea typeface="Palatino"/>
              </a:rPr>
              <a:t>Time series data sampled at 16Hz - 16kHz</a:t>
            </a:r>
          </a:p>
          <a:p>
            <a:pPr marL="312851">
              <a:spcBef>
                <a:spcPts val="2250"/>
              </a:spcBef>
              <a:buSzPct val="100000"/>
            </a:pPr>
            <a:r>
              <a:rPr lang="en-IN" sz="2800" spc="-1" dirty="0">
                <a:ea typeface="Palatino"/>
              </a:rPr>
              <a:t>    </a:t>
            </a:r>
            <a:r>
              <a:rPr lang="en-IN" sz="2400" spc="-1" dirty="0">
                <a:ea typeface="Palatino"/>
              </a:rPr>
              <a:t>~ 200k monitoring channels</a:t>
            </a:r>
            <a:endParaRPr lang="en-IN" sz="2400" spc="-1" dirty="0"/>
          </a:p>
          <a:p>
            <a:pPr marL="624943" indent="-312345">
              <a:spcBef>
                <a:spcPts val="2250"/>
              </a:spcBef>
              <a:buSzPct val="100000"/>
              <a:buBlip>
                <a:blip r:embed="rId3"/>
              </a:buBlip>
            </a:pPr>
            <a:r>
              <a:rPr lang="en-IN" sz="2800" spc="-1" dirty="0">
                <a:ea typeface="Palatino"/>
              </a:rPr>
              <a:t>Expected raw data volume:</a:t>
            </a:r>
          </a:p>
          <a:p>
            <a:pPr marL="312598">
              <a:spcBef>
                <a:spcPts val="2250"/>
              </a:spcBef>
              <a:buSzPct val="100000"/>
            </a:pPr>
            <a:r>
              <a:rPr lang="en-IN" sz="2800" spc="-1" dirty="0">
                <a:ea typeface="Palatino"/>
              </a:rPr>
              <a:t>     ~700TB/year/detector</a:t>
            </a:r>
            <a:endParaRPr lang="en-IN" sz="2800" spc="-1" dirty="0"/>
          </a:p>
          <a:p>
            <a:pPr marL="625197" lvl="1">
              <a:spcBef>
                <a:spcPts val="2250"/>
              </a:spcBef>
              <a:buSzPct val="100000"/>
            </a:pPr>
            <a:r>
              <a:rPr lang="en-IN" sz="2800" spc="-1" dirty="0">
                <a:ea typeface="Palatino"/>
              </a:rPr>
              <a:t> ~ 3-4 Peta Byte/year from five interferometers</a:t>
            </a:r>
            <a:endParaRPr lang="en-IN" sz="2800" spc="-1" dirty="0"/>
          </a:p>
          <a:p>
            <a:pPr marL="937795" lvl="3">
              <a:spcBef>
                <a:spcPts val="2250"/>
              </a:spcBef>
              <a:buSzPct val="100000"/>
            </a:pPr>
            <a:r>
              <a:rPr lang="en-IN" sz="2800" spc="-1" dirty="0">
                <a:ea typeface="Palatino"/>
              </a:rPr>
              <a:t>(LHO, LLO, Virgo, KAGRA, LIGO-India)</a:t>
            </a:r>
            <a:endParaRPr lang="en-IN" sz="2800" spc="-1" dirty="0"/>
          </a:p>
          <a:p>
            <a:pPr marL="644686" indent="-331835">
              <a:spcBef>
                <a:spcPts val="2250"/>
              </a:spcBef>
              <a:buSzPct val="100000"/>
              <a:buBlip>
                <a:blip r:embed="rId3"/>
              </a:buBlip>
            </a:pPr>
            <a:r>
              <a:rPr lang="en-IN" sz="2800" spc="-1" dirty="0">
                <a:ea typeface="Palatino"/>
              </a:rPr>
              <a:t>“Science channels”: ~ 1% of total data</a:t>
            </a:r>
            <a:endParaRPr lang="en-IN" sz="2800" spc="-1" dirty="0"/>
          </a:p>
        </p:txBody>
      </p:sp>
      <p:pic>
        <p:nvPicPr>
          <p:cNvPr id="4" name="Picture 3" descr="LIGO-India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4624"/>
            <a:ext cx="1094077" cy="6565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FE2E7DE-04E5-479D-A775-D209F7CA0439}"/>
              </a:ext>
            </a:extLst>
          </p:cNvPr>
          <p:cNvSpPr txBox="1"/>
          <p:nvPr/>
        </p:nvSpPr>
        <p:spPr>
          <a:xfrm>
            <a:off x="1331642" y="260648"/>
            <a:ext cx="7281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000" b="1" dirty="0">
                <a:solidFill>
                  <a:srgbClr val="C00000"/>
                </a:solidFill>
              </a:rPr>
              <a:t>Data Volume</a:t>
            </a:r>
            <a:endParaRPr lang="hi-IN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18982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xtShape 2"/>
          <p:cNvSpPr txBox="1"/>
          <p:nvPr/>
        </p:nvSpPr>
        <p:spPr>
          <a:xfrm>
            <a:off x="767983" y="1882272"/>
            <a:ext cx="8000775" cy="4643072"/>
          </a:xfrm>
          <a:prstGeom prst="rect">
            <a:avLst/>
          </a:prstGeom>
          <a:noFill/>
          <a:ln w="12600">
            <a:noFill/>
          </a:ln>
        </p:spPr>
        <p:txBody>
          <a:bodyPr lIns="35689" tIns="35689" rIns="35689" bIns="35689"/>
          <a:lstStyle/>
          <a:p>
            <a:pPr marL="509269" indent="-261975">
              <a:spcBef>
                <a:spcPts val="1758"/>
              </a:spcBef>
              <a:buSzPct val="100000"/>
              <a:buBlip>
                <a:blip r:embed="rId2"/>
              </a:buBlip>
            </a:pPr>
            <a:r>
              <a:rPr lang="en-IN" sz="2000" spc="-1" dirty="0">
                <a:latin typeface="Palatino"/>
                <a:ea typeface="Palatino"/>
              </a:rPr>
              <a:t>153 nodes, 4056 CPU cores</a:t>
            </a:r>
            <a:endParaRPr lang="en-IN" sz="2000" spc="-1" dirty="0">
              <a:latin typeface="Palatino"/>
            </a:endParaRPr>
          </a:p>
          <a:p>
            <a:pPr marL="757070" lvl="1" indent="-262988">
              <a:spcBef>
                <a:spcPts val="1547"/>
              </a:spcBef>
              <a:buSzPct val="100000"/>
              <a:buBlip>
                <a:blip r:embed="rId3"/>
              </a:buBlip>
            </a:pPr>
            <a:r>
              <a:rPr lang="en-IN" sz="2000" spc="-1" dirty="0">
                <a:latin typeface="Palatino"/>
                <a:ea typeface="Palatino"/>
              </a:rPr>
              <a:t>about 225TF peak performance</a:t>
            </a:r>
            <a:endParaRPr lang="en-IN" sz="2000" spc="-1" dirty="0">
              <a:latin typeface="Palatino"/>
            </a:endParaRPr>
          </a:p>
          <a:p>
            <a:pPr marL="757070" lvl="1" indent="-262988">
              <a:spcBef>
                <a:spcPts val="1547"/>
              </a:spcBef>
              <a:buSzPct val="100000"/>
              <a:buBlip>
                <a:blip r:embed="rId3"/>
              </a:buBlip>
            </a:pPr>
            <a:r>
              <a:rPr lang="en-IN" sz="2000" spc="-1" dirty="0">
                <a:latin typeface="Palatino"/>
                <a:ea typeface="Palatino"/>
              </a:rPr>
              <a:t>RAM: 5-10GB/core </a:t>
            </a:r>
            <a:endParaRPr lang="en-IN" sz="2000" spc="-1" dirty="0">
              <a:latin typeface="Palatino"/>
            </a:endParaRPr>
          </a:p>
          <a:p>
            <a:pPr marL="757070" lvl="1" indent="-262988">
              <a:spcBef>
                <a:spcPts val="1547"/>
              </a:spcBef>
              <a:buSzPct val="100000"/>
              <a:buBlip>
                <a:blip r:embed="rId4"/>
              </a:buBlip>
            </a:pPr>
            <a:r>
              <a:rPr lang="en-IN" sz="2000" spc="-1" dirty="0">
                <a:latin typeface="Palatino"/>
                <a:ea typeface="Palatino"/>
              </a:rPr>
              <a:t>storage: 250TB</a:t>
            </a:r>
            <a:endParaRPr lang="en-IN" sz="2000" spc="-1" dirty="0">
              <a:latin typeface="Palatino"/>
            </a:endParaRPr>
          </a:p>
          <a:p>
            <a:pPr marL="757070" lvl="1" indent="-262988">
              <a:spcBef>
                <a:spcPts val="1547"/>
              </a:spcBef>
              <a:buSzPct val="100000"/>
              <a:buBlip>
                <a:blip r:embed="rId4"/>
              </a:buBlip>
            </a:pPr>
            <a:r>
              <a:rPr lang="en-IN" sz="2000" spc="-1" dirty="0">
                <a:latin typeface="Palatino"/>
                <a:ea typeface="Palatino"/>
              </a:rPr>
              <a:t>10G interconnect</a:t>
            </a:r>
            <a:endParaRPr lang="en-IN" sz="2000" spc="-1" dirty="0">
              <a:latin typeface="Palatino"/>
            </a:endParaRPr>
          </a:p>
          <a:p>
            <a:pPr marL="510282" indent="-262988">
              <a:spcBef>
                <a:spcPts val="1547"/>
              </a:spcBef>
              <a:buSzPct val="100000"/>
              <a:buBlip>
                <a:blip r:embed="rId4"/>
              </a:buBlip>
            </a:pPr>
            <a:r>
              <a:rPr lang="en-IN" sz="2000" spc="-1" dirty="0">
                <a:latin typeface="Palatino"/>
                <a:ea typeface="Palatino"/>
              </a:rPr>
              <a:t>Scope for prototyping GPU based codes: 10 NVIDIA K40 cards</a:t>
            </a:r>
            <a:endParaRPr lang="en-IN" sz="2000" spc="-1" dirty="0">
              <a:latin typeface="Palatino"/>
            </a:endParaRPr>
          </a:p>
          <a:p>
            <a:pPr marL="509269" indent="-261975">
              <a:spcBef>
                <a:spcPts val="1758"/>
              </a:spcBef>
              <a:buSzPct val="100000"/>
              <a:buBlip>
                <a:blip r:embed="rId5"/>
              </a:buBlip>
            </a:pPr>
            <a:r>
              <a:rPr lang="en-IN" sz="2000" spc="-1" dirty="0">
                <a:latin typeface="Palatino"/>
                <a:ea typeface="Palatino"/>
              </a:rPr>
              <a:t>Authentication method: GSI enabled OpenSSH</a:t>
            </a:r>
            <a:endParaRPr lang="en-IN" sz="2000" spc="-1" dirty="0">
              <a:latin typeface="Palatino"/>
            </a:endParaRPr>
          </a:p>
          <a:p>
            <a:pPr marL="509269" indent="-261975">
              <a:spcBef>
                <a:spcPts val="1758"/>
              </a:spcBef>
              <a:buSzPct val="100000"/>
              <a:buBlip>
                <a:blip r:embed="rId5"/>
              </a:buBlip>
            </a:pPr>
            <a:r>
              <a:rPr lang="en-IN" sz="2000" spc="-1" dirty="0">
                <a:latin typeface="Palatino"/>
                <a:ea typeface="Palatino"/>
              </a:rPr>
              <a:t>Building can accommodate infrastructure needed for LIGO-India</a:t>
            </a:r>
            <a:endParaRPr lang="en-IN" sz="2000" spc="-1" dirty="0">
              <a:latin typeface="Palatino"/>
            </a:endParaRPr>
          </a:p>
        </p:txBody>
      </p:sp>
      <p:pic>
        <p:nvPicPr>
          <p:cNvPr id="154" name="image3.jpeg"/>
          <p:cNvPicPr/>
          <p:nvPr/>
        </p:nvPicPr>
        <p:blipFill>
          <a:blip r:embed="rId6"/>
          <a:stretch/>
        </p:blipFill>
        <p:spPr>
          <a:xfrm>
            <a:off x="5364478" y="1556794"/>
            <a:ext cx="3404278" cy="2553019"/>
          </a:xfrm>
          <a:prstGeom prst="rect">
            <a:avLst/>
          </a:prstGeom>
          <a:ln w="12600">
            <a:noFill/>
          </a:ln>
          <a:effectLst>
            <a:outerShdw blurRad="101600" dist="25560" dir="5400000" rotWithShape="0">
              <a:srgbClr val="000000">
                <a:alpha val="75000"/>
              </a:srgbClr>
            </a:outerShdw>
          </a:effectLst>
        </p:spPr>
      </p:pic>
      <p:pic>
        <p:nvPicPr>
          <p:cNvPr id="5" name="Picture 4" descr="LIGO-India Logo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6787"/>
            <a:ext cx="1094077" cy="6565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5034C86-AEF6-4A86-97CB-691DB84B6180}"/>
              </a:ext>
            </a:extLst>
          </p:cNvPr>
          <p:cNvSpPr txBox="1"/>
          <p:nvPr/>
        </p:nvSpPr>
        <p:spPr>
          <a:xfrm>
            <a:off x="1043610" y="476673"/>
            <a:ext cx="7928801" cy="93610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000" b="1" dirty="0">
                <a:solidFill>
                  <a:srgbClr val="C00000"/>
                </a:solidFill>
              </a:rPr>
              <a:t>LIGO Data Analysis System @ IUCAA</a:t>
            </a:r>
            <a:endParaRPr lang="hi-IN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3498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Shape 2"/>
          <p:cNvSpPr txBox="1"/>
          <p:nvPr/>
        </p:nvSpPr>
        <p:spPr>
          <a:xfrm>
            <a:off x="767983" y="1535962"/>
            <a:ext cx="7607925" cy="4643072"/>
          </a:xfrm>
          <a:prstGeom prst="rect">
            <a:avLst/>
          </a:prstGeom>
          <a:noFill/>
          <a:ln w="12600">
            <a:noFill/>
          </a:ln>
        </p:spPr>
        <p:txBody>
          <a:bodyPr lIns="35689" tIns="35689" rIns="35689" bIns="35689"/>
          <a:lstStyle/>
          <a:p>
            <a:pPr marL="560905" indent="-288552">
              <a:spcBef>
                <a:spcPts val="1899"/>
              </a:spcBef>
              <a:buSzPct val="100000"/>
              <a:buBlip>
                <a:blip r:embed="rId2"/>
              </a:buBlip>
            </a:pPr>
            <a:r>
              <a:rPr lang="en-IN" sz="2800" spc="-1" dirty="0">
                <a:ea typeface="Palatino"/>
              </a:rPr>
              <a:t>Tier-1 Data Centre</a:t>
            </a:r>
            <a:endParaRPr lang="en-IN" sz="2800" spc="-1" dirty="0"/>
          </a:p>
          <a:p>
            <a:pPr marL="560905" indent="-288552">
              <a:spcBef>
                <a:spcPts val="1899"/>
              </a:spcBef>
              <a:buSzPct val="100000"/>
              <a:buBlip>
                <a:blip r:embed="rId3"/>
              </a:buBlip>
            </a:pPr>
            <a:r>
              <a:rPr lang="en-IN" sz="2800" spc="-1" dirty="0">
                <a:ea typeface="Palatino"/>
              </a:rPr>
              <a:t>Ramp up computing infrastructure in stages</a:t>
            </a:r>
            <a:endParaRPr lang="en-IN" sz="2800" spc="-1" dirty="0"/>
          </a:p>
          <a:p>
            <a:pPr marL="832752" lvl="1" indent="-288552">
              <a:spcBef>
                <a:spcPts val="1899"/>
              </a:spcBef>
              <a:buSzPct val="100000"/>
              <a:buBlip>
                <a:blip r:embed="rId3"/>
              </a:buBlip>
            </a:pPr>
            <a:r>
              <a:rPr lang="en-IN" sz="2800" spc="-1" dirty="0">
                <a:ea typeface="Palatino"/>
              </a:rPr>
              <a:t>Computing power to more than 1 Peta Flops</a:t>
            </a:r>
            <a:endParaRPr lang="en-IN" sz="2800" spc="-1" dirty="0"/>
          </a:p>
          <a:p>
            <a:pPr marL="832752" lvl="1" indent="-288552">
              <a:spcBef>
                <a:spcPts val="1899"/>
              </a:spcBef>
              <a:buSzPct val="100000"/>
              <a:buBlip>
                <a:blip r:embed="rId3"/>
              </a:buBlip>
            </a:pPr>
            <a:r>
              <a:rPr lang="en-IN" sz="2800" spc="-1" dirty="0">
                <a:ea typeface="Palatino"/>
              </a:rPr>
              <a:t>Storage to at least 5 Peta Bytes</a:t>
            </a:r>
            <a:endParaRPr lang="en-IN" sz="2800" spc="-1" dirty="0"/>
          </a:p>
          <a:p>
            <a:pPr marL="832752" lvl="1" indent="-288552">
              <a:spcBef>
                <a:spcPts val="1899"/>
              </a:spcBef>
              <a:buSzPct val="100000"/>
              <a:buBlip>
                <a:blip r:embed="rId3"/>
              </a:buBlip>
            </a:pPr>
            <a:r>
              <a:rPr lang="en-IN" sz="2800" spc="-1" dirty="0">
                <a:ea typeface="Palatino"/>
              </a:rPr>
              <a:t>Need may increase by manifold</a:t>
            </a:r>
            <a:endParaRPr lang="en-IN" sz="2800" spc="-1" dirty="0"/>
          </a:p>
          <a:p>
            <a:pPr marL="832752" lvl="1" indent="-288552">
              <a:spcBef>
                <a:spcPts val="1899"/>
              </a:spcBef>
              <a:buSzPct val="100000"/>
              <a:buBlip>
                <a:blip r:embed="rId3"/>
              </a:buBlip>
            </a:pPr>
            <a:r>
              <a:rPr lang="en-IN" sz="2800" spc="-1" dirty="0">
                <a:ea typeface="Palatino"/>
              </a:rPr>
              <a:t>But new technology may come to rescue</a:t>
            </a:r>
            <a:endParaRPr lang="en-IN" sz="2800" spc="-1" dirty="0"/>
          </a:p>
          <a:p>
            <a:pPr marL="560905" indent="-288552">
              <a:spcBef>
                <a:spcPts val="1899"/>
              </a:spcBef>
              <a:buSzPct val="100000"/>
              <a:buBlip>
                <a:blip r:embed="rId3"/>
              </a:buBlip>
            </a:pPr>
            <a:r>
              <a:rPr lang="en-IN" sz="2800" spc="-1" dirty="0">
                <a:ea typeface="Palatino"/>
              </a:rPr>
              <a:t>Also collaborate with other computing facilities</a:t>
            </a:r>
            <a:endParaRPr lang="en-IN" sz="2800" spc="-1" dirty="0"/>
          </a:p>
        </p:txBody>
      </p:sp>
      <p:pic>
        <p:nvPicPr>
          <p:cNvPr id="4" name="Picture 3" descr="LIGO-India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6787"/>
            <a:ext cx="1094077" cy="6565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5579109-AC36-4D79-B524-CAF8380DA6BF}"/>
              </a:ext>
            </a:extLst>
          </p:cNvPr>
          <p:cNvSpPr txBox="1"/>
          <p:nvPr/>
        </p:nvSpPr>
        <p:spPr>
          <a:xfrm>
            <a:off x="1252026" y="404664"/>
            <a:ext cx="7280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000" dirty="0">
                <a:solidFill>
                  <a:srgbClr val="C00000"/>
                </a:solidFill>
              </a:rPr>
              <a:t>Plans @ IUCAA</a:t>
            </a:r>
            <a:endParaRPr lang="hi-IN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1238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extShape 2"/>
          <p:cNvSpPr txBox="1"/>
          <p:nvPr/>
        </p:nvSpPr>
        <p:spPr>
          <a:xfrm>
            <a:off x="767983" y="1535962"/>
            <a:ext cx="7607925" cy="4643072"/>
          </a:xfrm>
          <a:prstGeom prst="rect">
            <a:avLst/>
          </a:prstGeom>
          <a:noFill/>
          <a:ln w="12600">
            <a:noFill/>
          </a:ln>
        </p:spPr>
        <p:txBody>
          <a:bodyPr lIns="35689" tIns="35689" rIns="35689" bIns="35689"/>
          <a:lstStyle/>
          <a:p>
            <a:pPr marL="272353">
              <a:spcBef>
                <a:spcPts val="1899"/>
              </a:spcBef>
              <a:buSzPct val="100000"/>
            </a:pPr>
            <a:r>
              <a:rPr lang="en-IN" sz="2100" spc="-1" dirty="0">
                <a:solidFill>
                  <a:srgbClr val="818181"/>
                </a:solidFill>
                <a:latin typeface="Palatino"/>
                <a:ea typeface="Palatino"/>
              </a:rPr>
              <a:t>   -  </a:t>
            </a:r>
            <a:r>
              <a:rPr lang="en-IN" sz="2800" spc="-1" dirty="0">
                <a:latin typeface="Calibri" panose="020F0502020204030204" pitchFamily="34" charset="0"/>
                <a:ea typeface="Palatino"/>
                <a:cs typeface="Calibri" panose="020F0502020204030204" pitchFamily="34" charset="0"/>
              </a:rPr>
              <a:t>Will store one copy of the RAW data</a:t>
            </a:r>
            <a:endParaRPr lang="en-IN" sz="2800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44200" lvl="1">
              <a:spcBef>
                <a:spcPts val="1899"/>
              </a:spcBef>
              <a:buSzPct val="100000"/>
            </a:pPr>
            <a:r>
              <a:rPr lang="en-IN" sz="2800" spc="-1" dirty="0">
                <a:latin typeface="Calibri" panose="020F0502020204030204" pitchFamily="34" charset="0"/>
                <a:ea typeface="Palatino"/>
                <a:cs typeface="Calibri" panose="020F0502020204030204" pitchFamily="34" charset="0"/>
              </a:rPr>
              <a:t>- Will also act as a Disaster Recovery (DR) site</a:t>
            </a:r>
            <a:endParaRPr lang="en-IN" sz="2800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72353">
              <a:spcBef>
                <a:spcPts val="1899"/>
              </a:spcBef>
              <a:buSzPct val="100000"/>
            </a:pPr>
            <a:r>
              <a:rPr lang="en-IN" sz="2800" spc="-1" dirty="0">
                <a:latin typeface="Calibri" panose="020F0502020204030204" pitchFamily="34" charset="0"/>
                <a:ea typeface="Palatino"/>
                <a:cs typeface="Calibri" panose="020F0502020204030204" pitchFamily="34" charset="0"/>
              </a:rPr>
              <a:t>    - Provide in-place computing power</a:t>
            </a:r>
            <a:endParaRPr lang="en-IN" sz="2800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01400" lvl="1" indent="-457200">
              <a:spcBef>
                <a:spcPts val="1899"/>
              </a:spcBef>
              <a:buSzPct val="100000"/>
              <a:buFontTx/>
              <a:buChar char="-"/>
            </a:pPr>
            <a:r>
              <a:rPr lang="en-IN" sz="2800" spc="-1" dirty="0">
                <a:latin typeface="Calibri" panose="020F0502020204030204" pitchFamily="34" charset="0"/>
                <a:ea typeface="Palatino"/>
                <a:cs typeface="Calibri" panose="020F0502020204030204" pitchFamily="34" charset="0"/>
              </a:rPr>
              <a:t>Necessary for calibration and low latency   searches</a:t>
            </a:r>
            <a:endParaRPr lang="en-IN" sz="2800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44200" lvl="1">
              <a:spcBef>
                <a:spcPts val="1899"/>
              </a:spcBef>
              <a:buSzPct val="100000"/>
            </a:pPr>
            <a:r>
              <a:rPr lang="en-IN" sz="2800" spc="-1" dirty="0">
                <a:latin typeface="Calibri" panose="020F0502020204030204" pitchFamily="34" charset="0"/>
                <a:ea typeface="Palatino"/>
                <a:cs typeface="Calibri" panose="020F0502020204030204" pitchFamily="34" charset="0"/>
              </a:rPr>
              <a:t>- Computing power more than 300 Tera Flops</a:t>
            </a:r>
            <a:endParaRPr lang="en-IN" sz="2800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44200" lvl="1">
              <a:spcBef>
                <a:spcPts val="1899"/>
              </a:spcBef>
              <a:buSzPct val="100000"/>
            </a:pPr>
            <a:r>
              <a:rPr lang="en-IN" sz="2800" spc="-1" dirty="0">
                <a:latin typeface="Calibri" panose="020F0502020204030204" pitchFamily="34" charset="0"/>
                <a:ea typeface="Palatino"/>
                <a:cs typeface="Calibri" panose="020F0502020204030204" pitchFamily="34" charset="0"/>
              </a:rPr>
              <a:t>- Storage more than ~5 Peta Bytes</a:t>
            </a:r>
            <a:endParaRPr lang="en-IN" sz="2800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LIGO-India 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6787"/>
            <a:ext cx="1094077" cy="6565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D3F4AEB-4262-4035-AAEA-3E43346108C4}"/>
              </a:ext>
            </a:extLst>
          </p:cNvPr>
          <p:cNvSpPr txBox="1"/>
          <p:nvPr/>
        </p:nvSpPr>
        <p:spPr>
          <a:xfrm>
            <a:off x="1252026" y="404664"/>
            <a:ext cx="7280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000" dirty="0">
                <a:solidFill>
                  <a:srgbClr val="C00000"/>
                </a:solidFill>
              </a:rPr>
              <a:t>Plans @ LI Site</a:t>
            </a:r>
            <a:endParaRPr lang="hi-IN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25367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extShape 2"/>
          <p:cNvSpPr txBox="1"/>
          <p:nvPr/>
        </p:nvSpPr>
        <p:spPr>
          <a:xfrm>
            <a:off x="767983" y="1535962"/>
            <a:ext cx="7607925" cy="4643072"/>
          </a:xfrm>
          <a:prstGeom prst="rect">
            <a:avLst/>
          </a:prstGeom>
          <a:noFill/>
          <a:ln w="12600">
            <a:noFill/>
          </a:ln>
        </p:spPr>
        <p:txBody>
          <a:bodyPr lIns="35689" tIns="35689" rIns="35689" bIns="35689"/>
          <a:lstStyle/>
          <a:p>
            <a:pPr marL="312598" indent="-312345">
              <a:spcBef>
                <a:spcPts val="2250"/>
              </a:spcBef>
              <a:buSzPct val="100000"/>
              <a:buBlip>
                <a:blip r:embed="rId2"/>
              </a:buBlip>
            </a:pPr>
            <a:r>
              <a:rPr lang="en-IN" sz="2400" spc="-1">
                <a:solidFill>
                  <a:srgbClr val="818181"/>
                </a:solidFill>
                <a:latin typeface="Palatino"/>
                <a:ea typeface="Palatino"/>
              </a:rPr>
              <a:t>Backbone by National Knowledge Network (NKN)</a:t>
            </a:r>
            <a:endParaRPr lang="en-IN" sz="2400" spc="-1">
              <a:solidFill>
                <a:srgbClr val="818181"/>
              </a:solidFill>
              <a:latin typeface="Palatino"/>
            </a:endParaRPr>
          </a:p>
        </p:txBody>
      </p:sp>
      <p:pic>
        <p:nvPicPr>
          <p:cNvPr id="172" name="LIGO-India-Infra-modified-IPR.png"/>
          <p:cNvPicPr/>
          <p:nvPr/>
        </p:nvPicPr>
        <p:blipFill>
          <a:blip r:embed="rId3"/>
          <a:stretch/>
        </p:blipFill>
        <p:spPr>
          <a:xfrm>
            <a:off x="1683283" y="2131819"/>
            <a:ext cx="5777325" cy="3973556"/>
          </a:xfrm>
          <a:prstGeom prst="rect">
            <a:avLst/>
          </a:prstGeom>
          <a:ln w="12600">
            <a:noFill/>
          </a:ln>
        </p:spPr>
      </p:pic>
      <p:pic>
        <p:nvPicPr>
          <p:cNvPr id="5" name="Picture 4" descr="LIGO-India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6787"/>
            <a:ext cx="1094077" cy="6565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33EF46B-05D3-4D23-A0EB-0DC85CE0B128}"/>
              </a:ext>
            </a:extLst>
          </p:cNvPr>
          <p:cNvSpPr txBox="1"/>
          <p:nvPr/>
        </p:nvSpPr>
        <p:spPr>
          <a:xfrm>
            <a:off x="1403648" y="548680"/>
            <a:ext cx="697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b="1" dirty="0">
                <a:solidFill>
                  <a:srgbClr val="C00000"/>
                </a:solidFill>
              </a:rPr>
              <a:t>Data Communication Network</a:t>
            </a:r>
            <a:endParaRPr lang="hi-IN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03156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4000" dirty="0"/>
              <a:t>Contents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>
                <a:solidFill>
                  <a:schemeClr val="bg2"/>
                </a:solidFill>
              </a:rPr>
              <a:t>About the site &amp; schematic representation; proposed civil work</a:t>
            </a:r>
          </a:p>
          <a:p>
            <a:r>
              <a:rPr lang="en-IN" dirty="0">
                <a:solidFill>
                  <a:schemeClr val="bg2"/>
                </a:solidFill>
              </a:rPr>
              <a:t>Vacuum system – overview and industry participation</a:t>
            </a:r>
          </a:p>
          <a:p>
            <a:r>
              <a:rPr lang="en-IN" dirty="0">
                <a:solidFill>
                  <a:schemeClr val="bg2"/>
                </a:solidFill>
              </a:rPr>
              <a:t>Detector: Laser and Optics</a:t>
            </a:r>
          </a:p>
          <a:p>
            <a:r>
              <a:rPr lang="en-IN" dirty="0">
                <a:solidFill>
                  <a:schemeClr val="bg2"/>
                </a:solidFill>
              </a:rPr>
              <a:t>Control and Data System activities</a:t>
            </a:r>
          </a:p>
          <a:p>
            <a:r>
              <a:rPr lang="en-IN" dirty="0">
                <a:solidFill>
                  <a:schemeClr val="bg2"/>
                </a:solidFill>
              </a:rPr>
              <a:t>Data Storage and Data Computing</a:t>
            </a:r>
          </a:p>
          <a:p>
            <a:r>
              <a:rPr lang="en-IN" b="1" dirty="0">
                <a:solidFill>
                  <a:srgbClr val="0070C0"/>
                </a:solidFill>
              </a:rPr>
              <a:t>Conclusions</a:t>
            </a:r>
          </a:p>
          <a:p>
            <a:endParaRPr lang="en-IN" dirty="0"/>
          </a:p>
        </p:txBody>
      </p:sp>
      <p:pic>
        <p:nvPicPr>
          <p:cNvPr id="4" name="Picture 3" descr="LIGO-India 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6787"/>
            <a:ext cx="1094077" cy="65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55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89"/>
            <a:ext cx="8229600" cy="881933"/>
          </a:xfrm>
        </p:spPr>
        <p:txBody>
          <a:bodyPr>
            <a:normAutofit/>
          </a:bodyPr>
          <a:lstStyle/>
          <a:p>
            <a:r>
              <a:rPr lang="en-IN" sz="4000" b="1" dirty="0">
                <a:solidFill>
                  <a:srgbClr val="C00000"/>
                </a:solidFill>
              </a:rPr>
              <a:t>Conclusions</a:t>
            </a:r>
            <a:endParaRPr lang="en-IN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980730"/>
            <a:ext cx="8784976" cy="5145435"/>
          </a:xfrm>
        </p:spPr>
        <p:txBody>
          <a:bodyPr>
            <a:normAutofit fontScale="92500" lnSpcReduction="10000"/>
          </a:bodyPr>
          <a:lstStyle/>
          <a:p>
            <a:r>
              <a:rPr lang="en-IN" dirty="0"/>
              <a:t>Making a project like LIGO successful - requires </a:t>
            </a:r>
          </a:p>
          <a:p>
            <a:pPr lvl="1"/>
            <a:r>
              <a:rPr lang="en-IN" dirty="0"/>
              <a:t>enormous collaborative R&amp;D</a:t>
            </a:r>
          </a:p>
          <a:p>
            <a:pPr lvl="1"/>
            <a:r>
              <a:rPr lang="en-IN" dirty="0"/>
              <a:t>Strong and effective project management to ensure </a:t>
            </a:r>
          </a:p>
          <a:p>
            <a:pPr lvl="2"/>
            <a:r>
              <a:rPr lang="en-IN" dirty="0"/>
              <a:t>In time delivery</a:t>
            </a:r>
          </a:p>
          <a:p>
            <a:pPr lvl="2"/>
            <a:r>
              <a:rPr lang="en-IN" dirty="0"/>
              <a:t>Within budget</a:t>
            </a:r>
          </a:p>
          <a:p>
            <a:r>
              <a:rPr lang="en-IN" dirty="0"/>
              <a:t>Industry have to be effective partners in this activity</a:t>
            </a:r>
          </a:p>
          <a:p>
            <a:r>
              <a:rPr lang="en-IN" dirty="0"/>
              <a:t>Major Scientific Challenges</a:t>
            </a:r>
          </a:p>
          <a:p>
            <a:pPr lvl="1"/>
            <a:r>
              <a:rPr lang="en-IN" dirty="0"/>
              <a:t>Noise suppression</a:t>
            </a:r>
          </a:p>
          <a:p>
            <a:pPr lvl="1"/>
            <a:r>
              <a:rPr lang="en-IN" dirty="0"/>
              <a:t>Contamination control</a:t>
            </a:r>
          </a:p>
          <a:p>
            <a:pPr lvl="1"/>
            <a:r>
              <a:rPr lang="en-IN" dirty="0"/>
              <a:t>Perfect functioning of support systems </a:t>
            </a:r>
          </a:p>
          <a:p>
            <a:pPr lvl="1"/>
            <a:r>
              <a:rPr lang="en-IN" dirty="0"/>
              <a:t>Operating with a high duty-cycle of the observatory</a:t>
            </a:r>
          </a:p>
          <a:p>
            <a:endParaRPr lang="en-IN" dirty="0"/>
          </a:p>
        </p:txBody>
      </p:sp>
      <p:pic>
        <p:nvPicPr>
          <p:cNvPr id="4" name="Picture 3" descr="LIGO-India 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6787"/>
            <a:ext cx="1094077" cy="65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33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89"/>
            <a:ext cx="8229600" cy="881933"/>
          </a:xfrm>
        </p:spPr>
        <p:txBody>
          <a:bodyPr>
            <a:normAutofit/>
          </a:bodyPr>
          <a:lstStyle/>
          <a:p>
            <a:r>
              <a:rPr lang="en-IN" sz="4000" b="1" dirty="0">
                <a:solidFill>
                  <a:srgbClr val="C00000"/>
                </a:solidFill>
              </a:rPr>
              <a:t>Conclusions…..</a:t>
            </a:r>
            <a:endParaRPr lang="en-IN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980730"/>
            <a:ext cx="8784976" cy="5145435"/>
          </a:xfrm>
        </p:spPr>
        <p:txBody>
          <a:bodyPr>
            <a:normAutofit fontScale="92500" lnSpcReduction="10000"/>
          </a:bodyPr>
          <a:lstStyle/>
          <a:p>
            <a:r>
              <a:rPr lang="en-IN" sz="3000" dirty="0"/>
              <a:t>Industry contribution in different form:</a:t>
            </a:r>
          </a:p>
          <a:p>
            <a:pPr lvl="1"/>
            <a:r>
              <a:rPr lang="en-IN" dirty="0"/>
              <a:t>Development work as routine job</a:t>
            </a:r>
          </a:p>
          <a:p>
            <a:pPr lvl="1"/>
            <a:r>
              <a:rPr lang="en-IN" dirty="0"/>
              <a:t>One time development as specific job that requires prototyping and R&amp;D</a:t>
            </a:r>
          </a:p>
          <a:p>
            <a:pPr lvl="1"/>
            <a:r>
              <a:rPr lang="en-IN" dirty="0"/>
              <a:t>Supply of material: One time and at regular interval</a:t>
            </a:r>
          </a:p>
          <a:p>
            <a:pPr lvl="1"/>
            <a:r>
              <a:rPr lang="en-IN" dirty="0"/>
              <a:t>Maintenance contract work</a:t>
            </a:r>
          </a:p>
          <a:p>
            <a:pPr marL="0" indent="0">
              <a:buNone/>
            </a:pPr>
            <a:endParaRPr lang="en-IN" b="1" dirty="0">
              <a:solidFill>
                <a:srgbClr val="08940F"/>
              </a:solidFill>
            </a:endParaRPr>
          </a:p>
          <a:p>
            <a:r>
              <a:rPr lang="en-IN" sz="3000" dirty="0"/>
              <a:t>Major Technical Challenges for industry</a:t>
            </a:r>
          </a:p>
          <a:p>
            <a:pPr lvl="1"/>
            <a:r>
              <a:rPr lang="en-IN" dirty="0"/>
              <a:t>High precision and accuracy</a:t>
            </a:r>
          </a:p>
          <a:p>
            <a:pPr lvl="1"/>
            <a:r>
              <a:rPr lang="en-IN" dirty="0"/>
              <a:t>QA/QC</a:t>
            </a:r>
          </a:p>
          <a:p>
            <a:pPr lvl="1"/>
            <a:r>
              <a:rPr lang="en-IN" dirty="0"/>
              <a:t>Skilled Manpower and advanced manufacturing tools</a:t>
            </a:r>
          </a:p>
          <a:p>
            <a:pPr lvl="1"/>
            <a:endParaRPr lang="en-IN" dirty="0"/>
          </a:p>
          <a:p>
            <a:endParaRPr lang="en-IN" dirty="0"/>
          </a:p>
        </p:txBody>
      </p:sp>
      <p:pic>
        <p:nvPicPr>
          <p:cNvPr id="4" name="Picture 3" descr="LIGO-India 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6787"/>
            <a:ext cx="1094077" cy="65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54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financialfreedomclassroom.com/wp-content/uploads/2015/06/hand-writes-the-word-thank-you_fyUln5HO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duotone>
              <a:prstClr val="black"/>
              <a:srgbClr val="B8FCF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498" y="332656"/>
            <a:ext cx="6669086" cy="44460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8EC859C-77BC-4657-9722-FFDF9D7042C4}"/>
              </a:ext>
            </a:extLst>
          </p:cNvPr>
          <p:cNvSpPr txBox="1"/>
          <p:nvPr/>
        </p:nvSpPr>
        <p:spPr>
          <a:xfrm>
            <a:off x="1046228" y="5085186"/>
            <a:ext cx="720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i="1" dirty="0">
                <a:solidFill>
                  <a:srgbClr val="C00000"/>
                </a:solidFill>
              </a:rPr>
              <a:t>Special thanks to all LI project coordinators for sharing information for the presentation.</a:t>
            </a:r>
          </a:p>
          <a:p>
            <a:pPr algn="ctr"/>
            <a:r>
              <a:rPr lang="en-IN" sz="2400" b="1" i="1">
                <a:solidFill>
                  <a:srgbClr val="C00000"/>
                </a:solidFill>
              </a:rPr>
              <a:t>LIGO Pictures </a:t>
            </a:r>
            <a:r>
              <a:rPr lang="en-IN" sz="2400" b="1" i="1" dirty="0">
                <a:solidFill>
                  <a:srgbClr val="C00000"/>
                </a:solidFill>
              </a:rPr>
              <a:t>Courtesy: : LIGO-US</a:t>
            </a:r>
            <a:endParaRPr lang="hi-IN" sz="24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57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000" b="1" dirty="0">
                <a:solidFill>
                  <a:srgbClr val="C00000"/>
                </a:solidFill>
              </a:rPr>
              <a:t>Contents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About the site &amp; schematic representation; civil and infrastructure work </a:t>
            </a:r>
          </a:p>
          <a:p>
            <a:r>
              <a:rPr lang="en-IN" dirty="0"/>
              <a:t>Vacuum system – overview and industrial work requirements</a:t>
            </a:r>
          </a:p>
          <a:p>
            <a:r>
              <a:rPr lang="en-IN" dirty="0"/>
              <a:t>Detector: Laser and Optics</a:t>
            </a:r>
          </a:p>
          <a:p>
            <a:r>
              <a:rPr lang="en-IN" dirty="0"/>
              <a:t>Control and Data System activities</a:t>
            </a:r>
          </a:p>
          <a:p>
            <a:r>
              <a:rPr lang="en-IN" dirty="0"/>
              <a:t>Data Storage and Data Computing</a:t>
            </a:r>
          </a:p>
          <a:p>
            <a:r>
              <a:rPr lang="en-IN" dirty="0"/>
              <a:t>Conclusions</a:t>
            </a:r>
          </a:p>
          <a:p>
            <a:endParaRPr lang="en-IN" dirty="0"/>
          </a:p>
        </p:txBody>
      </p:sp>
      <p:pic>
        <p:nvPicPr>
          <p:cNvPr id="4" name="Picture 3" descr="LIGO-India 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6787"/>
            <a:ext cx="1094077" cy="65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5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000" dirty="0"/>
              <a:t>Contents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About the site &amp; schematic representation; civil and infrastructure work </a:t>
            </a:r>
          </a:p>
          <a:p>
            <a:r>
              <a:rPr lang="en-IN" dirty="0">
                <a:solidFill>
                  <a:schemeClr val="bg2"/>
                </a:solidFill>
              </a:rPr>
              <a:t>Vacuum system – overview and industry participation</a:t>
            </a:r>
          </a:p>
          <a:p>
            <a:r>
              <a:rPr lang="en-IN" dirty="0">
                <a:solidFill>
                  <a:schemeClr val="bg2"/>
                </a:solidFill>
              </a:rPr>
              <a:t>Detector: Laser and Optics</a:t>
            </a:r>
          </a:p>
          <a:p>
            <a:r>
              <a:rPr lang="en-IN" dirty="0">
                <a:solidFill>
                  <a:schemeClr val="bg2"/>
                </a:solidFill>
              </a:rPr>
              <a:t>Control and Data System activities</a:t>
            </a:r>
          </a:p>
          <a:p>
            <a:r>
              <a:rPr lang="en-IN" dirty="0">
                <a:solidFill>
                  <a:schemeClr val="bg2"/>
                </a:solidFill>
              </a:rPr>
              <a:t>Data Storage</a:t>
            </a:r>
          </a:p>
          <a:p>
            <a:r>
              <a:rPr lang="en-IN" dirty="0">
                <a:solidFill>
                  <a:schemeClr val="bg2"/>
                </a:solidFill>
              </a:rPr>
              <a:t>Conclusions</a:t>
            </a:r>
          </a:p>
          <a:p>
            <a:endParaRPr lang="en-IN" dirty="0"/>
          </a:p>
        </p:txBody>
      </p:sp>
      <p:pic>
        <p:nvPicPr>
          <p:cNvPr id="4" name="Picture 3" descr="LIGO-India 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6787"/>
            <a:ext cx="1094077" cy="65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888" y="-27384"/>
            <a:ext cx="8229600" cy="710725"/>
          </a:xfrm>
        </p:spPr>
        <p:txBody>
          <a:bodyPr>
            <a:normAutofit fontScale="90000"/>
          </a:bodyPr>
          <a:lstStyle/>
          <a:p>
            <a:r>
              <a:rPr lang="en-IN" b="1" dirty="0">
                <a:solidFill>
                  <a:srgbClr val="C00000"/>
                </a:solidFill>
              </a:rPr>
              <a:t>Project Site: General Description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8934562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LIGO-India 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6787"/>
            <a:ext cx="1094077" cy="6565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3799" y="5085184"/>
            <a:ext cx="807265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IN" dirty="0"/>
              <a:t>The terrain is not flat and requires a levelling at </a:t>
            </a:r>
            <a:r>
              <a:rPr lang="en-IN" b="1" dirty="0"/>
              <a:t>440 m</a:t>
            </a:r>
            <a:r>
              <a:rPr lang="en-IN" dirty="0"/>
              <a:t> above MSL.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IN" dirty="0"/>
              <a:t>This requires CUTTING – </a:t>
            </a:r>
            <a:r>
              <a:rPr lang="en-IN" b="1" dirty="0"/>
              <a:t>1504 x 10</a:t>
            </a:r>
            <a:r>
              <a:rPr lang="en-IN" b="1" baseline="30000" dirty="0"/>
              <a:t>3</a:t>
            </a:r>
            <a:r>
              <a:rPr lang="en-IN" b="1" dirty="0"/>
              <a:t> m</a:t>
            </a:r>
            <a:r>
              <a:rPr lang="en-IN" b="1" baseline="30000" dirty="0"/>
              <a:t>3</a:t>
            </a:r>
            <a:r>
              <a:rPr lang="en-IN" dirty="0"/>
              <a:t>; FILLING – </a:t>
            </a:r>
            <a:r>
              <a:rPr lang="en-IN" b="1" dirty="0"/>
              <a:t>867 x 10</a:t>
            </a:r>
            <a:r>
              <a:rPr lang="en-IN" b="1" baseline="30000" dirty="0"/>
              <a:t>3</a:t>
            </a:r>
            <a:r>
              <a:rPr lang="en-IN" b="1" dirty="0"/>
              <a:t> </a:t>
            </a:r>
            <a:r>
              <a:rPr lang="en-IN" dirty="0"/>
              <a:t>m</a:t>
            </a:r>
            <a:r>
              <a:rPr lang="en-IN" baseline="30000" dirty="0"/>
              <a:t>3</a:t>
            </a:r>
            <a:r>
              <a:rPr lang="en-IN" dirty="0"/>
              <a:t>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IN" dirty="0"/>
              <a:t>As laser light travels in a straight line, corrections to the earth’s curvature needed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IN" dirty="0"/>
              <a:t>Building vibration due to wind and other external sources to be minimum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IN" dirty="0"/>
              <a:t>Low maintenance building and civil construction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IN" dirty="0"/>
              <a:t>Restriction on use of many chemicals (organic)</a:t>
            </a:r>
          </a:p>
        </p:txBody>
      </p:sp>
    </p:spTree>
    <p:extLst>
      <p:ext uri="{BB962C8B-B14F-4D97-AF65-F5344CB8AC3E}">
        <p14:creationId xmlns:p14="http://schemas.microsoft.com/office/powerpoint/2010/main" val="428233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89"/>
            <a:ext cx="8229600" cy="881933"/>
          </a:xfrm>
        </p:spPr>
        <p:txBody>
          <a:bodyPr>
            <a:normAutofit/>
          </a:bodyPr>
          <a:lstStyle/>
          <a:p>
            <a:r>
              <a:rPr lang="en-IN" sz="4000" b="1" dirty="0">
                <a:solidFill>
                  <a:srgbClr val="002060"/>
                </a:solidFill>
              </a:rPr>
              <a:t>Civil Construction</a:t>
            </a:r>
          </a:p>
        </p:txBody>
      </p:sp>
      <p:pic>
        <p:nvPicPr>
          <p:cNvPr id="3" name="Picture 2" descr="LIGO-India 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6787"/>
            <a:ext cx="1094077" cy="656554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54" y="1895554"/>
            <a:ext cx="5454650" cy="4989830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615" y="836714"/>
            <a:ext cx="6619875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6" y="2852514"/>
            <a:ext cx="4257675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02130" y="6243344"/>
            <a:ext cx="34435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dirty="0"/>
              <a:t>Corner Station – Laser &amp; Vacuum Equipment Area (LVEA)</a:t>
            </a:r>
          </a:p>
          <a:p>
            <a:r>
              <a:rPr lang="en-IN" sz="1100" dirty="0"/>
              <a:t>End Station – Vacuum Equipment Area (VEA)</a:t>
            </a:r>
          </a:p>
        </p:txBody>
      </p:sp>
    </p:spTree>
    <p:extLst>
      <p:ext uri="{BB962C8B-B14F-4D97-AF65-F5344CB8AC3E}">
        <p14:creationId xmlns:p14="http://schemas.microsoft.com/office/powerpoint/2010/main" val="85324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864" y="-27384"/>
            <a:ext cx="8229600" cy="710725"/>
          </a:xfrm>
        </p:spPr>
        <p:txBody>
          <a:bodyPr>
            <a:normAutofit fontScale="90000"/>
          </a:bodyPr>
          <a:lstStyle/>
          <a:p>
            <a:r>
              <a:rPr lang="en-IN" b="1" dirty="0">
                <a:solidFill>
                  <a:schemeClr val="tx2"/>
                </a:solidFill>
              </a:rPr>
              <a:t>Civil Construction……..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40" y="692698"/>
            <a:ext cx="7934325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LIGO-India 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6787"/>
            <a:ext cx="1094077" cy="656554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4077074"/>
            <a:ext cx="6991350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718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864" y="-27384"/>
            <a:ext cx="8229600" cy="710725"/>
          </a:xfrm>
        </p:spPr>
        <p:txBody>
          <a:bodyPr>
            <a:normAutofit fontScale="90000"/>
          </a:bodyPr>
          <a:lstStyle/>
          <a:p>
            <a:r>
              <a:rPr lang="en-IN" b="1" dirty="0">
                <a:solidFill>
                  <a:srgbClr val="C00000"/>
                </a:solidFill>
              </a:rPr>
              <a:t>Infrastructure Development</a:t>
            </a:r>
          </a:p>
        </p:txBody>
      </p:sp>
      <p:pic>
        <p:nvPicPr>
          <p:cNvPr id="4" name="Picture 3" descr="LIGO-India 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6787"/>
            <a:ext cx="1094077" cy="6565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41BEE8C-7A73-4EC6-B5C2-6F2F52EDAA79}"/>
              </a:ext>
            </a:extLst>
          </p:cNvPr>
          <p:cNvSpPr txBox="1"/>
          <p:nvPr/>
        </p:nvSpPr>
        <p:spPr>
          <a:xfrm>
            <a:off x="611560" y="771085"/>
            <a:ext cx="799288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N" sz="2800" dirty="0"/>
              <a:t>Beside building construction, other required infrastructure development work: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IN" sz="2800" dirty="0"/>
              <a:t>Electric Power Distribution for building and scientific requirements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IN" sz="2800" dirty="0"/>
              <a:t>Water Supply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IN" sz="2800" dirty="0"/>
              <a:t>Site Communication Equipment and General Computer Networking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IN" sz="2800" dirty="0"/>
              <a:t>Road structure for connectivity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IN" sz="2800" dirty="0"/>
              <a:t>Security and Safety </a:t>
            </a:r>
          </a:p>
          <a:p>
            <a:endParaRPr lang="hi-IN" dirty="0"/>
          </a:p>
        </p:txBody>
      </p:sp>
    </p:spTree>
    <p:extLst>
      <p:ext uri="{BB962C8B-B14F-4D97-AF65-F5344CB8AC3E}">
        <p14:creationId xmlns:p14="http://schemas.microsoft.com/office/powerpoint/2010/main" val="382800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4726</TotalTime>
  <Words>2088</Words>
  <Application>Microsoft Office PowerPoint</Application>
  <PresentationFormat>On-screen Show (4:3)</PresentationFormat>
  <Paragraphs>585</Paragraphs>
  <Slides>39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1" baseType="lpstr">
      <vt:lpstr>Arial</vt:lpstr>
      <vt:lpstr>Calibri</vt:lpstr>
      <vt:lpstr>Cambria Math</vt:lpstr>
      <vt:lpstr>Helvetica</vt:lpstr>
      <vt:lpstr>Helvetica Light</vt:lpstr>
      <vt:lpstr>Mangal</vt:lpstr>
      <vt:lpstr>Palatino</vt:lpstr>
      <vt:lpstr>Symbol</vt:lpstr>
      <vt:lpstr>Times New Roman</vt:lpstr>
      <vt:lpstr>Wingdings</vt:lpstr>
      <vt:lpstr>Office Theme</vt:lpstr>
      <vt:lpstr>1_Office Theme</vt:lpstr>
      <vt:lpstr>LIGO India – opportunities for industries</vt:lpstr>
      <vt:lpstr>Introduction</vt:lpstr>
      <vt:lpstr>PowerPoint Presentation</vt:lpstr>
      <vt:lpstr>Contents</vt:lpstr>
      <vt:lpstr>Contents</vt:lpstr>
      <vt:lpstr>Project Site: General Description</vt:lpstr>
      <vt:lpstr>Civil Construction</vt:lpstr>
      <vt:lpstr>Civil Construction……..</vt:lpstr>
      <vt:lpstr>Infrastructure Development</vt:lpstr>
      <vt:lpstr>Contents</vt:lpstr>
      <vt:lpstr>Vacuum System Overview</vt:lpstr>
      <vt:lpstr>Surface area exposed to vacuum</vt:lpstr>
      <vt:lpstr>BSC parts and dimensions</vt:lpstr>
      <vt:lpstr>HAM parts and dimensions</vt:lpstr>
      <vt:lpstr>Beam Tube</vt:lpstr>
      <vt:lpstr>Pump and Gauge location</vt:lpstr>
      <vt:lpstr>       QA during manufacturing: Some key issues</vt:lpstr>
      <vt:lpstr>Contents</vt:lpstr>
      <vt:lpstr>PowerPoint Presentation</vt:lpstr>
      <vt:lpstr>PowerPoint Presentation</vt:lpstr>
      <vt:lpstr>PowerPoint Presentation</vt:lpstr>
      <vt:lpstr>PowerPoint Presentation</vt:lpstr>
      <vt:lpstr>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Contents</vt:lpstr>
      <vt:lpstr>Conclusions</vt:lpstr>
      <vt:lpstr>Conclusions…..</vt:lpstr>
      <vt:lpstr>PowerPoint Presentation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LIGO India – opportunities for industries</dc:title>
  <dc:creator>admin</dc:creator>
  <cp:lastModifiedBy>Windows User</cp:lastModifiedBy>
  <cp:revision>126</cp:revision>
  <dcterms:created xsi:type="dcterms:W3CDTF">2019-05-04T10:28:37Z</dcterms:created>
  <dcterms:modified xsi:type="dcterms:W3CDTF">2019-11-05T10:41:06Z</dcterms:modified>
</cp:coreProperties>
</file>