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370" r:id="rId2"/>
    <p:sldId id="357" r:id="rId3"/>
    <p:sldId id="355" r:id="rId4"/>
    <p:sldId id="356" r:id="rId5"/>
    <p:sldId id="363" r:id="rId6"/>
    <p:sldId id="360" r:id="rId7"/>
    <p:sldId id="359" r:id="rId8"/>
    <p:sldId id="362" r:id="rId9"/>
    <p:sldId id="259" r:id="rId10"/>
    <p:sldId id="256" r:id="rId11"/>
    <p:sldId id="257" r:id="rId12"/>
    <p:sldId id="260" r:id="rId13"/>
    <p:sldId id="262" r:id="rId14"/>
    <p:sldId id="321" r:id="rId15"/>
    <p:sldId id="263" r:id="rId16"/>
    <p:sldId id="266" r:id="rId17"/>
    <p:sldId id="341" r:id="rId18"/>
    <p:sldId id="336" r:id="rId19"/>
    <p:sldId id="265" r:id="rId20"/>
    <p:sldId id="267" r:id="rId21"/>
    <p:sldId id="272" r:id="rId22"/>
    <p:sldId id="268" r:id="rId23"/>
    <p:sldId id="371" r:id="rId24"/>
    <p:sldId id="273" r:id="rId25"/>
    <p:sldId id="347" r:id="rId26"/>
    <p:sldId id="366" r:id="rId27"/>
    <p:sldId id="275" r:id="rId28"/>
    <p:sldId id="285" r:id="rId29"/>
    <p:sldId id="338" r:id="rId30"/>
    <p:sldId id="276" r:id="rId31"/>
    <p:sldId id="277" r:id="rId32"/>
    <p:sldId id="348" r:id="rId33"/>
    <p:sldId id="284" r:id="rId34"/>
    <p:sldId id="283" r:id="rId35"/>
    <p:sldId id="282" r:id="rId36"/>
    <p:sldId id="281" r:id="rId37"/>
    <p:sldId id="339" r:id="rId38"/>
    <p:sldId id="367" r:id="rId39"/>
    <p:sldId id="337" r:id="rId40"/>
    <p:sldId id="271" r:id="rId41"/>
    <p:sldId id="372" r:id="rId42"/>
    <p:sldId id="365" r:id="rId43"/>
    <p:sldId id="368" r:id="rId44"/>
    <p:sldId id="269" r:id="rId45"/>
    <p:sldId id="373" r:id="rId46"/>
    <p:sldId id="324" r:id="rId47"/>
    <p:sldId id="286" r:id="rId48"/>
    <p:sldId id="288" r:id="rId49"/>
    <p:sldId id="289" r:id="rId50"/>
    <p:sldId id="294" r:id="rId51"/>
    <p:sldId id="290" r:id="rId52"/>
    <p:sldId id="291" r:id="rId53"/>
    <p:sldId id="292" r:id="rId54"/>
    <p:sldId id="297" r:id="rId55"/>
    <p:sldId id="293" r:id="rId56"/>
    <p:sldId id="298" r:id="rId57"/>
    <p:sldId id="299" r:id="rId58"/>
    <p:sldId id="300" r:id="rId59"/>
    <p:sldId id="308" r:id="rId60"/>
    <p:sldId id="309" r:id="rId61"/>
    <p:sldId id="310" r:id="rId62"/>
    <p:sldId id="369" r:id="rId63"/>
    <p:sldId id="264" r:id="rId64"/>
    <p:sldId id="312" r:id="rId65"/>
    <p:sldId id="353" r:id="rId66"/>
    <p:sldId id="315" r:id="rId67"/>
    <p:sldId id="316" r:id="rId68"/>
    <p:sldId id="318" r:id="rId69"/>
    <p:sldId id="319" r:id="rId70"/>
    <p:sldId id="320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23" r:id="rId79"/>
    <p:sldId id="375" r:id="rId80"/>
    <p:sldId id="374" r:id="rId81"/>
    <p:sldId id="342" r:id="rId82"/>
    <p:sldId id="344" r:id="rId83"/>
    <p:sldId id="340" r:id="rId84"/>
    <p:sldId id="335" r:id="rId85"/>
    <p:sldId id="346" r:id="rId86"/>
    <p:sldId id="343" r:id="rId87"/>
    <p:sldId id="345" r:id="rId88"/>
    <p:sldId id="364" r:id="rId89"/>
    <p:sldId id="325" r:id="rId90"/>
    <p:sldId id="295" r:id="rId91"/>
    <p:sldId id="354" r:id="rId92"/>
    <p:sldId id="352" r:id="rId93"/>
    <p:sldId id="314" r:id="rId94"/>
    <p:sldId id="322" r:id="rId95"/>
    <p:sldId id="358" r:id="rId96"/>
    <p:sldId id="361" r:id="rId97"/>
    <p:sldId id="287" r:id="rId98"/>
    <p:sldId id="258" r:id="rId99"/>
    <p:sldId id="278" r:id="rId1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327"/>
    <a:srgbClr val="23F956"/>
    <a:srgbClr val="121C4E"/>
    <a:srgbClr val="344ED0"/>
    <a:srgbClr val="210468"/>
    <a:srgbClr val="66FFFF"/>
    <a:srgbClr val="300698"/>
    <a:srgbClr val="005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-15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49064F-209A-46B2-8EFD-2698FF8C034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A986D6-E1E1-414A-8AC8-3CE6BF85B0B9}">
      <dgm:prSet phldrT="[Text]" custT="1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en-US" sz="6000" b="1" dirty="0" smtClean="0"/>
            <a:t>Pain</a:t>
          </a:r>
          <a:endParaRPr lang="en-US" sz="6000" b="1" dirty="0"/>
        </a:p>
      </dgm:t>
    </dgm:pt>
    <dgm:pt modelId="{A1411889-3ADC-43BD-A246-076323881E2F}" type="parTrans" cxnId="{0CBC48A3-A992-4672-9C34-F61DFB58A726}">
      <dgm:prSet/>
      <dgm:spPr/>
      <dgm:t>
        <a:bodyPr/>
        <a:lstStyle/>
        <a:p>
          <a:endParaRPr lang="en-US"/>
        </a:p>
      </dgm:t>
    </dgm:pt>
    <dgm:pt modelId="{0B9A5859-3534-4512-B607-B4BD4A9B5A34}" type="sibTrans" cxnId="{0CBC48A3-A992-4672-9C34-F61DFB58A726}">
      <dgm:prSet/>
      <dgm:spPr/>
      <dgm:t>
        <a:bodyPr/>
        <a:lstStyle/>
        <a:p>
          <a:endParaRPr lang="en-US"/>
        </a:p>
      </dgm:t>
    </dgm:pt>
    <dgm:pt modelId="{CFC25E54-5D09-4870-BA47-806281A6D7F7}">
      <dgm:prSet phldrT="[Text]" custT="1"/>
      <dgm:spPr>
        <a:solidFill>
          <a:srgbClr val="0070C0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2400" b="1" dirty="0" smtClean="0"/>
            <a:t>Anxiety</a:t>
          </a:r>
        </a:p>
        <a:p>
          <a:r>
            <a:rPr lang="en-US" sz="2400" b="1" dirty="0" smtClean="0"/>
            <a:t>Depression</a:t>
          </a:r>
          <a:endParaRPr lang="en-US" sz="2400" b="1" dirty="0"/>
        </a:p>
      </dgm:t>
    </dgm:pt>
    <dgm:pt modelId="{A3938904-CD41-40AB-B0EA-BFC147E2FCF1}" type="parTrans" cxnId="{9D838B9D-F857-442E-A77B-A140F0537191}">
      <dgm:prSet/>
      <dgm:spPr/>
      <dgm:t>
        <a:bodyPr/>
        <a:lstStyle/>
        <a:p>
          <a:endParaRPr lang="en-US"/>
        </a:p>
      </dgm:t>
    </dgm:pt>
    <dgm:pt modelId="{44B56666-F43E-49F4-B935-44BBB79A50BD}" type="sibTrans" cxnId="{9D838B9D-F857-442E-A77B-A140F0537191}">
      <dgm:prSet/>
      <dgm:spPr/>
      <dgm:t>
        <a:bodyPr/>
        <a:lstStyle/>
        <a:p>
          <a:endParaRPr lang="en-US"/>
        </a:p>
      </dgm:t>
    </dgm:pt>
    <dgm:pt modelId="{F89ADDF4-BB92-46A0-9A80-3DCC3EB9EF58}">
      <dgm:prSet phldrT="[Text]" custT="1"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400" b="1" dirty="0" smtClean="0"/>
            <a:t>Negative thoughts</a:t>
          </a:r>
          <a:endParaRPr lang="en-US" sz="2400" b="1" dirty="0"/>
        </a:p>
      </dgm:t>
    </dgm:pt>
    <dgm:pt modelId="{7351E4C0-3F07-4E24-AD12-B661F4EA884A}" type="parTrans" cxnId="{811D3CCD-CD69-4C74-B1F3-86402B8C9ABA}">
      <dgm:prSet/>
      <dgm:spPr/>
      <dgm:t>
        <a:bodyPr/>
        <a:lstStyle/>
        <a:p>
          <a:endParaRPr lang="en-US"/>
        </a:p>
      </dgm:t>
    </dgm:pt>
    <dgm:pt modelId="{89561EEB-F936-43F2-B953-64FC79A83D4A}" type="sibTrans" cxnId="{811D3CCD-CD69-4C74-B1F3-86402B8C9ABA}">
      <dgm:prSet/>
      <dgm:spPr/>
      <dgm:t>
        <a:bodyPr/>
        <a:lstStyle/>
        <a:p>
          <a:endParaRPr lang="en-US"/>
        </a:p>
      </dgm:t>
    </dgm:pt>
    <dgm:pt modelId="{D1B05960-3850-49B0-AC76-2DAC287AEF31}">
      <dgm:prSet phldrT="[Text]" custT="1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sz="2400" b="1" dirty="0" smtClean="0"/>
            <a:t>Inactive Isolated Recluse</a:t>
          </a:r>
          <a:endParaRPr lang="en-US" sz="2400" b="1" dirty="0"/>
        </a:p>
      </dgm:t>
    </dgm:pt>
    <dgm:pt modelId="{B2C55A22-FECC-4803-A440-0882BF4182E2}" type="parTrans" cxnId="{F1C80543-9FC8-484C-A6A5-3B453488206B}">
      <dgm:prSet/>
      <dgm:spPr/>
      <dgm:t>
        <a:bodyPr/>
        <a:lstStyle/>
        <a:p>
          <a:endParaRPr lang="en-US"/>
        </a:p>
      </dgm:t>
    </dgm:pt>
    <dgm:pt modelId="{CF55CA4C-512B-44D9-803A-A22B4BC77A45}" type="sibTrans" cxnId="{F1C80543-9FC8-484C-A6A5-3B453488206B}">
      <dgm:prSet/>
      <dgm:spPr/>
      <dgm:t>
        <a:bodyPr/>
        <a:lstStyle/>
        <a:p>
          <a:endParaRPr lang="en-US"/>
        </a:p>
      </dgm:t>
    </dgm:pt>
    <dgm:pt modelId="{4E30FFCE-846A-4A73-AFE9-36E635DAB4DD}">
      <dgm:prSet phldrT="[Text]" custT="1"/>
      <dgm:spPr>
        <a:solidFill>
          <a:srgbClr val="007635"/>
        </a:solidFill>
        <a:ln>
          <a:solidFill>
            <a:srgbClr val="007635"/>
          </a:solidFill>
        </a:ln>
      </dgm:spPr>
      <dgm:t>
        <a:bodyPr/>
        <a:lstStyle/>
        <a:p>
          <a:r>
            <a:rPr lang="en-US" sz="2400" b="1" dirty="0" smtClean="0"/>
            <a:t>Pain Matrix Activation</a:t>
          </a:r>
          <a:endParaRPr lang="en-US" sz="2400" b="1" dirty="0"/>
        </a:p>
      </dgm:t>
    </dgm:pt>
    <dgm:pt modelId="{0809C23F-808D-47C8-9BF6-9B0B87FD1121}" type="parTrans" cxnId="{1E8F8D0C-6A66-4C54-8170-13511373D38A}">
      <dgm:prSet/>
      <dgm:spPr/>
      <dgm:t>
        <a:bodyPr/>
        <a:lstStyle/>
        <a:p>
          <a:endParaRPr lang="en-US"/>
        </a:p>
      </dgm:t>
    </dgm:pt>
    <dgm:pt modelId="{32D95C5D-5CC6-4728-9C35-7969FEB7FBA7}" type="sibTrans" cxnId="{1E8F8D0C-6A66-4C54-8170-13511373D38A}">
      <dgm:prSet/>
      <dgm:spPr/>
      <dgm:t>
        <a:bodyPr/>
        <a:lstStyle/>
        <a:p>
          <a:endParaRPr lang="en-US"/>
        </a:p>
      </dgm:t>
    </dgm:pt>
    <dgm:pt modelId="{B1968B7D-4BDB-4A66-B8F6-B2583741C18E}" type="pres">
      <dgm:prSet presAssocID="{5A49064F-209A-46B2-8EFD-2698FF8C03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D7AC05-E647-4691-9E17-FB418E3BA1B7}" type="pres">
      <dgm:prSet presAssocID="{B5A986D6-E1E1-414A-8AC8-3CE6BF85B0B9}" presName="node" presStyleLbl="node1" presStyleIdx="0" presStyleCnt="5" custScaleX="182101" custScaleY="195145" custRadScaleRad="90508" custRadScaleInc="-4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3648F-0A62-4D5B-AD61-6C6AA7EEC3DF}" type="pres">
      <dgm:prSet presAssocID="{0B9A5859-3534-4512-B607-B4BD4A9B5A34}" presName="sibTrans" presStyleLbl="sibTrans2D1" presStyleIdx="0" presStyleCnt="5" custAng="1327960" custFlipHor="0" custScaleX="835770" custScaleY="82350" custLinFactX="523213" custLinFactY="-100000" custLinFactNeighborX="600000" custLinFactNeighborY="-104922"/>
      <dgm:spPr/>
      <dgm:t>
        <a:bodyPr/>
        <a:lstStyle/>
        <a:p>
          <a:endParaRPr lang="en-US"/>
        </a:p>
      </dgm:t>
    </dgm:pt>
    <dgm:pt modelId="{F0EA232C-920E-4CEC-A0C6-D5741E57542C}" type="pres">
      <dgm:prSet presAssocID="{0B9A5859-3534-4512-B607-B4BD4A9B5A34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B762DC7F-54BA-4999-A01C-145D6165527D}" type="pres">
      <dgm:prSet presAssocID="{CFC25E54-5D09-4870-BA47-806281A6D7F7}" presName="node" presStyleLbl="node1" presStyleIdx="1" presStyleCnt="5" custScaleX="146827" custScaleY="132184" custRadScaleRad="135276" custRadScaleInc="5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E563CB-4A7B-4C10-83AB-DB699C986062}" type="pres">
      <dgm:prSet presAssocID="{44B56666-F43E-49F4-B935-44BBB79A50BD}" presName="sibTrans" presStyleLbl="sibTrans2D1" presStyleIdx="1" presStyleCnt="5" custAng="18608917" custFlipHor="1" custScaleX="548204" custLinFactX="400000" custLinFactNeighborX="437049" custLinFactNeighborY="65850"/>
      <dgm:spPr/>
      <dgm:t>
        <a:bodyPr/>
        <a:lstStyle/>
        <a:p>
          <a:endParaRPr lang="en-US"/>
        </a:p>
      </dgm:t>
    </dgm:pt>
    <dgm:pt modelId="{2D3926D1-4F78-43A9-9FE5-3E1ABC370879}" type="pres">
      <dgm:prSet presAssocID="{44B56666-F43E-49F4-B935-44BBB79A50BD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C7A7754B-3714-4A09-8A09-987AB6DC0F28}" type="pres">
      <dgm:prSet presAssocID="{F89ADDF4-BB92-46A0-9A80-3DCC3EB9EF58}" presName="node" presStyleLbl="node1" presStyleIdx="2" presStyleCnt="5" custScaleX="152487" custScaleY="154209" custRadScaleRad="101468" custRadScaleInc="-31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C9B8CF-EF74-40BD-9670-60F9D9A2707E}" type="pres">
      <dgm:prSet presAssocID="{89561EEB-F936-43F2-B953-64FC79A83D4A}" presName="sibTrans" presStyleLbl="sibTrans2D1" presStyleIdx="2" presStyleCnt="5" custLinFactY="22592" custLinFactNeighborX="7358" custLinFactNeighborY="100000"/>
      <dgm:spPr/>
      <dgm:t>
        <a:bodyPr/>
        <a:lstStyle/>
        <a:p>
          <a:endParaRPr lang="en-US"/>
        </a:p>
      </dgm:t>
    </dgm:pt>
    <dgm:pt modelId="{B0E03078-1D8B-420F-BACA-44F406816EFD}" type="pres">
      <dgm:prSet presAssocID="{89561EEB-F936-43F2-B953-64FC79A83D4A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C2AC4F20-6FE2-4E10-B08B-182AD955B716}" type="pres">
      <dgm:prSet presAssocID="{D1B05960-3850-49B0-AC76-2DAC287AEF31}" presName="node" presStyleLbl="node1" presStyleIdx="3" presStyleCnt="5" custScaleX="144953" custScaleY="155145" custRadScaleRad="101745" custRadScaleInc="310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C7101-7CEE-4789-B316-D97EA339696A}" type="pres">
      <dgm:prSet presAssocID="{CF55CA4C-512B-44D9-803A-A22B4BC77A45}" presName="sibTrans" presStyleLbl="sibTrans2D1" presStyleIdx="3" presStyleCnt="5" custScaleX="302371" custLinFactX="-200000" custLinFactNeighborX="-209218" custLinFactNeighborY="30962"/>
      <dgm:spPr/>
      <dgm:t>
        <a:bodyPr/>
        <a:lstStyle/>
        <a:p>
          <a:endParaRPr lang="en-US"/>
        </a:p>
      </dgm:t>
    </dgm:pt>
    <dgm:pt modelId="{B37DC0E3-3A6B-44A6-BFBB-E99110D877C6}" type="pres">
      <dgm:prSet presAssocID="{CF55CA4C-512B-44D9-803A-A22B4BC77A4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5CE4021E-D447-4359-9EE1-5184B84C184C}" type="pres">
      <dgm:prSet presAssocID="{4E30FFCE-846A-4A73-AFE9-36E635DAB4DD}" presName="node" presStyleLbl="node1" presStyleIdx="4" presStyleCnt="5" custScaleX="138918" custScaleY="127537" custRadScaleRad="131485" custRadScaleInc="56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8F3C53-F14D-4A89-9360-61BF04978D89}" type="pres">
      <dgm:prSet presAssocID="{32D95C5D-5CC6-4728-9C35-7969FEB7FBA7}" presName="sibTrans" presStyleLbl="sibTrans2D1" presStyleIdx="4" presStyleCnt="5" custScaleX="548413" custScaleY="84208" custLinFactX="-400000" custLinFactY="-100000" custLinFactNeighborX="-430026" custLinFactNeighborY="-125347"/>
      <dgm:spPr/>
      <dgm:t>
        <a:bodyPr/>
        <a:lstStyle/>
        <a:p>
          <a:endParaRPr lang="en-US"/>
        </a:p>
      </dgm:t>
    </dgm:pt>
    <dgm:pt modelId="{29538374-C233-46E4-9333-0ACD86E20D58}" type="pres">
      <dgm:prSet presAssocID="{32D95C5D-5CC6-4728-9C35-7969FEB7FBA7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B89B87A-AD42-497E-80C8-F727507393E9}" type="presOf" srcId="{32D95C5D-5CC6-4728-9C35-7969FEB7FBA7}" destId="{29538374-C233-46E4-9333-0ACD86E20D58}" srcOrd="1" destOrd="0" presId="urn:microsoft.com/office/officeart/2005/8/layout/cycle2"/>
    <dgm:cxn modelId="{23ED89FB-B37C-4116-81D3-CDD5437CD402}" type="presOf" srcId="{89561EEB-F936-43F2-B953-64FC79A83D4A}" destId="{DCC9B8CF-EF74-40BD-9670-60F9D9A2707E}" srcOrd="0" destOrd="0" presId="urn:microsoft.com/office/officeart/2005/8/layout/cycle2"/>
    <dgm:cxn modelId="{D553328D-40FC-4A65-83F5-5DE3CEF380B8}" type="presOf" srcId="{89561EEB-F936-43F2-B953-64FC79A83D4A}" destId="{B0E03078-1D8B-420F-BACA-44F406816EFD}" srcOrd="1" destOrd="0" presId="urn:microsoft.com/office/officeart/2005/8/layout/cycle2"/>
    <dgm:cxn modelId="{BEF7B3A2-484C-4CB4-BD10-3EC64A7F3444}" type="presOf" srcId="{F89ADDF4-BB92-46A0-9A80-3DCC3EB9EF58}" destId="{C7A7754B-3714-4A09-8A09-987AB6DC0F28}" srcOrd="0" destOrd="0" presId="urn:microsoft.com/office/officeart/2005/8/layout/cycle2"/>
    <dgm:cxn modelId="{42D5B01F-EDE5-4D66-B1D5-1033E2889D74}" type="presOf" srcId="{4E30FFCE-846A-4A73-AFE9-36E635DAB4DD}" destId="{5CE4021E-D447-4359-9EE1-5184B84C184C}" srcOrd="0" destOrd="0" presId="urn:microsoft.com/office/officeart/2005/8/layout/cycle2"/>
    <dgm:cxn modelId="{F1C80543-9FC8-484C-A6A5-3B453488206B}" srcId="{5A49064F-209A-46B2-8EFD-2698FF8C0349}" destId="{D1B05960-3850-49B0-AC76-2DAC287AEF31}" srcOrd="3" destOrd="0" parTransId="{B2C55A22-FECC-4803-A440-0882BF4182E2}" sibTransId="{CF55CA4C-512B-44D9-803A-A22B4BC77A45}"/>
    <dgm:cxn modelId="{9D838B9D-F857-442E-A77B-A140F0537191}" srcId="{5A49064F-209A-46B2-8EFD-2698FF8C0349}" destId="{CFC25E54-5D09-4870-BA47-806281A6D7F7}" srcOrd="1" destOrd="0" parTransId="{A3938904-CD41-40AB-B0EA-BFC147E2FCF1}" sibTransId="{44B56666-F43E-49F4-B935-44BBB79A50BD}"/>
    <dgm:cxn modelId="{3721A7DF-0CF5-408E-9AF3-01BC6AB1BA51}" type="presOf" srcId="{0B9A5859-3534-4512-B607-B4BD4A9B5A34}" destId="{F0EA232C-920E-4CEC-A0C6-D5741E57542C}" srcOrd="1" destOrd="0" presId="urn:microsoft.com/office/officeart/2005/8/layout/cycle2"/>
    <dgm:cxn modelId="{6CB77018-849C-4629-B337-B50D3485BB66}" type="presOf" srcId="{CF55CA4C-512B-44D9-803A-A22B4BC77A45}" destId="{B37DC0E3-3A6B-44A6-BFBB-E99110D877C6}" srcOrd="1" destOrd="0" presId="urn:microsoft.com/office/officeart/2005/8/layout/cycle2"/>
    <dgm:cxn modelId="{150E1379-A1AF-4B94-BECB-6927A0EF9E03}" type="presOf" srcId="{32D95C5D-5CC6-4728-9C35-7969FEB7FBA7}" destId="{078F3C53-F14D-4A89-9360-61BF04978D89}" srcOrd="0" destOrd="0" presId="urn:microsoft.com/office/officeart/2005/8/layout/cycle2"/>
    <dgm:cxn modelId="{A36C4172-DBD2-46DF-BC83-29E89A052FC7}" type="presOf" srcId="{0B9A5859-3534-4512-B607-B4BD4A9B5A34}" destId="{18A3648F-0A62-4D5B-AD61-6C6AA7EEC3DF}" srcOrd="0" destOrd="0" presId="urn:microsoft.com/office/officeart/2005/8/layout/cycle2"/>
    <dgm:cxn modelId="{1E8F8D0C-6A66-4C54-8170-13511373D38A}" srcId="{5A49064F-209A-46B2-8EFD-2698FF8C0349}" destId="{4E30FFCE-846A-4A73-AFE9-36E635DAB4DD}" srcOrd="4" destOrd="0" parTransId="{0809C23F-808D-47C8-9BF6-9B0B87FD1121}" sibTransId="{32D95C5D-5CC6-4728-9C35-7969FEB7FBA7}"/>
    <dgm:cxn modelId="{E11504C3-61F3-4F94-9BE1-3933E8941A16}" type="presOf" srcId="{44B56666-F43E-49F4-B935-44BBB79A50BD}" destId="{2D3926D1-4F78-43A9-9FE5-3E1ABC370879}" srcOrd="1" destOrd="0" presId="urn:microsoft.com/office/officeart/2005/8/layout/cycle2"/>
    <dgm:cxn modelId="{FA7A63E3-810C-4559-8CA1-78409CAF5825}" type="presOf" srcId="{D1B05960-3850-49B0-AC76-2DAC287AEF31}" destId="{C2AC4F20-6FE2-4E10-B08B-182AD955B716}" srcOrd="0" destOrd="0" presId="urn:microsoft.com/office/officeart/2005/8/layout/cycle2"/>
    <dgm:cxn modelId="{8393E805-A113-480A-BC40-057C453A9837}" type="presOf" srcId="{44B56666-F43E-49F4-B935-44BBB79A50BD}" destId="{CAE563CB-4A7B-4C10-83AB-DB699C986062}" srcOrd="0" destOrd="0" presId="urn:microsoft.com/office/officeart/2005/8/layout/cycle2"/>
    <dgm:cxn modelId="{811D3CCD-CD69-4C74-B1F3-86402B8C9ABA}" srcId="{5A49064F-209A-46B2-8EFD-2698FF8C0349}" destId="{F89ADDF4-BB92-46A0-9A80-3DCC3EB9EF58}" srcOrd="2" destOrd="0" parTransId="{7351E4C0-3F07-4E24-AD12-B661F4EA884A}" sibTransId="{89561EEB-F936-43F2-B953-64FC79A83D4A}"/>
    <dgm:cxn modelId="{0CBC48A3-A992-4672-9C34-F61DFB58A726}" srcId="{5A49064F-209A-46B2-8EFD-2698FF8C0349}" destId="{B5A986D6-E1E1-414A-8AC8-3CE6BF85B0B9}" srcOrd="0" destOrd="0" parTransId="{A1411889-3ADC-43BD-A246-076323881E2F}" sibTransId="{0B9A5859-3534-4512-B607-B4BD4A9B5A34}"/>
    <dgm:cxn modelId="{6E308176-509B-47F3-A480-2D870E102399}" type="presOf" srcId="{5A49064F-209A-46B2-8EFD-2698FF8C0349}" destId="{B1968B7D-4BDB-4A66-B8F6-B2583741C18E}" srcOrd="0" destOrd="0" presId="urn:microsoft.com/office/officeart/2005/8/layout/cycle2"/>
    <dgm:cxn modelId="{DF6221CB-4D3D-4595-8717-94DB1FFDC962}" type="presOf" srcId="{B5A986D6-E1E1-414A-8AC8-3CE6BF85B0B9}" destId="{DAD7AC05-E647-4691-9E17-FB418E3BA1B7}" srcOrd="0" destOrd="0" presId="urn:microsoft.com/office/officeart/2005/8/layout/cycle2"/>
    <dgm:cxn modelId="{6F5AEA56-754D-4197-9D48-B58A6336EE85}" type="presOf" srcId="{CFC25E54-5D09-4870-BA47-806281A6D7F7}" destId="{B762DC7F-54BA-4999-A01C-145D6165527D}" srcOrd="0" destOrd="0" presId="urn:microsoft.com/office/officeart/2005/8/layout/cycle2"/>
    <dgm:cxn modelId="{85AA778F-E3A5-4AC5-B595-C9D5F82C9316}" type="presOf" srcId="{CF55CA4C-512B-44D9-803A-A22B4BC77A45}" destId="{0BEC7101-7CEE-4789-B316-D97EA339696A}" srcOrd="0" destOrd="0" presId="urn:microsoft.com/office/officeart/2005/8/layout/cycle2"/>
    <dgm:cxn modelId="{F191DC01-AA0B-4336-B085-6DB0AFC07B4A}" type="presParOf" srcId="{B1968B7D-4BDB-4A66-B8F6-B2583741C18E}" destId="{DAD7AC05-E647-4691-9E17-FB418E3BA1B7}" srcOrd="0" destOrd="0" presId="urn:microsoft.com/office/officeart/2005/8/layout/cycle2"/>
    <dgm:cxn modelId="{54CCAB0D-36C2-423E-BE4E-229C03D60270}" type="presParOf" srcId="{B1968B7D-4BDB-4A66-B8F6-B2583741C18E}" destId="{18A3648F-0A62-4D5B-AD61-6C6AA7EEC3DF}" srcOrd="1" destOrd="0" presId="urn:microsoft.com/office/officeart/2005/8/layout/cycle2"/>
    <dgm:cxn modelId="{D86796CF-7F82-4825-9A7D-9F18C88396AD}" type="presParOf" srcId="{18A3648F-0A62-4D5B-AD61-6C6AA7EEC3DF}" destId="{F0EA232C-920E-4CEC-A0C6-D5741E57542C}" srcOrd="0" destOrd="0" presId="urn:microsoft.com/office/officeart/2005/8/layout/cycle2"/>
    <dgm:cxn modelId="{14F40BED-DB51-4875-8119-8B89131314CF}" type="presParOf" srcId="{B1968B7D-4BDB-4A66-B8F6-B2583741C18E}" destId="{B762DC7F-54BA-4999-A01C-145D6165527D}" srcOrd="2" destOrd="0" presId="urn:microsoft.com/office/officeart/2005/8/layout/cycle2"/>
    <dgm:cxn modelId="{DCC90647-A819-4D5B-A1A8-4CD61AC54E7D}" type="presParOf" srcId="{B1968B7D-4BDB-4A66-B8F6-B2583741C18E}" destId="{CAE563CB-4A7B-4C10-83AB-DB699C986062}" srcOrd="3" destOrd="0" presId="urn:microsoft.com/office/officeart/2005/8/layout/cycle2"/>
    <dgm:cxn modelId="{3038CCE2-55B5-4864-B0D4-305D07821938}" type="presParOf" srcId="{CAE563CB-4A7B-4C10-83AB-DB699C986062}" destId="{2D3926D1-4F78-43A9-9FE5-3E1ABC370879}" srcOrd="0" destOrd="0" presId="urn:microsoft.com/office/officeart/2005/8/layout/cycle2"/>
    <dgm:cxn modelId="{5F1668F8-BAD4-4123-AFF3-AA7DC29504CF}" type="presParOf" srcId="{B1968B7D-4BDB-4A66-B8F6-B2583741C18E}" destId="{C7A7754B-3714-4A09-8A09-987AB6DC0F28}" srcOrd="4" destOrd="0" presId="urn:microsoft.com/office/officeart/2005/8/layout/cycle2"/>
    <dgm:cxn modelId="{4DDD6884-5793-4091-8679-86D59190A0EC}" type="presParOf" srcId="{B1968B7D-4BDB-4A66-B8F6-B2583741C18E}" destId="{DCC9B8CF-EF74-40BD-9670-60F9D9A2707E}" srcOrd="5" destOrd="0" presId="urn:microsoft.com/office/officeart/2005/8/layout/cycle2"/>
    <dgm:cxn modelId="{05E5305A-2B5C-4BA3-BB7A-B7242F752974}" type="presParOf" srcId="{DCC9B8CF-EF74-40BD-9670-60F9D9A2707E}" destId="{B0E03078-1D8B-420F-BACA-44F406816EFD}" srcOrd="0" destOrd="0" presId="urn:microsoft.com/office/officeart/2005/8/layout/cycle2"/>
    <dgm:cxn modelId="{06FF0884-4F43-4413-AE5E-E307290E9E6B}" type="presParOf" srcId="{B1968B7D-4BDB-4A66-B8F6-B2583741C18E}" destId="{C2AC4F20-6FE2-4E10-B08B-182AD955B716}" srcOrd="6" destOrd="0" presId="urn:microsoft.com/office/officeart/2005/8/layout/cycle2"/>
    <dgm:cxn modelId="{69821FD6-092D-41B1-A9A4-0960823E6B42}" type="presParOf" srcId="{B1968B7D-4BDB-4A66-B8F6-B2583741C18E}" destId="{0BEC7101-7CEE-4789-B316-D97EA339696A}" srcOrd="7" destOrd="0" presId="urn:microsoft.com/office/officeart/2005/8/layout/cycle2"/>
    <dgm:cxn modelId="{07CC7D53-DF47-4719-9322-C34E01DC82E0}" type="presParOf" srcId="{0BEC7101-7CEE-4789-B316-D97EA339696A}" destId="{B37DC0E3-3A6B-44A6-BFBB-E99110D877C6}" srcOrd="0" destOrd="0" presId="urn:microsoft.com/office/officeart/2005/8/layout/cycle2"/>
    <dgm:cxn modelId="{CB145B67-0953-4D37-9707-A22BDD59CD9E}" type="presParOf" srcId="{B1968B7D-4BDB-4A66-B8F6-B2583741C18E}" destId="{5CE4021E-D447-4359-9EE1-5184B84C184C}" srcOrd="8" destOrd="0" presId="urn:microsoft.com/office/officeart/2005/8/layout/cycle2"/>
    <dgm:cxn modelId="{4A1B5D71-39AD-4757-8D1D-63077DD862A6}" type="presParOf" srcId="{B1968B7D-4BDB-4A66-B8F6-B2583741C18E}" destId="{078F3C53-F14D-4A89-9360-61BF04978D89}" srcOrd="9" destOrd="0" presId="urn:microsoft.com/office/officeart/2005/8/layout/cycle2"/>
    <dgm:cxn modelId="{5FAFDA7E-D2D2-4819-A06A-7A9D76F37F8C}" type="presParOf" srcId="{078F3C53-F14D-4A89-9360-61BF04978D89}" destId="{29538374-C233-46E4-9333-0ACD86E20D5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D0FFD1A-8185-4E81-82DD-214C1ED44CB7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BC3AA5-21C1-4A49-86D7-EF96CA7FEA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295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Irene Cahen d’Anvers 1880, Gladioli 1884.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F893D6-0596-4081-9ED2-E4AB3E81D822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92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The concert.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2F9D4A-0E33-48EA-A11F-C8163444340D}" type="slidenum">
              <a:rPr lang="en-US" altLang="en-US"/>
              <a:pPr eaLnBrk="1" hangingPunct="1"/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2362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Girls at the piano.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6AADE5-BDCA-4D15-BB64-F9486C1A6B28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1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Self portrait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A884A40-EDAC-4FA7-9DBE-E3B155A56044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03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Villa de la Poste at Cagnes.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669E4E-FAA2-4D31-91C7-4046978CA760}" type="slidenum">
              <a:rPr lang="en-US" altLang="en-US"/>
              <a:pPr eaLnBrk="1" hangingPunct="1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66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Self portrait.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E32053-DDF0-489F-A7FF-602B6893EF2D}" type="slidenum">
              <a:rPr lang="en-US" altLang="en-US"/>
              <a:pPr eaLnBrk="1" hangingPunct="1"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504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Mme Renoir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F4166A-8E82-482A-B837-E30A31C1FA3F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660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Tilla Durieux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12E5EE5-A04A-49A6-B797-DDA14278EC82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16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Ambroise Vollard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C495F92-8694-4AF9-B13E-7C5CF8A3C6E1}" type="slidenum">
              <a:rPr lang="en-US" altLang="en-US"/>
              <a:pPr eaLnBrk="1" hangingPunct="1"/>
              <a:t>78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05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A84F5F-E1F0-48B9-A2EF-007B1C5992FF}" type="slidenum">
              <a:rPr lang="en-US" altLang="en-US"/>
              <a:pPr eaLnBrk="1" hangingPunct="1"/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452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93CD6-B94A-46AA-80D6-E3F1D25B1667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12E3C-9DDF-4D94-9129-16A10E438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25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235B1-1309-44B9-98C6-D31EDD17431E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AD424-800A-4857-993C-969420C143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54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BD57F-CD73-42FE-A2D2-6204C27747F4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7ADCC-B58E-44BA-81E2-D3BC26CE8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603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0C1B2-41E4-4D63-B960-8BB29812F114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BD006-B1CB-49FF-8E93-EE4E26A82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78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2DE9F-E70D-4312-851E-F807D6A03FFB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A29CE-801E-4423-9B6A-53286EA1F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802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8FF48-8E4B-4D2F-9491-7D964FC265B4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028C2-A263-49BF-A22B-10049C9C5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45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03BAE-A611-4EB4-837B-4F63A1D1A933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973C3-A486-4FCE-A632-2F94FA1F5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234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7F687-D668-49FA-B3EB-9DE184DC89B2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7D13D-210E-45AD-99F0-1F307F37C8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3326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A5D7-CABE-481C-897D-E3EB7AE10B65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522C9-6346-44D6-869A-A02299852E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0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B3668-853E-433E-9AD0-82FC7680423C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6CF9A-2DF7-4EAB-9AD3-3F4087C391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143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1C204-9AC3-4DEF-B941-75B7C5DF489C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1E2D0-EF6D-4451-A3A4-FCAF88622A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60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08556F-B272-4208-ADA2-3110A58ED7BE}" type="datetimeFigureOut">
              <a:rPr lang="en-US"/>
              <a:pPr>
                <a:defRPr/>
              </a:pPr>
              <a:t>3/20/2015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3D9F2FC8-6408-4D35-B3A9-373EDF3966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915400" cy="1470025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Living with Arthritis: a saga of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2758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1"/>
                </a:solidFill>
              </a:rPr>
              <a:t>Pradeep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Bambery</a:t>
            </a:r>
            <a:endParaRPr lang="en-US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Bundaberg, Queensland,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Australia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7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915400" cy="1470025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Living with Arthritis: a saga of change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2758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</p:txBody>
      </p:sp>
      <p:pic>
        <p:nvPicPr>
          <p:cNvPr id="1024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11275"/>
            <a:ext cx="2319338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11275"/>
            <a:ext cx="2486025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249654"/>
            <a:ext cx="2667000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914400"/>
          </a:xfrm>
        </p:spPr>
        <p:txBody>
          <a:bodyPr/>
          <a:lstStyle/>
          <a:p>
            <a:pPr algn="r" eaLnBrk="1" hangingPunct="1"/>
            <a:r>
              <a:rPr lang="en-US" altLang="en-US" b="1" smtClean="0"/>
              <a:t> 1880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  <p:pic>
        <p:nvPicPr>
          <p:cNvPr id="122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49371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Pierre Auguste Renoir </a:t>
            </a:r>
            <a:br>
              <a:rPr lang="en-US" altLang="en-US" b="1" smtClean="0"/>
            </a:br>
            <a:r>
              <a:rPr lang="en-US" altLang="en-US" sz="3200" b="1" smtClean="0"/>
              <a:t>(25.02.1841-03.12.1919)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52600"/>
            <a:ext cx="34448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Pierre Auguste Renoir </a:t>
            </a:r>
            <a:br>
              <a:rPr lang="en-US" altLang="en-US" b="1" smtClean="0"/>
            </a:br>
            <a:r>
              <a:rPr lang="en-US" altLang="en-US" sz="3200" b="1" smtClean="0"/>
              <a:t>(25.02.1841-03.12.1919)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 the late 1880’s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he developed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Arthritis Deformans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(Rheumatoid Arthritis)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Sir William Osler</a:t>
            </a:r>
            <a:br>
              <a:rPr lang="en-US" b="1" dirty="0" smtClean="0"/>
            </a:br>
            <a:r>
              <a:rPr lang="en-US" sz="3200" b="1" dirty="0" smtClean="0"/>
              <a:t>(12.07.1849 - 29.12.1919)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b="1" i="1" smtClean="0"/>
              <a:t>“…head out the back door</a:t>
            </a:r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b="1" i="1" smtClean="0"/>
              <a:t>whenever an arthritis patient </a:t>
            </a:r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b="1" i="1" smtClean="0"/>
              <a:t>came through the front door”</a:t>
            </a: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828800"/>
            <a:ext cx="27908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914400"/>
          </a:xfrm>
        </p:spPr>
        <p:txBody>
          <a:bodyPr/>
          <a:lstStyle/>
          <a:p>
            <a:pPr algn="r" eaLnBrk="1" hangingPunct="1"/>
            <a:r>
              <a:rPr lang="en-US" altLang="en-US" b="1" smtClean="0"/>
              <a:t> 1892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1892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0"/>
            <a:ext cx="497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4168775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1892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William Osler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Married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Grace Revere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(grand daughter of the Paul Revere)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b="1" smtClean="0"/>
              <a:t>The problem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“Arthritis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deformans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 an </a:t>
                      </a:r>
                      <a:r>
                        <a:rPr lang="en-US" sz="1800" b="1" u="sng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incurable disease. 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…… Too often it invades successively all the articulations and in ten, fifteen  or twenty years </a:t>
                      </a:r>
                      <a:r>
                        <a:rPr lang="en-US" sz="1800" b="1" u="sng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crippling becomes general and permanent.”</a:t>
                      </a:r>
                      <a:endParaRPr lang="en-US" u="sng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7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06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/>
          <a:lstStyle/>
          <a:p>
            <a:pPr algn="r" eaLnBrk="1" hangingPunct="1"/>
            <a:r>
              <a:rPr lang="en-US" altLang="en-US" b="1" smtClean="0"/>
              <a:t>The solution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600200"/>
          <a:ext cx="8229600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80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“It is useless to saturate the patient with iodide of potassium, </a:t>
                      </a:r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salicylates or quinine.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Arsenic seems to do good as a general tonic….</a:t>
                      </a:r>
                    </a:p>
                    <a:p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Hydrotherapy,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with carefully performed </a:t>
                      </a:r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massage,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is best for the alleviation of the pain…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When good results, it is largely from </a:t>
                      </a:r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change of scene and climate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and careful regulation of diet…”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4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1910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  <a:r>
              <a:rPr lang="en-US" altLang="en-US" b="1" smtClean="0"/>
              <a:t>"Scientist, engineer, master-builder and administrator, steeped in humanities, in art and music, Homi was a truly complete man".</a:t>
            </a:r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b="1" i="1" smtClean="0"/>
              <a:t>JRD Tata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820738"/>
            <a:ext cx="19335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1" r="22913"/>
          <a:stretch>
            <a:fillRect/>
          </a:stretch>
        </p:blipFill>
        <p:spPr bwMode="auto">
          <a:xfrm>
            <a:off x="4552950" y="820738"/>
            <a:ext cx="200501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914400"/>
          </a:xfrm>
        </p:spPr>
        <p:txBody>
          <a:bodyPr/>
          <a:lstStyle/>
          <a:p>
            <a:pPr algn="r" eaLnBrk="1" hangingPunct="1"/>
            <a:r>
              <a:rPr lang="en-US" altLang="en-US" b="1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1900</a:t>
            </a:r>
          </a:p>
        </p:txBody>
      </p:sp>
      <p:pic>
        <p:nvPicPr>
          <p:cNvPr id="19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25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2925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7</a:t>
            </a:r>
            <a:r>
              <a:rPr lang="en-US" altLang="en-US" b="1" baseline="30000" smtClean="0"/>
              <a:t>th</a:t>
            </a:r>
            <a:r>
              <a:rPr lang="en-US" altLang="en-US" b="1" smtClean="0"/>
              <a:t> Edition 1909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600200"/>
          <a:ext cx="8229600" cy="5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8000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“No single remedy is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of special value.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Arsenic in full doses is helpful in some..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Syrup of iodide of iron…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Fresh air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and personal hygiene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Eat all the </a:t>
                      </a:r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good food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they can digest..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Hydrotherapy</a:t>
                      </a:r>
                    </a:p>
                    <a:p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Massage,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hot air, </a:t>
                      </a:r>
                      <a:r>
                        <a:rPr lang="en-US" u="sng" baseline="0" dirty="0" smtClean="0">
                          <a:solidFill>
                            <a:schemeClr val="tx1"/>
                          </a:solidFill>
                        </a:rPr>
                        <a:t>systematic exercises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..”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“It is useless to saturate the patient with iodide of potassium, salicylates or quinine. 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Arsenic seems to do good as a general tonic….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Hydrotherapy, with carefully performed massage, is best for the alleviation of the pain…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When good results, it is largely from change of scene and climate and careful regulation of diet…”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4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"/>
            <a:ext cx="26670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914400"/>
          </a:xfrm>
        </p:spPr>
        <p:txBody>
          <a:bodyPr/>
          <a:lstStyle/>
          <a:p>
            <a:pPr algn="l" eaLnBrk="1" hangingPunct="1"/>
            <a:r>
              <a:rPr lang="en-US" altLang="en-US" b="1" smtClean="0"/>
              <a:t> 1903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9597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4702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1903-1905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Controversy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“The fixed period” speech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err="1" smtClean="0"/>
              <a:t>Regius</a:t>
            </a:r>
            <a:r>
              <a:rPr lang="en-US" altLang="en-US" b="1" dirty="0" smtClean="0"/>
              <a:t> Professor of Medicine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Oxford.</a:t>
            </a:r>
          </a:p>
        </p:txBody>
      </p:sp>
    </p:spTree>
    <p:extLst>
      <p:ext uri="{BB962C8B-B14F-4D97-AF65-F5344CB8AC3E}">
        <p14:creationId xmlns:p14="http://schemas.microsoft.com/office/powerpoint/2010/main" val="34416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Arthritis 1910-1950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Salicylates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Injectable Gold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Anti </a:t>
            </a:r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malarials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Diagnosis of Rheumatoid 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410200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ARA Criteria 1958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 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Morning stiffness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Pain and tenderness of at least one joint 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Swelling of at least one </a:t>
            </a:r>
            <a:r>
              <a:rPr lang="en-US" b="1" dirty="0" smtClean="0"/>
              <a:t>joint 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Swelling of at least one other joint in 3 months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Symmetrical joint </a:t>
            </a:r>
            <a:r>
              <a:rPr lang="en-US" b="1" dirty="0" smtClean="0"/>
              <a:t>swelling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(All for at least 6 weeks)</a:t>
            </a:r>
            <a:endParaRPr lang="en-US" dirty="0">
              <a:solidFill>
                <a:srgbClr val="C0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Subcutaneous </a:t>
            </a:r>
            <a:r>
              <a:rPr lang="en-US" b="1" dirty="0"/>
              <a:t>nodules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Typical radiologic features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Positive Rheumatoid factor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Synovial fluid 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Synovial histology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Nodule histology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+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20 exclusions!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Diagnosis RA</a:t>
            </a:r>
          </a:p>
        </p:txBody>
      </p:sp>
      <p:graphicFrame>
        <p:nvGraphicFramePr>
          <p:cNvPr id="98348" name="Group 44"/>
          <p:cNvGraphicFramePr>
            <a:graphicFrameLocks noGrp="1"/>
          </p:cNvGraphicFramePr>
          <p:nvPr>
            <p:ph idx="1"/>
          </p:nvPr>
        </p:nvGraphicFramePr>
        <p:xfrm>
          <a:off x="34925" y="1125538"/>
          <a:ext cx="3036888" cy="5892800"/>
        </p:xfrm>
        <a:graphic>
          <a:graphicData uri="http://schemas.openxmlformats.org/drawingml/2006/table">
            <a:tbl>
              <a:tblPr/>
              <a:tblGrid>
                <a:gridCol w="3036888"/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Morning stiffness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Pain/tenderness 1 joint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Swelling 1 joint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Swelling one other joint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Symmetrical swelling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 for 6 weeks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Rheumatoid factor + 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Typical radiology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Synovial fluid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Synovial histology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 histology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exclusions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solidFill>
                            <a:srgbClr val="C00000"/>
                          </a:solidFill>
                        </a:rPr>
                        <a:t>1960’s - 1980s</a:t>
                      </a:r>
                      <a:endParaRPr lang="en-US" sz="1800" b="1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45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34226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lowchart: Extract 5"/>
          <p:cNvSpPr/>
          <p:nvPr/>
        </p:nvSpPr>
        <p:spPr>
          <a:xfrm>
            <a:off x="3505200" y="1600200"/>
            <a:ext cx="5486400" cy="4876800"/>
          </a:xfrm>
          <a:prstGeom prst="flowChartExtra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Steroids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Cytotoxic agents</a:t>
            </a:r>
            <a:endParaRPr lang="en-US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C00000"/>
                </a:solidFill>
              </a:rPr>
              <a:t>Immunosuppressants</a:t>
            </a: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rgbClr val="C00000"/>
                </a:solidFill>
              </a:rPr>
              <a:t>Penicillamine</a:t>
            </a: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Anti </a:t>
            </a:r>
            <a:r>
              <a:rPr lang="en-US" b="1" dirty="0" err="1">
                <a:solidFill>
                  <a:srgbClr val="C00000"/>
                </a:solidFill>
              </a:rPr>
              <a:t>malarials</a:t>
            </a:r>
            <a:r>
              <a:rPr lang="en-US" b="1" dirty="0">
                <a:solidFill>
                  <a:srgbClr val="C00000"/>
                </a:solidFill>
              </a:rPr>
              <a:t> and Gold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Salicylates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Non steroidal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</a:rPr>
              <a:t>Anti inflammatory drugs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953000" y="3886200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648200" y="4572000"/>
            <a:ext cx="3276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91000" y="5334000"/>
            <a:ext cx="411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DMARD Treatment of Rheumatoid Arthritis 1950’s </a:t>
            </a:r>
            <a:endParaRPr lang="en-US" b="1" dirty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1950’s  Gold,…Corticosteroids.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1960’s  Gold,…Sulphasalazine, Anti malarials.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DMARD Treatment of Rheumatoid Arthritis  </a:t>
            </a:r>
            <a:endParaRPr lang="en-US" b="1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1950’s  Gold,…Corticosteroids!!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1960’s  Gold,…Sulphasalazine, Anti malarials.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1970’s  Gold, Penicillamine, Methotrexate,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              Antimalarials, Sulphasalazine.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1980’s  All above + Corticosteroids.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2400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2400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2400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2400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2400" b="1" smtClean="0"/>
              <a:t>Since, therefore,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2400" b="1" smtClean="0"/>
              <a:t> I cannot increase the content of life by increasing its duration,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2400" b="1" smtClean="0"/>
              <a:t>I will increase it by increasing its intensity.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2400" b="1" smtClean="0"/>
              <a:t>Art, music, poetry and everything else that I do, have this one purpose - increasing the intensity of my consciousness and life".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z="1400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sz="1400" b="1" i="1" smtClean="0">
                <a:solidFill>
                  <a:srgbClr val="C00000"/>
                </a:solidFill>
              </a:rPr>
              <a:t>Letter to Jessie Maver, December 8</a:t>
            </a:r>
            <a:r>
              <a:rPr lang="en-US" altLang="en-US" sz="1400" b="1" i="1" baseline="30000" smtClean="0">
                <a:solidFill>
                  <a:srgbClr val="C00000"/>
                </a:solidFill>
              </a:rPr>
              <a:t>th</a:t>
            </a:r>
            <a:r>
              <a:rPr lang="en-US" altLang="en-US" sz="1400" b="1" i="1" smtClean="0">
                <a:solidFill>
                  <a:srgbClr val="C00000"/>
                </a:solidFill>
              </a:rPr>
              <a:t>, 1934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685800"/>
            <a:ext cx="19335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solidFill>
                            <a:srgbClr val="C00000"/>
                          </a:solidFill>
                        </a:rPr>
                        <a:t>1960’s - 1980s</a:t>
                      </a:r>
                      <a:endParaRPr lang="en-US" sz="1800" b="1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765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34226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267200" y="3962400"/>
            <a:ext cx="3505200" cy="48418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73891"/>
              </p:ext>
            </p:extLst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solidFill>
                            <a:srgbClr val="C00000"/>
                          </a:solidFill>
                        </a:rPr>
                        <a:t>1980’s and beyond</a:t>
                      </a:r>
                      <a:endParaRPr lang="en-US" sz="1800" b="1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97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34226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505200" y="3962400"/>
            <a:ext cx="647700" cy="48418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1905000"/>
            <a:ext cx="48895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Diagnosis of Rheumatoid Arthritis </a:t>
            </a:r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ARA Criteria 1987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 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Morning stiffness (&gt; 60 min)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Arthritis of 3 or more joint areas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Arthritis of hand joints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Symmetrical arthritis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(For at least 6 weeks)</a:t>
            </a:r>
            <a:endParaRPr lang="en-US" dirty="0">
              <a:solidFill>
                <a:srgbClr val="C0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Rheumatoid factor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Rheumatoid nodules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Typical radiologic changes</a:t>
            </a:r>
            <a:endParaRPr lang="en-US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Early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DMARD’s              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Singly                               </a:t>
                      </a:r>
                      <a:endParaRPr lang="en-US" baseline="0" dirty="0" smtClean="0">
                        <a:solidFill>
                          <a:schemeClr val="lt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Methotrexate                 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Sulphasalazine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Hydroxychloroquin</a:t>
                      </a:r>
                      <a:endParaRPr lang="en-US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Leflunomide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   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Or                                                               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2/3 drugs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Depending on the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severity</a:t>
                      </a:r>
                      <a:r>
                        <a:rPr lang="en-US" dirty="0" smtClean="0"/>
                        <a:t>                                                           </a:t>
                      </a:r>
                    </a:p>
                    <a:p>
                      <a:r>
                        <a:rPr lang="en-US" dirty="0" smtClean="0">
                          <a:solidFill>
                            <a:srgbClr val="007635"/>
                          </a:solidFill>
                        </a:rPr>
                        <a:t>Bridge Steroids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  Taper if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</a:t>
                      </a:r>
                      <a:r>
                        <a:rPr lang="en-US" baseline="0" dirty="0" err="1" smtClean="0">
                          <a:solidFill>
                            <a:srgbClr val="007635"/>
                          </a:solidFill>
                        </a:rPr>
                        <a:t>reponsive</a:t>
                      </a:r>
                      <a:endParaRPr lang="en-US" dirty="0">
                        <a:solidFill>
                          <a:srgbClr val="007635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rgbClr val="C00000"/>
                          </a:solidFill>
                        </a:rPr>
                        <a:t>                                      </a:t>
                      </a:r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17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4"/>
          <a:stretch>
            <a:fillRect/>
          </a:stretch>
        </p:blipFill>
        <p:spPr bwMode="auto">
          <a:xfrm>
            <a:off x="2133600" y="5181600"/>
            <a:ext cx="48895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Early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DMARD’s               Escalate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Singly                               if inadequate</a:t>
                      </a:r>
                      <a:endParaRPr lang="en-US" baseline="0" dirty="0" smtClean="0">
                        <a:solidFill>
                          <a:schemeClr val="lt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Methotrexate                 response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Sulphasalazine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Hydroxychloroquin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Consider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Leflunomide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   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bDMARD’s</a:t>
                      </a:r>
                      <a:endParaRPr lang="en-US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Or                                                               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2/3 drugs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Depending on the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severity</a:t>
                      </a:r>
                      <a:r>
                        <a:rPr lang="en-US" dirty="0" smtClean="0"/>
                        <a:t>                                                           </a:t>
                      </a:r>
                    </a:p>
                    <a:p>
                      <a:r>
                        <a:rPr lang="en-US" dirty="0" smtClean="0">
                          <a:solidFill>
                            <a:srgbClr val="007635"/>
                          </a:solidFill>
                        </a:rPr>
                        <a:t>Bridge Steroids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  Taper if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</a:t>
                      </a:r>
                      <a:r>
                        <a:rPr lang="en-US" baseline="0" dirty="0" err="1" smtClean="0">
                          <a:solidFill>
                            <a:srgbClr val="007635"/>
                          </a:solidFill>
                        </a:rPr>
                        <a:t>reponsive</a:t>
                      </a:r>
                      <a:endParaRPr lang="en-US" dirty="0">
                        <a:solidFill>
                          <a:srgbClr val="007635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1" u="none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27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4"/>
          <a:stretch>
            <a:fillRect/>
          </a:stretch>
        </p:blipFill>
        <p:spPr bwMode="auto">
          <a:xfrm>
            <a:off x="2133600" y="5181600"/>
            <a:ext cx="48895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Early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DMARD’s               Escalate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Singly                               if inadequate</a:t>
                      </a:r>
                      <a:endParaRPr lang="en-US" baseline="0" dirty="0" smtClean="0">
                        <a:solidFill>
                          <a:schemeClr val="lt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Methotrexate                 response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Sulphasalazine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Hydroxychloroquin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Consider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Leflunomide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   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bDMARD’s</a:t>
                      </a:r>
                      <a:endParaRPr lang="en-US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Or                                                               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2/3 drugs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Depending on the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severity</a:t>
                      </a:r>
                      <a:r>
                        <a:rPr lang="en-US" dirty="0" smtClean="0"/>
                        <a:t>                                                           </a:t>
                      </a:r>
                    </a:p>
                    <a:p>
                      <a:r>
                        <a:rPr lang="en-US" dirty="0" smtClean="0">
                          <a:solidFill>
                            <a:srgbClr val="007635"/>
                          </a:solidFill>
                        </a:rPr>
                        <a:t>Bridge Steroids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  Taper if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</a:t>
                      </a:r>
                      <a:r>
                        <a:rPr lang="en-US" baseline="0" dirty="0" err="1" smtClean="0">
                          <a:solidFill>
                            <a:srgbClr val="007635"/>
                          </a:solidFill>
                        </a:rPr>
                        <a:t>reponsive</a:t>
                      </a:r>
                      <a:endParaRPr lang="en-US" dirty="0">
                        <a:solidFill>
                          <a:srgbClr val="007635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rgbClr val="C00000"/>
                          </a:solidFill>
                        </a:rPr>
                        <a:t>                                      </a:t>
                      </a:r>
                      <a:endParaRPr lang="en-US" sz="1800" b="1" u="none" dirty="0" smtClean="0">
                        <a:solidFill>
                          <a:srgbClr val="0070C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1800" b="1" u="none" dirty="0" smtClean="0">
                          <a:solidFill>
                            <a:srgbClr val="007635"/>
                          </a:solidFill>
                        </a:rPr>
                        <a:t>Steroid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007635"/>
                          </a:solidFill>
                        </a:rPr>
                        <a:t>“pulse”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007635"/>
                          </a:solidFill>
                        </a:rPr>
                        <a:t>For flare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C00000"/>
                          </a:solidFill>
                        </a:rPr>
                        <a:t>            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38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4"/>
          <a:stretch>
            <a:fillRect/>
          </a:stretch>
        </p:blipFill>
        <p:spPr bwMode="auto">
          <a:xfrm>
            <a:off x="2133600" y="5181600"/>
            <a:ext cx="48895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Early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DMARD’s               Escalate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Singly                               if inadequate</a:t>
                      </a:r>
                      <a:endParaRPr lang="en-US" baseline="0" dirty="0" smtClean="0">
                        <a:solidFill>
                          <a:schemeClr val="lt1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Methotrexate                 response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Sulphasalazine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Hydroxychloroquin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</a:t>
                      </a:r>
                      <a:r>
                        <a:rPr lang="en-US" baseline="0" dirty="0" smtClean="0">
                          <a:solidFill>
                            <a:srgbClr val="0070C0"/>
                          </a:solidFill>
                        </a:rPr>
                        <a:t>Consider</a:t>
                      </a:r>
                    </a:p>
                    <a:p>
                      <a:r>
                        <a:rPr lang="en-US" baseline="0" dirty="0" err="1" smtClean="0">
                          <a:solidFill>
                            <a:srgbClr val="C00000"/>
                          </a:solidFill>
                        </a:rPr>
                        <a:t>Leflunomide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                   </a:t>
                      </a:r>
                      <a:r>
                        <a:rPr lang="en-US" baseline="0" dirty="0" err="1" smtClean="0">
                          <a:solidFill>
                            <a:srgbClr val="0070C0"/>
                          </a:solidFill>
                        </a:rPr>
                        <a:t>bDMARD’s</a:t>
                      </a:r>
                      <a:endParaRPr lang="en-US" baseline="0" dirty="0" smtClean="0">
                        <a:solidFill>
                          <a:srgbClr val="0070C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Or                                                               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2/3 drugs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Depending on the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severity</a:t>
                      </a:r>
                      <a:r>
                        <a:rPr lang="en-US" dirty="0" smtClean="0"/>
                        <a:t>                                                           </a:t>
                      </a:r>
                    </a:p>
                    <a:p>
                      <a:r>
                        <a:rPr lang="en-US" dirty="0" smtClean="0">
                          <a:solidFill>
                            <a:srgbClr val="007635"/>
                          </a:solidFill>
                        </a:rPr>
                        <a:t>Bridge Steroids</a:t>
                      </a:r>
                    </a:p>
                    <a:p>
                      <a:r>
                        <a:rPr lang="en-US" baseline="0" dirty="0" smtClean="0"/>
                        <a:t>                                </a:t>
                      </a:r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Taper if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7635"/>
                          </a:solidFill>
                        </a:rPr>
                        <a:t>                              </a:t>
                      </a:r>
                      <a:r>
                        <a:rPr lang="en-US" baseline="0" dirty="0" err="1" smtClean="0">
                          <a:solidFill>
                            <a:srgbClr val="007635"/>
                          </a:solidFill>
                        </a:rPr>
                        <a:t>reponsive</a:t>
                      </a:r>
                      <a:endParaRPr lang="en-US" dirty="0">
                        <a:solidFill>
                          <a:srgbClr val="007635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none" dirty="0" smtClean="0">
                          <a:solidFill>
                            <a:srgbClr val="C00000"/>
                          </a:solidFill>
                        </a:rPr>
                        <a:t>                                      </a:t>
                      </a:r>
                      <a:r>
                        <a:rPr lang="en-US" sz="1800" b="1" u="none" dirty="0" smtClean="0">
                          <a:solidFill>
                            <a:srgbClr val="0070C0"/>
                          </a:solidFill>
                        </a:rPr>
                        <a:t>Biologic DMARD’s</a:t>
                      </a: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sz="1800" b="1" u="sng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1800" b="1" u="none" dirty="0" smtClean="0">
                          <a:solidFill>
                            <a:srgbClr val="007635"/>
                          </a:solidFill>
                        </a:rPr>
                        <a:t>Steroid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007635"/>
                          </a:solidFill>
                        </a:rPr>
                        <a:t>“pulse”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007635"/>
                          </a:solidFill>
                        </a:rPr>
                        <a:t>For flare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C00000"/>
                          </a:solidFill>
                        </a:rPr>
                        <a:t>              Escalate DMARD’s</a:t>
                      </a:r>
                    </a:p>
                    <a:p>
                      <a:r>
                        <a:rPr lang="en-US" sz="1800" b="1" u="none" dirty="0" smtClean="0">
                          <a:solidFill>
                            <a:srgbClr val="C00000"/>
                          </a:solidFill>
                        </a:rPr>
                        <a:t>              </a:t>
                      </a:r>
                      <a:r>
                        <a:rPr lang="en-US" sz="1800" b="1" u="none" baseline="0" dirty="0" smtClean="0">
                          <a:solidFill>
                            <a:srgbClr val="C00000"/>
                          </a:solidFill>
                        </a:rPr>
                        <a:t>revisit previously</a:t>
                      </a:r>
                    </a:p>
                    <a:p>
                      <a:r>
                        <a:rPr lang="en-US" sz="1800" b="1" u="none" baseline="0" dirty="0" smtClean="0">
                          <a:solidFill>
                            <a:srgbClr val="C00000"/>
                          </a:solidFill>
                        </a:rPr>
                        <a:t>              effective agents</a:t>
                      </a:r>
                      <a:endParaRPr lang="en-US" sz="1800" b="1" u="none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48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4"/>
          <a:stretch>
            <a:fillRect/>
          </a:stretch>
        </p:blipFill>
        <p:spPr bwMode="auto">
          <a:xfrm>
            <a:off x="2133600" y="5181600"/>
            <a:ext cx="48895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DMARD Treatment of Rheumatoid Arthritis 1950 </a:t>
            </a:r>
            <a:endParaRPr lang="en-US" b="1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14400" lvl="2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1950’s  Gold,…Corticosteroids!!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1960’s  Gold,…Sulphasalazine, Anti malarials.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1970’s  Gold, Penicillamine, Methotrexate, 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              Antimalarials, Sulphasalazine.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1980’s  All above + Corticosteroids.</a:t>
            </a:r>
          </a:p>
          <a:p>
            <a:pPr marL="0" indent="0" algn="just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1990’s  All above, Leflunomide + bDMARD’s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Diagnosis RA</a:t>
            </a:r>
          </a:p>
        </p:txBody>
      </p:sp>
      <p:graphicFrame>
        <p:nvGraphicFramePr>
          <p:cNvPr id="106499" name="Group 3"/>
          <p:cNvGraphicFramePr>
            <a:graphicFrameLocks noGrp="1"/>
          </p:cNvGraphicFramePr>
          <p:nvPr>
            <p:ph idx="4294967295"/>
          </p:nvPr>
        </p:nvGraphicFramePr>
        <p:xfrm>
          <a:off x="34925" y="1125538"/>
          <a:ext cx="6072188" cy="5892800"/>
        </p:xfrm>
        <a:graphic>
          <a:graphicData uri="http://schemas.openxmlformats.org/drawingml/2006/table">
            <a:tbl>
              <a:tblPr/>
              <a:tblGrid>
                <a:gridCol w="3036888"/>
                <a:gridCol w="3035300"/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Morning stiffness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Pain/tenderness 1 joint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Swelling 1 joint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Morning stiffness &gt; 1hr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Swelling one other joint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Symmetrical swelling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Arthritis of 3+ joint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 for 6 weeks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Rheumatoid factor + 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Arthritis of hand joints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Typical radiology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Symmetrical arthritis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at least 6 weeks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Synovial fluid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Synovial histology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Rheumatoid factor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 histology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exclusions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Typical radiology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02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Paradigm shift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419600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Diagnostic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delays</a:t>
                      </a:r>
                    </a:p>
                    <a:p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Lack of therapeutic urgency</a:t>
                      </a:r>
                    </a:p>
                    <a:p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Gradual increments</a:t>
                      </a:r>
                    </a:p>
                    <a:p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Single drugs</a:t>
                      </a:r>
                    </a:p>
                    <a:p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3200" baseline="0" dirty="0" smtClean="0">
                          <a:solidFill>
                            <a:srgbClr val="C00000"/>
                          </a:solidFill>
                        </a:rPr>
                        <a:t>Procrastination</a:t>
                      </a:r>
                      <a:endParaRPr 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eaLnBrk="1" latinLnBrk="0" hangingPunct="1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Quick and positive diagnosis</a:t>
                      </a:r>
                    </a:p>
                    <a:p>
                      <a:pPr algn="r" rtl="0" eaLnBrk="1" latinLnBrk="0" hangingPunct="1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 rtl="0" eaLnBrk="1" latinLnBrk="0" hangingPunct="1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Need to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 induce remission</a:t>
                      </a:r>
                    </a:p>
                    <a:p>
                      <a:pPr algn="r" rtl="0" eaLnBrk="1" latinLnBrk="0" hangingPunct="1"/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 rtl="0" eaLnBrk="1" latinLnBrk="0" hangingPunct="1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Flexible patient driven approach</a:t>
                      </a:r>
                    </a:p>
                    <a:p>
                      <a:pPr algn="r" rtl="0" eaLnBrk="1" latinLnBrk="0" hangingPunct="1"/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 rtl="0" eaLnBrk="1" latinLnBrk="0" hangingPunct="1"/>
                      <a:r>
                        <a:rPr lang="en-US" baseline="0" dirty="0" smtClean="0">
                          <a:solidFill>
                            <a:srgbClr val="C00000"/>
                          </a:solidFill>
                        </a:rPr>
                        <a:t>Combination of drugs</a:t>
                      </a:r>
                    </a:p>
                    <a:p>
                      <a:pPr algn="r" rtl="0" eaLnBrk="1" latinLnBrk="0" hangingPunct="1"/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 rtl="0" eaLnBrk="1" latinLnBrk="0" hangingPunct="1"/>
                      <a:endParaRPr lang="en-US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 rtl="0" eaLnBrk="1" latinLnBrk="0" hangingPunct="1"/>
                      <a:r>
                        <a:rPr lang="en-US" sz="3200" dirty="0" smtClean="0">
                          <a:solidFill>
                            <a:srgbClr val="C00000"/>
                          </a:solidFill>
                        </a:rPr>
                        <a:t>Urgency</a:t>
                      </a:r>
                      <a:endParaRPr lang="en-US" sz="3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68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177958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33888"/>
            <a:ext cx="3233738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925" y="457200"/>
            <a:ext cx="463073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914400"/>
          </a:xfrm>
        </p:spPr>
        <p:txBody>
          <a:bodyPr/>
          <a:lstStyle/>
          <a:p>
            <a:pPr algn="r" eaLnBrk="1" hangingPunct="1"/>
            <a:r>
              <a:rPr lang="en-US" altLang="en-US" b="1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1910</a:t>
            </a: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  <p:pic>
        <p:nvPicPr>
          <p:cNvPr id="37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113"/>
            <a:ext cx="4600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3" descr="C:\Users\Pradeep\Pictures\2012-11-01 Renoir\Renoir 19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1910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Osler founded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Postgraduate Medical Association</a:t>
            </a:r>
          </a:p>
        </p:txBody>
      </p:sp>
    </p:spTree>
    <p:extLst>
      <p:ext uri="{BB962C8B-B14F-4D97-AF65-F5344CB8AC3E}">
        <p14:creationId xmlns:p14="http://schemas.microsoft.com/office/powerpoint/2010/main" val="361091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Diagnosis of RA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876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en-US" b="1" u="sng" smtClean="0">
                <a:latin typeface="Calibri" pitchFamily="34" charset="0"/>
                <a:ea typeface="NSimSun" pitchFamily="49" charset="-122"/>
              </a:rPr>
              <a:t>Rheumatoid arthritis classification criteria 2010</a:t>
            </a:r>
          </a:p>
          <a:p>
            <a:pPr marL="0" indent="0" algn="ctr" eaLnBrk="1" hangingPunct="1">
              <a:buFontTx/>
              <a:buNone/>
            </a:pPr>
            <a:endParaRPr lang="en-US" altLang="en-US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sz="1600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endParaRPr lang="en-US" altLang="en-US" sz="1600" b="1" u="sng" smtClean="0">
              <a:latin typeface="Calibri" pitchFamily="34" charset="0"/>
              <a:ea typeface="NSimSun" pitchFamily="49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en-US" altLang="en-US" sz="1600" b="1" i="1" smtClean="0">
                <a:solidFill>
                  <a:srgbClr val="00B050"/>
                </a:solidFill>
                <a:latin typeface="Calibri" pitchFamily="34" charset="0"/>
                <a:ea typeface="NSimSun" pitchFamily="49" charset="-122"/>
              </a:rPr>
              <a:t>Aletaha D et al Arthritis Rheum,2010;62:2569-2581</a:t>
            </a:r>
          </a:p>
          <a:p>
            <a:pPr marL="0" indent="0" algn="ctr" eaLnBrk="1" hangingPunct="1">
              <a:buFontTx/>
              <a:buNone/>
            </a:pPr>
            <a:endParaRPr lang="en-US" altLang="en-US" sz="2400" b="1" smtClean="0">
              <a:latin typeface="Calibri" pitchFamily="34" charset="0"/>
              <a:ea typeface="NSimSun" pitchFamily="49" charset="-12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23850" y="2133600"/>
          <a:ext cx="8569324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54"/>
                <a:gridCol w="3096480"/>
                <a:gridCol w="828128"/>
                <a:gridCol w="324050"/>
                <a:gridCol w="3096480"/>
                <a:gridCol w="8641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Joint involvement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Score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Serology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Score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 large joint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Negative RF and ACPA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2-10 large joints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Low positive RF or ACPA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1-3 small joints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High positive RF or ACPA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4-10 small joints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&gt;10 small joints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Acute phase reactants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Score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 smtClean="0">
                          <a:solidFill>
                            <a:schemeClr val="tx1"/>
                          </a:solidFill>
                        </a:rPr>
                        <a:t>Duration of Symptoms</a:t>
                      </a:r>
                      <a:endParaRPr lang="en-US" b="1" u="sng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Score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Normal CRP and ESR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&lt; 6 weeks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Abnormal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CRP or ESR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&gt; 6 weeks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B w="12700" cmpd="sng">
                      <a:noFill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definite RA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 major domains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59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Diagnosis RA</a:t>
            </a:r>
          </a:p>
        </p:txBody>
      </p:sp>
      <p:graphicFrame>
        <p:nvGraphicFramePr>
          <p:cNvPr id="107523" name="Group 3"/>
          <p:cNvGraphicFramePr>
            <a:graphicFrameLocks noGrp="1"/>
          </p:cNvGraphicFramePr>
          <p:nvPr>
            <p:ph idx="4294967295"/>
          </p:nvPr>
        </p:nvGraphicFramePr>
        <p:xfrm>
          <a:off x="34925" y="1125538"/>
          <a:ext cx="9109075" cy="5892800"/>
        </p:xfrm>
        <a:graphic>
          <a:graphicData uri="http://schemas.openxmlformats.org/drawingml/2006/table">
            <a:tbl>
              <a:tblPr/>
              <a:tblGrid>
                <a:gridCol w="3036888"/>
                <a:gridCol w="3035300"/>
                <a:gridCol w="3036887"/>
              </a:tblGrid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Morning stiffness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Pain/tenderness 1 joint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Swelling 1 joint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Morning stiffness &gt; 1hr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Joint involvement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 to &gt; 10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Scored 1-5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Small and large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Swelling one other joint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Symmetrical swelling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Arthritis of 3+ joint areas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More than 6 weeks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Scored 0-1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All for 6 weeks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Rheumatoid factor + 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Arthritis of hand joints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Acute phase reactants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ESR. CRP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Scored 0-1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Typical radiology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Symmetrical arthritis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at least 6 weeks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Serology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RF, ACPA  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5050"/>
                          </a:solidFill>
                          <a:effectLst/>
                          <a:latin typeface="Arial" charset="0"/>
                          <a:cs typeface="Arial" charset="0"/>
                        </a:rPr>
                        <a:t>Scored 0-3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Synovial fluid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Synovial histology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Rheumatoid factor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 histology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11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 exclusions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Typical radiology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3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839200" cy="914400"/>
          </a:xfrm>
        </p:spPr>
        <p:txBody>
          <a:bodyPr/>
          <a:lstStyle/>
          <a:p>
            <a:pPr algn="r" eaLnBrk="1" hangingPunct="1"/>
            <a:r>
              <a:rPr lang="en-US" altLang="en-US" b="1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1912</a:t>
            </a:r>
          </a:p>
        </p:txBody>
      </p:sp>
      <p:pic>
        <p:nvPicPr>
          <p:cNvPr id="573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0"/>
            <a:ext cx="527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47402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1912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dirty="0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dirty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Baronet William Osler</a:t>
            </a:r>
          </a:p>
        </p:txBody>
      </p:sp>
    </p:spTree>
    <p:extLst>
      <p:ext uri="{BB962C8B-B14F-4D97-AF65-F5344CB8AC3E}">
        <p14:creationId xmlns:p14="http://schemas.microsoft.com/office/powerpoint/2010/main" val="275776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Corticosteroids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Boon or Bane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Nobel Prize</a:t>
            </a:r>
            <a:br>
              <a:rPr lang="en-US" b="1" dirty="0" smtClean="0"/>
            </a:br>
            <a:r>
              <a:rPr lang="en-US" b="1" dirty="0" smtClean="0"/>
              <a:t>Medicine and Physiology 1950</a:t>
            </a:r>
            <a:endParaRPr lang="en-US" b="1" dirty="0"/>
          </a:p>
        </p:txBody>
      </p:sp>
      <p:pic>
        <p:nvPicPr>
          <p:cNvPr id="409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300" y="2667000"/>
            <a:ext cx="3873500" cy="2265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Clinical use of Corticosteroids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Dramatic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Widespread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Clinical use of Corticosteroids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Dramatic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Widespread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Deadly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227013"/>
            <a:ext cx="746125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Clinical toxicity of Corticosteroids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92D050"/>
                </a:solidFill>
              </a:rPr>
              <a:t>Obesity</a:t>
            </a:r>
            <a:r>
              <a:rPr lang="en-US" altLang="en-US" b="1" smtClean="0"/>
              <a:t>       </a:t>
            </a:r>
            <a:r>
              <a:rPr lang="en-US" altLang="en-US" b="1" smtClean="0">
                <a:solidFill>
                  <a:srgbClr val="FF0000"/>
                </a:solidFill>
              </a:rPr>
              <a:t>Diabetes mellitus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rgbClr val="00B0F0"/>
                </a:solidFill>
              </a:rPr>
              <a:t>Electrolyte problems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00B0F0"/>
                </a:solidFill>
              </a:rPr>
              <a:t>HPA axis suppression</a:t>
            </a:r>
            <a:r>
              <a:rPr lang="en-US" altLang="en-US" b="1" smtClean="0"/>
              <a:t>  </a:t>
            </a:r>
            <a:r>
              <a:rPr lang="en-US" altLang="en-US" b="1" smtClean="0">
                <a:solidFill>
                  <a:srgbClr val="92D050"/>
                </a:solidFill>
              </a:rPr>
              <a:t>Growth retardation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00B0F0"/>
                </a:solidFill>
              </a:rPr>
              <a:t>Withdrawal syndrome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chemeClr val="bg1"/>
                </a:solidFill>
              </a:rPr>
              <a:t>Addison’s like syndrome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Opportunistic infections</a:t>
            </a:r>
            <a:r>
              <a:rPr lang="en-US" altLang="en-US" b="1" smtClean="0"/>
              <a:t>              </a:t>
            </a:r>
            <a:r>
              <a:rPr lang="en-US" altLang="en-US" b="1" smtClean="0">
                <a:solidFill>
                  <a:srgbClr val="FF0000"/>
                </a:solidFill>
              </a:rPr>
              <a:t>Hypertension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92D050"/>
                </a:solidFill>
              </a:rPr>
              <a:t>Myopathy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rgbClr val="FF0000"/>
                </a:solidFill>
              </a:rPr>
              <a:t>Osteoporosis</a:t>
            </a:r>
            <a:r>
              <a:rPr lang="en-US" altLang="en-US" b="1" smtClean="0"/>
              <a:t>  </a:t>
            </a:r>
            <a:r>
              <a:rPr lang="en-US" altLang="en-US" b="1" smtClean="0">
                <a:solidFill>
                  <a:srgbClr val="00B0F0"/>
                </a:solidFill>
              </a:rPr>
              <a:t>Osteonecrosis</a:t>
            </a:r>
            <a:r>
              <a:rPr lang="en-US" altLang="en-US" b="1" smtClean="0"/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Peptic ulceration</a:t>
            </a:r>
            <a:r>
              <a:rPr lang="en-US" altLang="en-US" b="1" smtClean="0"/>
              <a:t>  </a:t>
            </a:r>
            <a:r>
              <a:rPr lang="en-US" altLang="en-US" b="1" smtClean="0">
                <a:solidFill>
                  <a:srgbClr val="FF66FF"/>
                </a:solidFill>
              </a:rPr>
              <a:t>Pancreatitis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66FF"/>
                </a:solidFill>
              </a:rPr>
              <a:t>Psychosis  Depression   Intracranial hypertension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Cataract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rgbClr val="FFC000"/>
                </a:solidFill>
              </a:rPr>
              <a:t>Glaucoma </a:t>
            </a:r>
            <a:r>
              <a:rPr lang="en-US" altLang="en-US" b="1" smtClean="0"/>
              <a:t> </a:t>
            </a:r>
            <a:r>
              <a:rPr lang="en-US" altLang="en-US" b="1" smtClean="0">
                <a:solidFill>
                  <a:srgbClr val="92D050"/>
                </a:solidFill>
              </a:rPr>
              <a:t>Acne  Striae  Bruising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Clinical use of Corticosteroids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Dramatic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Widespread</a:t>
            </a:r>
            <a:endParaRPr lang="en-US" altLang="en-US" b="1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Deadly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smtClean="0">
                <a:solidFill>
                  <a:srgbClr val="FF0000"/>
                </a:solidFill>
              </a:rPr>
              <a:t>Retribution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Clinical use of Corticosteroids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Dramatic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Swift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Widespread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Long lasting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Equally</a:t>
            </a:r>
            <a:r>
              <a:rPr lang="en-US" altLang="en-US" b="1" smtClean="0"/>
              <a:t> Deadly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smtClean="0">
                <a:solidFill>
                  <a:srgbClr val="FF0000"/>
                </a:solidFill>
              </a:rPr>
              <a:t>Retribution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Clinical use of Corticosteroids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Dramatic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Swift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Widespread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Long lasting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400" b="1" u="sng" dirty="0" smtClean="0">
                <a:solidFill>
                  <a:srgbClr val="007635"/>
                </a:solidFill>
              </a:rPr>
              <a:t>Popular folk lore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Equally</a:t>
            </a:r>
            <a:r>
              <a:rPr lang="en-US" b="1" dirty="0" smtClean="0"/>
              <a:t> Deadly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</a:rPr>
              <a:t>Retribution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Steroid folk lore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Ultimate embodiment of evil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“I’d rather die than take steroids.”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“I’d rather my patient go blind, compromise his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kidneys, brain, lungs, heart and liver, than give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him the steroids that can help him.”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Clinical </a:t>
            </a:r>
            <a:r>
              <a:rPr lang="en-US" altLang="en-US" b="1" smtClean="0">
                <a:solidFill>
                  <a:srgbClr val="FF0000"/>
                </a:solidFill>
              </a:rPr>
              <a:t>Re</a:t>
            </a:r>
            <a:r>
              <a:rPr lang="en-US" altLang="en-US" b="1" smtClean="0"/>
              <a:t>use of Corticosteroids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Slow, reluctant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Isolated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007635"/>
                </a:solidFill>
              </a:rPr>
              <a:t>“Steroid sparing agents”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0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400" b="1" smtClean="0">
                <a:solidFill>
                  <a:srgbClr val="FF0000"/>
                </a:solidFill>
              </a:rPr>
              <a:t>Gradually gained 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pPr eaLnBrk="1" hangingPunct="1"/>
            <a:r>
              <a:rPr lang="en-US" altLang="en-US" sz="5400" b="1" u="sng" smtClean="0">
                <a:solidFill>
                  <a:srgbClr val="FFC000"/>
                </a:solidFill>
              </a:rPr>
              <a:t>Steroid induced Osteoporosis</a:t>
            </a:r>
          </a:p>
        </p:txBody>
      </p:sp>
      <p:sp>
        <p:nvSpPr>
          <p:cNvPr id="51203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8534400" cy="5029200"/>
          </a:xfrm>
        </p:spPr>
        <p:txBody>
          <a:bodyPr/>
          <a:lstStyle/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Harvey Cushing (1869-1939)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2386013"/>
            <a:ext cx="21907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pPr eaLnBrk="1" hangingPunct="1"/>
            <a:r>
              <a:rPr lang="en-US" altLang="en-US" sz="5400" b="1" u="sng" smtClean="0">
                <a:solidFill>
                  <a:srgbClr val="FFC000"/>
                </a:solidFill>
              </a:rPr>
              <a:t>Steroid induced Osteoporosis</a:t>
            </a:r>
          </a:p>
        </p:txBody>
      </p:sp>
      <p:sp>
        <p:nvSpPr>
          <p:cNvPr id="52227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8534400" cy="5029200"/>
          </a:xfrm>
        </p:spPr>
        <p:txBody>
          <a:bodyPr/>
          <a:lstStyle/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“ Spontaneous fractures occurred from time to time, involving sternum clavicle and ribs. The autopsy showed skeletal osteoporosis with spinal curvature, the bones being easily cut with a knife…the spongy part of bone having largely disappeared”</a:t>
            </a: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sz="2400" b="1" smtClean="0">
                <a:solidFill>
                  <a:srgbClr val="49F9F1"/>
                </a:solidFill>
              </a:rPr>
              <a:t>Harvey Cushing  </a:t>
            </a:r>
            <a:r>
              <a:rPr lang="en-US" altLang="en-US" sz="2400" b="1" i="1" smtClean="0">
                <a:solidFill>
                  <a:srgbClr val="49F9F1"/>
                </a:solidFill>
              </a:rPr>
              <a:t>Bull Johns Hopkins Hosp 1932;50:137-195.</a:t>
            </a:r>
            <a:endParaRPr lang="en-US" altLang="en-US" sz="2400" b="1" smtClean="0">
              <a:solidFill>
                <a:srgbClr val="49F9F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pPr eaLnBrk="1" hangingPunct="1"/>
            <a:r>
              <a:rPr lang="en-US" altLang="en-US" sz="5400" b="1" u="sng" smtClean="0">
                <a:solidFill>
                  <a:srgbClr val="FFC000"/>
                </a:solidFill>
              </a:rPr>
              <a:t>Steroid induced Osteoporosis</a:t>
            </a:r>
          </a:p>
        </p:txBody>
      </p:sp>
      <p:sp>
        <p:nvSpPr>
          <p:cNvPr id="53251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8534400" cy="5029200"/>
          </a:xfrm>
        </p:spPr>
        <p:txBody>
          <a:bodyPr/>
          <a:lstStyle/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Commonest cause of secondary osteoporosis.</a:t>
            </a:r>
          </a:p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 Fracture in 30-50% long term users</a:t>
            </a:r>
          </a:p>
          <a:p>
            <a:pPr eaLnBrk="1" hangingPunct="1"/>
            <a:endParaRPr lang="en-US" altLang="en-US" b="1" smtClean="0">
              <a:solidFill>
                <a:srgbClr val="45FB37"/>
              </a:solidFill>
            </a:endParaRP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2.5-7.5 mg Prednisolone/day</a:t>
            </a:r>
          </a:p>
          <a:p>
            <a:pPr eaLnBrk="1" hangingPunct="1"/>
            <a:endParaRPr lang="en-US" altLang="en-US" b="1" smtClean="0">
              <a:solidFill>
                <a:srgbClr val="FFC000"/>
              </a:solidFill>
            </a:endParaRPr>
          </a:p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Cancellous bone areas Vertebrae, Neck of femur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Steroid induced bone loss</a:t>
            </a:r>
          </a:p>
        </p:txBody>
      </p:sp>
      <p:sp>
        <p:nvSpPr>
          <p:cNvPr id="275459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     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Reduced formation         Increased </a:t>
            </a:r>
            <a:r>
              <a:rPr lang="en-US" b="1" dirty="0" err="1" smtClean="0">
                <a:solidFill>
                  <a:srgbClr val="FFC000"/>
                </a:solidFill>
              </a:rPr>
              <a:t>resorption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                                                             </a:t>
            </a:r>
            <a:r>
              <a:rPr lang="en-US" b="1" dirty="0" smtClean="0"/>
              <a:t>PTH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</a:rPr>
              <a:t>Proliferation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Androgens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      </a:t>
            </a:r>
            <a:r>
              <a:rPr lang="en-US" b="1" dirty="0" smtClean="0"/>
              <a:t>Parathyroid gland</a:t>
            </a:r>
            <a:endParaRPr lang="en-US" sz="20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Protein</a:t>
            </a:r>
            <a:r>
              <a:rPr lang="en-US" sz="2000" b="1" dirty="0" smtClean="0">
                <a:solidFill>
                  <a:srgbClr val="FFC000"/>
                </a:solidFill>
              </a:rPr>
              <a:t>          </a:t>
            </a:r>
            <a:r>
              <a:rPr lang="en-US" sz="2000" b="1" dirty="0" smtClean="0">
                <a:solidFill>
                  <a:srgbClr val="FF0000"/>
                </a:solidFill>
              </a:rPr>
              <a:t>Viability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Synthesis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                                                    </a:t>
            </a:r>
            <a:r>
              <a:rPr lang="en-US" sz="2000" b="1" dirty="0" smtClean="0"/>
              <a:t>Calcium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  </a:t>
            </a:r>
            <a:r>
              <a:rPr lang="en-US" sz="2000" b="1" dirty="0" err="1" smtClean="0"/>
              <a:t>Calcium</a:t>
            </a:r>
            <a:endParaRPr lang="en-US" sz="20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Apoptosis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Adrenal/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Testis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</a:t>
            </a:r>
            <a:r>
              <a:rPr lang="en-US" sz="2000" b="1" dirty="0" smtClean="0"/>
              <a:t>Absorption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</a:t>
            </a:r>
            <a:r>
              <a:rPr lang="en-US" sz="2000" b="1" dirty="0" err="1" smtClean="0"/>
              <a:t>Resorption</a:t>
            </a:r>
            <a:endParaRPr lang="en-US" sz="20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        Osteocyte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Osteoblast               Osteoclast   </a:t>
            </a:r>
            <a:r>
              <a:rPr lang="en-US" b="1" dirty="0" smtClean="0"/>
              <a:t>GIT</a:t>
            </a:r>
            <a:r>
              <a:rPr lang="en-US" b="1" dirty="0" smtClean="0">
                <a:solidFill>
                  <a:srgbClr val="FFC000"/>
                </a:solidFill>
              </a:rPr>
              <a:t>    </a:t>
            </a:r>
            <a:r>
              <a:rPr lang="en-US" b="1" dirty="0" smtClean="0"/>
              <a:t>Renal Tubule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49F9F1"/>
                </a:solidFill>
              </a:rPr>
              <a:t>                                    </a:t>
            </a:r>
            <a:r>
              <a:rPr lang="en-US" b="1" dirty="0" smtClean="0">
                <a:solidFill>
                  <a:srgbClr val="FFC000"/>
                </a:solidFill>
              </a:rPr>
              <a:t>survival</a:t>
            </a:r>
            <a:endParaRPr lang="en-US" b="1" dirty="0" smtClean="0">
              <a:solidFill>
                <a:srgbClr val="49F9F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076575" y="2603500"/>
            <a:ext cx="242888" cy="6969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3076575" y="3608388"/>
            <a:ext cx="242888" cy="7524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667000" y="3343275"/>
            <a:ext cx="149225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42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844925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00413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97288"/>
            <a:ext cx="212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6672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762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6222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703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86263"/>
            <a:ext cx="228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7"/>
          <p:cNvSpPr/>
          <p:nvPr/>
        </p:nvSpPr>
        <p:spPr>
          <a:xfrm>
            <a:off x="4114800" y="1219200"/>
            <a:ext cx="484188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Up Arrow 22"/>
          <p:cNvSpPr/>
          <p:nvPr/>
        </p:nvSpPr>
        <p:spPr>
          <a:xfrm>
            <a:off x="3076575" y="5492750"/>
            <a:ext cx="242888" cy="749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730750" y="2725738"/>
            <a:ext cx="277813" cy="26939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  <p:pic>
        <p:nvPicPr>
          <p:cNvPr id="614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20813"/>
            <a:ext cx="25701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447800"/>
            <a:ext cx="2316163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700"/>
            <a:ext cx="230505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Steroid induced bone loss</a:t>
            </a:r>
          </a:p>
        </p:txBody>
      </p:sp>
      <p:sp>
        <p:nvSpPr>
          <p:cNvPr id="275459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     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Reduced formation         Increased </a:t>
            </a:r>
            <a:r>
              <a:rPr lang="en-US" b="1" dirty="0" err="1" smtClean="0">
                <a:solidFill>
                  <a:srgbClr val="FFC000"/>
                </a:solidFill>
              </a:rPr>
              <a:t>resorption</a:t>
            </a:r>
            <a:endParaRPr lang="en-US" b="1" dirty="0" smtClean="0">
              <a:solidFill>
                <a:srgbClr val="FFC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                                                             </a:t>
            </a:r>
            <a:r>
              <a:rPr lang="en-US" b="1" dirty="0" smtClean="0"/>
              <a:t>PTH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</a:rPr>
              <a:t>Proliferation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Androgens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      </a:t>
            </a:r>
            <a:r>
              <a:rPr lang="en-US" b="1" dirty="0" smtClean="0"/>
              <a:t>Parathyroid gland</a:t>
            </a:r>
            <a:endParaRPr lang="en-US" sz="2000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Protein</a:t>
            </a:r>
            <a:r>
              <a:rPr lang="en-US" sz="2000" b="1" dirty="0" smtClean="0">
                <a:solidFill>
                  <a:srgbClr val="FFC000"/>
                </a:solidFill>
              </a:rPr>
              <a:t>          </a:t>
            </a:r>
            <a:r>
              <a:rPr lang="en-US" sz="2000" b="1" dirty="0" smtClean="0">
                <a:solidFill>
                  <a:srgbClr val="FF0000"/>
                </a:solidFill>
              </a:rPr>
              <a:t>Viability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Synthesis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Calcium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Calcium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</a:rPr>
              <a:t>Apoptosis</a:t>
            </a:r>
            <a:r>
              <a:rPr lang="en-US" sz="2000" b="1" dirty="0" smtClean="0">
                <a:solidFill>
                  <a:srgbClr val="FFC000"/>
                </a:solidFill>
              </a:rPr>
              <a:t>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Adrenal/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Testis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Absorption      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Resorption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             Osteocyte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C000"/>
                </a:solidFill>
              </a:rPr>
              <a:t>Osteoblast               Osteoclast   </a:t>
            </a:r>
            <a:r>
              <a:rPr lang="en-US" b="1" dirty="0" smtClean="0">
                <a:solidFill>
                  <a:srgbClr val="49F9F1"/>
                </a:solidFill>
              </a:rPr>
              <a:t>GIT</a:t>
            </a:r>
            <a:r>
              <a:rPr lang="en-US" b="1" dirty="0" smtClean="0">
                <a:solidFill>
                  <a:srgbClr val="FFC000"/>
                </a:solidFill>
              </a:rPr>
              <a:t>    </a:t>
            </a:r>
            <a:r>
              <a:rPr lang="en-US" b="1" dirty="0" smtClean="0">
                <a:solidFill>
                  <a:srgbClr val="49F9F1"/>
                </a:solidFill>
              </a:rPr>
              <a:t>Renal Tubule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49F9F1"/>
                </a:solidFill>
              </a:rPr>
              <a:t>                                    </a:t>
            </a:r>
            <a:r>
              <a:rPr lang="en-US" b="1" dirty="0" smtClean="0">
                <a:solidFill>
                  <a:srgbClr val="FFC000"/>
                </a:solidFill>
              </a:rPr>
              <a:t>survival</a:t>
            </a:r>
            <a:endParaRPr lang="en-US" b="1" dirty="0" smtClean="0">
              <a:solidFill>
                <a:srgbClr val="49F9F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076575" y="2603500"/>
            <a:ext cx="242888" cy="6969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3076575" y="3608388"/>
            <a:ext cx="242888" cy="7524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667000" y="3343275"/>
            <a:ext cx="149225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844925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00413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97288"/>
            <a:ext cx="212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0038"/>
            <a:ext cx="207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4710113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468947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6672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762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6222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703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86263"/>
            <a:ext cx="228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7"/>
          <p:cNvSpPr/>
          <p:nvPr/>
        </p:nvSpPr>
        <p:spPr>
          <a:xfrm>
            <a:off x="4114800" y="1219200"/>
            <a:ext cx="484188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53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110038"/>
            <a:ext cx="207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Up Arrow 22"/>
          <p:cNvSpPr/>
          <p:nvPr/>
        </p:nvSpPr>
        <p:spPr>
          <a:xfrm>
            <a:off x="3076575" y="5492750"/>
            <a:ext cx="242888" cy="749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730750" y="2725738"/>
            <a:ext cx="277813" cy="26939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Steroid induced bone loss</a:t>
            </a:r>
          </a:p>
        </p:txBody>
      </p:sp>
      <p:sp>
        <p:nvSpPr>
          <p:cNvPr id="275459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FFC000"/>
                </a:solidFill>
              </a:rPr>
              <a:t>          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FFC000"/>
                </a:solidFill>
              </a:rPr>
              <a:t>     Reduced formation         Increased resorption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FFC000"/>
                </a:solidFill>
              </a:rPr>
              <a:t>                                                                  </a:t>
            </a:r>
            <a:r>
              <a:rPr lang="en-US" b="1" smtClean="0">
                <a:solidFill>
                  <a:schemeClr val="bg1"/>
                </a:solidFill>
              </a:rPr>
              <a:t>PTH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FFC000"/>
                </a:solidFill>
              </a:rPr>
              <a:t>  </a:t>
            </a:r>
            <a:r>
              <a:rPr lang="en-US" sz="2000" b="1" smtClean="0">
                <a:solidFill>
                  <a:srgbClr val="FF0000"/>
                </a:solidFill>
              </a:rPr>
              <a:t>Proliferation</a:t>
            </a:r>
            <a:r>
              <a:rPr lang="en-US" sz="2000" b="1" smtClean="0">
                <a:solidFill>
                  <a:srgbClr val="FFC000"/>
                </a:solidFill>
              </a:rPr>
              <a:t>                   </a:t>
            </a:r>
            <a:r>
              <a:rPr lang="en-US" sz="2000" b="1" smtClean="0">
                <a:solidFill>
                  <a:srgbClr val="FF0000"/>
                </a:solidFill>
              </a:rPr>
              <a:t>Androgens</a:t>
            </a:r>
            <a:r>
              <a:rPr lang="en-US" sz="2000" b="1" smtClean="0">
                <a:solidFill>
                  <a:srgbClr val="FFC000"/>
                </a:solidFill>
              </a:rPr>
              <a:t>                         </a:t>
            </a:r>
            <a:r>
              <a:rPr lang="en-US" b="1" smtClean="0">
                <a:solidFill>
                  <a:schemeClr val="bg1"/>
                </a:solidFill>
              </a:rPr>
              <a:t>Parathyroid gland</a:t>
            </a:r>
            <a:endParaRPr lang="en-US" sz="2000" b="1" smtClean="0">
              <a:solidFill>
                <a:schemeClr val="bg1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smtClean="0">
                <a:solidFill>
                  <a:srgbClr val="FFC000"/>
                </a:solidFill>
              </a:rPr>
              <a:t>   </a:t>
            </a:r>
            <a:r>
              <a:rPr lang="en-US" sz="2000" b="1" smtClean="0">
                <a:solidFill>
                  <a:srgbClr val="FF0000"/>
                </a:solidFill>
              </a:rPr>
              <a:t>Protein</a:t>
            </a:r>
            <a:r>
              <a:rPr lang="en-US" sz="2000" b="1" smtClean="0">
                <a:solidFill>
                  <a:srgbClr val="FFC000"/>
                </a:solidFill>
              </a:rPr>
              <a:t>          </a:t>
            </a:r>
            <a:r>
              <a:rPr lang="en-US" sz="2000" b="1" smtClean="0">
                <a:solidFill>
                  <a:srgbClr val="FF0000"/>
                </a:solidFill>
              </a:rPr>
              <a:t>Viability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smtClean="0">
                <a:solidFill>
                  <a:srgbClr val="FFC000"/>
                </a:solidFill>
              </a:rPr>
              <a:t>   </a:t>
            </a:r>
            <a:r>
              <a:rPr lang="en-US" sz="2000" b="1" smtClean="0">
                <a:solidFill>
                  <a:srgbClr val="FF0000"/>
                </a:solidFill>
              </a:rPr>
              <a:t>Synthesis</a:t>
            </a:r>
            <a:r>
              <a:rPr lang="en-US" sz="2000" b="1" smtClean="0">
                <a:solidFill>
                  <a:srgbClr val="FFC000"/>
                </a:solidFill>
              </a:rPr>
              <a:t>                                                                       </a:t>
            </a:r>
            <a:r>
              <a:rPr lang="en-US" sz="2000" b="1" smtClean="0">
                <a:solidFill>
                  <a:srgbClr val="FF0000"/>
                </a:solidFill>
              </a:rPr>
              <a:t>Calcium</a:t>
            </a:r>
            <a:r>
              <a:rPr lang="en-US" sz="2000" b="1" smtClean="0">
                <a:solidFill>
                  <a:srgbClr val="FFC000"/>
                </a:solidFill>
              </a:rPr>
              <a:t>                     </a:t>
            </a:r>
            <a:r>
              <a:rPr lang="en-US" sz="2000" b="1" smtClean="0">
                <a:solidFill>
                  <a:srgbClr val="FF0000"/>
                </a:solidFill>
              </a:rPr>
              <a:t>Calcium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smtClean="0">
                <a:solidFill>
                  <a:srgbClr val="FFC000"/>
                </a:solidFill>
              </a:rPr>
              <a:t>   </a:t>
            </a:r>
            <a:r>
              <a:rPr lang="en-US" sz="2000" b="1" smtClean="0">
                <a:solidFill>
                  <a:srgbClr val="FF0000"/>
                </a:solidFill>
              </a:rPr>
              <a:t>Apoptosis</a:t>
            </a:r>
            <a:r>
              <a:rPr lang="en-US" sz="2000" b="1" smtClean="0">
                <a:solidFill>
                  <a:srgbClr val="FFC000"/>
                </a:solidFill>
              </a:rPr>
              <a:t>                 </a:t>
            </a:r>
            <a:r>
              <a:rPr lang="en-US" sz="2400" b="1" smtClean="0">
                <a:solidFill>
                  <a:schemeClr val="bg1"/>
                </a:solidFill>
              </a:rPr>
              <a:t>Adrenal/</a:t>
            </a:r>
            <a:r>
              <a:rPr lang="en-US" sz="2000" b="1" smtClean="0">
                <a:solidFill>
                  <a:schemeClr val="bg1"/>
                </a:solidFill>
              </a:rPr>
              <a:t> </a:t>
            </a:r>
            <a:r>
              <a:rPr lang="en-US" sz="2400" b="1" smtClean="0">
                <a:solidFill>
                  <a:schemeClr val="bg1"/>
                </a:solidFill>
              </a:rPr>
              <a:t>Testis</a:t>
            </a:r>
            <a:r>
              <a:rPr lang="en-US" sz="2000" b="1" smtClean="0">
                <a:solidFill>
                  <a:srgbClr val="FF0000"/>
                </a:solidFill>
              </a:rPr>
              <a:t>                    Absorption               Resorption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FFC000"/>
                </a:solidFill>
              </a:rPr>
              <a:t>             Osteocyte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FFC000"/>
                </a:solidFill>
              </a:rPr>
              <a:t>Osteoblast               Osteoclast   </a:t>
            </a:r>
            <a:r>
              <a:rPr lang="en-US" b="1" smtClean="0">
                <a:solidFill>
                  <a:srgbClr val="49F9F1"/>
                </a:solidFill>
              </a:rPr>
              <a:t>GIT</a:t>
            </a:r>
            <a:r>
              <a:rPr lang="en-US" b="1" smtClean="0">
                <a:solidFill>
                  <a:srgbClr val="FFC000"/>
                </a:solidFill>
              </a:rPr>
              <a:t>    </a:t>
            </a:r>
            <a:r>
              <a:rPr lang="en-US" b="1" smtClean="0">
                <a:solidFill>
                  <a:srgbClr val="49F9F1"/>
                </a:solidFill>
              </a:rPr>
              <a:t>Renal Tubule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smtClean="0">
                <a:solidFill>
                  <a:srgbClr val="49F9F1"/>
                </a:solidFill>
              </a:rPr>
              <a:t>                                    </a:t>
            </a:r>
            <a:r>
              <a:rPr lang="en-US" b="1" smtClean="0">
                <a:solidFill>
                  <a:srgbClr val="FFC000"/>
                </a:solidFill>
              </a:rPr>
              <a:t>survival</a:t>
            </a:r>
            <a:endParaRPr lang="en-US" b="1" smtClean="0">
              <a:solidFill>
                <a:srgbClr val="49F9F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076575" y="2603500"/>
            <a:ext cx="242888" cy="6969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3076575" y="3608388"/>
            <a:ext cx="242888" cy="7524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667000" y="3343275"/>
            <a:ext cx="149225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63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844925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300413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697288"/>
            <a:ext cx="2127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0038"/>
            <a:ext cx="207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4710113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88" y="468947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6672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8762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562225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703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251460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608388"/>
            <a:ext cx="3048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386263"/>
            <a:ext cx="228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7"/>
          <p:cNvSpPr/>
          <p:nvPr/>
        </p:nvSpPr>
        <p:spPr>
          <a:xfrm>
            <a:off x="4114800" y="1219200"/>
            <a:ext cx="484188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63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110038"/>
            <a:ext cx="207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Up Arrow 22"/>
          <p:cNvSpPr/>
          <p:nvPr/>
        </p:nvSpPr>
        <p:spPr>
          <a:xfrm>
            <a:off x="3076575" y="5492750"/>
            <a:ext cx="242888" cy="749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730750" y="2725738"/>
            <a:ext cx="277813" cy="26939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solidFill>
                  <a:srgbClr val="FFC000"/>
                </a:solidFill>
              </a:rPr>
              <a:t>Steroid induced bone loss</a:t>
            </a:r>
          </a:p>
        </p:txBody>
      </p:sp>
      <p:sp>
        <p:nvSpPr>
          <p:cNvPr id="299011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       </a:t>
            </a:r>
            <a:r>
              <a:rPr lang="en-US" altLang="en-US" b="1" dirty="0" smtClean="0">
                <a:solidFill>
                  <a:srgbClr val="F321D5"/>
                </a:solidFill>
              </a:rPr>
              <a:t>Bisphosphonates</a:t>
            </a:r>
            <a:r>
              <a:rPr lang="en-US" altLang="en-US" b="1" dirty="0" smtClean="0">
                <a:solidFill>
                  <a:srgbClr val="FFC000"/>
                </a:solidFill>
              </a:rPr>
              <a:t>            </a:t>
            </a:r>
            <a:r>
              <a:rPr lang="en-US" altLang="en-US" b="1" dirty="0" err="1" smtClean="0">
                <a:solidFill>
                  <a:srgbClr val="09FBD3"/>
                </a:solidFill>
              </a:rPr>
              <a:t>Tereparatide</a:t>
            </a:r>
            <a:endParaRPr lang="en-US" altLang="en-US" b="1" dirty="0" smtClean="0">
              <a:solidFill>
                <a:srgbClr val="09FBD3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     Reduced formation         Increased resorption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                                                                  </a:t>
            </a:r>
            <a:r>
              <a:rPr lang="en-US" altLang="en-US" b="1" dirty="0" smtClean="0">
                <a:solidFill>
                  <a:srgbClr val="45FB37"/>
                </a:solidFill>
              </a:rPr>
              <a:t>PTH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Proliferation</a:t>
            </a:r>
            <a:r>
              <a:rPr lang="en-US" altLang="en-US" sz="2000" b="1" dirty="0" smtClean="0">
                <a:solidFill>
                  <a:srgbClr val="FFC000"/>
                </a:solidFill>
              </a:rPr>
              <a:t>                 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Androgens</a:t>
            </a:r>
            <a:r>
              <a:rPr lang="en-US" altLang="en-US" sz="2000" b="1" dirty="0" smtClean="0">
                <a:solidFill>
                  <a:srgbClr val="FFC000"/>
                </a:solidFill>
              </a:rPr>
              <a:t>                         </a:t>
            </a:r>
            <a:r>
              <a:rPr lang="en-US" altLang="en-US" b="1" dirty="0" smtClean="0">
                <a:solidFill>
                  <a:schemeClr val="bg1"/>
                </a:solidFill>
              </a:rPr>
              <a:t>Parathyroid gland</a:t>
            </a:r>
            <a:endParaRPr lang="en-US" altLang="en-US" sz="2000" b="1" dirty="0" smtClean="0">
              <a:solidFill>
                <a:schemeClr val="bg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Protein</a:t>
            </a:r>
            <a:r>
              <a:rPr lang="en-US" altLang="en-US" sz="2000" b="1" dirty="0" smtClean="0">
                <a:solidFill>
                  <a:srgbClr val="FFC000"/>
                </a:solidFill>
              </a:rPr>
              <a:t>        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Viability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Synthesis</a:t>
            </a:r>
            <a:r>
              <a:rPr lang="en-US" altLang="en-US" sz="2000" b="1" dirty="0" smtClean="0">
                <a:solidFill>
                  <a:srgbClr val="FFC000"/>
                </a:solidFill>
              </a:rPr>
              <a:t>                                                                       Calcium                     </a:t>
            </a:r>
            <a:r>
              <a:rPr lang="en-US" altLang="en-US" sz="2000" b="1" dirty="0" err="1" smtClean="0">
                <a:solidFill>
                  <a:srgbClr val="FFC000"/>
                </a:solidFill>
              </a:rPr>
              <a:t>Calcium</a:t>
            </a:r>
            <a:endParaRPr lang="en-US" altLang="en-US" sz="2000" b="1" dirty="0" smtClean="0">
              <a:solidFill>
                <a:srgbClr val="FFC000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2000" b="1" dirty="0" smtClean="0">
                <a:solidFill>
                  <a:srgbClr val="FFC000"/>
                </a:solidFill>
              </a:rPr>
              <a:t>   </a:t>
            </a:r>
            <a:r>
              <a:rPr lang="en-US" altLang="en-US" sz="2000" b="1" dirty="0" smtClean="0">
                <a:solidFill>
                  <a:srgbClr val="45FB37"/>
                </a:solidFill>
              </a:rPr>
              <a:t>Apoptosis</a:t>
            </a:r>
            <a:r>
              <a:rPr lang="en-US" altLang="en-US" sz="2000" b="1" dirty="0" smtClean="0">
                <a:solidFill>
                  <a:srgbClr val="FFC000"/>
                </a:solidFill>
              </a:rPr>
              <a:t>                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Adrenal/</a:t>
            </a:r>
            <a:r>
              <a:rPr lang="en-US" altLang="en-US" sz="20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</a:rPr>
              <a:t>Testis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                   Absorption               Resorption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             Osteocyte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FFC000"/>
                </a:solidFill>
              </a:rPr>
              <a:t>Osteoblast               Osteoclast   </a:t>
            </a:r>
            <a:r>
              <a:rPr lang="en-US" altLang="en-US" b="1" dirty="0" smtClean="0">
                <a:solidFill>
                  <a:schemeClr val="bg1"/>
                </a:solidFill>
              </a:rPr>
              <a:t>GIT    Renal Tubule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b="1" dirty="0" smtClean="0">
                <a:solidFill>
                  <a:srgbClr val="49F9F1"/>
                </a:solidFill>
              </a:rPr>
              <a:t>                                    </a:t>
            </a:r>
            <a:r>
              <a:rPr lang="en-US" altLang="en-US" b="1" dirty="0" smtClean="0">
                <a:solidFill>
                  <a:srgbClr val="FFC000"/>
                </a:solidFill>
              </a:rPr>
              <a:t>survival</a:t>
            </a:r>
            <a:endParaRPr lang="en-US" altLang="en-US" b="1" dirty="0" smtClean="0">
              <a:solidFill>
                <a:srgbClr val="49F9F1"/>
              </a:solidFill>
            </a:endParaRPr>
          </a:p>
        </p:txBody>
      </p:sp>
      <p:sp>
        <p:nvSpPr>
          <p:cNvPr id="4" name="Up Arrow 3"/>
          <p:cNvSpPr/>
          <p:nvPr/>
        </p:nvSpPr>
        <p:spPr>
          <a:xfrm>
            <a:off x="3076575" y="2765425"/>
            <a:ext cx="242888" cy="6969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3076575" y="3911600"/>
            <a:ext cx="242888" cy="7508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667000" y="3543300"/>
            <a:ext cx="149225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90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29013"/>
            <a:ext cx="212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911600"/>
            <a:ext cx="21272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33863"/>
            <a:ext cx="2079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02920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49974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997450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7963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7963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319588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2681288"/>
            <a:ext cx="304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41750"/>
            <a:ext cx="3048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27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606925"/>
            <a:ext cx="2286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Arrow 7"/>
          <p:cNvSpPr/>
          <p:nvPr/>
        </p:nvSpPr>
        <p:spPr>
          <a:xfrm>
            <a:off x="4114800" y="1219200"/>
            <a:ext cx="484188" cy="1295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90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4276725"/>
            <a:ext cx="20796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Up Arrow 22"/>
          <p:cNvSpPr/>
          <p:nvPr/>
        </p:nvSpPr>
        <p:spPr>
          <a:xfrm>
            <a:off x="3076575" y="5867400"/>
            <a:ext cx="242888" cy="749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4730750" y="2725738"/>
            <a:ext cx="277813" cy="29130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4673600" y="2813050"/>
            <a:ext cx="431800" cy="715963"/>
          </a:xfrm>
          <a:prstGeom prst="mathMultiply">
            <a:avLst/>
          </a:prstGeom>
          <a:solidFill>
            <a:srgbClr val="F32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4052888" y="1409700"/>
            <a:ext cx="609600" cy="914400"/>
          </a:xfrm>
          <a:prstGeom prst="mathMultiply">
            <a:avLst/>
          </a:prstGeom>
          <a:solidFill>
            <a:srgbClr val="F32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90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911600"/>
            <a:ext cx="31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y 10"/>
          <p:cNvSpPr/>
          <p:nvPr/>
        </p:nvSpPr>
        <p:spPr>
          <a:xfrm>
            <a:off x="2855913" y="5818188"/>
            <a:ext cx="685800" cy="914400"/>
          </a:xfrm>
          <a:prstGeom prst="mathMultiply">
            <a:avLst/>
          </a:prstGeom>
          <a:solidFill>
            <a:srgbClr val="09FBD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Multiply 30"/>
          <p:cNvSpPr/>
          <p:nvPr/>
        </p:nvSpPr>
        <p:spPr>
          <a:xfrm>
            <a:off x="1397000" y="4435475"/>
            <a:ext cx="685800" cy="914400"/>
          </a:xfrm>
          <a:prstGeom prst="mathMultiply">
            <a:avLst/>
          </a:prstGeom>
          <a:solidFill>
            <a:srgbClr val="09FBD3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5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i="1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600200"/>
          <a:ext cx="8229600" cy="5121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121275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r>
                        <a:rPr lang="en-US" sz="24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1915</a:t>
                      </a:r>
                    </a:p>
                  </a:txBody>
                  <a:tcPr marT="45726" marB="4572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sz="18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endParaRPr lang="en-US" sz="180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T="45726" marB="45726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55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4071938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Problems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Pain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Stiffness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Fatigue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Sleep problems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Emotional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  <a:endParaRPr lang="en-US" alt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876800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Impossible</a:t>
                      </a:r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quantify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Impossible to feel others </a:t>
                      </a:r>
                    </a:p>
                    <a:p>
                      <a:pPr rtl="0" eaLnBrk="1" latinLnBrk="0" hangingPunct="1"/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Acute: Protective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Chronic: Self perpetuating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Neural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Chemical</a:t>
                      </a:r>
                    </a:p>
                    <a:p>
                      <a:pPr rtl="0" eaLnBrk="1" latinLnBrk="0" hangingPunct="1"/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Inflammatory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inflammatory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Gate control theory.</a:t>
                      </a:r>
                      <a:endParaRPr lang="en-US" sz="2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pain matrix. </a:t>
                      </a:r>
                      <a:endParaRPr lang="en-US" sz="2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Medial: Emotional aspects</a:t>
                      </a:r>
                      <a:endParaRPr lang="en-US" sz="2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Lateral:  Somatic aspects</a:t>
                      </a:r>
                      <a:endParaRPr lang="en-US" sz="28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410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                  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1451" name="Picture 2" descr="C:\Users\Pradeep\Pictures\Hands\RA\scan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81988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41020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                 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41020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err="1" smtClean="0">
                          <a:solidFill>
                            <a:srgbClr val="FFC000"/>
                          </a:solidFill>
                        </a:rPr>
                        <a:t>Frida</a:t>
                      </a:r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C000"/>
                          </a:solidFill>
                        </a:rPr>
                        <a:t>Kalho</a:t>
                      </a:r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 (1907-1954)</a:t>
                      </a:r>
                    </a:p>
                    <a:p>
                      <a:endParaRPr lang="en-US" dirty="0" smtClean="0">
                        <a:solidFill>
                          <a:srgbClr val="FFC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FFC000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FFC000"/>
                          </a:solidFill>
                        </a:rPr>
                        <a:t>“The Broken Column” (1944)</a:t>
                      </a:r>
                      <a:endParaRPr lang="en-US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                   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</a:rPr>
                        <a:t>Frida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000" baseline="0" dirty="0" err="1" smtClean="0">
                          <a:solidFill>
                            <a:srgbClr val="C00000"/>
                          </a:solidFill>
                        </a:rPr>
                        <a:t>Kalho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349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5715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457200"/>
          <a:ext cx="82296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4437063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962400"/>
            <a:ext cx="3325812" cy="259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Stiffness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Inflammatory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Worsens with rest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Can last hours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Afternoon is usually </a:t>
            </a: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“Best time of the day.”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Heat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Massage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Inflammation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Inflammation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Anaemia and Iron deficiency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Under performing thyroid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Diabetes mellitus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Inflammation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Anaemia and Iron deficiency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Under performing thyroid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Diabetes mellitus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Other inflammatory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Increased effort required to do things.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Increased effort required to do things.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Combination of pain and stiffness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Immobility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Increased effort required to do things.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Combination of pain and stiffness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Immobility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Overdoing it on a “good” day.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Fatigue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u="sng" smtClean="0"/>
              <a:t>Causes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Increased effort required to do things.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Combination of pain and stiffness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Immobility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Overdoing it on a “good” day.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Sleep related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1917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-3175"/>
            <a:ext cx="4452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91063" cy="577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1917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dirty="0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dirty="0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Edward Revere Osler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dirty="0" smtClean="0"/>
              <a:t>Died of war injuries.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3001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295400"/>
            <a:ext cx="333375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Unhelpful</a:t>
            </a: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Smoking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Excessive alcohol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Inactivity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/>
              <a:t>Weight gain</a:t>
            </a:r>
          </a:p>
        </p:txBody>
      </p:sp>
    </p:spTree>
    <p:extLst>
      <p:ext uri="{BB962C8B-B14F-4D97-AF65-F5344CB8AC3E}">
        <p14:creationId xmlns:p14="http://schemas.microsoft.com/office/powerpoint/2010/main" val="681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Helpful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Exercise within limits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Choose the correct exercise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Protect joints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Good nutrition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Being sociable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Understand your problem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Helpful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Work as much as is possible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“ Far and away the best prize that life has to offer,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s the chance to work hard at work worth doing.”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Theodore Roosevelt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(1858-1919)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26</a:t>
            </a:r>
            <a:r>
              <a:rPr lang="en-US" sz="2400" b="1" i="1" baseline="30000" dirty="0" smtClean="0">
                <a:solidFill>
                  <a:schemeClr val="accent6">
                    <a:lumMod val="50000"/>
                  </a:schemeClr>
                </a:solidFill>
              </a:rPr>
              <a:t>th</a:t>
            </a:r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</a:rPr>
              <a:t> President of the United States</a:t>
            </a:r>
            <a:endParaRPr lang="en-US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3429000"/>
            <a:ext cx="23701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8851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47215" r="7230" b="2284"/>
          <a:stretch>
            <a:fillRect/>
          </a:stretch>
        </p:blipFill>
        <p:spPr>
          <a:xfrm>
            <a:off x="0" y="0"/>
            <a:ext cx="4013200" cy="3886200"/>
          </a:xfrm>
        </p:spPr>
      </p:pic>
      <p:pic>
        <p:nvPicPr>
          <p:cNvPr id="7885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48627" r="28300" b="20827"/>
          <a:stretch>
            <a:fillRect/>
          </a:stretch>
        </p:blipFill>
        <p:spPr bwMode="auto">
          <a:xfrm>
            <a:off x="3886200" y="0"/>
            <a:ext cx="5257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48344"/>
          <a:stretch>
            <a:fillRect/>
          </a:stretch>
        </p:blipFill>
        <p:spPr bwMode="auto">
          <a:xfrm>
            <a:off x="4038600" y="3068638"/>
            <a:ext cx="5105400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4" name="TextBox 5"/>
          <p:cNvSpPr txBox="1">
            <a:spLocks noChangeArrowheads="1"/>
          </p:cNvSpPr>
          <p:nvPr/>
        </p:nvSpPr>
        <p:spPr bwMode="auto">
          <a:xfrm>
            <a:off x="84138" y="4732338"/>
            <a:ext cx="36576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/>
              <a:t>Ravaged but still very useful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December 1919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Both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Pierre Renoir and Sir William Osler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/>
              <a:t>Died of</a:t>
            </a:r>
            <a:r>
              <a:rPr lang="en-US" b="1" dirty="0"/>
              <a:t> </a:t>
            </a:r>
            <a:r>
              <a:rPr lang="en-US" b="1" dirty="0" smtClean="0"/>
              <a:t>Pneumonia</a:t>
            </a:r>
            <a:endParaRPr lang="en-US" b="1" dirty="0"/>
          </a:p>
        </p:txBody>
      </p:sp>
      <p:pic>
        <p:nvPicPr>
          <p:cNvPr id="7987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98738"/>
            <a:ext cx="3875088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Message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000" b="1" smtClean="0"/>
              <a:t>Hope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z="4000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z="4000" b="1" smtClean="0"/>
              <a:t>Cautious optimism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Acknowledgements</a:t>
            </a:r>
          </a:p>
        </p:txBody>
      </p:sp>
      <p:sp>
        <p:nvSpPr>
          <p:cNvPr id="829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66FFFF"/>
                </a:solidFill>
              </a:rPr>
              <a:t>My patients with arthritis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66FFFF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D7327"/>
                </a:solidFill>
              </a:rPr>
              <a:t>For the lessons they selflessly taught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D7327"/>
                </a:solidFill>
              </a:rPr>
              <a:t>that I, very often, reluctantly, learnt.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/>
              <a:t>.</a:t>
            </a:r>
            <a:r>
              <a:rPr lang="en-US" sz="2400" b="1" i="1" dirty="0" smtClean="0">
                <a:solidFill>
                  <a:srgbClr val="FD7327"/>
                </a:solidFill>
              </a:rPr>
              <a:t>Osler, William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rgbClr val="FFFF00"/>
                </a:solidFill>
              </a:rPr>
              <a:t>The Principles and Practice of Medicine.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D Appleton and Co, New York. 1892.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>
                <a:solidFill>
                  <a:srgbClr val="FD7327"/>
                </a:solidFill>
              </a:rPr>
              <a:t>Wilkins, Robert H.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>
                <a:solidFill>
                  <a:srgbClr val="FFFF00"/>
                </a:solidFill>
              </a:rPr>
              <a:t>Neurosurgical Classics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FFFF00"/>
                </a:solidFill>
              </a:rPr>
              <a:t>Johnson Reprint Corporation, New York, </a:t>
            </a:r>
            <a:r>
              <a:rPr lang="en-US" sz="2400" b="1" dirty="0" smtClean="0">
                <a:solidFill>
                  <a:srgbClr val="FFFF00"/>
                </a:solidFill>
              </a:rPr>
              <a:t>1965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rgbClr val="FD7327"/>
                </a:solidFill>
              </a:rPr>
              <a:t>Harvey, A </a:t>
            </a:r>
            <a:r>
              <a:rPr lang="en-US" sz="2400" b="1" i="1" dirty="0" err="1" smtClean="0">
                <a:solidFill>
                  <a:srgbClr val="FD7327"/>
                </a:solidFill>
              </a:rPr>
              <a:t>McGehee</a:t>
            </a:r>
            <a:r>
              <a:rPr lang="en-US" sz="2400" b="1" i="1" dirty="0" smtClean="0">
                <a:solidFill>
                  <a:srgbClr val="FD7327"/>
                </a:solidFill>
              </a:rPr>
              <a:t>; </a:t>
            </a:r>
            <a:r>
              <a:rPr lang="en-US" sz="2400" b="1" i="1" dirty="0" err="1" smtClean="0">
                <a:solidFill>
                  <a:srgbClr val="FD7327"/>
                </a:solidFill>
              </a:rPr>
              <a:t>McKusick</a:t>
            </a:r>
            <a:r>
              <a:rPr lang="en-US" sz="2400" b="1" i="1" dirty="0" smtClean="0">
                <a:solidFill>
                  <a:srgbClr val="FD7327"/>
                </a:solidFill>
              </a:rPr>
              <a:t>, Victor A (</a:t>
            </a:r>
            <a:r>
              <a:rPr lang="en-US" sz="2400" b="1" i="1" dirty="0" err="1" smtClean="0">
                <a:solidFill>
                  <a:srgbClr val="FD7327"/>
                </a:solidFill>
              </a:rPr>
              <a:t>eds</a:t>
            </a:r>
            <a:r>
              <a:rPr lang="en-US" sz="2400" b="1" i="1" dirty="0" smtClean="0">
                <a:solidFill>
                  <a:srgbClr val="FD7327"/>
                </a:solidFill>
              </a:rPr>
              <a:t>)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rgbClr val="FFFF00"/>
                </a:solidFill>
              </a:rPr>
              <a:t>Osler’s Textbook Revisited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rgbClr val="FFFF00"/>
                </a:solidFill>
              </a:rPr>
              <a:t>Appleton-Century-Crofts, New York, 1967.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i="1" dirty="0" smtClean="0">
                <a:solidFill>
                  <a:srgbClr val="FD7327"/>
                </a:solidFill>
              </a:rPr>
              <a:t>White</a:t>
            </a:r>
            <a:r>
              <a:rPr lang="en-US" sz="2400" b="1" i="1" dirty="0">
                <a:solidFill>
                  <a:srgbClr val="FD7327"/>
                </a:solidFill>
              </a:rPr>
              <a:t>, Barbara Ehrlich</a:t>
            </a:r>
            <a:r>
              <a:rPr lang="en-US" sz="2400" b="1" i="1" dirty="0"/>
              <a:t>.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Renoir: </a:t>
            </a:r>
            <a:r>
              <a:rPr lang="en-US" sz="2400" b="1" dirty="0">
                <a:solidFill>
                  <a:schemeClr val="bg1"/>
                </a:solidFill>
              </a:rPr>
              <a:t>His life</a:t>
            </a:r>
            <a:r>
              <a:rPr lang="en-US" sz="2400" b="1" dirty="0" smtClean="0">
                <a:solidFill>
                  <a:schemeClr val="bg1"/>
                </a:solidFill>
              </a:rPr>
              <a:t>, art </a:t>
            </a:r>
            <a:r>
              <a:rPr lang="en-US" sz="2400" b="1" dirty="0">
                <a:solidFill>
                  <a:schemeClr val="bg1"/>
                </a:solidFill>
              </a:rPr>
              <a:t>and letters.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Abrams</a:t>
            </a:r>
            <a:r>
              <a:rPr lang="en-US" sz="2400" b="1" dirty="0">
                <a:solidFill>
                  <a:schemeClr val="bg1"/>
                </a:solidFill>
              </a:rPr>
              <a:t>, New York. 1984</a:t>
            </a:r>
            <a:endParaRPr lang="en-US" sz="2400" b="1" i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Acknowledgements</a:t>
            </a:r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C000"/>
                </a:solidFill>
              </a:rPr>
              <a:t>Professor Arun Grover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C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C000"/>
              </a:solidFill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C000"/>
                </a:solidFill>
              </a:rPr>
              <a:t>Drs Suresh Murthy and Kees Nydam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C000"/>
                </a:solidFill>
              </a:rPr>
              <a:t>My parents and family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C000"/>
                </a:solidFill>
              </a:rPr>
              <a:t>“…for books are the sleepers on the railway of life, the pickets in the fence of your history, the bricks with which you’ve built your brain.</a:t>
            </a:r>
            <a:endParaRPr lang="en-US" altLang="en-US" smtClean="0">
              <a:solidFill>
                <a:srgbClr val="FFC000"/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b="1" smtClean="0">
              <a:solidFill>
                <a:srgbClr val="FFC000"/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C000"/>
                </a:solidFill>
              </a:rPr>
              <a:t>Phillip Adams  </a:t>
            </a:r>
            <a:endParaRPr lang="en-US" altLang="en-US" smtClean="0">
              <a:solidFill>
                <a:srgbClr val="FFC000"/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</a:pPr>
            <a:endParaRPr lang="en-US" altLang="en-US" sz="1800" b="1" i="1" smtClean="0">
              <a:solidFill>
                <a:srgbClr val="FFC000"/>
              </a:solidFill>
            </a:endParaRPr>
          </a:p>
          <a:p>
            <a:pPr marL="0" indent="0" algn="r" eaLnBrk="1" hangingPunct="1">
              <a:buFont typeface="Arial" panose="020B0604020202020204" pitchFamily="34" charset="0"/>
              <a:buNone/>
            </a:pPr>
            <a:r>
              <a:rPr lang="en-US" altLang="en-US" sz="1800" b="1" i="1" smtClean="0">
                <a:solidFill>
                  <a:srgbClr val="FFC000"/>
                </a:solidFill>
              </a:rPr>
              <a:t>The Weekend Australian Magazine, February 4-5, 2012.</a:t>
            </a:r>
            <a:endParaRPr lang="en-US" altLang="en-US" sz="1800" smtClean="0">
              <a:solidFill>
                <a:srgbClr val="FFC000"/>
              </a:solidFill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mtClean="0">
              <a:solidFill>
                <a:srgbClr val="FFC000"/>
              </a:solidFill>
            </a:endParaRPr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915400" cy="914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Bundaberg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  <p:pic>
        <p:nvPicPr>
          <p:cNvPr id="1126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2899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>
                <a:solidFill>
                  <a:srgbClr val="FFC000"/>
                </a:solidFill>
              </a:rPr>
              <a:t>Clinical toxicity of Corticosteroids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51054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92D050"/>
                </a:solidFill>
              </a:rPr>
              <a:t>Obesity</a:t>
            </a:r>
            <a:r>
              <a:rPr lang="en-US" altLang="en-US" b="1" smtClean="0"/>
              <a:t>       </a:t>
            </a:r>
            <a:r>
              <a:rPr lang="en-US" altLang="en-US" b="1" smtClean="0">
                <a:solidFill>
                  <a:srgbClr val="FF0000"/>
                </a:solidFill>
              </a:rPr>
              <a:t>Diabetes mellitus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rgbClr val="00B0F0"/>
                </a:solidFill>
              </a:rPr>
              <a:t>Electrolyte problems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00B0F0"/>
                </a:solidFill>
              </a:rPr>
              <a:t>HPA axis suppression</a:t>
            </a:r>
            <a:r>
              <a:rPr lang="en-US" altLang="en-US" b="1" smtClean="0"/>
              <a:t>  </a:t>
            </a:r>
            <a:r>
              <a:rPr lang="en-US" altLang="en-US" b="1" smtClean="0">
                <a:solidFill>
                  <a:srgbClr val="92D050"/>
                </a:solidFill>
              </a:rPr>
              <a:t>Growth retardation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00B0F0"/>
                </a:solidFill>
              </a:rPr>
              <a:t>Withdrawal syndrome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chemeClr val="bg1"/>
                </a:solidFill>
              </a:rPr>
              <a:t>Addison’s like syndrome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Opportunistic infections</a:t>
            </a:r>
            <a:r>
              <a:rPr lang="en-US" altLang="en-US" b="1" smtClean="0"/>
              <a:t>              </a:t>
            </a:r>
            <a:r>
              <a:rPr lang="en-US" altLang="en-US" b="1" smtClean="0">
                <a:solidFill>
                  <a:srgbClr val="FF0000"/>
                </a:solidFill>
              </a:rPr>
              <a:t>Hypertension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92D050"/>
                </a:solidFill>
              </a:rPr>
              <a:t>Myopathy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rgbClr val="FF0000"/>
                </a:solidFill>
              </a:rPr>
              <a:t>Osteoporosis</a:t>
            </a:r>
            <a:r>
              <a:rPr lang="en-US" altLang="en-US" b="1" smtClean="0"/>
              <a:t>  </a:t>
            </a:r>
            <a:r>
              <a:rPr lang="en-US" altLang="en-US" b="1" smtClean="0">
                <a:solidFill>
                  <a:srgbClr val="00B0F0"/>
                </a:solidFill>
              </a:rPr>
              <a:t>Osteonecrosis</a:t>
            </a:r>
            <a:r>
              <a:rPr lang="en-US" altLang="en-US" b="1" smtClean="0"/>
              <a:t>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Peptic ulceration</a:t>
            </a:r>
            <a:r>
              <a:rPr lang="en-US" altLang="en-US" b="1" smtClean="0"/>
              <a:t>  </a:t>
            </a:r>
            <a:r>
              <a:rPr lang="en-US" altLang="en-US" b="1" smtClean="0">
                <a:solidFill>
                  <a:srgbClr val="FF66FF"/>
                </a:solidFill>
              </a:rPr>
              <a:t>Pancreatitis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66FF"/>
                </a:solidFill>
              </a:rPr>
              <a:t>Psychosis  Depression   Intracranial hypertension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b="1" smtClean="0">
                <a:solidFill>
                  <a:srgbClr val="FF0000"/>
                </a:solidFill>
              </a:rPr>
              <a:t>Cataract</a:t>
            </a:r>
            <a:r>
              <a:rPr lang="en-US" altLang="en-US" b="1" smtClean="0"/>
              <a:t>   </a:t>
            </a:r>
            <a:r>
              <a:rPr lang="en-US" altLang="en-US" b="1" smtClean="0">
                <a:solidFill>
                  <a:srgbClr val="FFC000"/>
                </a:solidFill>
              </a:rPr>
              <a:t>Glaucoma </a:t>
            </a:r>
            <a:r>
              <a:rPr lang="en-US" altLang="en-US" b="1" smtClean="0"/>
              <a:t> </a:t>
            </a:r>
            <a:r>
              <a:rPr lang="en-US" altLang="en-US" b="1" smtClean="0">
                <a:solidFill>
                  <a:srgbClr val="92D050"/>
                </a:solidFill>
              </a:rPr>
              <a:t>Acne  Striae  Bruising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  <a:endParaRPr lang="en-US" altLang="en-US" smtClean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4876800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Impossible</a:t>
                      </a:r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quantify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Impossible to feel others </a:t>
                      </a:r>
                    </a:p>
                    <a:p>
                      <a:pPr rtl="0" eaLnBrk="1" latinLnBrk="0" hangingPunct="1"/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Acute: Protective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Chronic: Self perpetuating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Neural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Chemical</a:t>
                      </a:r>
                    </a:p>
                    <a:p>
                      <a:pPr rtl="0" eaLnBrk="1" latinLnBrk="0" hangingPunct="1"/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Inflammatory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inflammatory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Gate control theory.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endParaRPr lang="en-US" sz="2800" b="1" kern="1200" baseline="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pain matrix. 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Medial: Emotional aspects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 rtl="0" eaLnBrk="1" latinLnBrk="0" hangingPunct="1"/>
                      <a:r>
                        <a:rPr lang="en-US" sz="2800" b="1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Lateral:  Somatic aspects</a:t>
                      </a:r>
                      <a:endParaRPr lang="en-US" sz="2800" dirty="0" smtClean="0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410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rgbClr val="C00000"/>
                          </a:solidFill>
                        </a:rPr>
                        <a:t>Impossible</a:t>
                      </a:r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to quantify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Impossible to feel others </a:t>
                      </a:r>
                    </a:p>
                    <a:p>
                      <a:endParaRPr lang="en-US" sz="280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Acute: Protective</a:t>
                      </a:r>
                    </a:p>
                    <a:p>
                      <a:endParaRPr lang="en-US" sz="280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Chronic: Self perpetuating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               Neural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                Chemical</a:t>
                      </a:r>
                    </a:p>
                    <a:p>
                      <a:endParaRPr lang="en-US" sz="280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Inflammatory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Non inflammatory</a:t>
                      </a:r>
                    </a:p>
                    <a:p>
                      <a:endParaRPr lang="en-US" sz="2000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6027" name="Picture 3" descr="C:\Users\Pradeep\Pictures\2012-11-05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0025"/>
            <a:ext cx="29654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Pain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19200"/>
          <a:ext cx="82296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410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Gate control theory.</a:t>
                      </a:r>
                    </a:p>
                    <a:p>
                      <a:endParaRPr lang="en-US" sz="2800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The pain matrix. 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Medial: Emotional aspects</a:t>
                      </a:r>
                    </a:p>
                    <a:p>
                      <a:r>
                        <a:rPr lang="en-US" sz="2800" baseline="0" dirty="0" smtClean="0">
                          <a:solidFill>
                            <a:srgbClr val="C00000"/>
                          </a:solidFill>
                        </a:rPr>
                        <a:t>Lateral:  Somatic aspects</a:t>
                      </a:r>
                      <a:endParaRPr lang="en-US" sz="2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7051" name="Picture 3" descr="C:\Users\Pradeep\Pictures\2012-11-05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0025"/>
            <a:ext cx="29654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smtClean="0"/>
              <a:t>Erudition and Scholarship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en-US" smtClean="0"/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9400"/>
            <a:ext cx="1630362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862263" y="2819400"/>
            <a:ext cx="1627187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pic>
        <p:nvPicPr>
          <p:cNvPr id="901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78238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4056063"/>
            <a:ext cx="16637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6063"/>
            <a:ext cx="18288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Content Placeholder 9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0"/>
            <a:ext cx="2286000" cy="2957513"/>
          </a:xfrm>
        </p:spPr>
      </p:pic>
      <p:pic>
        <p:nvPicPr>
          <p:cNvPr id="90120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957513"/>
            <a:ext cx="265271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88" y="4586288"/>
            <a:ext cx="3541712" cy="227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5170488"/>
            <a:ext cx="21431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23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38" y="2957513"/>
            <a:ext cx="3302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u="sng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smtClean="0"/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US" altLang="en-US" smtClean="0"/>
              <a:t> </a:t>
            </a: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endParaRPr lang="en-US" altLang="en-US" b="1" smtClean="0"/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295400"/>
            <a:ext cx="3333750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b="1" smtClean="0"/>
          </a:p>
        </p:txBody>
      </p:sp>
      <p:pic>
        <p:nvPicPr>
          <p:cNvPr id="39939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7688"/>
            <a:ext cx="2921000" cy="408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915400" cy="9144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Sridhar Devdatt Deodhar (1938-2011)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848600" cy="536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“</a:t>
            </a:r>
            <a:r>
              <a:rPr lang="en-US" sz="1600" b="1" i="1" dirty="0" smtClean="0">
                <a:solidFill>
                  <a:schemeClr val="tx1"/>
                </a:solidFill>
              </a:rPr>
              <a:t>..his life was gentle, and the elements so </a:t>
            </a:r>
            <a:r>
              <a:rPr lang="en-US" sz="1600" b="1" i="1" dirty="0" err="1" smtClean="0">
                <a:solidFill>
                  <a:schemeClr val="tx1"/>
                </a:solidFill>
              </a:rPr>
              <a:t>mix’d</a:t>
            </a:r>
            <a:r>
              <a:rPr lang="en-US" sz="1600" b="1" i="1" dirty="0" smtClean="0">
                <a:solidFill>
                  <a:schemeClr val="tx1"/>
                </a:solidFill>
              </a:rPr>
              <a:t>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</a:rPr>
              <a:t>t</a:t>
            </a:r>
            <a:r>
              <a:rPr lang="en-US" sz="1600" b="1" i="1" dirty="0" smtClean="0">
                <a:solidFill>
                  <a:schemeClr val="tx1"/>
                </a:solidFill>
              </a:rPr>
              <a:t>hat nature could stand up and say to all the world;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tx1"/>
                </a:solidFill>
              </a:rPr>
              <a:t>t</a:t>
            </a:r>
            <a:r>
              <a:rPr lang="en-US" sz="1600" b="1" i="1" dirty="0" smtClean="0">
                <a:solidFill>
                  <a:schemeClr val="tx1"/>
                </a:solidFill>
              </a:rPr>
              <a:t>his was a man.”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</a:rPr>
              <a:t>William </a:t>
            </a:r>
            <a:r>
              <a:rPr lang="en-US" sz="1400" b="1" i="1" dirty="0" smtClean="0">
                <a:solidFill>
                  <a:schemeClr val="bg2">
                    <a:lumMod val="50000"/>
                  </a:schemeClr>
                </a:solidFill>
              </a:rPr>
              <a:t>Shakespeare. The Tragedy of Julius Caesar (Act V, Scene V)</a:t>
            </a:r>
          </a:p>
        </p:txBody>
      </p:sp>
      <p:pic>
        <p:nvPicPr>
          <p:cNvPr id="819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33528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smtClean="0"/>
              <a:t>Treatment of Rheumatoid Arthritis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211820"/>
              </p:ext>
            </p:extLst>
          </p:nvPr>
        </p:nvGraphicFramePr>
        <p:xfrm>
          <a:off x="457200" y="1600200"/>
          <a:ext cx="822960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02920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                                               19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u="sng" dirty="0" smtClean="0">
                          <a:solidFill>
                            <a:srgbClr val="C00000"/>
                          </a:solidFill>
                        </a:rPr>
                        <a:t>1980’s and beyond</a:t>
                      </a:r>
                      <a:endParaRPr lang="en-US" sz="1800" b="1" u="sng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86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342265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505200" y="3962400"/>
            <a:ext cx="647700" cy="48418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4"/>
          <a:stretch>
            <a:fillRect/>
          </a:stretch>
        </p:blipFill>
        <p:spPr bwMode="auto">
          <a:xfrm>
            <a:off x="4152900" y="2286000"/>
            <a:ext cx="488950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2120</Words>
  <Application>Microsoft Office PowerPoint</Application>
  <PresentationFormat>On-screen Show (4:3)</PresentationFormat>
  <Paragraphs>917</Paragraphs>
  <Slides>99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3" baseType="lpstr">
      <vt:lpstr>NSimSun</vt:lpstr>
      <vt:lpstr>Arial</vt:lpstr>
      <vt:lpstr>Calibri</vt:lpstr>
      <vt:lpstr>Office Theme</vt:lpstr>
      <vt:lpstr>Living with Arthritis: a saga of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Bundaberg</vt:lpstr>
      <vt:lpstr>PowerPoint Presentation</vt:lpstr>
      <vt:lpstr>Living with Arthritis: a saga of change</vt:lpstr>
      <vt:lpstr> 1880</vt:lpstr>
      <vt:lpstr>Pierre Auguste Renoir  (25.02.1841-03.12.1919)</vt:lpstr>
      <vt:lpstr>Pierre Auguste Renoir  (25.02.1841-03.12.1919)</vt:lpstr>
      <vt:lpstr>Sir William Osler (12.07.1849 - 29.12.1919) </vt:lpstr>
      <vt:lpstr> 1892</vt:lpstr>
      <vt:lpstr>1892</vt:lpstr>
      <vt:lpstr>The problem</vt:lpstr>
      <vt:lpstr>The solution</vt:lpstr>
      <vt:lpstr> </vt:lpstr>
      <vt:lpstr>7th Edition 1909</vt:lpstr>
      <vt:lpstr> 1903</vt:lpstr>
      <vt:lpstr>1903-1905</vt:lpstr>
      <vt:lpstr>Treatment of Arthritis 1910-1950 </vt:lpstr>
      <vt:lpstr>Diagnosis of Rheumatoid Arthritis</vt:lpstr>
      <vt:lpstr>Diagnosis RA</vt:lpstr>
      <vt:lpstr>Treatment of Rheumatoid Arthritis</vt:lpstr>
      <vt:lpstr>DMARD Treatment of Rheumatoid Arthritis 1950’s </vt:lpstr>
      <vt:lpstr>DMARD Treatment of Rheumatoid Arthritis  </vt:lpstr>
      <vt:lpstr>Treatment of Rheumatoid Arthritis</vt:lpstr>
      <vt:lpstr>Treatment of Rheumatoid Arthritis</vt:lpstr>
      <vt:lpstr>Diagnosis of Rheumatoid Arthritis </vt:lpstr>
      <vt:lpstr>Treatment of Rheumatoid Arthritis</vt:lpstr>
      <vt:lpstr>Treatment of Rheumatoid Arthritis</vt:lpstr>
      <vt:lpstr>Treatment of Rheumatoid Arthritis</vt:lpstr>
      <vt:lpstr>Treatment of Rheumatoid Arthritis</vt:lpstr>
      <vt:lpstr>DMARD Treatment of Rheumatoid Arthritis 1950 </vt:lpstr>
      <vt:lpstr>Diagnosis RA</vt:lpstr>
      <vt:lpstr>Paradigm shift</vt:lpstr>
      <vt:lpstr> </vt:lpstr>
      <vt:lpstr>1910</vt:lpstr>
      <vt:lpstr>Diagnosis of RA</vt:lpstr>
      <vt:lpstr>Diagnosis RA</vt:lpstr>
      <vt:lpstr> </vt:lpstr>
      <vt:lpstr>1912</vt:lpstr>
      <vt:lpstr>Corticosteroids</vt:lpstr>
      <vt:lpstr>Nobel Prize Medicine and Physiology 1950</vt:lpstr>
      <vt:lpstr>Clinical use of Corticosteroids</vt:lpstr>
      <vt:lpstr>Clinical use of Corticosteroids</vt:lpstr>
      <vt:lpstr>Clinical toxicity of Corticosteroids</vt:lpstr>
      <vt:lpstr>Clinical use of Corticosteroids</vt:lpstr>
      <vt:lpstr>Clinical use of Corticosteroids</vt:lpstr>
      <vt:lpstr>Clinical use of Corticosteroids</vt:lpstr>
      <vt:lpstr>Steroid folk lore</vt:lpstr>
      <vt:lpstr>Clinical Reuse of Corticosteroids</vt:lpstr>
      <vt:lpstr>Steroid induced Osteoporosis</vt:lpstr>
      <vt:lpstr>Steroid induced Osteoporosis</vt:lpstr>
      <vt:lpstr>Steroid induced Osteoporosis</vt:lpstr>
      <vt:lpstr>Steroid induced bone loss</vt:lpstr>
      <vt:lpstr>Steroid induced bone loss</vt:lpstr>
      <vt:lpstr>Steroid induced bone loss</vt:lpstr>
      <vt:lpstr>Steroid induced bone loss</vt:lpstr>
      <vt:lpstr> </vt:lpstr>
      <vt:lpstr>Problems</vt:lpstr>
      <vt:lpstr>Pain</vt:lpstr>
      <vt:lpstr>Pain</vt:lpstr>
      <vt:lpstr>Pain</vt:lpstr>
      <vt:lpstr>Pain</vt:lpstr>
      <vt:lpstr>PowerPoint Presentation</vt:lpstr>
      <vt:lpstr>Stiffness</vt:lpstr>
      <vt:lpstr>Fatigue</vt:lpstr>
      <vt:lpstr>Fatigue</vt:lpstr>
      <vt:lpstr>Fatigue</vt:lpstr>
      <vt:lpstr>Fatigue</vt:lpstr>
      <vt:lpstr>Fatigue</vt:lpstr>
      <vt:lpstr>Fatigue</vt:lpstr>
      <vt:lpstr>Fatigue</vt:lpstr>
      <vt:lpstr>PowerPoint Presentation</vt:lpstr>
      <vt:lpstr>1917</vt:lpstr>
      <vt:lpstr>Unhelpful</vt:lpstr>
      <vt:lpstr>Helpful</vt:lpstr>
      <vt:lpstr>Helpful</vt:lpstr>
      <vt:lpstr>PowerPoint Presentation</vt:lpstr>
      <vt:lpstr>December 1919</vt:lpstr>
      <vt:lpstr>Message</vt:lpstr>
      <vt:lpstr>Acknowledgements</vt:lpstr>
      <vt:lpstr>Bibliography</vt:lpstr>
      <vt:lpstr>Acknowledgements</vt:lpstr>
      <vt:lpstr>PowerPoint Presentation</vt:lpstr>
      <vt:lpstr>Clinical toxicity of Corticosteroids</vt:lpstr>
      <vt:lpstr>Pain</vt:lpstr>
      <vt:lpstr>Pain</vt:lpstr>
      <vt:lpstr>Pain</vt:lpstr>
      <vt:lpstr>Erudition and Scholarship</vt:lpstr>
      <vt:lpstr>PowerPoint Presentation</vt:lpstr>
      <vt:lpstr>PowerPoint Presentation</vt:lpstr>
      <vt:lpstr>PowerPoint Presentation</vt:lpstr>
      <vt:lpstr>Sridhar Devdatt Deodhar (1938-2011)</vt:lpstr>
      <vt:lpstr>Treatment of Rheumatoid Arthritis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Pradeep</dc:creator>
  <cp:lastModifiedBy>admin</cp:lastModifiedBy>
  <cp:revision>140</cp:revision>
  <dcterms:created xsi:type="dcterms:W3CDTF">2012-11-04T01:58:40Z</dcterms:created>
  <dcterms:modified xsi:type="dcterms:W3CDTF">2015-03-20T08:51:36Z</dcterms:modified>
</cp:coreProperties>
</file>