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389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8BF"/>
    <a:srgbClr val="9D0580"/>
    <a:srgbClr val="BF0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63D96-8432-4A3D-8F25-9CF6526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1AE635-2209-4BEF-B482-D64EF7543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C53C24-10FE-48AD-A488-05CE306F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067-A105-4EBC-AC0F-016C9A065B4B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484D57-5388-402B-A12D-3E24AEC1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59419A-C58B-454A-BFF6-337A16A7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FDF-3BFB-44B9-AA3A-7DAE9042EA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136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3BA25-5008-4D6D-9F6A-A9E577EF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752D9F-E36A-4018-961D-553A51E82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BD0D18-B5A2-42FF-AB1F-CCB49232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067-A105-4EBC-AC0F-016C9A065B4B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708A0-B042-47D4-8613-6F7FEEBD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80BB8A-5EE3-41E9-8914-66E67EB5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FDF-3BFB-44B9-AA3A-7DAE9042EA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078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799EB0-7809-4F8F-8BA6-D7B9BF5A6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A12ADB-E0A2-4640-B632-D23E4225F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B19173-9E8D-4AC3-BC53-4782DE63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067-A105-4EBC-AC0F-016C9A065B4B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4E3F32-E4F8-4A19-ADC1-4F90C432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87081-6477-48A6-A3BD-930737FE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FDF-3BFB-44B9-AA3A-7DAE9042EA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481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C9F8C-4D05-47F1-B0F1-A4EC023D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0BCA5C-0DEB-42FA-8065-4A2B9D5EC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C6C11-33C2-4EB6-8382-D10CDE10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067-A105-4EBC-AC0F-016C9A065B4B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8159A-076E-436F-BC19-8B8ED53D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4F8AEB-1325-4A22-9E2F-68365BDF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FDF-3BFB-44B9-AA3A-7DAE9042EA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271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24DA-7D55-437F-9148-94733270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39F254-E7AB-4150-B34D-794468C08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163B79-3D36-4E4A-8389-F533B962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067-A105-4EBC-AC0F-016C9A065B4B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B6FBA1-5586-4E03-A278-F031D231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E473EF-EC34-48E1-8D52-B7F37857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FDF-3BFB-44B9-AA3A-7DAE9042EA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803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84A69-B6A9-43B9-B87A-ACED58CDB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293B93-D8C3-4463-B738-159CE69BC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BC010A-6628-4D08-9313-1368ADDC3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87C95A-6558-44CE-BE7E-BB2DDEC6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067-A105-4EBC-AC0F-016C9A065B4B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16F6A5-F9EA-460D-B007-EBBA0DC8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CAC616-5F8E-4E80-B745-17B1B57A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FDF-3BFB-44B9-AA3A-7DAE9042EA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242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6F508-C9E2-49FE-AA35-10A14074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B3B6B8-AC3A-4F44-A808-1758F9BC8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7C6D3C-22FD-4C65-BDF7-507E52B4E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6A3685-9E2D-4421-A77C-354CE8739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266DBF-A875-47AB-8690-085B7E26A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EA35E7-DB4B-4E37-B90C-2D6BBA14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067-A105-4EBC-AC0F-016C9A065B4B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A4C7AB-6B3B-4653-B75F-BCDCC663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0455AE-A12B-44B5-9045-F71B80C5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FDF-3BFB-44B9-AA3A-7DAE9042EA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755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DB19B-06DA-4FA0-9A96-915B309D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692AB2-8663-4178-B330-EFBA5442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067-A105-4EBC-AC0F-016C9A065B4B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1DFC53-0B84-4950-AAB5-AED64E01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EC5DCE-C9DA-4189-ACAE-8663321A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FDF-3BFB-44B9-AA3A-7DAE9042EA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941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8B11B6-7A59-4C0A-9443-732CD31B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067-A105-4EBC-AC0F-016C9A065B4B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8790F3-2D70-426F-98DE-CD234DA81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E118F1-25B1-4E85-A880-BD42BAE1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FDF-3BFB-44B9-AA3A-7DAE9042EA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409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6564E-7BE8-4D49-8738-BAC222A5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C35EE8-3E13-4C32-8BE7-29F09A0E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32894-5F0B-4684-A92D-87A85263D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6C4029-A994-49C6-9B6A-02F48E8B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067-A105-4EBC-AC0F-016C9A065B4B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8B92B6-840A-40D5-88A3-9C6CF0C4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775E3F-9AC9-43E3-B894-CE0B28E4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FDF-3BFB-44B9-AA3A-7DAE9042EA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667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6449D-A2D4-4C88-8B91-65B59E7C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5CF864-CF7C-4804-92F8-1DD131905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0D977C-9CB6-4BBD-8223-79047E62A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8D91B4-6D61-483D-A91B-DC78FD6D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067-A105-4EBC-AC0F-016C9A065B4B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D49271-033B-4D97-95E0-AB0E9DCD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0EF91C-F0A0-4F44-AAE5-078A7EEC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FDF-3BFB-44B9-AA3A-7DAE9042EA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668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728BC3-6E81-4972-BA1B-D5F11A5C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633906-7B55-46AD-98AB-9AFA4A7FD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A5DD3D-210B-4A67-9469-F0A7AAE03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5C067-A105-4EBC-AC0F-016C9A065B4B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5C946D-A7D1-43A3-B65B-EA3E5FC37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78462B-2251-4699-8191-FAA1374A4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7CFDF-3BFB-44B9-AA3A-7DAE9042EA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46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9B2E54-6337-4EF9-A78B-5168EEFF0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4"/>
            <a:ext cx="12191999" cy="2095365"/>
          </a:xfrm>
          <a:prstGeom prst="rect">
            <a:avLst/>
          </a:prstGeom>
        </p:spPr>
      </p:pic>
      <p:sp>
        <p:nvSpPr>
          <p:cNvPr id="6" name="Google Shape;137;p29">
            <a:extLst>
              <a:ext uri="{FF2B5EF4-FFF2-40B4-BE49-F238E27FC236}">
                <a16:creationId xmlns:a16="http://schemas.microsoft.com/office/drawing/2014/main" id="{779B95D0-13A9-49E1-A3D3-AC9B963DF27F}"/>
              </a:ext>
            </a:extLst>
          </p:cNvPr>
          <p:cNvSpPr/>
          <p:nvPr/>
        </p:nvSpPr>
        <p:spPr>
          <a:xfrm>
            <a:off x="906173" y="4715458"/>
            <a:ext cx="665162" cy="1762125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Google Shape;138;p29">
            <a:extLst>
              <a:ext uri="{FF2B5EF4-FFF2-40B4-BE49-F238E27FC236}">
                <a16:creationId xmlns:a16="http://schemas.microsoft.com/office/drawing/2014/main" id="{FF632A45-F679-4A37-AD13-DDBCF403A0CC}"/>
              </a:ext>
            </a:extLst>
          </p:cNvPr>
          <p:cNvSpPr/>
          <p:nvPr/>
        </p:nvSpPr>
        <p:spPr>
          <a:xfrm>
            <a:off x="2652993" y="5354387"/>
            <a:ext cx="642937" cy="1381125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Google Shape;139;p29">
            <a:extLst>
              <a:ext uri="{FF2B5EF4-FFF2-40B4-BE49-F238E27FC236}">
                <a16:creationId xmlns:a16="http://schemas.microsoft.com/office/drawing/2014/main" id="{C820D6BF-1A05-41E7-9BAB-888CAF6B380F}"/>
              </a:ext>
            </a:extLst>
          </p:cNvPr>
          <p:cNvSpPr/>
          <p:nvPr/>
        </p:nvSpPr>
        <p:spPr>
          <a:xfrm>
            <a:off x="11123297" y="4547989"/>
            <a:ext cx="658813" cy="1549400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Google Shape;141;p29">
            <a:extLst>
              <a:ext uri="{FF2B5EF4-FFF2-40B4-BE49-F238E27FC236}">
                <a16:creationId xmlns:a16="http://schemas.microsoft.com/office/drawing/2014/main" id="{05DA5A39-4A3F-420F-83EB-E635AFC37203}"/>
              </a:ext>
            </a:extLst>
          </p:cNvPr>
          <p:cNvSpPr/>
          <p:nvPr/>
        </p:nvSpPr>
        <p:spPr>
          <a:xfrm>
            <a:off x="1821284" y="4928183"/>
            <a:ext cx="563562" cy="1549400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Google Shape;142;p29">
            <a:extLst>
              <a:ext uri="{FF2B5EF4-FFF2-40B4-BE49-F238E27FC236}">
                <a16:creationId xmlns:a16="http://schemas.microsoft.com/office/drawing/2014/main" id="{649401A5-BD1B-4009-81E9-AD498CB1D6A5}"/>
              </a:ext>
            </a:extLst>
          </p:cNvPr>
          <p:cNvGrpSpPr/>
          <p:nvPr/>
        </p:nvGrpSpPr>
        <p:grpSpPr>
          <a:xfrm>
            <a:off x="11292566" y="2875107"/>
            <a:ext cx="491204" cy="1701164"/>
            <a:chOff x="2375975" y="2648850"/>
            <a:chExt cx="1226950" cy="2419925"/>
          </a:xfrm>
          <a:solidFill>
            <a:schemeClr val="accent6">
              <a:lumMod val="50000"/>
            </a:schemeClr>
          </a:solidFill>
        </p:grpSpPr>
        <p:sp>
          <p:nvSpPr>
            <p:cNvPr id="11" name="Google Shape;143;p29">
              <a:extLst>
                <a:ext uri="{FF2B5EF4-FFF2-40B4-BE49-F238E27FC236}">
                  <a16:creationId xmlns:a16="http://schemas.microsoft.com/office/drawing/2014/main" id="{185BCD5F-F4C1-4CAF-A41C-9A26F635B6D0}"/>
                </a:ext>
              </a:extLst>
            </p:cNvPr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Google Shape;144;p29">
              <a:extLst>
                <a:ext uri="{FF2B5EF4-FFF2-40B4-BE49-F238E27FC236}">
                  <a16:creationId xmlns:a16="http://schemas.microsoft.com/office/drawing/2014/main" id="{95144CD4-C093-48A3-A75B-EC8B2958FB3D}"/>
                </a:ext>
              </a:extLst>
            </p:cNvPr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Google Shape;145;p29">
              <a:extLst>
                <a:ext uri="{FF2B5EF4-FFF2-40B4-BE49-F238E27FC236}">
                  <a16:creationId xmlns:a16="http://schemas.microsoft.com/office/drawing/2014/main" id="{B8B21A96-967D-4D5F-8F19-DEE98F6AEC2C}"/>
                </a:ext>
              </a:extLst>
            </p:cNvPr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Google Shape;146;p29">
              <a:extLst>
                <a:ext uri="{FF2B5EF4-FFF2-40B4-BE49-F238E27FC236}">
                  <a16:creationId xmlns:a16="http://schemas.microsoft.com/office/drawing/2014/main" id="{DE20D5FB-CF34-4515-A8E1-89B33B64CE98}"/>
                </a:ext>
              </a:extLst>
            </p:cNvPr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Google Shape;147;p29">
              <a:extLst>
                <a:ext uri="{FF2B5EF4-FFF2-40B4-BE49-F238E27FC236}">
                  <a16:creationId xmlns:a16="http://schemas.microsoft.com/office/drawing/2014/main" id="{A5C6313E-D0D1-4D29-9EE7-8C7B46D2A4AC}"/>
                </a:ext>
              </a:extLst>
            </p:cNvPr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Google Shape;148;p29">
              <a:extLst>
                <a:ext uri="{FF2B5EF4-FFF2-40B4-BE49-F238E27FC236}">
                  <a16:creationId xmlns:a16="http://schemas.microsoft.com/office/drawing/2014/main" id="{DC65DAE3-2B19-4FFB-84EE-D4DB0671BC77}"/>
                </a:ext>
              </a:extLst>
            </p:cNvPr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Google Shape;149;p29">
              <a:extLst>
                <a:ext uri="{FF2B5EF4-FFF2-40B4-BE49-F238E27FC236}">
                  <a16:creationId xmlns:a16="http://schemas.microsoft.com/office/drawing/2014/main" id="{B5A2438A-2805-4859-AE59-A1055E9A9544}"/>
                </a:ext>
              </a:extLst>
            </p:cNvPr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" name="Google Shape;150;p29">
              <a:extLst>
                <a:ext uri="{FF2B5EF4-FFF2-40B4-BE49-F238E27FC236}">
                  <a16:creationId xmlns:a16="http://schemas.microsoft.com/office/drawing/2014/main" id="{744A5098-EC37-4689-8053-A38445EEF3C3}"/>
                </a:ext>
              </a:extLst>
            </p:cNvPr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" name="Google Shape;151;p29">
              <a:extLst>
                <a:ext uri="{FF2B5EF4-FFF2-40B4-BE49-F238E27FC236}">
                  <a16:creationId xmlns:a16="http://schemas.microsoft.com/office/drawing/2014/main" id="{B95B3A95-D75C-48BD-AC7C-7DBE32326B42}"/>
                </a:ext>
              </a:extLst>
            </p:cNvPr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Google Shape;152;p29">
              <a:extLst>
                <a:ext uri="{FF2B5EF4-FFF2-40B4-BE49-F238E27FC236}">
                  <a16:creationId xmlns:a16="http://schemas.microsoft.com/office/drawing/2014/main" id="{CE9767B1-D142-465A-8216-40C29A9D419F}"/>
                </a:ext>
              </a:extLst>
            </p:cNvPr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Google Shape;153;p29">
              <a:extLst>
                <a:ext uri="{FF2B5EF4-FFF2-40B4-BE49-F238E27FC236}">
                  <a16:creationId xmlns:a16="http://schemas.microsoft.com/office/drawing/2014/main" id="{A0B48FC1-D846-4FE8-8C6B-222A233B314F}"/>
                </a:ext>
              </a:extLst>
            </p:cNvPr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Google Shape;154;p29">
              <a:extLst>
                <a:ext uri="{FF2B5EF4-FFF2-40B4-BE49-F238E27FC236}">
                  <a16:creationId xmlns:a16="http://schemas.microsoft.com/office/drawing/2014/main" id="{CC27ABFA-5B45-453F-8062-F50A3238DB88}"/>
                </a:ext>
              </a:extLst>
            </p:cNvPr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Google Shape;155;p29">
              <a:extLst>
                <a:ext uri="{FF2B5EF4-FFF2-40B4-BE49-F238E27FC236}">
                  <a16:creationId xmlns:a16="http://schemas.microsoft.com/office/drawing/2014/main" id="{59D901C2-29FB-4A94-9AAA-B41D9A90E012}"/>
                </a:ext>
              </a:extLst>
            </p:cNvPr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4" name="Google Shape;156;p29">
              <a:extLst>
                <a:ext uri="{FF2B5EF4-FFF2-40B4-BE49-F238E27FC236}">
                  <a16:creationId xmlns:a16="http://schemas.microsoft.com/office/drawing/2014/main" id="{733F66D6-75B3-4314-ACE1-90CF2C881B26}"/>
                </a:ext>
              </a:extLst>
            </p:cNvPr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5" name="Google Shape;157;p29">
              <a:extLst>
                <a:ext uri="{FF2B5EF4-FFF2-40B4-BE49-F238E27FC236}">
                  <a16:creationId xmlns:a16="http://schemas.microsoft.com/office/drawing/2014/main" id="{7E57E936-A7E3-48FC-A3EC-A062E5EB63E9}"/>
                </a:ext>
              </a:extLst>
            </p:cNvPr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6" name="Google Shape;158;p29">
              <a:extLst>
                <a:ext uri="{FF2B5EF4-FFF2-40B4-BE49-F238E27FC236}">
                  <a16:creationId xmlns:a16="http://schemas.microsoft.com/office/drawing/2014/main" id="{E3BD6B4D-FB6F-4FA7-AEEE-1F485BAB2018}"/>
                </a:ext>
              </a:extLst>
            </p:cNvPr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Google Shape;159;p29">
              <a:extLst>
                <a:ext uri="{FF2B5EF4-FFF2-40B4-BE49-F238E27FC236}">
                  <a16:creationId xmlns:a16="http://schemas.microsoft.com/office/drawing/2014/main" id="{E32CF28A-34BE-422F-A184-A86F10DB8DD6}"/>
                </a:ext>
              </a:extLst>
            </p:cNvPr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Google Shape;160;p29">
              <a:extLst>
                <a:ext uri="{FF2B5EF4-FFF2-40B4-BE49-F238E27FC236}">
                  <a16:creationId xmlns:a16="http://schemas.microsoft.com/office/drawing/2014/main" id="{2864CAFD-F8C3-4861-A811-D0CA5CAB4BD2}"/>
                </a:ext>
              </a:extLst>
            </p:cNvPr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9" name="Google Shape;161;p29">
              <a:extLst>
                <a:ext uri="{FF2B5EF4-FFF2-40B4-BE49-F238E27FC236}">
                  <a16:creationId xmlns:a16="http://schemas.microsoft.com/office/drawing/2014/main" id="{7685E02A-6BFE-4217-AB39-4A007670AE9F}"/>
                </a:ext>
              </a:extLst>
            </p:cNvPr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0" name="Google Shape;162;p29">
              <a:extLst>
                <a:ext uri="{FF2B5EF4-FFF2-40B4-BE49-F238E27FC236}">
                  <a16:creationId xmlns:a16="http://schemas.microsoft.com/office/drawing/2014/main" id="{1E6D31C5-AA31-43E2-8534-C197FA672215}"/>
                </a:ext>
              </a:extLst>
            </p:cNvPr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1" name="Google Shape;163;p29">
              <a:extLst>
                <a:ext uri="{FF2B5EF4-FFF2-40B4-BE49-F238E27FC236}">
                  <a16:creationId xmlns:a16="http://schemas.microsoft.com/office/drawing/2014/main" id="{F1C21887-ABB7-4F12-B614-9AA6812938CB}"/>
                </a:ext>
              </a:extLst>
            </p:cNvPr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2" name="Google Shape;164;p29">
              <a:extLst>
                <a:ext uri="{FF2B5EF4-FFF2-40B4-BE49-F238E27FC236}">
                  <a16:creationId xmlns:a16="http://schemas.microsoft.com/office/drawing/2014/main" id="{E520427A-DB6C-4EBD-ABC8-C7AB5E7FB1A7}"/>
                </a:ext>
              </a:extLst>
            </p:cNvPr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3" name="Google Shape;165;p29">
              <a:extLst>
                <a:ext uri="{FF2B5EF4-FFF2-40B4-BE49-F238E27FC236}">
                  <a16:creationId xmlns:a16="http://schemas.microsoft.com/office/drawing/2014/main" id="{2B31C194-4676-4FA2-9D8B-C2300A15EEF0}"/>
                </a:ext>
              </a:extLst>
            </p:cNvPr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4" name="Google Shape;166;p29">
              <a:extLst>
                <a:ext uri="{FF2B5EF4-FFF2-40B4-BE49-F238E27FC236}">
                  <a16:creationId xmlns:a16="http://schemas.microsoft.com/office/drawing/2014/main" id="{B6CFDB95-F884-41A7-BE75-D0CE1A050080}"/>
                </a:ext>
              </a:extLst>
            </p:cNvPr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5" name="Google Shape;167;p29">
              <a:extLst>
                <a:ext uri="{FF2B5EF4-FFF2-40B4-BE49-F238E27FC236}">
                  <a16:creationId xmlns:a16="http://schemas.microsoft.com/office/drawing/2014/main" id="{62D1A98F-352A-4574-8C4A-4C6586B6312C}"/>
                </a:ext>
              </a:extLst>
            </p:cNvPr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6" name="Google Shape;168;p29">
              <a:extLst>
                <a:ext uri="{FF2B5EF4-FFF2-40B4-BE49-F238E27FC236}">
                  <a16:creationId xmlns:a16="http://schemas.microsoft.com/office/drawing/2014/main" id="{0AE2F41C-4A78-48FE-9266-4C50CDDDD849}"/>
                </a:ext>
              </a:extLst>
            </p:cNvPr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7" name="Google Shape;169;p29">
              <a:extLst>
                <a:ext uri="{FF2B5EF4-FFF2-40B4-BE49-F238E27FC236}">
                  <a16:creationId xmlns:a16="http://schemas.microsoft.com/office/drawing/2014/main" id="{DE86CC39-2483-4448-A35D-BE37E9C66CE8}"/>
                </a:ext>
              </a:extLst>
            </p:cNvPr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8" name="Google Shape;170;p29">
              <a:extLst>
                <a:ext uri="{FF2B5EF4-FFF2-40B4-BE49-F238E27FC236}">
                  <a16:creationId xmlns:a16="http://schemas.microsoft.com/office/drawing/2014/main" id="{48CFA56D-9D8D-40DE-95B8-6BAD2F33D60C}"/>
                </a:ext>
              </a:extLst>
            </p:cNvPr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9" name="Google Shape;171;p29">
              <a:extLst>
                <a:ext uri="{FF2B5EF4-FFF2-40B4-BE49-F238E27FC236}">
                  <a16:creationId xmlns:a16="http://schemas.microsoft.com/office/drawing/2014/main" id="{0DC92251-0F79-4726-8186-443897702DDE}"/>
                </a:ext>
              </a:extLst>
            </p:cNvPr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0" name="Google Shape;172;p29">
              <a:extLst>
                <a:ext uri="{FF2B5EF4-FFF2-40B4-BE49-F238E27FC236}">
                  <a16:creationId xmlns:a16="http://schemas.microsoft.com/office/drawing/2014/main" id="{FDD0D78C-7633-4113-993A-8B866005D0F8}"/>
                </a:ext>
              </a:extLst>
            </p:cNvPr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1" name="Google Shape;173;p29">
              <a:extLst>
                <a:ext uri="{FF2B5EF4-FFF2-40B4-BE49-F238E27FC236}">
                  <a16:creationId xmlns:a16="http://schemas.microsoft.com/office/drawing/2014/main" id="{2A32494E-63C6-4B3B-93ED-2D20C1F45367}"/>
                </a:ext>
              </a:extLst>
            </p:cNvPr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2" name="Google Shape;174;p29">
              <a:extLst>
                <a:ext uri="{FF2B5EF4-FFF2-40B4-BE49-F238E27FC236}">
                  <a16:creationId xmlns:a16="http://schemas.microsoft.com/office/drawing/2014/main" id="{EC681119-A2DB-4E15-8457-4BDDCC95A9AC}"/>
                </a:ext>
              </a:extLst>
            </p:cNvPr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3" name="Google Shape;175;p29">
              <a:extLst>
                <a:ext uri="{FF2B5EF4-FFF2-40B4-BE49-F238E27FC236}">
                  <a16:creationId xmlns:a16="http://schemas.microsoft.com/office/drawing/2014/main" id="{2AE92AB3-4762-4C04-891A-F2F4EAFCF2A9}"/>
                </a:ext>
              </a:extLst>
            </p:cNvPr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4" name="Google Shape;176;p29">
              <a:extLst>
                <a:ext uri="{FF2B5EF4-FFF2-40B4-BE49-F238E27FC236}">
                  <a16:creationId xmlns:a16="http://schemas.microsoft.com/office/drawing/2014/main" id="{409C22D2-A302-43B4-93CD-1912A04C1F7E}"/>
                </a:ext>
              </a:extLst>
            </p:cNvPr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5" name="Google Shape;177;p29">
              <a:extLst>
                <a:ext uri="{FF2B5EF4-FFF2-40B4-BE49-F238E27FC236}">
                  <a16:creationId xmlns:a16="http://schemas.microsoft.com/office/drawing/2014/main" id="{43ABFE45-3704-4B68-9361-2A0D226B0202}"/>
                </a:ext>
              </a:extLst>
            </p:cNvPr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6" name="Google Shape;178;p29">
              <a:extLst>
                <a:ext uri="{FF2B5EF4-FFF2-40B4-BE49-F238E27FC236}">
                  <a16:creationId xmlns:a16="http://schemas.microsoft.com/office/drawing/2014/main" id="{CB84E8C1-0A52-4241-9D09-0155D79067FE}"/>
                </a:ext>
              </a:extLst>
            </p:cNvPr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7" name="Google Shape;179;p29">
              <a:extLst>
                <a:ext uri="{FF2B5EF4-FFF2-40B4-BE49-F238E27FC236}">
                  <a16:creationId xmlns:a16="http://schemas.microsoft.com/office/drawing/2014/main" id="{3CA92B33-BCD1-4D39-ABB1-0FE865EFA55F}"/>
                </a:ext>
              </a:extLst>
            </p:cNvPr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8" name="Google Shape;180;p29">
              <a:extLst>
                <a:ext uri="{FF2B5EF4-FFF2-40B4-BE49-F238E27FC236}">
                  <a16:creationId xmlns:a16="http://schemas.microsoft.com/office/drawing/2014/main" id="{AE283D60-E0F9-4273-9B82-A95CFC2FC6AA}"/>
                </a:ext>
              </a:extLst>
            </p:cNvPr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9" name="Google Shape;181;p29">
              <a:extLst>
                <a:ext uri="{FF2B5EF4-FFF2-40B4-BE49-F238E27FC236}">
                  <a16:creationId xmlns:a16="http://schemas.microsoft.com/office/drawing/2014/main" id="{C5913C48-0EBC-44E4-89E3-4BAB17CD2855}"/>
                </a:ext>
              </a:extLst>
            </p:cNvPr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0" name="Google Shape;182;p29">
              <a:extLst>
                <a:ext uri="{FF2B5EF4-FFF2-40B4-BE49-F238E27FC236}">
                  <a16:creationId xmlns:a16="http://schemas.microsoft.com/office/drawing/2014/main" id="{768211EA-790B-41E5-9D66-BBC40A8B50FD}"/>
                </a:ext>
              </a:extLst>
            </p:cNvPr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1" name="Google Shape;183;p29">
              <a:extLst>
                <a:ext uri="{FF2B5EF4-FFF2-40B4-BE49-F238E27FC236}">
                  <a16:creationId xmlns:a16="http://schemas.microsoft.com/office/drawing/2014/main" id="{466880D6-57A4-442F-BC24-20F530F12248}"/>
                </a:ext>
              </a:extLst>
            </p:cNvPr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2" name="Google Shape;184;p29">
              <a:extLst>
                <a:ext uri="{FF2B5EF4-FFF2-40B4-BE49-F238E27FC236}">
                  <a16:creationId xmlns:a16="http://schemas.microsoft.com/office/drawing/2014/main" id="{42E1F29E-65DE-4A50-A2C9-4772CA2846EA}"/>
                </a:ext>
              </a:extLst>
            </p:cNvPr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3" name="Google Shape;185;p29">
              <a:extLst>
                <a:ext uri="{FF2B5EF4-FFF2-40B4-BE49-F238E27FC236}">
                  <a16:creationId xmlns:a16="http://schemas.microsoft.com/office/drawing/2014/main" id="{963A5489-BAB7-4896-88F0-A100426C4382}"/>
                </a:ext>
              </a:extLst>
            </p:cNvPr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4" name="Google Shape;186;p29">
              <a:extLst>
                <a:ext uri="{FF2B5EF4-FFF2-40B4-BE49-F238E27FC236}">
                  <a16:creationId xmlns:a16="http://schemas.microsoft.com/office/drawing/2014/main" id="{0435F17F-2B21-44F4-B795-15F61228628F}"/>
                </a:ext>
              </a:extLst>
            </p:cNvPr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5" name="Google Shape;187;p29">
              <a:extLst>
                <a:ext uri="{FF2B5EF4-FFF2-40B4-BE49-F238E27FC236}">
                  <a16:creationId xmlns:a16="http://schemas.microsoft.com/office/drawing/2014/main" id="{6DD77564-AC0E-4D1C-AC92-557004B330CD}"/>
                </a:ext>
              </a:extLst>
            </p:cNvPr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6" name="Google Shape;188;p29">
              <a:extLst>
                <a:ext uri="{FF2B5EF4-FFF2-40B4-BE49-F238E27FC236}">
                  <a16:creationId xmlns:a16="http://schemas.microsoft.com/office/drawing/2014/main" id="{F83BDAC0-48EA-4130-8B4D-71CA17CD6490}"/>
                </a:ext>
              </a:extLst>
            </p:cNvPr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7" name="Google Shape;189;p29">
              <a:extLst>
                <a:ext uri="{FF2B5EF4-FFF2-40B4-BE49-F238E27FC236}">
                  <a16:creationId xmlns:a16="http://schemas.microsoft.com/office/drawing/2014/main" id="{1BC78E56-8902-4195-BDD5-29D34F43E34D}"/>
                </a:ext>
              </a:extLst>
            </p:cNvPr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8" name="Google Shape;190;p29">
              <a:extLst>
                <a:ext uri="{FF2B5EF4-FFF2-40B4-BE49-F238E27FC236}">
                  <a16:creationId xmlns:a16="http://schemas.microsoft.com/office/drawing/2014/main" id="{43FFF35F-A727-420D-8CDD-8275BFA18CA8}"/>
                </a:ext>
              </a:extLst>
            </p:cNvPr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9" name="Google Shape;191;p29">
              <a:extLst>
                <a:ext uri="{FF2B5EF4-FFF2-40B4-BE49-F238E27FC236}">
                  <a16:creationId xmlns:a16="http://schemas.microsoft.com/office/drawing/2014/main" id="{D6CD19D2-6EE4-4376-9B28-EC2540EAD739}"/>
                </a:ext>
              </a:extLst>
            </p:cNvPr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0" name="Google Shape;192;p29">
              <a:extLst>
                <a:ext uri="{FF2B5EF4-FFF2-40B4-BE49-F238E27FC236}">
                  <a16:creationId xmlns:a16="http://schemas.microsoft.com/office/drawing/2014/main" id="{02E67FCC-8FF0-47EC-A321-664E425D3FF7}"/>
                </a:ext>
              </a:extLst>
            </p:cNvPr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1" name="Google Shape;193;p29">
              <a:extLst>
                <a:ext uri="{FF2B5EF4-FFF2-40B4-BE49-F238E27FC236}">
                  <a16:creationId xmlns:a16="http://schemas.microsoft.com/office/drawing/2014/main" id="{A00DB3BD-34B2-43F7-99C3-95962C5C2207}"/>
                </a:ext>
              </a:extLst>
            </p:cNvPr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2" name="Google Shape;194;p29">
              <a:extLst>
                <a:ext uri="{FF2B5EF4-FFF2-40B4-BE49-F238E27FC236}">
                  <a16:creationId xmlns:a16="http://schemas.microsoft.com/office/drawing/2014/main" id="{BA952074-3BBB-46AE-8A1C-08CA63CC8FEC}"/>
                </a:ext>
              </a:extLst>
            </p:cNvPr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3" name="Google Shape;195;p29">
              <a:extLst>
                <a:ext uri="{FF2B5EF4-FFF2-40B4-BE49-F238E27FC236}">
                  <a16:creationId xmlns:a16="http://schemas.microsoft.com/office/drawing/2014/main" id="{690B6ED5-E0E6-4CF9-8C66-27E9F2CB9385}"/>
                </a:ext>
              </a:extLst>
            </p:cNvPr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4" name="Google Shape;196;p29">
              <a:extLst>
                <a:ext uri="{FF2B5EF4-FFF2-40B4-BE49-F238E27FC236}">
                  <a16:creationId xmlns:a16="http://schemas.microsoft.com/office/drawing/2014/main" id="{F2DE7E04-DEF4-4B90-93E1-0AB13784E7D7}"/>
                </a:ext>
              </a:extLst>
            </p:cNvPr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5" name="Google Shape;197;p29">
              <a:extLst>
                <a:ext uri="{FF2B5EF4-FFF2-40B4-BE49-F238E27FC236}">
                  <a16:creationId xmlns:a16="http://schemas.microsoft.com/office/drawing/2014/main" id="{825A489B-C9E3-4C21-995E-DAA53E659390}"/>
                </a:ext>
              </a:extLst>
            </p:cNvPr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6" name="Google Shape;198;p29">
              <a:extLst>
                <a:ext uri="{FF2B5EF4-FFF2-40B4-BE49-F238E27FC236}">
                  <a16:creationId xmlns:a16="http://schemas.microsoft.com/office/drawing/2014/main" id="{1CBA55F3-2CE9-439D-A91C-E26F3E6D5966}"/>
                </a:ext>
              </a:extLst>
            </p:cNvPr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7" name="Google Shape;199;p29">
              <a:extLst>
                <a:ext uri="{FF2B5EF4-FFF2-40B4-BE49-F238E27FC236}">
                  <a16:creationId xmlns:a16="http://schemas.microsoft.com/office/drawing/2014/main" id="{1B49837E-30D3-421D-862B-A8589898B00E}"/>
                </a:ext>
              </a:extLst>
            </p:cNvPr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8" name="Google Shape;200;p29">
              <a:extLst>
                <a:ext uri="{FF2B5EF4-FFF2-40B4-BE49-F238E27FC236}">
                  <a16:creationId xmlns:a16="http://schemas.microsoft.com/office/drawing/2014/main" id="{44B03B0D-DABF-44EA-9DE2-6685821D6201}"/>
                </a:ext>
              </a:extLst>
            </p:cNvPr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9" name="Google Shape;201;p29">
              <a:extLst>
                <a:ext uri="{FF2B5EF4-FFF2-40B4-BE49-F238E27FC236}">
                  <a16:creationId xmlns:a16="http://schemas.microsoft.com/office/drawing/2014/main" id="{873E40D4-4A42-465A-8D80-AFA76B8C1160}"/>
                </a:ext>
              </a:extLst>
            </p:cNvPr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0" name="Google Shape;202;p29">
              <a:extLst>
                <a:ext uri="{FF2B5EF4-FFF2-40B4-BE49-F238E27FC236}">
                  <a16:creationId xmlns:a16="http://schemas.microsoft.com/office/drawing/2014/main" id="{A7930E1E-F4B3-4821-964C-5FFFDC8E7404}"/>
                </a:ext>
              </a:extLst>
            </p:cNvPr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" name="Google Shape;203;p29">
              <a:extLst>
                <a:ext uri="{FF2B5EF4-FFF2-40B4-BE49-F238E27FC236}">
                  <a16:creationId xmlns:a16="http://schemas.microsoft.com/office/drawing/2014/main" id="{AA1FFED2-4A92-4FD7-9A3F-4401815EDE97}"/>
                </a:ext>
              </a:extLst>
            </p:cNvPr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" name="Google Shape;204;p29">
              <a:extLst>
                <a:ext uri="{FF2B5EF4-FFF2-40B4-BE49-F238E27FC236}">
                  <a16:creationId xmlns:a16="http://schemas.microsoft.com/office/drawing/2014/main" id="{6F3813C7-8044-4B76-91D0-DC19FBFBD33A}"/>
                </a:ext>
              </a:extLst>
            </p:cNvPr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3" name="Google Shape;205;p29">
              <a:extLst>
                <a:ext uri="{FF2B5EF4-FFF2-40B4-BE49-F238E27FC236}">
                  <a16:creationId xmlns:a16="http://schemas.microsoft.com/office/drawing/2014/main" id="{940941D3-2FC2-452E-8AAF-418BA7662F23}"/>
                </a:ext>
              </a:extLst>
            </p:cNvPr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4" name="Google Shape;206;p29">
              <a:extLst>
                <a:ext uri="{FF2B5EF4-FFF2-40B4-BE49-F238E27FC236}">
                  <a16:creationId xmlns:a16="http://schemas.microsoft.com/office/drawing/2014/main" id="{10E853D6-F9FF-4555-A496-EF7B819D1933}"/>
                </a:ext>
              </a:extLst>
            </p:cNvPr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5" name="Google Shape;207;p29">
              <a:extLst>
                <a:ext uri="{FF2B5EF4-FFF2-40B4-BE49-F238E27FC236}">
                  <a16:creationId xmlns:a16="http://schemas.microsoft.com/office/drawing/2014/main" id="{923A5FC6-4509-4A63-939A-8F492593D81A}"/>
                </a:ext>
              </a:extLst>
            </p:cNvPr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6" name="Google Shape;208;p29">
              <a:extLst>
                <a:ext uri="{FF2B5EF4-FFF2-40B4-BE49-F238E27FC236}">
                  <a16:creationId xmlns:a16="http://schemas.microsoft.com/office/drawing/2014/main" id="{61A0B308-E378-4B09-AEF2-65E2420F8215}"/>
                </a:ext>
              </a:extLst>
            </p:cNvPr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7" name="Google Shape;209;p29">
              <a:extLst>
                <a:ext uri="{FF2B5EF4-FFF2-40B4-BE49-F238E27FC236}">
                  <a16:creationId xmlns:a16="http://schemas.microsoft.com/office/drawing/2014/main" id="{D9C5DC28-865B-4DD4-BB1D-460B67EAFE4D}"/>
                </a:ext>
              </a:extLst>
            </p:cNvPr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8" name="Google Shape;210;p29">
              <a:extLst>
                <a:ext uri="{FF2B5EF4-FFF2-40B4-BE49-F238E27FC236}">
                  <a16:creationId xmlns:a16="http://schemas.microsoft.com/office/drawing/2014/main" id="{8F2B469C-FE49-4BE7-B1A8-FFADDAC5268A}"/>
                </a:ext>
              </a:extLst>
            </p:cNvPr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" name="Google Shape;211;p29">
              <a:extLst>
                <a:ext uri="{FF2B5EF4-FFF2-40B4-BE49-F238E27FC236}">
                  <a16:creationId xmlns:a16="http://schemas.microsoft.com/office/drawing/2014/main" id="{DC0F0AF8-A2DF-4DC0-A180-8E9EC52572CA}"/>
                </a:ext>
              </a:extLst>
            </p:cNvPr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0" name="Google Shape;212;p29">
              <a:extLst>
                <a:ext uri="{FF2B5EF4-FFF2-40B4-BE49-F238E27FC236}">
                  <a16:creationId xmlns:a16="http://schemas.microsoft.com/office/drawing/2014/main" id="{4AB588CA-BC02-401F-AF8A-C1E4DB4CE852}"/>
                </a:ext>
              </a:extLst>
            </p:cNvPr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1" name="Google Shape;213;p29">
              <a:extLst>
                <a:ext uri="{FF2B5EF4-FFF2-40B4-BE49-F238E27FC236}">
                  <a16:creationId xmlns:a16="http://schemas.microsoft.com/office/drawing/2014/main" id="{8941D068-1CA0-4A5A-B257-D51FD2365980}"/>
                </a:ext>
              </a:extLst>
            </p:cNvPr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2" name="Google Shape;214;p29">
              <a:extLst>
                <a:ext uri="{FF2B5EF4-FFF2-40B4-BE49-F238E27FC236}">
                  <a16:creationId xmlns:a16="http://schemas.microsoft.com/office/drawing/2014/main" id="{9F8817B6-34B2-4FA9-8D21-DD8D3AE1EDDD}"/>
                </a:ext>
              </a:extLst>
            </p:cNvPr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" name="Google Shape;215;p29">
              <a:extLst>
                <a:ext uri="{FF2B5EF4-FFF2-40B4-BE49-F238E27FC236}">
                  <a16:creationId xmlns:a16="http://schemas.microsoft.com/office/drawing/2014/main" id="{5B903FCC-222B-4BD4-B8F4-C1C273106795}"/>
                </a:ext>
              </a:extLst>
            </p:cNvPr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" name="Google Shape;216;p29">
              <a:extLst>
                <a:ext uri="{FF2B5EF4-FFF2-40B4-BE49-F238E27FC236}">
                  <a16:creationId xmlns:a16="http://schemas.microsoft.com/office/drawing/2014/main" id="{36A674D2-8E11-4FCF-9D1F-EF8E2DDCEE97}"/>
                </a:ext>
              </a:extLst>
            </p:cNvPr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" name="Google Shape;217;p29">
              <a:extLst>
                <a:ext uri="{FF2B5EF4-FFF2-40B4-BE49-F238E27FC236}">
                  <a16:creationId xmlns:a16="http://schemas.microsoft.com/office/drawing/2014/main" id="{EB033D22-FFD2-458F-87D2-60CCFFD9EBEB}"/>
                </a:ext>
              </a:extLst>
            </p:cNvPr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6" name="Google Shape;218;p29">
              <a:extLst>
                <a:ext uri="{FF2B5EF4-FFF2-40B4-BE49-F238E27FC236}">
                  <a16:creationId xmlns:a16="http://schemas.microsoft.com/office/drawing/2014/main" id="{BA3659BF-8C36-429C-98CC-C999D1134064}"/>
                </a:ext>
              </a:extLst>
            </p:cNvPr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7" name="Google Shape;219;p29">
              <a:extLst>
                <a:ext uri="{FF2B5EF4-FFF2-40B4-BE49-F238E27FC236}">
                  <a16:creationId xmlns:a16="http://schemas.microsoft.com/office/drawing/2014/main" id="{F4F823C8-5675-463E-B4C5-1D8147C7B078}"/>
                </a:ext>
              </a:extLst>
            </p:cNvPr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8" name="Google Shape;220;p29">
              <a:extLst>
                <a:ext uri="{FF2B5EF4-FFF2-40B4-BE49-F238E27FC236}">
                  <a16:creationId xmlns:a16="http://schemas.microsoft.com/office/drawing/2014/main" id="{3FEE3F83-5FF4-4245-8AFA-7E01218F110C}"/>
                </a:ext>
              </a:extLst>
            </p:cNvPr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9" name="Google Shape;221;p29">
              <a:extLst>
                <a:ext uri="{FF2B5EF4-FFF2-40B4-BE49-F238E27FC236}">
                  <a16:creationId xmlns:a16="http://schemas.microsoft.com/office/drawing/2014/main" id="{B3B3709F-67EA-4713-8F7D-EAC79935A6AF}"/>
                </a:ext>
              </a:extLst>
            </p:cNvPr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0" name="Google Shape;222;p29">
              <a:extLst>
                <a:ext uri="{FF2B5EF4-FFF2-40B4-BE49-F238E27FC236}">
                  <a16:creationId xmlns:a16="http://schemas.microsoft.com/office/drawing/2014/main" id="{47A1B605-6D66-4D19-9C20-B5D417C55DC4}"/>
                </a:ext>
              </a:extLst>
            </p:cNvPr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1" name="Google Shape;223;p29">
              <a:extLst>
                <a:ext uri="{FF2B5EF4-FFF2-40B4-BE49-F238E27FC236}">
                  <a16:creationId xmlns:a16="http://schemas.microsoft.com/office/drawing/2014/main" id="{80847BA0-8A3F-4E6E-852C-5E52CA81FA51}"/>
                </a:ext>
              </a:extLst>
            </p:cNvPr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2" name="Google Shape;224;p29">
              <a:extLst>
                <a:ext uri="{FF2B5EF4-FFF2-40B4-BE49-F238E27FC236}">
                  <a16:creationId xmlns:a16="http://schemas.microsoft.com/office/drawing/2014/main" id="{7DC9CBF4-E3DB-478A-9134-02169C89CD5B}"/>
                </a:ext>
              </a:extLst>
            </p:cNvPr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3" name="Google Shape;225;p29">
              <a:extLst>
                <a:ext uri="{FF2B5EF4-FFF2-40B4-BE49-F238E27FC236}">
                  <a16:creationId xmlns:a16="http://schemas.microsoft.com/office/drawing/2014/main" id="{F2FB90E6-10CA-484E-932F-F9BB95EF9014}"/>
                </a:ext>
              </a:extLst>
            </p:cNvPr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4" name="Google Shape;226;p29">
              <a:extLst>
                <a:ext uri="{FF2B5EF4-FFF2-40B4-BE49-F238E27FC236}">
                  <a16:creationId xmlns:a16="http://schemas.microsoft.com/office/drawing/2014/main" id="{61A31086-EEAC-4833-8E46-4E9B90235834}"/>
                </a:ext>
              </a:extLst>
            </p:cNvPr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5" name="Google Shape;227;p29">
              <a:extLst>
                <a:ext uri="{FF2B5EF4-FFF2-40B4-BE49-F238E27FC236}">
                  <a16:creationId xmlns:a16="http://schemas.microsoft.com/office/drawing/2014/main" id="{A98C1D33-01B0-4CA9-A3AC-3F73E520C479}"/>
                </a:ext>
              </a:extLst>
            </p:cNvPr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6" name="Google Shape;228;p29">
            <a:extLst>
              <a:ext uri="{FF2B5EF4-FFF2-40B4-BE49-F238E27FC236}">
                <a16:creationId xmlns:a16="http://schemas.microsoft.com/office/drawing/2014/main" id="{F8FC7FF9-E640-419B-9D85-BDCA7232E6A5}"/>
              </a:ext>
            </a:extLst>
          </p:cNvPr>
          <p:cNvSpPr/>
          <p:nvPr/>
        </p:nvSpPr>
        <p:spPr>
          <a:xfrm>
            <a:off x="10573930" y="5315301"/>
            <a:ext cx="530225" cy="1485900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7" name="Google Shape;229;p29">
            <a:extLst>
              <a:ext uri="{FF2B5EF4-FFF2-40B4-BE49-F238E27FC236}">
                <a16:creationId xmlns:a16="http://schemas.microsoft.com/office/drawing/2014/main" id="{E5ABBF04-9608-448D-AAB9-BD8BDE533FA9}"/>
              </a:ext>
            </a:extLst>
          </p:cNvPr>
          <p:cNvSpPr/>
          <p:nvPr/>
        </p:nvSpPr>
        <p:spPr>
          <a:xfrm>
            <a:off x="483652" y="5290013"/>
            <a:ext cx="368300" cy="1266825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8" name="Google Shape;230;p29">
            <a:extLst>
              <a:ext uri="{FF2B5EF4-FFF2-40B4-BE49-F238E27FC236}">
                <a16:creationId xmlns:a16="http://schemas.microsoft.com/office/drawing/2014/main" id="{CF0327ED-ED8B-4E2E-8627-38DB9892E1CC}"/>
              </a:ext>
            </a:extLst>
          </p:cNvPr>
          <p:cNvSpPr/>
          <p:nvPr/>
        </p:nvSpPr>
        <p:spPr>
          <a:xfrm>
            <a:off x="9765548" y="5553910"/>
            <a:ext cx="392112" cy="882650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9" name="Google Shape;231;p29">
            <a:extLst>
              <a:ext uri="{FF2B5EF4-FFF2-40B4-BE49-F238E27FC236}">
                <a16:creationId xmlns:a16="http://schemas.microsoft.com/office/drawing/2014/main" id="{9AB97F8D-987E-4450-8C9E-A3386308B5F2}"/>
              </a:ext>
            </a:extLst>
          </p:cNvPr>
          <p:cNvSpPr/>
          <p:nvPr/>
        </p:nvSpPr>
        <p:spPr>
          <a:xfrm rot="1563886">
            <a:off x="11635343" y="2094390"/>
            <a:ext cx="366712" cy="1008063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0" name="Google Shape;232;p29">
            <a:extLst>
              <a:ext uri="{FF2B5EF4-FFF2-40B4-BE49-F238E27FC236}">
                <a16:creationId xmlns:a16="http://schemas.microsoft.com/office/drawing/2014/main" id="{D2D05FF8-E080-4DF3-8FA1-BF9F74AB2E09}"/>
              </a:ext>
            </a:extLst>
          </p:cNvPr>
          <p:cNvGrpSpPr/>
          <p:nvPr/>
        </p:nvGrpSpPr>
        <p:grpSpPr>
          <a:xfrm>
            <a:off x="2451211" y="5525095"/>
            <a:ext cx="212939" cy="739605"/>
            <a:chOff x="4562950" y="1179300"/>
            <a:chExt cx="561500" cy="1317600"/>
          </a:xfrm>
          <a:solidFill>
            <a:schemeClr val="accent6">
              <a:lumMod val="50000"/>
            </a:schemeClr>
          </a:solidFill>
        </p:grpSpPr>
        <p:grpSp>
          <p:nvGrpSpPr>
            <p:cNvPr id="101" name="Google Shape;233;p29">
              <a:extLst>
                <a:ext uri="{FF2B5EF4-FFF2-40B4-BE49-F238E27FC236}">
                  <a16:creationId xmlns:a16="http://schemas.microsoft.com/office/drawing/2014/main" id="{3F688F8B-07E0-4AEA-B8DB-63F88D720795}"/>
                </a:ext>
              </a:extLst>
            </p:cNvPr>
            <p:cNvGrpSpPr/>
            <p:nvPr/>
          </p:nvGrpSpPr>
          <p:grpSpPr>
            <a:xfrm>
              <a:off x="4562950" y="1179300"/>
              <a:ext cx="561500" cy="1317600"/>
              <a:chOff x="4562950" y="1179300"/>
              <a:chExt cx="561500" cy="1317600"/>
            </a:xfrm>
            <a:grpFill/>
          </p:grpSpPr>
          <p:sp>
            <p:nvSpPr>
              <p:cNvPr id="104" name="Google Shape;234;p29">
                <a:extLst>
                  <a:ext uri="{FF2B5EF4-FFF2-40B4-BE49-F238E27FC236}">
                    <a16:creationId xmlns:a16="http://schemas.microsoft.com/office/drawing/2014/main" id="{F92F5A0B-FDF2-4BE1-B3D0-9FEE0721AFCC}"/>
                  </a:ext>
                </a:extLst>
              </p:cNvPr>
              <p:cNvSpPr/>
              <p:nvPr/>
            </p:nvSpPr>
            <p:spPr>
              <a:xfrm>
                <a:off x="4562950" y="1199100"/>
                <a:ext cx="561500" cy="1297800"/>
              </a:xfrm>
              <a:custGeom>
                <a:avLst/>
                <a:gdLst/>
                <a:ahLst/>
                <a:cxnLst/>
                <a:rect l="l" t="t" r="r" b="b"/>
                <a:pathLst>
                  <a:path w="22460" h="51912" extrusionOk="0">
                    <a:moveTo>
                      <a:pt x="14066" y="5266"/>
                    </a:moveTo>
                    <a:cubicBezTo>
                      <a:pt x="14419" y="5266"/>
                      <a:pt x="14974" y="8294"/>
                      <a:pt x="14974" y="8490"/>
                    </a:cubicBezTo>
                    <a:cubicBezTo>
                      <a:pt x="14974" y="8698"/>
                      <a:pt x="14974" y="8906"/>
                      <a:pt x="14974" y="9114"/>
                    </a:cubicBezTo>
                    <a:cubicBezTo>
                      <a:pt x="14974" y="9183"/>
                      <a:pt x="14974" y="9183"/>
                      <a:pt x="14974" y="9252"/>
                    </a:cubicBezTo>
                    <a:lnTo>
                      <a:pt x="14974" y="9321"/>
                    </a:lnTo>
                    <a:cubicBezTo>
                      <a:pt x="14904" y="10708"/>
                      <a:pt x="14696" y="12094"/>
                      <a:pt x="14211" y="13411"/>
                    </a:cubicBezTo>
                    <a:cubicBezTo>
                      <a:pt x="13449" y="15352"/>
                      <a:pt x="12270" y="17154"/>
                      <a:pt x="10814" y="18679"/>
                    </a:cubicBezTo>
                    <a:lnTo>
                      <a:pt x="10884" y="18472"/>
                    </a:lnTo>
                    <a:cubicBezTo>
                      <a:pt x="10884" y="18402"/>
                      <a:pt x="10814" y="18333"/>
                      <a:pt x="10745" y="18333"/>
                    </a:cubicBezTo>
                    <a:cubicBezTo>
                      <a:pt x="11646" y="16253"/>
                      <a:pt x="12339" y="14035"/>
                      <a:pt x="12755" y="11748"/>
                    </a:cubicBezTo>
                    <a:cubicBezTo>
                      <a:pt x="12755" y="11708"/>
                      <a:pt x="12732" y="11668"/>
                      <a:pt x="12699" y="11668"/>
                    </a:cubicBezTo>
                    <a:cubicBezTo>
                      <a:pt x="12675" y="11668"/>
                      <a:pt x="12646" y="11689"/>
                      <a:pt x="12617" y="11748"/>
                    </a:cubicBezTo>
                    <a:cubicBezTo>
                      <a:pt x="12132" y="13758"/>
                      <a:pt x="11508" y="15768"/>
                      <a:pt x="10745" y="17709"/>
                    </a:cubicBezTo>
                    <a:cubicBezTo>
                      <a:pt x="10745" y="16045"/>
                      <a:pt x="10399" y="14451"/>
                      <a:pt x="10537" y="12857"/>
                    </a:cubicBezTo>
                    <a:cubicBezTo>
                      <a:pt x="10607" y="11470"/>
                      <a:pt x="10953" y="10153"/>
                      <a:pt x="11577" y="8975"/>
                    </a:cubicBezTo>
                    <a:cubicBezTo>
                      <a:pt x="11646" y="8975"/>
                      <a:pt x="11646" y="8906"/>
                      <a:pt x="11646" y="8906"/>
                    </a:cubicBezTo>
                    <a:lnTo>
                      <a:pt x="11646" y="8836"/>
                    </a:lnTo>
                    <a:cubicBezTo>
                      <a:pt x="11716" y="8628"/>
                      <a:pt x="11854" y="8490"/>
                      <a:pt x="11924" y="8351"/>
                    </a:cubicBezTo>
                    <a:cubicBezTo>
                      <a:pt x="11942" y="8370"/>
                      <a:pt x="11966" y="8378"/>
                      <a:pt x="11990" y="8378"/>
                    </a:cubicBezTo>
                    <a:cubicBezTo>
                      <a:pt x="12057" y="8378"/>
                      <a:pt x="12132" y="8314"/>
                      <a:pt x="12132" y="8212"/>
                    </a:cubicBezTo>
                    <a:lnTo>
                      <a:pt x="12132" y="8004"/>
                    </a:lnTo>
                    <a:cubicBezTo>
                      <a:pt x="12686" y="7034"/>
                      <a:pt x="13310" y="6133"/>
                      <a:pt x="14003" y="5301"/>
                    </a:cubicBezTo>
                    <a:cubicBezTo>
                      <a:pt x="14023" y="5277"/>
                      <a:pt x="14044" y="5266"/>
                      <a:pt x="14066" y="5266"/>
                    </a:cubicBezTo>
                    <a:close/>
                    <a:moveTo>
                      <a:pt x="10884" y="5093"/>
                    </a:moveTo>
                    <a:cubicBezTo>
                      <a:pt x="11438" y="5509"/>
                      <a:pt x="11646" y="6271"/>
                      <a:pt x="11369" y="6965"/>
                    </a:cubicBezTo>
                    <a:cubicBezTo>
                      <a:pt x="11369" y="7519"/>
                      <a:pt x="11369" y="8074"/>
                      <a:pt x="11438" y="8698"/>
                    </a:cubicBezTo>
                    <a:cubicBezTo>
                      <a:pt x="11022" y="9529"/>
                      <a:pt x="10745" y="10431"/>
                      <a:pt x="10468" y="11332"/>
                    </a:cubicBezTo>
                    <a:cubicBezTo>
                      <a:pt x="9844" y="13689"/>
                      <a:pt x="10468" y="16045"/>
                      <a:pt x="10537" y="18402"/>
                    </a:cubicBezTo>
                    <a:cubicBezTo>
                      <a:pt x="10468" y="18610"/>
                      <a:pt x="10399" y="18818"/>
                      <a:pt x="10260" y="19026"/>
                    </a:cubicBezTo>
                    <a:cubicBezTo>
                      <a:pt x="10260" y="18679"/>
                      <a:pt x="10121" y="18333"/>
                      <a:pt x="10052" y="17986"/>
                    </a:cubicBezTo>
                    <a:cubicBezTo>
                      <a:pt x="10121" y="16115"/>
                      <a:pt x="9359" y="14312"/>
                      <a:pt x="9359" y="12441"/>
                    </a:cubicBezTo>
                    <a:cubicBezTo>
                      <a:pt x="9359" y="12406"/>
                      <a:pt x="9324" y="12389"/>
                      <a:pt x="9289" y="12389"/>
                    </a:cubicBezTo>
                    <a:cubicBezTo>
                      <a:pt x="9255" y="12389"/>
                      <a:pt x="9220" y="12406"/>
                      <a:pt x="9220" y="12441"/>
                    </a:cubicBezTo>
                    <a:cubicBezTo>
                      <a:pt x="9220" y="14104"/>
                      <a:pt x="9428" y="15699"/>
                      <a:pt x="9775" y="17293"/>
                    </a:cubicBezTo>
                    <a:cubicBezTo>
                      <a:pt x="9151" y="16184"/>
                      <a:pt x="8666" y="15075"/>
                      <a:pt x="8319" y="13827"/>
                    </a:cubicBezTo>
                    <a:cubicBezTo>
                      <a:pt x="7903" y="11540"/>
                      <a:pt x="8804" y="8975"/>
                      <a:pt x="9775" y="6895"/>
                    </a:cubicBezTo>
                    <a:cubicBezTo>
                      <a:pt x="10121" y="6271"/>
                      <a:pt x="10468" y="5648"/>
                      <a:pt x="10884" y="5093"/>
                    </a:cubicBezTo>
                    <a:close/>
                    <a:moveTo>
                      <a:pt x="17816" y="6064"/>
                    </a:moveTo>
                    <a:cubicBezTo>
                      <a:pt x="17677" y="6271"/>
                      <a:pt x="17608" y="6549"/>
                      <a:pt x="17538" y="6826"/>
                    </a:cubicBezTo>
                    <a:cubicBezTo>
                      <a:pt x="17053" y="9114"/>
                      <a:pt x="17122" y="11401"/>
                      <a:pt x="16360" y="13689"/>
                    </a:cubicBezTo>
                    <a:cubicBezTo>
                      <a:pt x="15320" y="16669"/>
                      <a:pt x="11924" y="18194"/>
                      <a:pt x="10260" y="20690"/>
                    </a:cubicBezTo>
                    <a:cubicBezTo>
                      <a:pt x="10607" y="19789"/>
                      <a:pt x="11230" y="18957"/>
                      <a:pt x="11993" y="18264"/>
                    </a:cubicBezTo>
                    <a:cubicBezTo>
                      <a:pt x="12062" y="18194"/>
                      <a:pt x="11993" y="18056"/>
                      <a:pt x="11924" y="18056"/>
                    </a:cubicBezTo>
                    <a:cubicBezTo>
                      <a:pt x="14072" y="15560"/>
                      <a:pt x="15251" y="12441"/>
                      <a:pt x="15251" y="9183"/>
                    </a:cubicBezTo>
                    <a:cubicBezTo>
                      <a:pt x="15667" y="8074"/>
                      <a:pt x="16429" y="7103"/>
                      <a:pt x="17400" y="6479"/>
                    </a:cubicBezTo>
                    <a:cubicBezTo>
                      <a:pt x="17538" y="6341"/>
                      <a:pt x="17677" y="6202"/>
                      <a:pt x="17816" y="6064"/>
                    </a:cubicBezTo>
                    <a:close/>
                    <a:moveTo>
                      <a:pt x="1387" y="7450"/>
                    </a:moveTo>
                    <a:cubicBezTo>
                      <a:pt x="1387" y="7450"/>
                      <a:pt x="1456" y="7519"/>
                      <a:pt x="1456" y="7589"/>
                    </a:cubicBezTo>
                    <a:cubicBezTo>
                      <a:pt x="1526" y="8074"/>
                      <a:pt x="1664" y="8628"/>
                      <a:pt x="1803" y="9114"/>
                    </a:cubicBezTo>
                    <a:cubicBezTo>
                      <a:pt x="2427" y="11124"/>
                      <a:pt x="3397" y="12926"/>
                      <a:pt x="3744" y="15075"/>
                    </a:cubicBezTo>
                    <a:cubicBezTo>
                      <a:pt x="4229" y="17570"/>
                      <a:pt x="4160" y="20205"/>
                      <a:pt x="4645" y="22700"/>
                    </a:cubicBezTo>
                    <a:cubicBezTo>
                      <a:pt x="5338" y="25750"/>
                      <a:pt x="5824" y="28800"/>
                      <a:pt x="6101" y="31919"/>
                    </a:cubicBezTo>
                    <a:cubicBezTo>
                      <a:pt x="4437" y="30394"/>
                      <a:pt x="3813" y="28315"/>
                      <a:pt x="3051" y="26305"/>
                    </a:cubicBezTo>
                    <a:cubicBezTo>
                      <a:pt x="2219" y="24156"/>
                      <a:pt x="1526" y="22007"/>
                      <a:pt x="1041" y="19789"/>
                    </a:cubicBezTo>
                    <a:cubicBezTo>
                      <a:pt x="555" y="17085"/>
                      <a:pt x="486" y="14382"/>
                      <a:pt x="833" y="11748"/>
                    </a:cubicBezTo>
                    <a:lnTo>
                      <a:pt x="833" y="11748"/>
                    </a:lnTo>
                    <a:cubicBezTo>
                      <a:pt x="902" y="13411"/>
                      <a:pt x="1179" y="15075"/>
                      <a:pt x="1456" y="16739"/>
                    </a:cubicBezTo>
                    <a:cubicBezTo>
                      <a:pt x="2358" y="21106"/>
                      <a:pt x="3536" y="25403"/>
                      <a:pt x="5061" y="29632"/>
                    </a:cubicBezTo>
                    <a:cubicBezTo>
                      <a:pt x="5085" y="29704"/>
                      <a:pt x="5135" y="29735"/>
                      <a:pt x="5189" y="29735"/>
                    </a:cubicBezTo>
                    <a:cubicBezTo>
                      <a:pt x="5290" y="29735"/>
                      <a:pt x="5408" y="29629"/>
                      <a:pt x="5408" y="29493"/>
                    </a:cubicBezTo>
                    <a:cubicBezTo>
                      <a:pt x="4091" y="24710"/>
                      <a:pt x="2496" y="20205"/>
                      <a:pt x="1664" y="15352"/>
                    </a:cubicBezTo>
                    <a:cubicBezTo>
                      <a:pt x="1249" y="12995"/>
                      <a:pt x="1110" y="10639"/>
                      <a:pt x="1318" y="8282"/>
                    </a:cubicBezTo>
                    <a:lnTo>
                      <a:pt x="1318" y="7727"/>
                    </a:lnTo>
                    <a:cubicBezTo>
                      <a:pt x="1318" y="7658"/>
                      <a:pt x="1318" y="7519"/>
                      <a:pt x="1387" y="7450"/>
                    </a:cubicBezTo>
                    <a:close/>
                    <a:moveTo>
                      <a:pt x="21766" y="19304"/>
                    </a:moveTo>
                    <a:lnTo>
                      <a:pt x="20103" y="21799"/>
                    </a:lnTo>
                    <a:cubicBezTo>
                      <a:pt x="17608" y="25611"/>
                      <a:pt x="14072" y="28800"/>
                      <a:pt x="10745" y="31989"/>
                    </a:cubicBezTo>
                    <a:cubicBezTo>
                      <a:pt x="12339" y="29978"/>
                      <a:pt x="13864" y="27968"/>
                      <a:pt x="15528" y="26097"/>
                    </a:cubicBezTo>
                    <a:cubicBezTo>
                      <a:pt x="17261" y="24156"/>
                      <a:pt x="19133" y="22631"/>
                      <a:pt x="20588" y="20690"/>
                    </a:cubicBezTo>
                    <a:lnTo>
                      <a:pt x="20727" y="20551"/>
                    </a:lnTo>
                    <a:cubicBezTo>
                      <a:pt x="21143" y="20135"/>
                      <a:pt x="21489" y="19720"/>
                      <a:pt x="21766" y="19304"/>
                    </a:cubicBezTo>
                    <a:close/>
                    <a:moveTo>
                      <a:pt x="19479" y="21591"/>
                    </a:moveTo>
                    <a:lnTo>
                      <a:pt x="19479" y="21591"/>
                    </a:lnTo>
                    <a:cubicBezTo>
                      <a:pt x="18162" y="23047"/>
                      <a:pt x="16707" y="24364"/>
                      <a:pt x="15320" y="25819"/>
                    </a:cubicBezTo>
                    <a:cubicBezTo>
                      <a:pt x="13331" y="28001"/>
                      <a:pt x="11520" y="30242"/>
                      <a:pt x="9832" y="32653"/>
                    </a:cubicBezTo>
                    <a:lnTo>
                      <a:pt x="9832" y="32653"/>
                    </a:lnTo>
                    <a:cubicBezTo>
                      <a:pt x="11511" y="29707"/>
                      <a:pt x="13136" y="26643"/>
                      <a:pt x="15736" y="24433"/>
                    </a:cubicBezTo>
                    <a:cubicBezTo>
                      <a:pt x="16914" y="23393"/>
                      <a:pt x="18232" y="22561"/>
                      <a:pt x="19479" y="21591"/>
                    </a:cubicBezTo>
                    <a:close/>
                    <a:moveTo>
                      <a:pt x="1942" y="8282"/>
                    </a:moveTo>
                    <a:lnTo>
                      <a:pt x="1942" y="8282"/>
                    </a:lnTo>
                    <a:cubicBezTo>
                      <a:pt x="4091" y="11817"/>
                      <a:pt x="5477" y="15837"/>
                      <a:pt x="5893" y="19997"/>
                    </a:cubicBezTo>
                    <a:cubicBezTo>
                      <a:pt x="6378" y="24017"/>
                      <a:pt x="5962" y="28176"/>
                      <a:pt x="6586" y="32197"/>
                    </a:cubicBezTo>
                    <a:cubicBezTo>
                      <a:pt x="6517" y="32543"/>
                      <a:pt x="6447" y="32959"/>
                      <a:pt x="6309" y="33306"/>
                    </a:cubicBezTo>
                    <a:cubicBezTo>
                      <a:pt x="6586" y="29632"/>
                      <a:pt x="5546" y="25750"/>
                      <a:pt x="4922" y="22076"/>
                    </a:cubicBezTo>
                    <a:cubicBezTo>
                      <a:pt x="4368" y="19234"/>
                      <a:pt x="4714" y="16253"/>
                      <a:pt x="3813" y="13411"/>
                    </a:cubicBezTo>
                    <a:cubicBezTo>
                      <a:pt x="3328" y="11817"/>
                      <a:pt x="2288" y="10015"/>
                      <a:pt x="1942" y="8282"/>
                    </a:cubicBezTo>
                    <a:close/>
                    <a:moveTo>
                      <a:pt x="21767" y="19442"/>
                    </a:moveTo>
                    <a:cubicBezTo>
                      <a:pt x="21420" y="21591"/>
                      <a:pt x="20658" y="23670"/>
                      <a:pt x="19479" y="25542"/>
                    </a:cubicBezTo>
                    <a:cubicBezTo>
                      <a:pt x="18162" y="27344"/>
                      <a:pt x="16637" y="28939"/>
                      <a:pt x="14835" y="30325"/>
                    </a:cubicBezTo>
                    <a:lnTo>
                      <a:pt x="14904" y="30325"/>
                    </a:lnTo>
                    <a:cubicBezTo>
                      <a:pt x="12755" y="32127"/>
                      <a:pt x="10329" y="33652"/>
                      <a:pt x="8180" y="35385"/>
                    </a:cubicBezTo>
                    <a:lnTo>
                      <a:pt x="8250" y="35247"/>
                    </a:lnTo>
                    <a:cubicBezTo>
                      <a:pt x="8666" y="34692"/>
                      <a:pt x="9082" y="34207"/>
                      <a:pt x="9497" y="33652"/>
                    </a:cubicBezTo>
                    <a:cubicBezTo>
                      <a:pt x="10537" y="32613"/>
                      <a:pt x="11716" y="31573"/>
                      <a:pt x="12755" y="30533"/>
                    </a:cubicBezTo>
                    <a:cubicBezTo>
                      <a:pt x="16221" y="27136"/>
                      <a:pt x="19549" y="23740"/>
                      <a:pt x="21767" y="19442"/>
                    </a:cubicBezTo>
                    <a:close/>
                    <a:moveTo>
                      <a:pt x="20796" y="19858"/>
                    </a:moveTo>
                    <a:lnTo>
                      <a:pt x="20796" y="19858"/>
                    </a:lnTo>
                    <a:cubicBezTo>
                      <a:pt x="18786" y="22007"/>
                      <a:pt x="16013" y="23324"/>
                      <a:pt x="13934" y="25542"/>
                    </a:cubicBezTo>
                    <a:cubicBezTo>
                      <a:pt x="11646" y="28315"/>
                      <a:pt x="9705" y="31365"/>
                      <a:pt x="8111" y="34623"/>
                    </a:cubicBezTo>
                    <a:cubicBezTo>
                      <a:pt x="7279" y="35455"/>
                      <a:pt x="6517" y="36425"/>
                      <a:pt x="5824" y="37396"/>
                    </a:cubicBezTo>
                    <a:lnTo>
                      <a:pt x="5685" y="37534"/>
                    </a:lnTo>
                    <a:lnTo>
                      <a:pt x="5824" y="36841"/>
                    </a:lnTo>
                    <a:cubicBezTo>
                      <a:pt x="7349" y="33514"/>
                      <a:pt x="9220" y="30325"/>
                      <a:pt x="11438" y="27414"/>
                    </a:cubicBezTo>
                    <a:cubicBezTo>
                      <a:pt x="14072" y="24294"/>
                      <a:pt x="17192" y="21730"/>
                      <a:pt x="20796" y="19858"/>
                    </a:cubicBezTo>
                    <a:close/>
                    <a:moveTo>
                      <a:pt x="13461" y="0"/>
                    </a:moveTo>
                    <a:cubicBezTo>
                      <a:pt x="13347" y="0"/>
                      <a:pt x="13229" y="56"/>
                      <a:pt x="13171" y="171"/>
                    </a:cubicBezTo>
                    <a:cubicBezTo>
                      <a:pt x="12963" y="449"/>
                      <a:pt x="12894" y="795"/>
                      <a:pt x="12894" y="1142"/>
                    </a:cubicBezTo>
                    <a:lnTo>
                      <a:pt x="12825" y="1488"/>
                    </a:lnTo>
                    <a:cubicBezTo>
                      <a:pt x="12755" y="1558"/>
                      <a:pt x="12825" y="1696"/>
                      <a:pt x="12894" y="1766"/>
                    </a:cubicBezTo>
                    <a:cubicBezTo>
                      <a:pt x="12478" y="3776"/>
                      <a:pt x="11716" y="5717"/>
                      <a:pt x="11854" y="7866"/>
                    </a:cubicBezTo>
                    <a:cubicBezTo>
                      <a:pt x="11798" y="7922"/>
                      <a:pt x="11741" y="7933"/>
                      <a:pt x="11722" y="8010"/>
                    </a:cubicBezTo>
                    <a:lnTo>
                      <a:pt x="11722" y="8010"/>
                    </a:lnTo>
                    <a:cubicBezTo>
                      <a:pt x="11858" y="6688"/>
                      <a:pt x="11981" y="4602"/>
                      <a:pt x="11230" y="4261"/>
                    </a:cubicBezTo>
                    <a:cubicBezTo>
                      <a:pt x="11196" y="4227"/>
                      <a:pt x="11161" y="4209"/>
                      <a:pt x="11126" y="4209"/>
                    </a:cubicBezTo>
                    <a:cubicBezTo>
                      <a:pt x="11092" y="4209"/>
                      <a:pt x="11057" y="4227"/>
                      <a:pt x="11022" y="4261"/>
                    </a:cubicBezTo>
                    <a:cubicBezTo>
                      <a:pt x="9012" y="6549"/>
                      <a:pt x="7834" y="9460"/>
                      <a:pt x="7834" y="12510"/>
                    </a:cubicBezTo>
                    <a:cubicBezTo>
                      <a:pt x="7972" y="14104"/>
                      <a:pt x="8388" y="15629"/>
                      <a:pt x="9082" y="17016"/>
                    </a:cubicBezTo>
                    <a:cubicBezTo>
                      <a:pt x="9012" y="17016"/>
                      <a:pt x="8943" y="17085"/>
                      <a:pt x="9012" y="17154"/>
                    </a:cubicBezTo>
                    <a:cubicBezTo>
                      <a:pt x="9359" y="17986"/>
                      <a:pt x="9567" y="18818"/>
                      <a:pt x="9636" y="19719"/>
                    </a:cubicBezTo>
                    <a:cubicBezTo>
                      <a:pt x="9497" y="19234"/>
                      <a:pt x="9359" y="18749"/>
                      <a:pt x="9220" y="18333"/>
                    </a:cubicBezTo>
                    <a:cubicBezTo>
                      <a:pt x="9194" y="18280"/>
                      <a:pt x="9147" y="18257"/>
                      <a:pt x="9099" y="18257"/>
                    </a:cubicBezTo>
                    <a:cubicBezTo>
                      <a:pt x="9022" y="18257"/>
                      <a:pt x="8943" y="18317"/>
                      <a:pt x="8943" y="18402"/>
                    </a:cubicBezTo>
                    <a:cubicBezTo>
                      <a:pt x="9220" y="19373"/>
                      <a:pt x="9359" y="20412"/>
                      <a:pt x="9359" y="21383"/>
                    </a:cubicBezTo>
                    <a:cubicBezTo>
                      <a:pt x="9151" y="21937"/>
                      <a:pt x="9012" y="22492"/>
                      <a:pt x="8874" y="23116"/>
                    </a:cubicBezTo>
                    <a:cubicBezTo>
                      <a:pt x="8111" y="25681"/>
                      <a:pt x="7487" y="28453"/>
                      <a:pt x="6863" y="31088"/>
                    </a:cubicBezTo>
                    <a:cubicBezTo>
                      <a:pt x="7002" y="23324"/>
                      <a:pt x="6725" y="14035"/>
                      <a:pt x="1803" y="7796"/>
                    </a:cubicBezTo>
                    <a:cubicBezTo>
                      <a:pt x="1734" y="7103"/>
                      <a:pt x="1734" y="6479"/>
                      <a:pt x="1872" y="5856"/>
                    </a:cubicBezTo>
                    <a:cubicBezTo>
                      <a:pt x="1913" y="5735"/>
                      <a:pt x="1813" y="5661"/>
                      <a:pt x="1708" y="5661"/>
                    </a:cubicBezTo>
                    <a:cubicBezTo>
                      <a:pt x="1633" y="5661"/>
                      <a:pt x="1555" y="5699"/>
                      <a:pt x="1526" y="5786"/>
                    </a:cubicBezTo>
                    <a:cubicBezTo>
                      <a:pt x="1249" y="6479"/>
                      <a:pt x="1110" y="7173"/>
                      <a:pt x="971" y="7866"/>
                    </a:cubicBezTo>
                    <a:cubicBezTo>
                      <a:pt x="1" y="12025"/>
                      <a:pt x="1" y="16392"/>
                      <a:pt x="902" y="20551"/>
                    </a:cubicBezTo>
                    <a:cubicBezTo>
                      <a:pt x="1387" y="22839"/>
                      <a:pt x="2150" y="24987"/>
                      <a:pt x="3051" y="27136"/>
                    </a:cubicBezTo>
                    <a:cubicBezTo>
                      <a:pt x="3744" y="28939"/>
                      <a:pt x="4299" y="30949"/>
                      <a:pt x="6031" y="32127"/>
                    </a:cubicBezTo>
                    <a:lnTo>
                      <a:pt x="6101" y="32127"/>
                    </a:lnTo>
                    <a:cubicBezTo>
                      <a:pt x="6101" y="33098"/>
                      <a:pt x="6031" y="34068"/>
                      <a:pt x="5893" y="34969"/>
                    </a:cubicBezTo>
                    <a:cubicBezTo>
                      <a:pt x="4299" y="40723"/>
                      <a:pt x="2288" y="46199"/>
                      <a:pt x="417" y="51814"/>
                    </a:cubicBezTo>
                    <a:cubicBezTo>
                      <a:pt x="417" y="51863"/>
                      <a:pt x="451" y="51912"/>
                      <a:pt x="496" y="51912"/>
                    </a:cubicBezTo>
                    <a:cubicBezTo>
                      <a:pt x="515" y="51912"/>
                      <a:pt x="535" y="51903"/>
                      <a:pt x="555" y="51883"/>
                    </a:cubicBezTo>
                    <a:cubicBezTo>
                      <a:pt x="2496" y="47863"/>
                      <a:pt x="4021" y="43703"/>
                      <a:pt x="5200" y="39406"/>
                    </a:cubicBezTo>
                    <a:cubicBezTo>
                      <a:pt x="5477" y="38713"/>
                      <a:pt x="5893" y="38019"/>
                      <a:pt x="6309" y="37396"/>
                    </a:cubicBezTo>
                    <a:lnTo>
                      <a:pt x="7210" y="36772"/>
                    </a:lnTo>
                    <a:cubicBezTo>
                      <a:pt x="13449" y="32197"/>
                      <a:pt x="22460" y="26859"/>
                      <a:pt x="22183" y="18541"/>
                    </a:cubicBezTo>
                    <a:lnTo>
                      <a:pt x="22321" y="18264"/>
                    </a:lnTo>
                    <a:cubicBezTo>
                      <a:pt x="22370" y="18166"/>
                      <a:pt x="22281" y="18068"/>
                      <a:pt x="22199" y="18068"/>
                    </a:cubicBezTo>
                    <a:cubicBezTo>
                      <a:pt x="22166" y="18068"/>
                      <a:pt x="22134" y="18084"/>
                      <a:pt x="22113" y="18125"/>
                    </a:cubicBezTo>
                    <a:lnTo>
                      <a:pt x="22044" y="18264"/>
                    </a:lnTo>
                    <a:cubicBezTo>
                      <a:pt x="22044" y="18194"/>
                      <a:pt x="22044" y="18194"/>
                      <a:pt x="22044" y="18125"/>
                    </a:cubicBezTo>
                    <a:cubicBezTo>
                      <a:pt x="22044" y="18085"/>
                      <a:pt x="21998" y="18045"/>
                      <a:pt x="21959" y="18045"/>
                    </a:cubicBezTo>
                    <a:cubicBezTo>
                      <a:pt x="21930" y="18045"/>
                      <a:pt x="21905" y="18066"/>
                      <a:pt x="21905" y="18125"/>
                    </a:cubicBezTo>
                    <a:cubicBezTo>
                      <a:pt x="21628" y="18541"/>
                      <a:pt x="21420" y="18957"/>
                      <a:pt x="21143" y="19373"/>
                    </a:cubicBezTo>
                    <a:cubicBezTo>
                      <a:pt x="14350" y="22353"/>
                      <a:pt x="9359" y="28384"/>
                      <a:pt x="6239" y="35108"/>
                    </a:cubicBezTo>
                    <a:cubicBezTo>
                      <a:pt x="7002" y="32197"/>
                      <a:pt x="7695" y="29285"/>
                      <a:pt x="8458" y="26443"/>
                    </a:cubicBezTo>
                    <a:cubicBezTo>
                      <a:pt x="8804" y="25542"/>
                      <a:pt x="9151" y="24572"/>
                      <a:pt x="9428" y="23670"/>
                    </a:cubicBezTo>
                    <a:lnTo>
                      <a:pt x="9428" y="23601"/>
                    </a:lnTo>
                    <a:cubicBezTo>
                      <a:pt x="9497" y="23393"/>
                      <a:pt x="9567" y="23255"/>
                      <a:pt x="9567" y="23116"/>
                    </a:cubicBezTo>
                    <a:cubicBezTo>
                      <a:pt x="9636" y="23047"/>
                      <a:pt x="9636" y="23047"/>
                      <a:pt x="9636" y="23047"/>
                    </a:cubicBezTo>
                    <a:cubicBezTo>
                      <a:pt x="9636" y="22977"/>
                      <a:pt x="9636" y="22908"/>
                      <a:pt x="9705" y="22839"/>
                    </a:cubicBezTo>
                    <a:cubicBezTo>
                      <a:pt x="10953" y="19650"/>
                      <a:pt x="14003" y="18056"/>
                      <a:pt x="15944" y="15283"/>
                    </a:cubicBezTo>
                    <a:cubicBezTo>
                      <a:pt x="17954" y="12441"/>
                      <a:pt x="17469" y="8559"/>
                      <a:pt x="18232" y="5440"/>
                    </a:cubicBezTo>
                    <a:cubicBezTo>
                      <a:pt x="18276" y="5305"/>
                      <a:pt x="18177" y="5229"/>
                      <a:pt x="18063" y="5229"/>
                    </a:cubicBezTo>
                    <a:cubicBezTo>
                      <a:pt x="18001" y="5229"/>
                      <a:pt x="17934" y="5252"/>
                      <a:pt x="17885" y="5301"/>
                    </a:cubicBezTo>
                    <a:cubicBezTo>
                      <a:pt x="16984" y="6410"/>
                      <a:pt x="15736" y="7103"/>
                      <a:pt x="15182" y="8282"/>
                    </a:cubicBezTo>
                    <a:cubicBezTo>
                      <a:pt x="15112" y="7034"/>
                      <a:pt x="14904" y="5786"/>
                      <a:pt x="14488" y="4539"/>
                    </a:cubicBezTo>
                    <a:cubicBezTo>
                      <a:pt x="14448" y="4457"/>
                      <a:pt x="14383" y="4424"/>
                      <a:pt x="14309" y="4424"/>
                    </a:cubicBezTo>
                    <a:cubicBezTo>
                      <a:pt x="14257" y="4424"/>
                      <a:pt x="14199" y="4440"/>
                      <a:pt x="14142" y="4469"/>
                    </a:cubicBezTo>
                    <a:cubicBezTo>
                      <a:pt x="13379" y="5370"/>
                      <a:pt x="12686" y="6341"/>
                      <a:pt x="12132" y="7381"/>
                    </a:cubicBezTo>
                    <a:cubicBezTo>
                      <a:pt x="12270" y="5509"/>
                      <a:pt x="12617" y="3637"/>
                      <a:pt x="13241" y="1835"/>
                    </a:cubicBezTo>
                    <a:cubicBezTo>
                      <a:pt x="13241" y="1835"/>
                      <a:pt x="13241" y="1835"/>
                      <a:pt x="13241" y="1904"/>
                    </a:cubicBezTo>
                    <a:cubicBezTo>
                      <a:pt x="13281" y="1945"/>
                      <a:pt x="13328" y="1962"/>
                      <a:pt x="13373" y="1962"/>
                    </a:cubicBezTo>
                    <a:cubicBezTo>
                      <a:pt x="13483" y="1962"/>
                      <a:pt x="13587" y="1864"/>
                      <a:pt x="13587" y="1766"/>
                    </a:cubicBezTo>
                    <a:cubicBezTo>
                      <a:pt x="13518" y="1419"/>
                      <a:pt x="13587" y="1142"/>
                      <a:pt x="13657" y="795"/>
                    </a:cubicBezTo>
                    <a:cubicBezTo>
                      <a:pt x="13657" y="657"/>
                      <a:pt x="13726" y="587"/>
                      <a:pt x="13726" y="449"/>
                    </a:cubicBezTo>
                    <a:cubicBezTo>
                      <a:pt x="13726" y="379"/>
                      <a:pt x="13726" y="379"/>
                      <a:pt x="13726" y="310"/>
                    </a:cubicBezTo>
                    <a:cubicBezTo>
                      <a:pt x="13766" y="108"/>
                      <a:pt x="13618" y="0"/>
                      <a:pt x="134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" name="Google Shape;235;p29">
                <a:extLst>
                  <a:ext uri="{FF2B5EF4-FFF2-40B4-BE49-F238E27FC236}">
                    <a16:creationId xmlns:a16="http://schemas.microsoft.com/office/drawing/2014/main" id="{09238819-7E17-48DC-9BB5-1D44A53D1CB1}"/>
                  </a:ext>
                </a:extLst>
              </p:cNvPr>
              <p:cNvSpPr/>
              <p:nvPr/>
            </p:nvSpPr>
            <p:spPr>
              <a:xfrm>
                <a:off x="4880100" y="1179300"/>
                <a:ext cx="75575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6728" extrusionOk="0">
                    <a:moveTo>
                      <a:pt x="2660" y="0"/>
                    </a:moveTo>
                    <a:cubicBezTo>
                      <a:pt x="2537" y="0"/>
                      <a:pt x="2413" y="61"/>
                      <a:pt x="2357" y="201"/>
                    </a:cubicBezTo>
                    <a:cubicBezTo>
                      <a:pt x="2288" y="340"/>
                      <a:pt x="2218" y="478"/>
                      <a:pt x="2218" y="686"/>
                    </a:cubicBezTo>
                    <a:cubicBezTo>
                      <a:pt x="1109" y="2488"/>
                      <a:pt x="416" y="4499"/>
                      <a:pt x="0" y="6648"/>
                    </a:cubicBezTo>
                    <a:cubicBezTo>
                      <a:pt x="0" y="6688"/>
                      <a:pt x="46" y="6728"/>
                      <a:pt x="85" y="6728"/>
                    </a:cubicBezTo>
                    <a:cubicBezTo>
                      <a:pt x="114" y="6728"/>
                      <a:pt x="139" y="6706"/>
                      <a:pt x="139" y="6648"/>
                    </a:cubicBezTo>
                    <a:cubicBezTo>
                      <a:pt x="763" y="4915"/>
                      <a:pt x="1109" y="2766"/>
                      <a:pt x="2288" y="1310"/>
                    </a:cubicBezTo>
                    <a:lnTo>
                      <a:pt x="2288" y="1379"/>
                    </a:lnTo>
                    <a:cubicBezTo>
                      <a:pt x="2322" y="1449"/>
                      <a:pt x="2392" y="1483"/>
                      <a:pt x="2461" y="1483"/>
                    </a:cubicBezTo>
                    <a:cubicBezTo>
                      <a:pt x="2530" y="1483"/>
                      <a:pt x="2599" y="1449"/>
                      <a:pt x="2634" y="1379"/>
                    </a:cubicBezTo>
                    <a:lnTo>
                      <a:pt x="2703" y="1102"/>
                    </a:lnTo>
                    <a:cubicBezTo>
                      <a:pt x="2842" y="894"/>
                      <a:pt x="2911" y="617"/>
                      <a:pt x="2981" y="340"/>
                    </a:cubicBezTo>
                    <a:cubicBezTo>
                      <a:pt x="3022" y="133"/>
                      <a:pt x="2842" y="0"/>
                      <a:pt x="26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" name="Google Shape;236;p29">
                <a:extLst>
                  <a:ext uri="{FF2B5EF4-FFF2-40B4-BE49-F238E27FC236}">
                    <a16:creationId xmlns:a16="http://schemas.microsoft.com/office/drawing/2014/main" id="{4AA91DB0-90E8-41BD-89AB-B781DA389689}"/>
                  </a:ext>
                </a:extLst>
              </p:cNvPr>
              <p:cNvSpPr/>
              <p:nvPr/>
            </p:nvSpPr>
            <p:spPr>
              <a:xfrm>
                <a:off x="4954600" y="1214650"/>
                <a:ext cx="416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378" extrusionOk="0">
                    <a:moveTo>
                      <a:pt x="1248" y="0"/>
                    </a:moveTo>
                    <a:cubicBezTo>
                      <a:pt x="1075" y="0"/>
                      <a:pt x="902" y="104"/>
                      <a:pt x="902" y="312"/>
                    </a:cubicBezTo>
                    <a:cubicBezTo>
                      <a:pt x="902" y="589"/>
                      <a:pt x="902" y="866"/>
                      <a:pt x="1041" y="1144"/>
                    </a:cubicBezTo>
                    <a:cubicBezTo>
                      <a:pt x="694" y="2877"/>
                      <a:pt x="347" y="4540"/>
                      <a:pt x="1" y="6273"/>
                    </a:cubicBezTo>
                    <a:cubicBezTo>
                      <a:pt x="1" y="6343"/>
                      <a:pt x="53" y="6377"/>
                      <a:pt x="113" y="6377"/>
                    </a:cubicBezTo>
                    <a:cubicBezTo>
                      <a:pt x="174" y="6377"/>
                      <a:pt x="243" y="6343"/>
                      <a:pt x="278" y="6273"/>
                    </a:cubicBezTo>
                    <a:cubicBezTo>
                      <a:pt x="417" y="4748"/>
                      <a:pt x="763" y="3223"/>
                      <a:pt x="1110" y="1768"/>
                    </a:cubicBezTo>
                    <a:cubicBezTo>
                      <a:pt x="1179" y="1814"/>
                      <a:pt x="1256" y="1837"/>
                      <a:pt x="1328" y="1837"/>
                    </a:cubicBezTo>
                    <a:cubicBezTo>
                      <a:pt x="1472" y="1837"/>
                      <a:pt x="1595" y="1745"/>
                      <a:pt x="1595" y="1560"/>
                    </a:cubicBezTo>
                    <a:cubicBezTo>
                      <a:pt x="1664" y="1144"/>
                      <a:pt x="1664" y="728"/>
                      <a:pt x="1595" y="312"/>
                    </a:cubicBezTo>
                    <a:cubicBezTo>
                      <a:pt x="1595" y="104"/>
                      <a:pt x="1422" y="0"/>
                      <a:pt x="12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Google Shape;237;p29">
                <a:extLst>
                  <a:ext uri="{FF2B5EF4-FFF2-40B4-BE49-F238E27FC236}">
                    <a16:creationId xmlns:a16="http://schemas.microsoft.com/office/drawing/2014/main" id="{DF99786D-8FBB-4FA3-8C5F-569605B92F43}"/>
                  </a:ext>
                </a:extLst>
              </p:cNvPr>
              <p:cNvSpPr/>
              <p:nvPr/>
            </p:nvSpPr>
            <p:spPr>
              <a:xfrm>
                <a:off x="4970200" y="1218150"/>
                <a:ext cx="68625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5572" extrusionOk="0">
                    <a:moveTo>
                      <a:pt x="2396" y="1"/>
                    </a:moveTo>
                    <a:cubicBezTo>
                      <a:pt x="2268" y="1"/>
                      <a:pt x="2138" y="56"/>
                      <a:pt x="2080" y="172"/>
                    </a:cubicBezTo>
                    <a:cubicBezTo>
                      <a:pt x="1942" y="519"/>
                      <a:pt x="1803" y="865"/>
                      <a:pt x="1734" y="1281"/>
                    </a:cubicBezTo>
                    <a:cubicBezTo>
                      <a:pt x="971" y="2598"/>
                      <a:pt x="417" y="3984"/>
                      <a:pt x="1" y="5440"/>
                    </a:cubicBezTo>
                    <a:cubicBezTo>
                      <a:pt x="1" y="5516"/>
                      <a:pt x="63" y="5571"/>
                      <a:pt x="131" y="5571"/>
                    </a:cubicBezTo>
                    <a:cubicBezTo>
                      <a:pt x="187" y="5571"/>
                      <a:pt x="247" y="5534"/>
                      <a:pt x="278" y="5440"/>
                    </a:cubicBezTo>
                    <a:cubicBezTo>
                      <a:pt x="624" y="4123"/>
                      <a:pt x="1110" y="2945"/>
                      <a:pt x="1803" y="1766"/>
                    </a:cubicBezTo>
                    <a:cubicBezTo>
                      <a:pt x="1832" y="1795"/>
                      <a:pt x="1872" y="1812"/>
                      <a:pt x="1910" y="1812"/>
                    </a:cubicBezTo>
                    <a:cubicBezTo>
                      <a:pt x="1963" y="1812"/>
                      <a:pt x="2011" y="1778"/>
                      <a:pt x="2011" y="1697"/>
                    </a:cubicBezTo>
                    <a:lnTo>
                      <a:pt x="2288" y="1281"/>
                    </a:lnTo>
                    <a:cubicBezTo>
                      <a:pt x="2357" y="1212"/>
                      <a:pt x="2357" y="1212"/>
                      <a:pt x="2427" y="1142"/>
                    </a:cubicBezTo>
                    <a:cubicBezTo>
                      <a:pt x="2496" y="865"/>
                      <a:pt x="2635" y="657"/>
                      <a:pt x="2704" y="449"/>
                    </a:cubicBezTo>
                    <a:lnTo>
                      <a:pt x="2704" y="311"/>
                    </a:lnTo>
                    <a:cubicBezTo>
                      <a:pt x="2744" y="109"/>
                      <a:pt x="2573" y="1"/>
                      <a:pt x="23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2" name="Google Shape;238;p29">
              <a:extLst>
                <a:ext uri="{FF2B5EF4-FFF2-40B4-BE49-F238E27FC236}">
                  <a16:creationId xmlns:a16="http://schemas.microsoft.com/office/drawing/2014/main" id="{3332E62F-E40E-4E60-8167-818B49528BED}"/>
                </a:ext>
              </a:extLst>
            </p:cNvPr>
            <p:cNvSpPr/>
            <p:nvPr/>
          </p:nvSpPr>
          <p:spPr>
            <a:xfrm>
              <a:off x="4848900" y="1445275"/>
              <a:ext cx="26025" cy="116425"/>
            </a:xfrm>
            <a:custGeom>
              <a:avLst/>
              <a:gdLst/>
              <a:ahLst/>
              <a:cxnLst/>
              <a:rect l="l" t="t" r="r" b="b"/>
              <a:pathLst>
                <a:path w="1041" h="4657" extrusionOk="0">
                  <a:moveTo>
                    <a:pt x="930" y="0"/>
                  </a:moveTo>
                  <a:cubicBezTo>
                    <a:pt x="913" y="0"/>
                    <a:pt x="901" y="9"/>
                    <a:pt x="901" y="29"/>
                  </a:cubicBezTo>
                  <a:cubicBezTo>
                    <a:pt x="278" y="1485"/>
                    <a:pt x="0" y="3010"/>
                    <a:pt x="70" y="4604"/>
                  </a:cubicBezTo>
                  <a:cubicBezTo>
                    <a:pt x="70" y="4639"/>
                    <a:pt x="87" y="4656"/>
                    <a:pt x="104" y="4656"/>
                  </a:cubicBezTo>
                  <a:cubicBezTo>
                    <a:pt x="122" y="4656"/>
                    <a:pt x="139" y="4639"/>
                    <a:pt x="139" y="4604"/>
                  </a:cubicBezTo>
                  <a:cubicBezTo>
                    <a:pt x="208" y="3079"/>
                    <a:pt x="555" y="1554"/>
                    <a:pt x="1040" y="98"/>
                  </a:cubicBezTo>
                  <a:cubicBezTo>
                    <a:pt x="1040" y="49"/>
                    <a:pt x="971" y="0"/>
                    <a:pt x="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3" name="Google Shape;239;p29">
              <a:extLst>
                <a:ext uri="{FF2B5EF4-FFF2-40B4-BE49-F238E27FC236}">
                  <a16:creationId xmlns:a16="http://schemas.microsoft.com/office/drawing/2014/main" id="{77D5F6BD-6C08-45DC-8A23-0070E1CF5CF4}"/>
                </a:ext>
              </a:extLst>
            </p:cNvPr>
            <p:cNvSpPr/>
            <p:nvPr/>
          </p:nvSpPr>
          <p:spPr>
            <a:xfrm>
              <a:off x="4918225" y="1490325"/>
              <a:ext cx="50275" cy="107175"/>
            </a:xfrm>
            <a:custGeom>
              <a:avLst/>
              <a:gdLst/>
              <a:ahLst/>
              <a:cxnLst/>
              <a:rect l="l" t="t" r="r" b="b"/>
              <a:pathLst>
                <a:path w="2011" h="4287" extrusionOk="0">
                  <a:moveTo>
                    <a:pt x="1876" y="1"/>
                  </a:moveTo>
                  <a:cubicBezTo>
                    <a:pt x="1849" y="1"/>
                    <a:pt x="1823" y="9"/>
                    <a:pt x="1802" y="29"/>
                  </a:cubicBezTo>
                  <a:cubicBezTo>
                    <a:pt x="1386" y="1485"/>
                    <a:pt x="763" y="2871"/>
                    <a:pt x="0" y="4188"/>
                  </a:cubicBezTo>
                  <a:cubicBezTo>
                    <a:pt x="0" y="4237"/>
                    <a:pt x="35" y="4286"/>
                    <a:pt x="80" y="4286"/>
                  </a:cubicBezTo>
                  <a:cubicBezTo>
                    <a:pt x="98" y="4286"/>
                    <a:pt x="118" y="4278"/>
                    <a:pt x="139" y="4258"/>
                  </a:cubicBezTo>
                  <a:cubicBezTo>
                    <a:pt x="1040" y="3010"/>
                    <a:pt x="1664" y="1624"/>
                    <a:pt x="2010" y="99"/>
                  </a:cubicBezTo>
                  <a:cubicBezTo>
                    <a:pt x="2010" y="50"/>
                    <a:pt x="1941" y="1"/>
                    <a:pt x="1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09" name="Google Shape;244;p30">
            <a:extLst>
              <a:ext uri="{FF2B5EF4-FFF2-40B4-BE49-F238E27FC236}">
                <a16:creationId xmlns:a16="http://schemas.microsoft.com/office/drawing/2014/main" id="{AA858994-FBEA-4417-834E-0736D743AD17}"/>
              </a:ext>
            </a:extLst>
          </p:cNvPr>
          <p:cNvSpPr txBox="1">
            <a:spLocks/>
          </p:cNvSpPr>
          <p:nvPr/>
        </p:nvSpPr>
        <p:spPr bwMode="auto">
          <a:xfrm>
            <a:off x="3310844" y="5525095"/>
            <a:ext cx="6926263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382588" indent="-18256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566738" indent="-18256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749300" indent="-18256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931863" indent="-18256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389063" indent="-1825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1846263" indent="-1825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303463" indent="-1825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760663" indent="-1825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2"/>
              </a:buClr>
              <a:buSzPts val="4000"/>
              <a:buFont typeface="Playfair Display" panose="00000500000000000000" pitchFamily="2" charset="0"/>
              <a:buNone/>
            </a:pPr>
            <a:r>
              <a:rPr lang="es-PE" altLang="es-PE" sz="1600" b="1">
                <a:solidFill>
                  <a:srgbClr val="0033CC"/>
                </a:solidFill>
                <a:latin typeface="Playfair Display" panose="00000500000000000000" pitchFamily="2" charset="0"/>
                <a:ea typeface="Playfair Display" panose="00000500000000000000" pitchFamily="2" charset="0"/>
                <a:cs typeface="Playfair Display" panose="00000500000000000000" pitchFamily="2" charset="0"/>
                <a:sym typeface="Playfair Display" panose="00000500000000000000" pitchFamily="2" charset="0"/>
              </a:rPr>
              <a:t>Coordinadora: GI “ASANUM</a:t>
            </a:r>
            <a:br>
              <a:rPr lang="es-PE" altLang="es-PE" sz="1600" b="1">
                <a:solidFill>
                  <a:srgbClr val="0033CC"/>
                </a:solidFill>
                <a:latin typeface="Playfair Display" panose="00000500000000000000" pitchFamily="2" charset="0"/>
                <a:ea typeface="Playfair Display" panose="00000500000000000000" pitchFamily="2" charset="0"/>
                <a:cs typeface="Playfair Display" panose="00000500000000000000" pitchFamily="2" charset="0"/>
                <a:sym typeface="Playfair Display" panose="00000500000000000000" pitchFamily="2" charset="0"/>
              </a:rPr>
            </a:br>
            <a:r>
              <a:rPr lang="es-PE" altLang="es-PE" sz="1600" b="1">
                <a:solidFill>
                  <a:srgbClr val="0033CC"/>
                </a:solidFill>
                <a:latin typeface="Playfair Display" panose="00000500000000000000" pitchFamily="2" charset="0"/>
                <a:ea typeface="Playfair Display" panose="00000500000000000000" pitchFamily="2" charset="0"/>
                <a:cs typeface="Playfair Display" panose="00000500000000000000" pitchFamily="2" charset="0"/>
                <a:sym typeface="Playfair Display" panose="00000500000000000000" pitchFamily="2" charset="0"/>
              </a:rPr>
              <a:t>CIENCIA DEL SUELO, ARQUEOMETRIA Y NUEVOS MATERIALES”</a:t>
            </a:r>
          </a:p>
        </p:txBody>
      </p:sp>
      <p:sp>
        <p:nvSpPr>
          <p:cNvPr id="110" name="Text Box 6">
            <a:extLst>
              <a:ext uri="{FF2B5EF4-FFF2-40B4-BE49-F238E27FC236}">
                <a16:creationId xmlns:a16="http://schemas.microsoft.com/office/drawing/2014/main" id="{EC49653B-584C-4BF5-955B-2DEAE6C31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609" y="6451906"/>
            <a:ext cx="2974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s-PE" altLang="es-PE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Msc</a:t>
            </a:r>
            <a:r>
              <a:rPr kumimoji="1" lang="es-PE" altLang="es-PE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 María Luisa Cerón L.</a:t>
            </a:r>
            <a:endParaRPr kumimoji="1" lang="es-ES" altLang="es-PE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" name="Picture 4">
            <a:extLst>
              <a:ext uri="{FF2B5EF4-FFF2-40B4-BE49-F238E27FC236}">
                <a16:creationId xmlns:a16="http://schemas.microsoft.com/office/drawing/2014/main" id="{C0D93DA9-3F7D-4F12-8C02-2B7B88B1B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9" y="2518227"/>
            <a:ext cx="92868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Text Box 7">
            <a:extLst>
              <a:ext uri="{FF2B5EF4-FFF2-40B4-BE49-F238E27FC236}">
                <a16:creationId xmlns:a16="http://schemas.microsoft.com/office/drawing/2014/main" id="{2C1C1690-6EC0-427D-8A49-3F90615B7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44" y="2382947"/>
            <a:ext cx="771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es-PE" altLang="es-PE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Facultad de Ciencia Físicas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es-PE" altLang="es-PE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Universidad Nacional Mayor de San Marcos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1" lang="es-PE" altLang="es-PE" sz="24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" name="Rectángulo 1">
            <a:extLst>
              <a:ext uri="{FF2B5EF4-FFF2-40B4-BE49-F238E27FC236}">
                <a16:creationId xmlns:a16="http://schemas.microsoft.com/office/drawing/2014/main" id="{927989F2-0D69-4040-8782-1E10C2102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523" y="3877893"/>
            <a:ext cx="79565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PE" dirty="0">
                <a:solidFill>
                  <a:srgbClr val="336600"/>
                </a:solidFill>
                <a:latin typeface="Arial" panose="020B0604020202020204" pitchFamily="34" charset="0"/>
              </a:rPr>
              <a:t>Laboratorio de Análisis de Suelos y Arqueometría, Facultad de Ciencias Físicas, Universidad Nacional Mayor de San Marcos (UNMSM), Calle Germán Amézaga </a:t>
            </a:r>
            <a:r>
              <a:rPr lang="es-ES_tradnl" altLang="es-PE" dirty="0" err="1">
                <a:solidFill>
                  <a:srgbClr val="336600"/>
                </a:solidFill>
                <a:latin typeface="Arial" panose="020B0604020202020204" pitchFamily="34" charset="0"/>
              </a:rPr>
              <a:t>N°</a:t>
            </a:r>
            <a:r>
              <a:rPr lang="es-ES_tradnl" altLang="es-PE" dirty="0">
                <a:solidFill>
                  <a:srgbClr val="336600"/>
                </a:solidFill>
                <a:latin typeface="Arial" panose="020B0604020202020204" pitchFamily="34" charset="0"/>
              </a:rPr>
              <a:t> 375, Lima, Perú.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1" lang="es-ES" altLang="es-PE" sz="28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F4995832-6B72-40FA-9D73-78F5C2381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0" y="3757824"/>
            <a:ext cx="957914" cy="1106488"/>
          </a:xfrm>
          <a:prstGeom prst="rect">
            <a:avLst/>
          </a:prstGeom>
        </p:spPr>
      </p:pic>
      <p:pic>
        <p:nvPicPr>
          <p:cNvPr id="111" name="Imagen 110">
            <a:extLst>
              <a:ext uri="{FF2B5EF4-FFF2-40B4-BE49-F238E27FC236}">
                <a16:creationId xmlns:a16="http://schemas.microsoft.com/office/drawing/2014/main" id="{4AF36D53-A57C-4606-AEC9-8ECAA43C462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729" y="2112889"/>
            <a:ext cx="1260144" cy="156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3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ítulo 1">
            <a:extLst>
              <a:ext uri="{FF2B5EF4-FFF2-40B4-BE49-F238E27FC236}">
                <a16:creationId xmlns:a16="http://schemas.microsoft.com/office/drawing/2014/main" id="{3884D678-5725-4737-B265-0A3FD113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0" y="19553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cap="all" dirty="0">
                <a:effectLst/>
                <a:latin typeface="FoNT TYPE"/>
                <a:ea typeface="Times New Roman" panose="02020603050405020304" pitchFamily="18" charset="0"/>
                <a:cs typeface="Helvetica" panose="020B0604020202020204" pitchFamily="34" charset="0"/>
              </a:rPr>
              <a:t>Mineralogical Characterization of the Serra </a:t>
            </a:r>
            <a:r>
              <a:rPr lang="en-US" sz="3600" b="1" cap="all" dirty="0" err="1">
                <a:effectLst/>
                <a:latin typeface="FoNT TYPE"/>
                <a:ea typeface="Times New Roman" panose="02020603050405020304" pitchFamily="18" charset="0"/>
                <a:cs typeface="Helvetica" panose="020B0604020202020204" pitchFamily="34" charset="0"/>
              </a:rPr>
              <a:t>Pelada</a:t>
            </a:r>
            <a:r>
              <a:rPr lang="en-US" sz="3600" b="1" cap="all" dirty="0">
                <a:effectLst/>
                <a:latin typeface="FoNT TYPE"/>
                <a:ea typeface="Times New Roman" panose="02020603050405020304" pitchFamily="18" charset="0"/>
                <a:cs typeface="Helvetica" panose="020B0604020202020204" pitchFamily="34" charset="0"/>
              </a:rPr>
              <a:t> Meteorite by Energy Dispersive X Ray Fluorescence and X Ray Diffractometry</a:t>
            </a:r>
            <a:br>
              <a:rPr lang="es-PE" sz="3600" b="1" cap="all" dirty="0">
                <a:effectLst/>
                <a:latin typeface="FoNT TYPE"/>
                <a:ea typeface="Times New Roman" panose="02020603050405020304" pitchFamily="18" charset="0"/>
                <a:cs typeface="Helvetica" panose="020B0604020202020204" pitchFamily="34" charset="0"/>
              </a:rPr>
            </a:br>
            <a:endParaRPr lang="es-PE" sz="3600" cap="all" dirty="0">
              <a:latin typeface="FoNT TYPE"/>
            </a:endParaRP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0BE18044-B3A3-4878-BFEA-ADBDC47D6D76}"/>
              </a:ext>
            </a:extLst>
          </p:cNvPr>
          <p:cNvSpPr txBox="1"/>
          <p:nvPr/>
        </p:nvSpPr>
        <p:spPr>
          <a:xfrm>
            <a:off x="1676400" y="4463173"/>
            <a:ext cx="8839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i="1" u="sng" dirty="0">
                <a:effectLst/>
                <a:latin typeface="FoNT TYPE"/>
                <a:ea typeface="Calibri" panose="020F0502020204030204" pitchFamily="34" charset="0"/>
              </a:rPr>
              <a:t>Cerón Loayza, María L.</a:t>
            </a:r>
            <a:r>
              <a:rPr lang="es-ES" sz="1800" b="1" i="1" dirty="0">
                <a:effectLst/>
                <a:latin typeface="FoNT TYPE"/>
                <a:ea typeface="Calibri" panose="020F0502020204030204" pitchFamily="34" charset="0"/>
              </a:rPr>
              <a:t>, Bravo Cabrejos, Jorge A., Montoya Burga, Jenny A., Mori Escobar Fanny E., Tesillo Quispe Mabel E. </a:t>
            </a:r>
          </a:p>
          <a:p>
            <a:pPr algn="ctr"/>
            <a:endParaRPr lang="es-PE" sz="1800" b="1" dirty="0">
              <a:effectLst/>
              <a:latin typeface="FoNT TYPE"/>
              <a:ea typeface="Times New Roman" panose="02020603050405020304" pitchFamily="18" charset="0"/>
            </a:endParaRPr>
          </a:p>
          <a:p>
            <a:pPr algn="ctr"/>
            <a:r>
              <a:rPr lang="es-ES" sz="1800" b="1" i="1" dirty="0">
                <a:effectLst/>
                <a:latin typeface="FoNT TYPE"/>
                <a:ea typeface="Times New Roman" panose="02020603050405020304" pitchFamily="18" charset="0"/>
              </a:rPr>
              <a:t>Laboratorio de Análisis de Suelo, Facultad de Ciencias Físicas, Universidad Nacional Mayor de San Marcos Ap. </a:t>
            </a:r>
            <a:r>
              <a:rPr lang="en-AU" sz="1800" b="1" i="1" dirty="0">
                <a:effectLst/>
                <a:latin typeface="FoNT TYPE"/>
                <a:ea typeface="Times New Roman" panose="02020603050405020304" pitchFamily="18" charset="0"/>
              </a:rPr>
              <a:t>Postal 14-0149, Lima 14, Perú. </a:t>
            </a:r>
            <a:endParaRPr lang="es-PE" sz="1800" b="1" dirty="0">
              <a:effectLst/>
              <a:latin typeface="FoNT TYPE"/>
              <a:ea typeface="Times New Roman" panose="02020603050405020304" pitchFamily="18" charset="0"/>
            </a:endParaRPr>
          </a:p>
        </p:txBody>
      </p:sp>
      <p:pic>
        <p:nvPicPr>
          <p:cNvPr id="118" name="Picture 4">
            <a:extLst>
              <a:ext uri="{FF2B5EF4-FFF2-40B4-BE49-F238E27FC236}">
                <a16:creationId xmlns:a16="http://schemas.microsoft.com/office/drawing/2014/main" id="{5E6687FA-4DF3-477D-A46B-C85CE45DF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9" y="0"/>
            <a:ext cx="92868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0F702DD4-6960-4E3B-B516-40ECECEF2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597"/>
            <a:ext cx="957914" cy="1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0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7B64C-7C8C-4E97-A268-07E87BED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522" y="445597"/>
            <a:ext cx="3097252" cy="1325563"/>
          </a:xfrm>
        </p:spPr>
        <p:txBody>
          <a:bodyPr>
            <a:normAutofit/>
          </a:bodyPr>
          <a:lstStyle/>
          <a:p>
            <a:r>
              <a:rPr lang="es-ES" sz="3600" cap="all" dirty="0">
                <a:latin typeface="FoNT TYPE"/>
              </a:rPr>
              <a:t>I. </a:t>
            </a:r>
            <a:r>
              <a:rPr lang="es-ES" sz="3600" cap="all" dirty="0" err="1">
                <a:latin typeface="FoNT TYPE"/>
              </a:rPr>
              <a:t>Abstract</a:t>
            </a:r>
            <a:endParaRPr lang="es-PE" sz="3600" cap="all" dirty="0">
              <a:latin typeface="FoNT TYPE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9A22D5-3B1F-40F3-8E50-300F0F3A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254" y="2078276"/>
            <a:ext cx="8815787" cy="33001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AU" sz="1800" dirty="0">
                <a:effectLst/>
                <a:latin typeface="FoNT TYPE"/>
                <a:ea typeface="Calibri" panose="020F0502020204030204" pitchFamily="34" charset="0"/>
              </a:rPr>
              <a:t>We report the preliminary results about the elemental composition and structural phases of a Serra </a:t>
            </a:r>
            <a:r>
              <a:rPr lang="en-AU" sz="1800" dirty="0" err="1">
                <a:effectLst/>
                <a:latin typeface="FoNT TYPE"/>
                <a:ea typeface="Calibri" panose="020F0502020204030204" pitchFamily="34" charset="0"/>
              </a:rPr>
              <a:t>Pelada</a:t>
            </a:r>
            <a:r>
              <a:rPr lang="en-AU" sz="1800" dirty="0">
                <a:effectLst/>
                <a:latin typeface="FoNT TYPE"/>
                <a:ea typeface="Calibri" panose="020F0502020204030204" pitchFamily="34" charset="0"/>
              </a:rPr>
              <a:t> meteorite. The Serra </a:t>
            </a:r>
            <a:r>
              <a:rPr lang="en-AU" sz="1800" dirty="0" err="1">
                <a:effectLst/>
                <a:latin typeface="FoNT TYPE"/>
                <a:ea typeface="Calibri" panose="020F0502020204030204" pitchFamily="34" charset="0"/>
              </a:rPr>
              <a:t>Pelada</a:t>
            </a:r>
            <a:r>
              <a:rPr lang="en-AU" sz="1800" dirty="0">
                <a:effectLst/>
                <a:latin typeface="FoNT TYPE"/>
                <a:ea typeface="Calibri" panose="020F0502020204030204" pitchFamily="34" charset="0"/>
              </a:rPr>
              <a:t> meteorite fell on June 29, 2017 that impacted at Serra </a:t>
            </a:r>
            <a:r>
              <a:rPr lang="en-AU" sz="1800" dirty="0" err="1">
                <a:effectLst/>
                <a:latin typeface="FoNT TYPE"/>
                <a:ea typeface="Calibri" panose="020F0502020204030204" pitchFamily="34" charset="0"/>
              </a:rPr>
              <a:t>Pelada</a:t>
            </a:r>
            <a:r>
              <a:rPr lang="en-AU" sz="1800" dirty="0">
                <a:effectLst/>
                <a:latin typeface="FoNT TYPE"/>
                <a:ea typeface="Calibri" panose="020F0502020204030204" pitchFamily="34" charset="0"/>
              </a:rPr>
              <a:t> Village (a famous gold mining location) (5º 57.135’S, 49º 39.238’W), located in the State of Pará, northern Brazil. Serra </a:t>
            </a:r>
            <a:r>
              <a:rPr lang="en-AU" sz="1800" dirty="0" err="1">
                <a:effectLst/>
                <a:latin typeface="FoNT TYPE"/>
                <a:ea typeface="Calibri" panose="020F0502020204030204" pitchFamily="34" charset="0"/>
              </a:rPr>
              <a:t>Pelada</a:t>
            </a:r>
            <a:r>
              <a:rPr lang="en-AU" sz="1800" dirty="0">
                <a:effectLst/>
                <a:latin typeface="FoNT TYPE"/>
                <a:ea typeface="Calibri" panose="020F0502020204030204" pitchFamily="34" charset="0"/>
              </a:rPr>
              <a:t> is a monomict basaltic </a:t>
            </a:r>
            <a:r>
              <a:rPr lang="en-AU" sz="1800" dirty="0" err="1">
                <a:effectLst/>
                <a:latin typeface="FoNT TYPE"/>
                <a:ea typeface="Calibri" panose="020F0502020204030204" pitchFamily="34" charset="0"/>
              </a:rPr>
              <a:t>eucritic</a:t>
            </a:r>
            <a:r>
              <a:rPr lang="en-AU" sz="1800" dirty="0">
                <a:effectLst/>
                <a:latin typeface="FoNT TYPE"/>
                <a:ea typeface="Calibri" panose="020F0502020204030204" pitchFamily="34" charset="0"/>
              </a:rPr>
              <a:t> breccia and is a normal member of the howardite-eucrite-diogenite (HED) are from the crust asteroid 4 Vesta [1]. We show result by X Ray Fluorescence Energy Dispersive (EDXRF) and X Ray </a:t>
            </a:r>
            <a:r>
              <a:rPr lang="en-AU" sz="1800" dirty="0" err="1">
                <a:effectLst/>
                <a:latin typeface="FoNT TYPE"/>
                <a:ea typeface="Calibri" panose="020F0502020204030204" pitchFamily="34" charset="0"/>
              </a:rPr>
              <a:t>Difractometry</a:t>
            </a:r>
            <a:r>
              <a:rPr lang="en-AU" sz="1800" dirty="0">
                <a:effectLst/>
                <a:latin typeface="FoNT TYPE"/>
                <a:ea typeface="Calibri" panose="020F0502020204030204" pitchFamily="34" charset="0"/>
              </a:rPr>
              <a:t> (XRD). this was performed with a portable EDXRF AMPTEK instrument.</a:t>
            </a:r>
          </a:p>
          <a:p>
            <a:pPr algn="just">
              <a:lnSpc>
                <a:spcPct val="150000"/>
              </a:lnSpc>
            </a:pPr>
            <a:endParaRPr lang="es-PE" dirty="0">
              <a:latin typeface="FoNT TYPE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42F906-6220-4073-A0F5-348AE065A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9" y="31870"/>
            <a:ext cx="92868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28DFB4-C12B-445A-9380-ACED74E7F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467"/>
            <a:ext cx="957914" cy="11064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8856C4-53D1-4C33-B55D-74780E19B8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856" y="31870"/>
            <a:ext cx="1260144" cy="156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75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027F5-8EED-4735-9E80-30D26AA3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642" y="335825"/>
            <a:ext cx="4434129" cy="1168289"/>
          </a:xfrm>
        </p:spPr>
        <p:txBody>
          <a:bodyPr>
            <a:normAutofit/>
          </a:bodyPr>
          <a:lstStyle/>
          <a:p>
            <a:r>
              <a:rPr lang="es-ES" sz="3600" cap="all" dirty="0">
                <a:latin typeface="FoNT TYPE"/>
              </a:rPr>
              <a:t>II. </a:t>
            </a:r>
            <a:r>
              <a:rPr lang="es-ES" sz="3600" cap="all" dirty="0" err="1">
                <a:latin typeface="FoNT TYPE"/>
              </a:rPr>
              <a:t>Methodology</a:t>
            </a:r>
            <a:endParaRPr lang="es-PE" sz="3600" cap="all" dirty="0">
              <a:latin typeface="FoNT TYPE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EC2F3-0A4A-47A6-9597-4CC902311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65" y="2386087"/>
            <a:ext cx="3253477" cy="35964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s-ES" dirty="0">
                <a:latin typeface="FoNT TYPE"/>
              </a:rPr>
              <a:t>1. </a:t>
            </a:r>
            <a:r>
              <a:rPr lang="es-ES" dirty="0" err="1">
                <a:latin typeface="FoNT TYPE"/>
              </a:rPr>
              <a:t>The</a:t>
            </a:r>
            <a:r>
              <a:rPr lang="es-ES" dirty="0">
                <a:latin typeface="FoNT TYPE"/>
              </a:rPr>
              <a:t> </a:t>
            </a:r>
            <a:r>
              <a:rPr lang="es-ES" dirty="0" err="1">
                <a:latin typeface="FoNT TYPE"/>
              </a:rPr>
              <a:t>sample</a:t>
            </a:r>
            <a:r>
              <a:rPr lang="es-ES" dirty="0">
                <a:latin typeface="FoNT TYPE"/>
              </a:rPr>
              <a:t> </a:t>
            </a:r>
            <a:r>
              <a:rPr lang="es-ES" dirty="0" err="1">
                <a:latin typeface="FoNT TYPE"/>
              </a:rPr>
              <a:t>was</a:t>
            </a:r>
            <a:r>
              <a:rPr lang="es-ES" dirty="0">
                <a:latin typeface="FoNT TYPE"/>
              </a:rPr>
              <a:t> </a:t>
            </a:r>
            <a:r>
              <a:rPr lang="es-ES" dirty="0" err="1">
                <a:latin typeface="FoNT TYPE"/>
              </a:rPr>
              <a:t>ground</a:t>
            </a:r>
            <a:r>
              <a:rPr lang="es-ES" dirty="0">
                <a:latin typeface="FoNT TYPE"/>
              </a:rPr>
              <a:t> in </a:t>
            </a:r>
            <a:r>
              <a:rPr lang="es-ES" dirty="0" err="1">
                <a:latin typeface="FoNT TYPE"/>
              </a:rPr>
              <a:t>an</a:t>
            </a:r>
            <a:r>
              <a:rPr lang="es-ES" dirty="0">
                <a:latin typeface="FoNT TYPE"/>
              </a:rPr>
              <a:t> </a:t>
            </a:r>
            <a:r>
              <a:rPr lang="en-US" dirty="0">
                <a:latin typeface="FoNT TYPE"/>
              </a:rPr>
              <a:t>Agate mortar to be able to analyze it by the technique of Energy Dispersive Ray Fluorescence and X-Ray </a:t>
            </a:r>
            <a:r>
              <a:rPr lang="en-US" dirty="0" err="1">
                <a:latin typeface="FoNT TYPE"/>
              </a:rPr>
              <a:t>Difractometry</a:t>
            </a:r>
            <a:endParaRPr lang="en-US" dirty="0">
              <a:latin typeface="FoNT TYPE"/>
            </a:endParaRPr>
          </a:p>
          <a:p>
            <a:pPr algn="just">
              <a:lnSpc>
                <a:spcPct val="100000"/>
              </a:lnSpc>
            </a:pPr>
            <a:endParaRPr lang="es-PE" dirty="0">
              <a:latin typeface="FoNT TYPE"/>
            </a:endParaRPr>
          </a:p>
        </p:txBody>
      </p:sp>
      <p:pic>
        <p:nvPicPr>
          <p:cNvPr id="6" name="Picture 4" descr="D:\Suelos\Alejandro\fotos de interes\Polvo1.jpg">
            <a:extLst>
              <a:ext uri="{FF2B5EF4-FFF2-40B4-BE49-F238E27FC236}">
                <a16:creationId xmlns:a16="http://schemas.microsoft.com/office/drawing/2014/main" id="{608734AC-E765-483F-ACA6-3C56E193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4" t="14444" r="17500" b="30952"/>
          <a:stretch>
            <a:fillRect/>
          </a:stretch>
        </p:blipFill>
        <p:spPr bwMode="auto">
          <a:xfrm>
            <a:off x="4493271" y="2248699"/>
            <a:ext cx="31242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pubs.usgs.gov/of/of01-041/htmldocs/images/romount/romoun5.jpg">
            <a:extLst>
              <a:ext uri="{FF2B5EF4-FFF2-40B4-BE49-F238E27FC236}">
                <a16:creationId xmlns:a16="http://schemas.microsoft.com/office/drawing/2014/main" id="{47AF2C6B-8983-4D62-AA1C-160C804CE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1666" b="3015"/>
          <a:stretch>
            <a:fillRect/>
          </a:stretch>
        </p:blipFill>
        <p:spPr bwMode="auto">
          <a:xfrm>
            <a:off x="8201281" y="2248699"/>
            <a:ext cx="3253477" cy="359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8344335A-939A-457A-86D5-F46066F8D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530" y="3186112"/>
            <a:ext cx="863807" cy="485775"/>
          </a:xfrm>
          <a:custGeom>
            <a:avLst/>
            <a:gdLst>
              <a:gd name="T0" fmla="*/ 37198929 w 21600"/>
              <a:gd name="T1" fmla="*/ 0 h 21600"/>
              <a:gd name="T2" fmla="*/ 0 w 21600"/>
              <a:gd name="T3" fmla="*/ 5462449 h 21600"/>
              <a:gd name="T4" fmla="*/ 37198929 w 21600"/>
              <a:gd name="T5" fmla="*/ 10924876 h 21600"/>
              <a:gd name="T6" fmla="*/ 49598536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_tradnl" altLang="es-PE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DD70D34-CD08-49E4-9A24-2A28E525E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1112" y="4184306"/>
            <a:ext cx="98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PE" b="1" i="1">
                <a:latin typeface="Verdana" panose="020B0604030504040204" pitchFamily="34" charset="0"/>
              </a:rPr>
              <a:t>45</a:t>
            </a:r>
            <a:r>
              <a:rPr lang="es-MX" altLang="es-PE" b="1" i="1">
                <a:latin typeface="Verdana" panose="020B0604030504040204" pitchFamily="34" charset="0"/>
                <a:sym typeface="Symbol" panose="05050102010706020507" pitchFamily="18" charset="2"/>
              </a:rPr>
              <a:t>m</a:t>
            </a:r>
            <a:r>
              <a:rPr lang="es-MX" altLang="es-PE">
                <a:latin typeface="Verdana" panose="020B0604030504040204" pitchFamily="34" charset="0"/>
              </a:rPr>
              <a:t> </a:t>
            </a:r>
            <a:endParaRPr lang="es-ES" altLang="es-PE">
              <a:latin typeface="Verdana" panose="020B0604030504040204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F01158D0-DD65-431A-A386-BED384D4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" y="0"/>
            <a:ext cx="92868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BBF4EE3-E4BA-456E-8C1F-79CF1564A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2" y="1239597"/>
            <a:ext cx="957914" cy="11064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2A2E635-91B1-4910-9502-9EA8955FDCC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228" y="0"/>
            <a:ext cx="1260144" cy="156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57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9B08CA3-8159-43C9-B520-AEFA2916D1E1}"/>
              </a:ext>
            </a:extLst>
          </p:cNvPr>
          <p:cNvSpPr txBox="1">
            <a:spLocks/>
          </p:cNvSpPr>
          <p:nvPr/>
        </p:nvSpPr>
        <p:spPr>
          <a:xfrm>
            <a:off x="2774609" y="-184307"/>
            <a:ext cx="7138018" cy="11682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cap="all" dirty="0">
                <a:latin typeface="FoNT TYPE"/>
              </a:rPr>
              <a:t>III. </a:t>
            </a:r>
            <a:r>
              <a:rPr lang="es-ES" sz="3600" cap="all" dirty="0" err="1">
                <a:latin typeface="FoNT TYPE"/>
              </a:rPr>
              <a:t>Techniques</a:t>
            </a:r>
            <a:r>
              <a:rPr lang="es-ES" sz="3600" cap="all" dirty="0">
                <a:latin typeface="FoNT TYPE"/>
              </a:rPr>
              <a:t> </a:t>
            </a:r>
            <a:r>
              <a:rPr lang="es-ES" sz="3600" cap="all" dirty="0" err="1">
                <a:latin typeface="FoNT TYPE"/>
              </a:rPr>
              <a:t>Physics</a:t>
            </a:r>
            <a:r>
              <a:rPr lang="es-ES" sz="3600" cap="all" dirty="0">
                <a:latin typeface="FoNT TYPE"/>
              </a:rPr>
              <a:t> </a:t>
            </a:r>
            <a:r>
              <a:rPr lang="es-ES" sz="3600" cap="all" dirty="0" err="1">
                <a:latin typeface="FoNT TYPE"/>
              </a:rPr>
              <a:t>Applied</a:t>
            </a:r>
            <a:endParaRPr lang="es-PE" sz="3600" cap="all" dirty="0">
              <a:latin typeface="FoNT TYPE"/>
            </a:endParaRPr>
          </a:p>
        </p:txBody>
      </p:sp>
      <p:pic>
        <p:nvPicPr>
          <p:cNvPr id="124" name="Picture 4">
            <a:extLst>
              <a:ext uri="{FF2B5EF4-FFF2-40B4-BE49-F238E27FC236}">
                <a16:creationId xmlns:a16="http://schemas.microsoft.com/office/drawing/2014/main" id="{99C5E4AE-5971-4186-854E-4C686059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" y="43749"/>
            <a:ext cx="660607" cy="78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F911CE9A-2C6E-46C4-A1D3-EC5281269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776"/>
            <a:ext cx="681397" cy="787083"/>
          </a:xfrm>
          <a:prstGeom prst="rect">
            <a:avLst/>
          </a:prstGeom>
        </p:spPr>
      </p:pic>
      <p:grpSp>
        <p:nvGrpSpPr>
          <p:cNvPr id="126" name="Group 12">
            <a:extLst>
              <a:ext uri="{FF2B5EF4-FFF2-40B4-BE49-F238E27FC236}">
                <a16:creationId xmlns:a16="http://schemas.microsoft.com/office/drawing/2014/main" id="{D3CEF441-B8EA-4A47-8FC0-28688D6AA451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7646503" y="1572125"/>
            <a:ext cx="4148457" cy="3344432"/>
            <a:chOff x="8" y="699"/>
            <a:chExt cx="3162" cy="3084"/>
          </a:xfrm>
        </p:grpSpPr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0783F20E-A221-42B1-9C63-B2C6B4089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2" t="7118" r="3076"/>
            <a:stretch>
              <a:fillRect/>
            </a:stretch>
          </p:blipFill>
          <p:spPr bwMode="auto">
            <a:xfrm>
              <a:off x="8" y="699"/>
              <a:ext cx="3162" cy="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Text Box 5">
              <a:extLst>
                <a:ext uri="{FF2B5EF4-FFF2-40B4-BE49-F238E27FC236}">
                  <a16:creationId xmlns:a16="http://schemas.microsoft.com/office/drawing/2014/main" id="{A72D13B8-0E04-4405-AFFB-0D3B9555F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171"/>
              <a:ext cx="68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PE" sz="1200" b="1" dirty="0">
                  <a:solidFill>
                    <a:schemeClr val="bg1"/>
                  </a:solidFill>
                </a:rPr>
                <a:t>Detector</a:t>
              </a:r>
            </a:p>
          </p:txBody>
        </p:sp>
        <p:sp>
          <p:nvSpPr>
            <p:cNvPr id="129" name="Text Box 7">
              <a:extLst>
                <a:ext uri="{FF2B5EF4-FFF2-40B4-BE49-F238E27FC236}">
                  <a16:creationId xmlns:a16="http://schemas.microsoft.com/office/drawing/2014/main" id="{EB78D4EA-8BB8-49C2-953A-B80DBE6E0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432"/>
              <a:ext cx="110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PE" sz="1400" b="1">
                  <a:solidFill>
                    <a:schemeClr val="bg1"/>
                  </a:solidFill>
                </a:rPr>
                <a:t>Fuente de alto voltaje para el tubo de rayos X</a:t>
              </a:r>
            </a:p>
          </p:txBody>
        </p:sp>
        <p:sp>
          <p:nvSpPr>
            <p:cNvPr id="130" name="Text Box 8">
              <a:extLst>
                <a:ext uri="{FF2B5EF4-FFF2-40B4-BE49-F238E27FC236}">
                  <a16:creationId xmlns:a16="http://schemas.microsoft.com/office/drawing/2014/main" id="{90497728-51CE-4C2C-80EF-2D03161E6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1063"/>
              <a:ext cx="86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PE" sz="1200" b="1">
                  <a:solidFill>
                    <a:schemeClr val="bg1"/>
                  </a:solidFill>
                </a:rPr>
                <a:t>Analizador </a:t>
              </a:r>
            </a:p>
            <a:p>
              <a:pPr eaLnBrk="1" hangingPunct="1"/>
              <a:r>
                <a:rPr lang="es-ES" altLang="es-PE" sz="1200" b="1">
                  <a:solidFill>
                    <a:schemeClr val="bg1"/>
                  </a:solidFill>
                </a:rPr>
                <a:t>multicanal</a:t>
              </a:r>
            </a:p>
          </p:txBody>
        </p:sp>
        <p:sp>
          <p:nvSpPr>
            <p:cNvPr id="131" name="Text Box 9">
              <a:extLst>
                <a:ext uri="{FF2B5EF4-FFF2-40B4-BE49-F238E27FC236}">
                  <a16:creationId xmlns:a16="http://schemas.microsoft.com/office/drawing/2014/main" id="{6032EB19-1616-4765-A39B-A1DF4374F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941"/>
              <a:ext cx="96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PE" sz="1200" b="1">
                  <a:solidFill>
                    <a:schemeClr val="bg1"/>
                  </a:solidFill>
                </a:rPr>
                <a:t>Fuente de poder y</a:t>
              </a:r>
            </a:p>
            <a:p>
              <a:pPr eaLnBrk="1" hangingPunct="1"/>
              <a:r>
                <a:rPr lang="es-ES" altLang="es-PE" sz="1200" b="1">
                  <a:solidFill>
                    <a:schemeClr val="bg1"/>
                  </a:solidFill>
                </a:rPr>
                <a:t>amplificador de pulsos</a:t>
              </a:r>
            </a:p>
          </p:txBody>
        </p:sp>
        <p:sp>
          <p:nvSpPr>
            <p:cNvPr id="132" name="Text Box 10">
              <a:extLst>
                <a:ext uri="{FF2B5EF4-FFF2-40B4-BE49-F238E27FC236}">
                  <a16:creationId xmlns:a16="http://schemas.microsoft.com/office/drawing/2014/main" id="{6E500DB4-F7BF-448C-A3A3-062810E8E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253"/>
              <a:ext cx="60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PE" sz="1200" b="1" dirty="0">
                  <a:solidFill>
                    <a:schemeClr val="bg1"/>
                  </a:solidFill>
                </a:rPr>
                <a:t>Muestra</a:t>
              </a:r>
            </a:p>
          </p:txBody>
        </p:sp>
        <p:sp>
          <p:nvSpPr>
            <p:cNvPr id="133" name="Text Box 11">
              <a:extLst>
                <a:ext uri="{FF2B5EF4-FFF2-40B4-BE49-F238E27FC236}">
                  <a16:creationId xmlns:a16="http://schemas.microsoft.com/office/drawing/2014/main" id="{8B0989DA-78D3-4B9C-975D-E2C73A12F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2078"/>
              <a:ext cx="86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PE" sz="1200" b="1" dirty="0">
                  <a:solidFill>
                    <a:schemeClr val="bg1"/>
                  </a:solidFill>
                </a:rPr>
                <a:t>Tubo de RX</a:t>
              </a:r>
            </a:p>
          </p:txBody>
        </p:sp>
      </p:grpSp>
      <p:sp>
        <p:nvSpPr>
          <p:cNvPr id="142" name="Rectangle 3">
            <a:extLst>
              <a:ext uri="{FF2B5EF4-FFF2-40B4-BE49-F238E27FC236}">
                <a16:creationId xmlns:a16="http://schemas.microsoft.com/office/drawing/2014/main" id="{9CC1A4CC-187B-4C80-9966-257AEB75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82" y="1740165"/>
            <a:ext cx="6095999" cy="411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accent1"/>
              </a:buClr>
              <a:buSzPct val="68000"/>
            </a:pPr>
            <a:r>
              <a:rPr lang="es-ES" altLang="es-PE" sz="1500" dirty="0">
                <a:latin typeface="FoNT TYPE"/>
                <a:cs typeface="Times New Roman" panose="02020603050405020304" pitchFamily="18" charset="0"/>
              </a:rPr>
              <a:t>	</a:t>
            </a:r>
            <a:r>
              <a:rPr lang="en-US" altLang="es-PE" sz="1500" dirty="0">
                <a:latin typeface="FoNT TYPE"/>
                <a:cs typeface="Times New Roman" panose="02020603050405020304" pitchFamily="18" charset="0"/>
              </a:rPr>
              <a:t>It includes the following components:</a:t>
            </a:r>
          </a:p>
          <a:p>
            <a:pPr algn="just" eaLnBrk="1" hangingPunct="1">
              <a:buClr>
                <a:schemeClr val="accent1"/>
              </a:buClr>
              <a:buSzPct val="68000"/>
            </a:pPr>
            <a:endParaRPr lang="en-US" altLang="es-PE" sz="1500" dirty="0">
              <a:latin typeface="FoNT TYPE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accent1"/>
              </a:buClr>
              <a:buSzPct val="68000"/>
            </a:pPr>
            <a:r>
              <a:rPr lang="en-US" altLang="es-PE" sz="1500" dirty="0">
                <a:latin typeface="FoNT TYPE"/>
                <a:cs typeface="Times New Roman" panose="02020603050405020304" pitchFamily="18" charset="0"/>
              </a:rPr>
              <a:t>1. The sample holder with the sample to be irradiated.</a:t>
            </a:r>
          </a:p>
          <a:p>
            <a:pPr algn="just" eaLnBrk="1" hangingPunct="1">
              <a:buClr>
                <a:schemeClr val="accent1"/>
              </a:buClr>
              <a:buSzPct val="68000"/>
            </a:pPr>
            <a:endParaRPr lang="en-US" altLang="es-PE" sz="1500" dirty="0">
              <a:latin typeface="FoNT TYPE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accent1"/>
              </a:buClr>
              <a:buSzPct val="68000"/>
            </a:pPr>
            <a:r>
              <a:rPr lang="en-US" altLang="es-PE" sz="1500" dirty="0">
                <a:latin typeface="FoNT TYPE"/>
                <a:cs typeface="Times New Roman" panose="02020603050405020304" pitchFamily="18" charset="0"/>
              </a:rPr>
              <a:t>2. Continuous and characteristic X-ray source with its respective high voltage source, or a low energy gamma ray source.</a:t>
            </a:r>
          </a:p>
          <a:p>
            <a:pPr algn="just" eaLnBrk="1" hangingPunct="1">
              <a:buClr>
                <a:schemeClr val="accent1"/>
              </a:buClr>
              <a:buSzPct val="68000"/>
            </a:pPr>
            <a:endParaRPr lang="en-US" altLang="es-PE" sz="1500" dirty="0">
              <a:latin typeface="FoNT TYPE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accent1"/>
              </a:buClr>
              <a:buSzPct val="68000"/>
            </a:pPr>
            <a:r>
              <a:rPr lang="en-US" altLang="es-PE" sz="1500" dirty="0">
                <a:latin typeface="FoNT TYPE"/>
                <a:cs typeface="Times New Roman" panose="02020603050405020304" pitchFamily="18" charset="0"/>
              </a:rPr>
              <a:t>3. X-ray detector with its respective power source and a pulse amplifier; each detected X-ray gives rise to an electronic pulse.</a:t>
            </a:r>
          </a:p>
          <a:p>
            <a:pPr algn="just" eaLnBrk="1" hangingPunct="1">
              <a:buClr>
                <a:schemeClr val="accent1"/>
              </a:buClr>
              <a:buSzPct val="68000"/>
            </a:pPr>
            <a:endParaRPr lang="en-US" altLang="es-PE" sz="1500" dirty="0">
              <a:latin typeface="FoNT TYPE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accent1"/>
              </a:buClr>
              <a:buSzPct val="68000"/>
            </a:pPr>
            <a:r>
              <a:rPr lang="en-US" altLang="es-PE" sz="1500" dirty="0">
                <a:latin typeface="FoNT TYPE"/>
                <a:cs typeface="Times New Roman" panose="02020603050405020304" pitchFamily="18" charset="0"/>
              </a:rPr>
              <a:t>4. A multichannel analyzer that records these pulses according to their amplitude, which is linearly related to the energy of the X-ray.</a:t>
            </a:r>
          </a:p>
          <a:p>
            <a:pPr algn="just" eaLnBrk="1" hangingPunct="1">
              <a:buClr>
                <a:schemeClr val="accent1"/>
              </a:buClr>
              <a:buSzPct val="68000"/>
            </a:pPr>
            <a:endParaRPr lang="en-US" altLang="es-PE" sz="1500" dirty="0">
              <a:latin typeface="FoNT TYPE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accent1"/>
              </a:buClr>
              <a:buSzPct val="68000"/>
            </a:pPr>
            <a:r>
              <a:rPr lang="en-US" altLang="es-PE" sz="1500" dirty="0">
                <a:latin typeface="FoNT TYPE"/>
                <a:cs typeface="Times New Roman" panose="02020603050405020304" pitchFamily="18" charset="0"/>
              </a:rPr>
              <a:t>5. A PC with the program that controls the recording of the FRX spectrum.</a:t>
            </a:r>
            <a:endParaRPr lang="es-ES" altLang="es-PE" sz="1500" dirty="0">
              <a:latin typeface="FoNT TYPE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accent1"/>
              </a:buClr>
              <a:buSzPct val="68000"/>
            </a:pPr>
            <a:r>
              <a:rPr lang="es-ES" altLang="es-PE" sz="1500" dirty="0">
                <a:latin typeface="FoNT TYPE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2CC79E02-A7A0-46AD-8152-52CD0BC1B3D3}"/>
              </a:ext>
            </a:extLst>
          </p:cNvPr>
          <p:cNvSpPr txBox="1"/>
          <p:nvPr/>
        </p:nvSpPr>
        <p:spPr>
          <a:xfrm>
            <a:off x="1299452" y="1038504"/>
            <a:ext cx="6930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>
                <a:effectLst/>
                <a:latin typeface="FoNT TYPE"/>
                <a:ea typeface="Calibri" panose="020F0502020204030204" pitchFamily="34" charset="0"/>
              </a:rPr>
              <a:t>3.1 X Ray Fluorescence Energy Dispersive (EDXRF) </a:t>
            </a:r>
            <a:endParaRPr lang="es-PE" sz="2400" b="1" dirty="0">
              <a:latin typeface="FoNT TYPE"/>
            </a:endParaRPr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55CE2188-9B12-46FC-96DF-AC94C7350A00}"/>
              </a:ext>
            </a:extLst>
          </p:cNvPr>
          <p:cNvSpPr txBox="1"/>
          <p:nvPr/>
        </p:nvSpPr>
        <p:spPr>
          <a:xfrm>
            <a:off x="1171694" y="5666182"/>
            <a:ext cx="103438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accent1"/>
              </a:buClr>
              <a:buSzPct val="68000"/>
            </a:pPr>
            <a:r>
              <a:rPr lang="en-US" altLang="es-PE" sz="1500" dirty="0">
                <a:latin typeface="FoNT TYPE"/>
                <a:cs typeface="Times New Roman" panose="02020603050405020304" pitchFamily="18" charset="0"/>
              </a:rPr>
              <a:t>The equipment used is manufactured by the firm AMPTEK, which is specialized in developing solid state detectors using the Peltier effect to cool the silicon crystal.</a:t>
            </a:r>
            <a:endParaRPr lang="es-ES" altLang="es-PE" sz="1500" dirty="0">
              <a:latin typeface="FoNT TYPE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CD8698-08D4-4E28-B071-9085B882A1A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722" y="7207"/>
            <a:ext cx="1260144" cy="156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51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4">
            <a:extLst>
              <a:ext uri="{FF2B5EF4-FFF2-40B4-BE49-F238E27FC236}">
                <a16:creationId xmlns:a16="http://schemas.microsoft.com/office/drawing/2014/main" id="{99C5E4AE-5971-4186-854E-4C686059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" y="43749"/>
            <a:ext cx="660607" cy="78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F911CE9A-2C6E-46C4-A1D3-EC5281269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776"/>
            <a:ext cx="681397" cy="787083"/>
          </a:xfrm>
          <a:prstGeom prst="rect">
            <a:avLst/>
          </a:prstGeom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2CC79E02-A7A0-46AD-8152-52CD0BC1B3D3}"/>
              </a:ext>
            </a:extLst>
          </p:cNvPr>
          <p:cNvSpPr txBox="1"/>
          <p:nvPr/>
        </p:nvSpPr>
        <p:spPr>
          <a:xfrm>
            <a:off x="1299453" y="11944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>
                <a:effectLst/>
                <a:latin typeface="FoNT TYPE"/>
                <a:ea typeface="Calibri" panose="020F0502020204030204" pitchFamily="34" charset="0"/>
              </a:rPr>
              <a:t>3.2 X Ray </a:t>
            </a:r>
            <a:r>
              <a:rPr lang="en-AU" sz="2400" b="1" dirty="0" err="1">
                <a:latin typeface="FoNT TYPE"/>
                <a:ea typeface="Calibri" panose="020F0502020204030204" pitchFamily="34" charset="0"/>
              </a:rPr>
              <a:t>Difractometry</a:t>
            </a:r>
            <a:r>
              <a:rPr lang="en-AU" sz="2400" b="1" dirty="0">
                <a:effectLst/>
                <a:latin typeface="FoNT TYPE"/>
                <a:ea typeface="Calibri" panose="020F0502020204030204" pitchFamily="34" charset="0"/>
              </a:rPr>
              <a:t> (XRD) </a:t>
            </a:r>
            <a:endParaRPr lang="es-PE" sz="2400" b="1" dirty="0">
              <a:latin typeface="FoNT TYPE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D7DF8A3-65CE-486F-A5D4-F6191A604B15}"/>
              </a:ext>
            </a:extLst>
          </p:cNvPr>
          <p:cNvSpPr txBox="1"/>
          <p:nvPr/>
        </p:nvSpPr>
        <p:spPr>
          <a:xfrm>
            <a:off x="749827" y="4310969"/>
            <a:ext cx="64126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s-PE" dirty="0">
                <a:latin typeface="FoNT TYPE"/>
                <a:ea typeface="Calibri" panose="020F0502020204030204" pitchFamily="34" charset="0"/>
                <a:cs typeface="Times" panose="02020603050405020304" pitchFamily="18" charset="0"/>
              </a:rPr>
              <a:t>After data collection, we proceed to the structural identification of the compounds present in the samples, using a </a:t>
            </a:r>
            <a:r>
              <a:rPr lang="en-US" altLang="es-PE" dirty="0" err="1">
                <a:latin typeface="FoNT TYPE"/>
                <a:ea typeface="Calibri" panose="020F0502020204030204" pitchFamily="34" charset="0"/>
                <a:cs typeface="Times" panose="02020603050405020304" pitchFamily="18" charset="0"/>
              </a:rPr>
              <a:t>Crystallographica</a:t>
            </a:r>
            <a:r>
              <a:rPr lang="en-US" altLang="es-PE" dirty="0">
                <a:latin typeface="FoNT TYPE"/>
                <a:ea typeface="Calibri" panose="020F0502020204030204" pitchFamily="34" charset="0"/>
                <a:cs typeface="Times" panose="02020603050405020304" pitchFamily="18" charset="0"/>
              </a:rPr>
              <a:t>-Search Match (CSM) database. Search CSM </a:t>
            </a:r>
            <a:r>
              <a:rPr lang="en-US" altLang="es-PE" dirty="0" err="1">
                <a:latin typeface="FoNT TYPE"/>
                <a:ea typeface="Calibri" panose="020F0502020204030204" pitchFamily="34" charset="0"/>
                <a:cs typeface="Times" panose="02020603050405020304" pitchFamily="18" charset="0"/>
              </a:rPr>
              <a:t>Macht</a:t>
            </a:r>
            <a:r>
              <a:rPr lang="en-US" altLang="es-PE" dirty="0">
                <a:latin typeface="FoNT TYPE"/>
                <a:ea typeface="Calibri" panose="020F0502020204030204" pitchFamily="34" charset="0"/>
                <a:cs typeface="Times" panose="02020603050405020304" pitchFamily="18" charset="0"/>
              </a:rPr>
              <a:t> 1.1, Team LND. Version 2, which is a search program with the PDF databases of the International Center for Diffraction Data (CIDD).</a:t>
            </a:r>
            <a:endParaRPr lang="es-ES" altLang="es-PE" dirty="0">
              <a:latin typeface="FoNT TYPE"/>
              <a:cs typeface="Times New Roman" panose="02020603050405020304" pitchFamily="18" charset="0"/>
            </a:endParaRPr>
          </a:p>
        </p:txBody>
      </p:sp>
      <p:pic>
        <p:nvPicPr>
          <p:cNvPr id="19" name="Picture 7" descr="D:\MALUCELO\FOTOS LAB-EQUIPO\RX BRUKER 3.JPG">
            <a:extLst>
              <a:ext uri="{FF2B5EF4-FFF2-40B4-BE49-F238E27FC236}">
                <a16:creationId xmlns:a16="http://schemas.microsoft.com/office/drawing/2014/main" id="{DE9465FB-5E44-402B-AF31-70A3609C1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720" y="1863946"/>
            <a:ext cx="3421132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31C23B84-E984-4D1F-AEEE-E430A0598EAD}"/>
              </a:ext>
            </a:extLst>
          </p:cNvPr>
          <p:cNvSpPr txBox="1">
            <a:spLocks/>
          </p:cNvSpPr>
          <p:nvPr/>
        </p:nvSpPr>
        <p:spPr>
          <a:xfrm>
            <a:off x="2774609" y="-184307"/>
            <a:ext cx="7138018" cy="11682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cap="all" dirty="0">
                <a:latin typeface="FoNT TYPE"/>
              </a:rPr>
              <a:t>III. </a:t>
            </a:r>
            <a:r>
              <a:rPr lang="es-ES" sz="3600" cap="all" dirty="0" err="1">
                <a:latin typeface="FoNT TYPE"/>
              </a:rPr>
              <a:t>Techniques</a:t>
            </a:r>
            <a:r>
              <a:rPr lang="es-ES" sz="3600" cap="all" dirty="0">
                <a:latin typeface="FoNT TYPE"/>
              </a:rPr>
              <a:t> </a:t>
            </a:r>
            <a:r>
              <a:rPr lang="es-ES" sz="3600" cap="all" dirty="0" err="1">
                <a:latin typeface="FoNT TYPE"/>
              </a:rPr>
              <a:t>Physics</a:t>
            </a:r>
            <a:r>
              <a:rPr lang="es-ES" sz="3600" cap="all" dirty="0">
                <a:latin typeface="FoNT TYPE"/>
              </a:rPr>
              <a:t> </a:t>
            </a:r>
            <a:r>
              <a:rPr lang="es-ES" sz="3600" cap="all" dirty="0" err="1">
                <a:latin typeface="FoNT TYPE"/>
              </a:rPr>
              <a:t>Applied</a:t>
            </a:r>
            <a:endParaRPr lang="es-PE" sz="3600" cap="all" dirty="0">
              <a:latin typeface="FoNT TYPE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1390012-0C71-4E3B-A737-261AFD3A0EC5}"/>
              </a:ext>
            </a:extLst>
          </p:cNvPr>
          <p:cNvSpPr txBox="1"/>
          <p:nvPr/>
        </p:nvSpPr>
        <p:spPr>
          <a:xfrm>
            <a:off x="749828" y="2303545"/>
            <a:ext cx="63060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1800" dirty="0">
                <a:effectLst/>
                <a:latin typeface="FoNT TYPE"/>
                <a:ea typeface="Calibri" panose="020F0502020204030204" pitchFamily="34" charset="0"/>
              </a:rPr>
              <a:t>For the structural analysis of the minerals present in the sample, the XRD technique was applied using a BRUKER diffractometer, model D8-Focus, using </a:t>
            </a:r>
            <a:r>
              <a:rPr lang="en-AU" sz="1800" dirty="0" err="1">
                <a:effectLst/>
                <a:latin typeface="FoNT TYPE"/>
                <a:ea typeface="Calibri" panose="020F0502020204030204" pitchFamily="34" charset="0"/>
              </a:rPr>
              <a:t>CuK</a:t>
            </a:r>
            <a:r>
              <a:rPr lang="en-AU" sz="1800" dirty="0">
                <a:effectLst/>
                <a:latin typeface="FoNT TYPE"/>
                <a:ea typeface="Calibri" panose="020F0502020204030204" pitchFamily="34" charset="0"/>
              </a:rPr>
              <a:t>α (1.5406 Å) radiation (40 kV, 40 mA) with a vertical goniometer, the scanned angle interval was 4º &lt; 2</a:t>
            </a:r>
            <a:r>
              <a:rPr lang="en-AU" sz="1800" dirty="0">
                <a:effectLst/>
                <a:latin typeface="FoNT TYPE"/>
                <a:ea typeface="Calibri" panose="020F0502020204030204" pitchFamily="34" charset="0"/>
                <a:sym typeface="Symbol" panose="05050102010706020507" pitchFamily="18" charset="2"/>
              </a:rPr>
              <a:t></a:t>
            </a:r>
            <a:r>
              <a:rPr lang="en-AU" sz="1800" dirty="0">
                <a:effectLst/>
                <a:latin typeface="FoNT TYPE"/>
                <a:ea typeface="Calibri" panose="020F0502020204030204" pitchFamily="34" charset="0"/>
              </a:rPr>
              <a:t> &lt; 70º and the 2</a:t>
            </a:r>
            <a:r>
              <a:rPr lang="en-AU" sz="1800" dirty="0">
                <a:effectLst/>
                <a:latin typeface="FoNT TYPE"/>
                <a:ea typeface="Calibri" panose="020F0502020204030204" pitchFamily="34" charset="0"/>
                <a:sym typeface="Symbol" panose="05050102010706020507" pitchFamily="18" charset="2"/>
              </a:rPr>
              <a:t></a:t>
            </a:r>
            <a:r>
              <a:rPr lang="en-AU" sz="1800" dirty="0">
                <a:effectLst/>
                <a:latin typeface="FoNT TYPE"/>
                <a:ea typeface="Calibri" panose="020F0502020204030204" pitchFamily="34" charset="0"/>
              </a:rPr>
              <a:t> advance was 0.02°/step with a time interval of 3 s per step. </a:t>
            </a:r>
            <a:endParaRPr lang="es-PE" sz="1800" dirty="0">
              <a:effectLst/>
              <a:latin typeface="FoNT TYPE"/>
              <a:ea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E546D5-DD6C-4702-AD43-398C3611FA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853" y="0"/>
            <a:ext cx="1260144" cy="156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24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B176558-6E94-4666-A30C-9617EE9807B6}"/>
              </a:ext>
            </a:extLst>
          </p:cNvPr>
          <p:cNvSpPr/>
          <p:nvPr/>
        </p:nvSpPr>
        <p:spPr>
          <a:xfrm>
            <a:off x="8957651" y="122819"/>
            <a:ext cx="1843023" cy="2210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err="1"/>
              <a:t>Meteorite</a:t>
            </a:r>
            <a:r>
              <a:rPr lang="es-ES" sz="1100" dirty="0"/>
              <a:t> Serra Pelada</a:t>
            </a:r>
            <a:endParaRPr lang="es-PE" sz="110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F9B08CA3-8159-43C9-B520-AEFA2916D1E1}"/>
              </a:ext>
            </a:extLst>
          </p:cNvPr>
          <p:cNvSpPr txBox="1">
            <a:spLocks/>
          </p:cNvSpPr>
          <p:nvPr/>
        </p:nvSpPr>
        <p:spPr>
          <a:xfrm>
            <a:off x="2882594" y="57875"/>
            <a:ext cx="5954518" cy="11682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cap="all" dirty="0">
                <a:latin typeface="FoNT TYPE"/>
              </a:rPr>
              <a:t>IV. </a:t>
            </a:r>
            <a:r>
              <a:rPr lang="es-ES" sz="3600" cap="all" dirty="0" err="1">
                <a:latin typeface="FoNT TYPE"/>
              </a:rPr>
              <a:t>Result</a:t>
            </a:r>
            <a:r>
              <a:rPr lang="es-ES" sz="3600" cap="all" dirty="0">
                <a:latin typeface="FoNT TYPE"/>
              </a:rPr>
              <a:t> and </a:t>
            </a:r>
            <a:r>
              <a:rPr lang="es-ES" sz="3600" cap="all" dirty="0" err="1">
                <a:latin typeface="FoNT TYPE"/>
              </a:rPr>
              <a:t>disscusion</a:t>
            </a:r>
            <a:endParaRPr lang="es-PE" sz="3600" cap="all" dirty="0">
              <a:latin typeface="FoNT TYPE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A293A372-C351-4131-B182-0B1A11FB07D3}"/>
              </a:ext>
            </a:extLst>
          </p:cNvPr>
          <p:cNvGrpSpPr/>
          <p:nvPr/>
        </p:nvGrpSpPr>
        <p:grpSpPr>
          <a:xfrm>
            <a:off x="2121972" y="3021739"/>
            <a:ext cx="8509814" cy="3726396"/>
            <a:chOff x="-6249" y="504560"/>
            <a:chExt cx="9002611" cy="5713305"/>
          </a:xfrm>
        </p:grpSpPr>
        <p:graphicFrame>
          <p:nvGraphicFramePr>
            <p:cNvPr id="20" name="3 Objeto">
              <a:extLst>
                <a:ext uri="{FF2B5EF4-FFF2-40B4-BE49-F238E27FC236}">
                  <a16:creationId xmlns:a16="http://schemas.microsoft.com/office/drawing/2014/main" id="{A730B557-3F4A-4F2B-9E1D-1806A75526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9790552"/>
                </p:ext>
              </p:extLst>
            </p:nvPr>
          </p:nvGraphicFramePr>
          <p:xfrm>
            <a:off x="147638" y="504560"/>
            <a:ext cx="8848724" cy="5657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GGraph Control" r:id="rId2" imgW="8848800" imgH="5543640" progId="CGGRAPH.CGGraphCtrl.1">
                    <p:embed/>
                  </p:oleObj>
                </mc:Choice>
                <mc:Fallback>
                  <p:oleObj name="CGGraph Control" r:id="rId2" imgW="8848800" imgH="5543640" progId="CGGRAPH.CGGraphCtrl.1">
                    <p:embed/>
                    <p:pic>
                      <p:nvPicPr>
                        <p:cNvPr id="20" name="3 Objeto">
                          <a:extLst>
                            <a:ext uri="{FF2B5EF4-FFF2-40B4-BE49-F238E27FC236}">
                              <a16:creationId xmlns:a16="http://schemas.microsoft.com/office/drawing/2014/main" id="{A730B557-3F4A-4F2B-9E1D-1806A75526E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7638" y="504560"/>
                          <a:ext cx="8848724" cy="5657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24521830-92FB-4FA6-87B1-3551B81BA7C4}"/>
                </a:ext>
              </a:extLst>
            </p:cNvPr>
            <p:cNvGrpSpPr/>
            <p:nvPr/>
          </p:nvGrpSpPr>
          <p:grpSpPr>
            <a:xfrm>
              <a:off x="-6249" y="799983"/>
              <a:ext cx="8538689" cy="5417882"/>
              <a:chOff x="-6249" y="799983"/>
              <a:chExt cx="8538689" cy="5417882"/>
            </a:xfrm>
          </p:grpSpPr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89B65D1E-0749-4CC9-9160-FD96BEA3B39F}"/>
                  </a:ext>
                </a:extLst>
              </p:cNvPr>
              <p:cNvSpPr txBox="1"/>
              <p:nvPr/>
            </p:nvSpPr>
            <p:spPr>
              <a:xfrm>
                <a:off x="2498968" y="4293096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B050"/>
                    </a:solidFill>
                  </a:rPr>
                  <a:t>Q</a:t>
                </a:r>
                <a:endParaRPr lang="es-PE" sz="9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EC0CF85E-FDE7-42C0-831E-FDEF5B6BDA02}"/>
                  </a:ext>
                </a:extLst>
              </p:cNvPr>
              <p:cNvSpPr txBox="1"/>
              <p:nvPr/>
            </p:nvSpPr>
            <p:spPr>
              <a:xfrm>
                <a:off x="2580594" y="4077072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B050"/>
                    </a:solidFill>
                  </a:rPr>
                  <a:t>Q</a:t>
                </a:r>
                <a:endParaRPr lang="es-PE" sz="9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F1B74AD9-C2A6-49BF-A74D-D6FD7148C481}"/>
                  </a:ext>
                </a:extLst>
              </p:cNvPr>
              <p:cNvSpPr txBox="1"/>
              <p:nvPr/>
            </p:nvSpPr>
            <p:spPr>
              <a:xfrm>
                <a:off x="2651368" y="4293096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B050"/>
                    </a:solidFill>
                  </a:rPr>
                  <a:t>Q</a:t>
                </a:r>
                <a:endParaRPr lang="es-PE" sz="9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2150C5E8-693E-4311-B026-832A43B35F78}"/>
                  </a:ext>
                </a:extLst>
              </p:cNvPr>
              <p:cNvSpPr txBox="1"/>
              <p:nvPr/>
            </p:nvSpPr>
            <p:spPr>
              <a:xfrm>
                <a:off x="2868176" y="4200182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B050"/>
                    </a:solidFill>
                  </a:rPr>
                  <a:t>Q</a:t>
                </a:r>
                <a:endParaRPr lang="es-PE" sz="9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67FB4AD-C399-4044-961B-18BE4A17AB6B}"/>
                  </a:ext>
                </a:extLst>
              </p:cNvPr>
              <p:cNvSpPr txBox="1"/>
              <p:nvPr/>
            </p:nvSpPr>
            <p:spPr>
              <a:xfrm>
                <a:off x="3347864" y="3573016"/>
                <a:ext cx="2728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b="1" dirty="0">
                    <a:solidFill>
                      <a:srgbClr val="00B050"/>
                    </a:solidFill>
                  </a:rPr>
                  <a:t>Q</a:t>
                </a:r>
                <a:endParaRPr lang="es-PE" sz="1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81311356-A9B7-4763-9EE4-0C33D0122772}"/>
                  </a:ext>
                </a:extLst>
              </p:cNvPr>
              <p:cNvSpPr txBox="1"/>
              <p:nvPr/>
            </p:nvSpPr>
            <p:spPr>
              <a:xfrm>
                <a:off x="3291056" y="3332981"/>
                <a:ext cx="2728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b="1" dirty="0">
                    <a:solidFill>
                      <a:srgbClr val="00B050"/>
                    </a:solidFill>
                  </a:rPr>
                  <a:t>Q</a:t>
                </a:r>
                <a:endParaRPr lang="es-PE" sz="10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8" name="Conector recto de flecha 27">
                <a:extLst>
                  <a:ext uri="{FF2B5EF4-FFF2-40B4-BE49-F238E27FC236}">
                    <a16:creationId xmlns:a16="http://schemas.microsoft.com/office/drawing/2014/main" id="{C69E09C0-CB3F-43C5-BB7A-7677FD8C410C}"/>
                  </a:ext>
                </a:extLst>
              </p:cNvPr>
              <p:cNvCxnSpPr/>
              <p:nvPr/>
            </p:nvCxnSpPr>
            <p:spPr>
              <a:xfrm flipV="1">
                <a:off x="3427472" y="3573016"/>
                <a:ext cx="0" cy="5040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2AD2201F-9180-49E1-8731-AE40DF0A384B}"/>
                  </a:ext>
                </a:extLst>
              </p:cNvPr>
              <p:cNvSpPr txBox="1"/>
              <p:nvPr/>
            </p:nvSpPr>
            <p:spPr>
              <a:xfrm>
                <a:off x="3620721" y="2924944"/>
                <a:ext cx="2728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b="1" dirty="0">
                    <a:solidFill>
                      <a:srgbClr val="00B050"/>
                    </a:solidFill>
                  </a:rPr>
                  <a:t>Q</a:t>
                </a:r>
                <a:endParaRPr lang="es-PE" sz="1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BE40725B-D486-4F5C-8D76-CBC43FE36599}"/>
                  </a:ext>
                </a:extLst>
              </p:cNvPr>
              <p:cNvSpPr txBox="1"/>
              <p:nvPr/>
            </p:nvSpPr>
            <p:spPr>
              <a:xfrm>
                <a:off x="4922307" y="4169985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B050"/>
                    </a:solidFill>
                  </a:rPr>
                  <a:t>Q</a:t>
                </a:r>
                <a:endParaRPr lang="es-PE" sz="9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6EE8C722-0408-424C-A9D0-69501C410E02}"/>
                  </a:ext>
                </a:extLst>
              </p:cNvPr>
              <p:cNvSpPr txBox="1"/>
              <p:nvPr/>
            </p:nvSpPr>
            <p:spPr>
              <a:xfrm>
                <a:off x="4729867" y="4323292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B050"/>
                    </a:solidFill>
                  </a:rPr>
                  <a:t>Q</a:t>
                </a:r>
                <a:endParaRPr lang="es-PE" sz="9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2666F0F-41BE-44C0-86DF-00BF7B5CC086}"/>
                  </a:ext>
                </a:extLst>
              </p:cNvPr>
              <p:cNvSpPr txBox="1"/>
              <p:nvPr/>
            </p:nvSpPr>
            <p:spPr>
              <a:xfrm>
                <a:off x="5675599" y="4312571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B050"/>
                    </a:solidFill>
                  </a:rPr>
                  <a:t>Q</a:t>
                </a:r>
                <a:endParaRPr lang="es-PE" sz="9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3E8A1D5-637C-4C64-98C2-1FE7C6F26C62}"/>
                  </a:ext>
                </a:extLst>
              </p:cNvPr>
              <p:cNvSpPr txBox="1"/>
              <p:nvPr/>
            </p:nvSpPr>
            <p:spPr>
              <a:xfrm rot="16200000">
                <a:off x="6204110" y="3999007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B050"/>
                    </a:solidFill>
                  </a:rPr>
                  <a:t>Q</a:t>
                </a:r>
                <a:endParaRPr lang="es-PE" sz="9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920D275E-8662-42E3-B4B9-419E0DF2FDEA}"/>
                  </a:ext>
                </a:extLst>
              </p:cNvPr>
              <p:cNvSpPr txBox="1"/>
              <p:nvPr/>
            </p:nvSpPr>
            <p:spPr>
              <a:xfrm rot="16200000">
                <a:off x="6764115" y="3733224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B050"/>
                    </a:solidFill>
                  </a:rPr>
                  <a:t>Q</a:t>
                </a:r>
                <a:endParaRPr lang="es-PE" sz="9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FDDBDF3C-0FFA-454C-96CA-75977EE2E98F}"/>
                  </a:ext>
                </a:extLst>
              </p:cNvPr>
              <p:cNvSpPr txBox="1"/>
              <p:nvPr/>
            </p:nvSpPr>
            <p:spPr>
              <a:xfrm>
                <a:off x="6372545" y="4323292"/>
                <a:ext cx="2423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C00000"/>
                    </a:solidFill>
                  </a:rPr>
                  <a:t>T</a:t>
                </a:r>
                <a:endParaRPr lang="es-PE" sz="9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53D06429-79FA-47D8-B3A0-09F078A11129}"/>
                  </a:ext>
                </a:extLst>
              </p:cNvPr>
              <p:cNvSpPr txBox="1"/>
              <p:nvPr/>
            </p:nvSpPr>
            <p:spPr>
              <a:xfrm>
                <a:off x="4129884" y="4215570"/>
                <a:ext cx="2423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C00000"/>
                    </a:solidFill>
                  </a:rPr>
                  <a:t>T</a:t>
                </a:r>
                <a:endParaRPr lang="es-PE" sz="9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2F230F13-9997-4378-92E7-2E61FE362B77}"/>
                  </a:ext>
                </a:extLst>
              </p:cNvPr>
              <p:cNvSpPr txBox="1"/>
              <p:nvPr/>
            </p:nvSpPr>
            <p:spPr>
              <a:xfrm rot="16200000">
                <a:off x="1767240" y="4374428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B813DEEE-D4D2-4B7F-961C-C2C581A297E3}"/>
                  </a:ext>
                </a:extLst>
              </p:cNvPr>
              <p:cNvSpPr txBox="1"/>
              <p:nvPr/>
            </p:nvSpPr>
            <p:spPr>
              <a:xfrm rot="16200000">
                <a:off x="2320229" y="4109792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59492699-D053-4396-B14E-BD1F8FCB12CE}"/>
                  </a:ext>
                </a:extLst>
              </p:cNvPr>
              <p:cNvSpPr txBox="1"/>
              <p:nvPr/>
            </p:nvSpPr>
            <p:spPr>
              <a:xfrm rot="16200000">
                <a:off x="2709318" y="3616458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94DAF5E9-91AB-422E-B043-4DB0BAED73CC}"/>
                  </a:ext>
                </a:extLst>
              </p:cNvPr>
              <p:cNvSpPr txBox="1"/>
              <p:nvPr/>
            </p:nvSpPr>
            <p:spPr>
              <a:xfrm rot="16200000">
                <a:off x="2784449" y="4594852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4249058-EB2A-464E-801F-3F24B68F2AB5}"/>
                  </a:ext>
                </a:extLst>
              </p:cNvPr>
              <p:cNvSpPr txBox="1"/>
              <p:nvPr/>
            </p:nvSpPr>
            <p:spPr>
              <a:xfrm rot="16200000">
                <a:off x="2891454" y="3937766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65E6D025-59F6-4C1C-8B69-776430812446}"/>
                  </a:ext>
                </a:extLst>
              </p:cNvPr>
              <p:cNvSpPr txBox="1"/>
              <p:nvPr/>
            </p:nvSpPr>
            <p:spPr>
              <a:xfrm rot="16200000">
                <a:off x="2995783" y="3812825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B8E97AB3-4C9D-4F8E-A793-9A8C8A2988AF}"/>
                  </a:ext>
                </a:extLst>
              </p:cNvPr>
              <p:cNvSpPr txBox="1"/>
              <p:nvPr/>
            </p:nvSpPr>
            <p:spPr>
              <a:xfrm rot="16200000">
                <a:off x="3274285" y="4594886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37106D67-D885-4566-98D0-32A029B2D4B4}"/>
                  </a:ext>
                </a:extLst>
              </p:cNvPr>
              <p:cNvSpPr txBox="1"/>
              <p:nvPr/>
            </p:nvSpPr>
            <p:spPr>
              <a:xfrm>
                <a:off x="3167320" y="4221088"/>
                <a:ext cx="2728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b="1" dirty="0">
                    <a:solidFill>
                      <a:srgbClr val="00B050"/>
                    </a:solidFill>
                  </a:rPr>
                  <a:t>Q</a:t>
                </a:r>
                <a:endParaRPr lang="es-PE" sz="1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865F7110-B932-415F-9BA4-6739CF67D466}"/>
                  </a:ext>
                </a:extLst>
              </p:cNvPr>
              <p:cNvSpPr txBox="1"/>
              <p:nvPr/>
            </p:nvSpPr>
            <p:spPr>
              <a:xfrm rot="16200000">
                <a:off x="3486558" y="3764910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7135DE11-E152-4419-88B8-2EFFE8C2B76E}"/>
                  </a:ext>
                </a:extLst>
              </p:cNvPr>
              <p:cNvSpPr txBox="1"/>
              <p:nvPr/>
            </p:nvSpPr>
            <p:spPr>
              <a:xfrm rot="16200000">
                <a:off x="3450427" y="1976907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DC20B406-0C3D-44F0-BAB1-92B11B607636}"/>
                  </a:ext>
                </a:extLst>
              </p:cNvPr>
              <p:cNvSpPr txBox="1"/>
              <p:nvPr/>
            </p:nvSpPr>
            <p:spPr>
              <a:xfrm rot="16200000">
                <a:off x="3328588" y="2676665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BC3948C5-AB0B-4C03-8CBB-7CD36D91D68D}"/>
                  </a:ext>
                </a:extLst>
              </p:cNvPr>
              <p:cNvSpPr txBox="1"/>
              <p:nvPr/>
            </p:nvSpPr>
            <p:spPr>
              <a:xfrm rot="16200000">
                <a:off x="3406264" y="4323292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92DA01D-813A-4472-90AC-8644C89CBFA6}"/>
                  </a:ext>
                </a:extLst>
              </p:cNvPr>
              <p:cNvSpPr txBox="1"/>
              <p:nvPr/>
            </p:nvSpPr>
            <p:spPr>
              <a:xfrm rot="16200000">
                <a:off x="3598279" y="4597977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E27E5CB1-B734-43C2-8468-E0D30BF19626}"/>
                  </a:ext>
                </a:extLst>
              </p:cNvPr>
              <p:cNvSpPr txBox="1"/>
              <p:nvPr/>
            </p:nvSpPr>
            <p:spPr>
              <a:xfrm rot="16200000">
                <a:off x="3715350" y="4206936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D3784BFC-629E-4AE4-95B8-49D823F568D2}"/>
                  </a:ext>
                </a:extLst>
              </p:cNvPr>
              <p:cNvSpPr txBox="1"/>
              <p:nvPr/>
            </p:nvSpPr>
            <p:spPr>
              <a:xfrm rot="16200000">
                <a:off x="3685876" y="3338594"/>
                <a:ext cx="30168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800" b="1" dirty="0" err="1">
                    <a:solidFill>
                      <a:srgbClr val="8E0000"/>
                    </a:solidFill>
                  </a:rPr>
                  <a:t>An</a:t>
                </a:r>
                <a:endParaRPr lang="es-PE" sz="8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C59E7676-FF92-41B7-83D1-7EBA6A9AA6B7}"/>
                  </a:ext>
                </a:extLst>
              </p:cNvPr>
              <p:cNvSpPr txBox="1"/>
              <p:nvPr/>
            </p:nvSpPr>
            <p:spPr>
              <a:xfrm rot="16200000">
                <a:off x="4328816" y="4641008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cxnSp>
            <p:nvCxnSpPr>
              <p:cNvPr id="53" name="Conector recto 52">
                <a:extLst>
                  <a:ext uri="{FF2B5EF4-FFF2-40B4-BE49-F238E27FC236}">
                    <a16:creationId xmlns:a16="http://schemas.microsoft.com/office/drawing/2014/main" id="{CF7AE3A1-6200-4AD4-9147-17316B807096}"/>
                  </a:ext>
                </a:extLst>
              </p:cNvPr>
              <p:cNvCxnSpPr>
                <a:endCxn id="43" idx="0"/>
              </p:cNvCxnSpPr>
              <p:nvPr/>
            </p:nvCxnSpPr>
            <p:spPr>
              <a:xfrm>
                <a:off x="3427472" y="4169985"/>
                <a:ext cx="0" cy="478717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77AFBA64-C15E-4842-BE89-C3D2893C6CEB}"/>
                  </a:ext>
                </a:extLst>
              </p:cNvPr>
              <p:cNvCxnSpPr>
                <a:endCxn id="49" idx="3"/>
              </p:cNvCxnSpPr>
              <p:nvPr/>
            </p:nvCxnSpPr>
            <p:spPr>
              <a:xfrm>
                <a:off x="3757137" y="3696126"/>
                <a:ext cx="0" cy="858409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2B296318-4E9C-43B7-BE56-4CE691F71806}"/>
                  </a:ext>
                </a:extLst>
              </p:cNvPr>
              <p:cNvSpPr txBox="1"/>
              <p:nvPr/>
            </p:nvSpPr>
            <p:spPr>
              <a:xfrm rot="16200000">
                <a:off x="6340578" y="4624571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7AB7CBFC-8790-4AD9-B097-D2C4E5E15A5B}"/>
                  </a:ext>
                </a:extLst>
              </p:cNvPr>
              <p:cNvSpPr txBox="1"/>
              <p:nvPr/>
            </p:nvSpPr>
            <p:spPr>
              <a:xfrm rot="16200000">
                <a:off x="7811334" y="4131339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16622616-33E6-4620-B888-753AF773606E}"/>
                  </a:ext>
                </a:extLst>
              </p:cNvPr>
              <p:cNvSpPr txBox="1"/>
              <p:nvPr/>
            </p:nvSpPr>
            <p:spPr>
              <a:xfrm rot="16200000">
                <a:off x="6477336" y="4641006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EE97D9C4-0065-46EB-8975-50D8AD47BA6C}"/>
                  </a:ext>
                </a:extLst>
              </p:cNvPr>
              <p:cNvSpPr txBox="1"/>
              <p:nvPr/>
            </p:nvSpPr>
            <p:spPr>
              <a:xfrm rot="16200000">
                <a:off x="6148769" y="4641007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9A46EE58-86EA-4935-A640-3BB05992788D}"/>
                  </a:ext>
                </a:extLst>
              </p:cNvPr>
              <p:cNvSpPr txBox="1"/>
              <p:nvPr/>
            </p:nvSpPr>
            <p:spPr>
              <a:xfrm rot="16200000">
                <a:off x="8258166" y="4377850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41E13904-EB59-452D-BDEF-A76F45130F60}"/>
                  </a:ext>
                </a:extLst>
              </p:cNvPr>
              <p:cNvSpPr txBox="1"/>
              <p:nvPr/>
            </p:nvSpPr>
            <p:spPr>
              <a:xfrm rot="16200000">
                <a:off x="5883814" y="4666518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A77E3D87-D6C3-4773-97B5-1B1CB6B6F6D9}"/>
                  </a:ext>
                </a:extLst>
              </p:cNvPr>
              <p:cNvSpPr txBox="1"/>
              <p:nvPr/>
            </p:nvSpPr>
            <p:spPr>
              <a:xfrm rot="16200000">
                <a:off x="6013842" y="4879537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0650E45D-6C3A-4869-8CF3-10BB9A037D9A}"/>
                  </a:ext>
                </a:extLst>
              </p:cNvPr>
              <p:cNvSpPr txBox="1"/>
              <p:nvPr/>
            </p:nvSpPr>
            <p:spPr>
              <a:xfrm rot="16200000">
                <a:off x="5613928" y="4692144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46D6074A-042C-410F-8A0F-21D9FF78AA09}"/>
                  </a:ext>
                </a:extLst>
              </p:cNvPr>
              <p:cNvSpPr txBox="1"/>
              <p:nvPr/>
            </p:nvSpPr>
            <p:spPr>
              <a:xfrm rot="16200000">
                <a:off x="5157511" y="4725604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8965ABF9-0034-40FC-887E-97CD740A17DA}"/>
                  </a:ext>
                </a:extLst>
              </p:cNvPr>
              <p:cNvSpPr txBox="1"/>
              <p:nvPr/>
            </p:nvSpPr>
            <p:spPr>
              <a:xfrm rot="16200000">
                <a:off x="5058240" y="3544963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CC00180B-0CA6-443D-B2BE-D62DC02075BD}"/>
                  </a:ext>
                </a:extLst>
              </p:cNvPr>
              <p:cNvSpPr txBox="1"/>
              <p:nvPr/>
            </p:nvSpPr>
            <p:spPr>
              <a:xfrm rot="16200000">
                <a:off x="5373274" y="4720678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cxnSp>
            <p:nvCxnSpPr>
              <p:cNvPr id="66" name="Conector recto 65">
                <a:extLst>
                  <a:ext uri="{FF2B5EF4-FFF2-40B4-BE49-F238E27FC236}">
                    <a16:creationId xmlns:a16="http://schemas.microsoft.com/office/drawing/2014/main" id="{204AEA26-B78B-4DB6-B28D-BC8025F137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16369" y="4368342"/>
                <a:ext cx="5124" cy="428810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" name="Conector recto 66">
                <a:extLst>
                  <a:ext uri="{FF2B5EF4-FFF2-40B4-BE49-F238E27FC236}">
                    <a16:creationId xmlns:a16="http://schemas.microsoft.com/office/drawing/2014/main" id="{3BDE9B0F-549D-4AA7-814E-47DA841420EC}"/>
                  </a:ext>
                </a:extLst>
              </p:cNvPr>
              <p:cNvCxnSpPr>
                <a:endCxn id="65" idx="3"/>
              </p:cNvCxnSpPr>
              <p:nvPr/>
            </p:nvCxnSpPr>
            <p:spPr>
              <a:xfrm>
                <a:off x="5532132" y="4446402"/>
                <a:ext cx="0" cy="230834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" name="Conector recto 67">
                <a:extLst>
                  <a:ext uri="{FF2B5EF4-FFF2-40B4-BE49-F238E27FC236}">
                    <a16:creationId xmlns:a16="http://schemas.microsoft.com/office/drawing/2014/main" id="{F87E200F-09D6-4A6A-B7A8-01DE2FA814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0192" y="4279850"/>
                <a:ext cx="0" cy="244886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68">
                <a:extLst>
                  <a:ext uri="{FF2B5EF4-FFF2-40B4-BE49-F238E27FC236}">
                    <a16:creationId xmlns:a16="http://schemas.microsoft.com/office/drawing/2014/main" id="{2474E62C-20B1-4F13-8D16-91F9E681135B}"/>
                  </a:ext>
                </a:extLst>
              </p:cNvPr>
              <p:cNvCxnSpPr/>
              <p:nvPr/>
            </p:nvCxnSpPr>
            <p:spPr>
              <a:xfrm>
                <a:off x="5796136" y="4426624"/>
                <a:ext cx="0" cy="370528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0" name="Conector recto 69">
                <a:extLst>
                  <a:ext uri="{FF2B5EF4-FFF2-40B4-BE49-F238E27FC236}">
                    <a16:creationId xmlns:a16="http://schemas.microsoft.com/office/drawing/2014/main" id="{78864F44-4A5E-4976-B8D6-A5A2E2411F2B}"/>
                  </a:ext>
                </a:extLst>
              </p:cNvPr>
              <p:cNvCxnSpPr/>
              <p:nvPr/>
            </p:nvCxnSpPr>
            <p:spPr>
              <a:xfrm>
                <a:off x="6343945" y="4330986"/>
                <a:ext cx="0" cy="355375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>
                <a:extLst>
                  <a:ext uri="{FF2B5EF4-FFF2-40B4-BE49-F238E27FC236}">
                    <a16:creationId xmlns:a16="http://schemas.microsoft.com/office/drawing/2014/main" id="{AF20B2FE-2FD4-4B73-88B1-88B77452920E}"/>
                  </a:ext>
                </a:extLst>
              </p:cNvPr>
              <p:cNvCxnSpPr/>
              <p:nvPr/>
            </p:nvCxnSpPr>
            <p:spPr>
              <a:xfrm>
                <a:off x="6216265" y="4496342"/>
                <a:ext cx="0" cy="382042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2" name="Conector recto 71">
                <a:extLst>
                  <a:ext uri="{FF2B5EF4-FFF2-40B4-BE49-F238E27FC236}">
                    <a16:creationId xmlns:a16="http://schemas.microsoft.com/office/drawing/2014/main" id="{898A4B9F-45CE-4855-8313-7D26EEE9BBDD}"/>
                  </a:ext>
                </a:extLst>
              </p:cNvPr>
              <p:cNvCxnSpPr/>
              <p:nvPr/>
            </p:nvCxnSpPr>
            <p:spPr>
              <a:xfrm>
                <a:off x="6084168" y="4486525"/>
                <a:ext cx="0" cy="222078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72">
                <a:extLst>
                  <a:ext uri="{FF2B5EF4-FFF2-40B4-BE49-F238E27FC236}">
                    <a16:creationId xmlns:a16="http://schemas.microsoft.com/office/drawing/2014/main" id="{5AB4DF22-04D3-4ABA-AEED-3AC822B516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86322" y="4005064"/>
                <a:ext cx="13670" cy="778330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" name="Conector recto 73">
                <a:extLst>
                  <a:ext uri="{FF2B5EF4-FFF2-40B4-BE49-F238E27FC236}">
                    <a16:creationId xmlns:a16="http://schemas.microsoft.com/office/drawing/2014/main" id="{36C2A517-3E74-4E9E-9031-004549473F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40471" y="4446402"/>
                <a:ext cx="43122" cy="262201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40E3AE7E-7647-4AB4-891B-65FAC5FF2561}"/>
                  </a:ext>
                </a:extLst>
              </p:cNvPr>
              <p:cNvSpPr txBox="1"/>
              <p:nvPr/>
            </p:nvSpPr>
            <p:spPr>
              <a:xfrm rot="16200000">
                <a:off x="1767240" y="4840594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B91DBD"/>
                    </a:solidFill>
                  </a:rPr>
                  <a:t>Au</a:t>
                </a:r>
                <a:endParaRPr lang="es-PE" sz="900" b="1" dirty="0">
                  <a:solidFill>
                    <a:srgbClr val="B91DBD"/>
                  </a:solidFill>
                </a:endParaRPr>
              </a:p>
            </p:txBody>
          </p:sp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520BF4E2-5C6C-4882-97C2-822AB5D9029E}"/>
                  </a:ext>
                </a:extLst>
              </p:cNvPr>
              <p:cNvSpPr txBox="1"/>
              <p:nvPr/>
            </p:nvSpPr>
            <p:spPr>
              <a:xfrm rot="16200000">
                <a:off x="2376131" y="4698219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B91DBD"/>
                    </a:solidFill>
                  </a:rPr>
                  <a:t>Au</a:t>
                </a:r>
                <a:endParaRPr lang="es-PE" sz="900" b="1" dirty="0">
                  <a:solidFill>
                    <a:srgbClr val="B91DBD"/>
                  </a:solidFill>
                </a:endParaRPr>
              </a:p>
            </p:txBody>
          </p:sp>
          <p:sp>
            <p:nvSpPr>
              <p:cNvPr id="77" name="CuadroTexto 76">
                <a:extLst>
                  <a:ext uri="{FF2B5EF4-FFF2-40B4-BE49-F238E27FC236}">
                    <a16:creationId xmlns:a16="http://schemas.microsoft.com/office/drawing/2014/main" id="{11C064FD-1BB4-4FBF-8281-0A7C183A0B6F}"/>
                  </a:ext>
                </a:extLst>
              </p:cNvPr>
              <p:cNvSpPr txBox="1"/>
              <p:nvPr/>
            </p:nvSpPr>
            <p:spPr>
              <a:xfrm rot="16200000">
                <a:off x="3335110" y="3126251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B91DBD"/>
                    </a:solidFill>
                  </a:rPr>
                  <a:t>Au</a:t>
                </a:r>
                <a:endParaRPr lang="es-PE" sz="900" b="1" dirty="0">
                  <a:solidFill>
                    <a:srgbClr val="B91DBD"/>
                  </a:solidFill>
                </a:endParaRPr>
              </a:p>
            </p:txBody>
          </p:sp>
          <p:cxnSp>
            <p:nvCxnSpPr>
              <p:cNvPr id="78" name="Conector recto 77">
                <a:extLst>
                  <a:ext uri="{FF2B5EF4-FFF2-40B4-BE49-F238E27FC236}">
                    <a16:creationId xmlns:a16="http://schemas.microsoft.com/office/drawing/2014/main" id="{4B2FA66D-6FAE-4039-A498-EAAC0A93D7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93968" y="3356992"/>
                <a:ext cx="36031" cy="479801"/>
              </a:xfrm>
              <a:prstGeom prst="line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B75B9353-B2C0-4B34-A2BB-D4AF1FE71A6A}"/>
                  </a:ext>
                </a:extLst>
              </p:cNvPr>
              <p:cNvSpPr txBox="1"/>
              <p:nvPr/>
            </p:nvSpPr>
            <p:spPr>
              <a:xfrm rot="16200000">
                <a:off x="4297725" y="3308209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B91DBD"/>
                    </a:solidFill>
                  </a:rPr>
                  <a:t>Au</a:t>
                </a:r>
                <a:endParaRPr lang="es-PE" sz="900" b="1" dirty="0">
                  <a:solidFill>
                    <a:srgbClr val="B91DBD"/>
                  </a:solidFill>
                </a:endParaRPr>
              </a:p>
            </p:txBody>
          </p:sp>
          <p:sp>
            <p:nvSpPr>
              <p:cNvPr id="80" name="CuadroTexto 79">
                <a:extLst>
                  <a:ext uri="{FF2B5EF4-FFF2-40B4-BE49-F238E27FC236}">
                    <a16:creationId xmlns:a16="http://schemas.microsoft.com/office/drawing/2014/main" id="{626EF5C8-C64A-4DC1-8D2F-B57A8EE56BF6}"/>
                  </a:ext>
                </a:extLst>
              </p:cNvPr>
              <p:cNvSpPr txBox="1"/>
              <p:nvPr/>
            </p:nvSpPr>
            <p:spPr>
              <a:xfrm rot="16200000">
                <a:off x="7167758" y="4636255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B91DBD"/>
                    </a:solidFill>
                  </a:rPr>
                  <a:t>Au</a:t>
                </a:r>
                <a:endParaRPr lang="es-PE" sz="900" b="1" dirty="0">
                  <a:solidFill>
                    <a:srgbClr val="B91DBD"/>
                  </a:solidFill>
                </a:endParaRPr>
              </a:p>
            </p:txBody>
          </p:sp>
          <p:sp>
            <p:nvSpPr>
              <p:cNvPr id="81" name="CuadroTexto 80">
                <a:extLst>
                  <a:ext uri="{FF2B5EF4-FFF2-40B4-BE49-F238E27FC236}">
                    <a16:creationId xmlns:a16="http://schemas.microsoft.com/office/drawing/2014/main" id="{34EC054F-795B-4426-A689-107DE923E180}"/>
                  </a:ext>
                </a:extLst>
              </p:cNvPr>
              <p:cNvSpPr txBox="1"/>
              <p:nvPr/>
            </p:nvSpPr>
            <p:spPr>
              <a:xfrm rot="16200000">
                <a:off x="6712658" y="4658666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B91DBD"/>
                    </a:solidFill>
                  </a:rPr>
                  <a:t>Au</a:t>
                </a:r>
                <a:endParaRPr lang="es-PE" sz="900" b="1" dirty="0">
                  <a:solidFill>
                    <a:srgbClr val="B91DBD"/>
                  </a:solidFill>
                </a:endParaRPr>
              </a:p>
            </p:txBody>
          </p:sp>
          <p:sp>
            <p:nvSpPr>
              <p:cNvPr id="82" name="CuadroTexto 81">
                <a:extLst>
                  <a:ext uri="{FF2B5EF4-FFF2-40B4-BE49-F238E27FC236}">
                    <a16:creationId xmlns:a16="http://schemas.microsoft.com/office/drawing/2014/main" id="{6B8DCF4A-F38B-4CF2-9051-2E9DCDF10E9A}"/>
                  </a:ext>
                </a:extLst>
              </p:cNvPr>
              <p:cNvSpPr txBox="1"/>
              <p:nvPr/>
            </p:nvSpPr>
            <p:spPr>
              <a:xfrm rot="16200000">
                <a:off x="7747096" y="4740097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B91DBD"/>
                    </a:solidFill>
                  </a:rPr>
                  <a:t>Au</a:t>
                </a:r>
                <a:endParaRPr lang="es-PE" sz="900" b="1" dirty="0">
                  <a:solidFill>
                    <a:srgbClr val="B91DBD"/>
                  </a:solidFill>
                </a:endParaRPr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0563B773-1F75-4C9F-8EA3-555AC977BB8D}"/>
                  </a:ext>
                </a:extLst>
              </p:cNvPr>
              <p:cNvSpPr txBox="1"/>
              <p:nvPr/>
            </p:nvSpPr>
            <p:spPr>
              <a:xfrm rot="16200000">
                <a:off x="5059464" y="4636255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B91DBD"/>
                    </a:solidFill>
                  </a:rPr>
                  <a:t>Au</a:t>
                </a:r>
                <a:endParaRPr lang="es-PE" sz="900" b="1" dirty="0">
                  <a:solidFill>
                    <a:srgbClr val="B91DBD"/>
                  </a:solidFill>
                </a:endParaRPr>
              </a:p>
            </p:txBody>
          </p:sp>
          <p:sp>
            <p:nvSpPr>
              <p:cNvPr id="84" name="CuadroTexto 83">
                <a:extLst>
                  <a:ext uri="{FF2B5EF4-FFF2-40B4-BE49-F238E27FC236}">
                    <a16:creationId xmlns:a16="http://schemas.microsoft.com/office/drawing/2014/main" id="{0737DACD-F84F-49AF-B801-F8679C37F72B}"/>
                  </a:ext>
                </a:extLst>
              </p:cNvPr>
              <p:cNvSpPr txBox="1"/>
              <p:nvPr/>
            </p:nvSpPr>
            <p:spPr>
              <a:xfrm rot="16200000">
                <a:off x="4862840" y="4637080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53FB54B2-C905-482E-B2BE-3557DEA18096}"/>
                  </a:ext>
                </a:extLst>
              </p:cNvPr>
              <p:cNvSpPr txBox="1"/>
              <p:nvPr/>
            </p:nvSpPr>
            <p:spPr>
              <a:xfrm rot="16200000">
                <a:off x="5289072" y="4059678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B91DBD"/>
                    </a:solidFill>
                  </a:rPr>
                  <a:t>Au</a:t>
                </a:r>
                <a:endParaRPr lang="es-PE" sz="900" b="1" dirty="0">
                  <a:solidFill>
                    <a:srgbClr val="B91DBD"/>
                  </a:solidFill>
                </a:endParaRPr>
              </a:p>
            </p:txBody>
          </p:sp>
          <p:sp>
            <p:nvSpPr>
              <p:cNvPr id="86" name="CuadroTexto 85">
                <a:extLst>
                  <a:ext uri="{FF2B5EF4-FFF2-40B4-BE49-F238E27FC236}">
                    <a16:creationId xmlns:a16="http://schemas.microsoft.com/office/drawing/2014/main" id="{A3470B7D-8686-4529-A8E0-BD1C2425064A}"/>
                  </a:ext>
                </a:extLst>
              </p:cNvPr>
              <p:cNvSpPr txBox="1"/>
              <p:nvPr/>
            </p:nvSpPr>
            <p:spPr>
              <a:xfrm rot="16200000">
                <a:off x="5386409" y="3932637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B91DBD"/>
                    </a:solidFill>
                  </a:rPr>
                  <a:t>Au</a:t>
                </a:r>
                <a:endParaRPr lang="es-PE" sz="900" b="1" dirty="0">
                  <a:solidFill>
                    <a:srgbClr val="B91DBD"/>
                  </a:solidFill>
                </a:endParaRP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C4F69F74-A0B0-4B8C-8F64-BBCA339A8B1D}"/>
                  </a:ext>
                </a:extLst>
              </p:cNvPr>
              <p:cNvSpPr txBox="1"/>
              <p:nvPr/>
            </p:nvSpPr>
            <p:spPr>
              <a:xfrm rot="16200000">
                <a:off x="4188961" y="3542649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B91DBD"/>
                    </a:solidFill>
                  </a:rPr>
                  <a:t>Au</a:t>
                </a:r>
                <a:endParaRPr lang="es-PE" sz="900" b="1" dirty="0">
                  <a:solidFill>
                    <a:srgbClr val="B91DBD"/>
                  </a:solidFill>
                </a:endParaRPr>
              </a:p>
            </p:txBody>
          </p:sp>
          <p:sp>
            <p:nvSpPr>
              <p:cNvPr id="88" name="CuadroTexto 87">
                <a:extLst>
                  <a:ext uri="{FF2B5EF4-FFF2-40B4-BE49-F238E27FC236}">
                    <a16:creationId xmlns:a16="http://schemas.microsoft.com/office/drawing/2014/main" id="{37233587-EA60-49EC-AB52-DE9E4035CF9D}"/>
                  </a:ext>
                </a:extLst>
              </p:cNvPr>
              <p:cNvSpPr txBox="1"/>
              <p:nvPr/>
            </p:nvSpPr>
            <p:spPr>
              <a:xfrm rot="16200000">
                <a:off x="4067627" y="4628118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>
                    <a:solidFill>
                      <a:srgbClr val="8E0000"/>
                    </a:solidFill>
                  </a:rPr>
                  <a:t>An</a:t>
                </a:r>
                <a:endParaRPr lang="es-PE" sz="900" b="1" dirty="0">
                  <a:solidFill>
                    <a:srgbClr val="8E0000"/>
                  </a:solidFill>
                </a:endParaRPr>
              </a:p>
            </p:txBody>
          </p:sp>
          <p:cxnSp>
            <p:nvCxnSpPr>
              <p:cNvPr id="89" name="Conector recto 88">
                <a:extLst>
                  <a:ext uri="{FF2B5EF4-FFF2-40B4-BE49-F238E27FC236}">
                    <a16:creationId xmlns:a16="http://schemas.microsoft.com/office/drawing/2014/main" id="{A603C7D7-19BD-4209-8DC4-EA75307641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3318" y="4424400"/>
                <a:ext cx="0" cy="300744"/>
              </a:xfrm>
              <a:prstGeom prst="line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0" name="Conector recto 89">
                <a:extLst>
                  <a:ext uri="{FF2B5EF4-FFF2-40B4-BE49-F238E27FC236}">
                    <a16:creationId xmlns:a16="http://schemas.microsoft.com/office/drawing/2014/main" id="{A48668F1-3D5D-457F-89BD-58D78D7A23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05954" y="4509120"/>
                <a:ext cx="0" cy="300744"/>
              </a:xfrm>
              <a:prstGeom prst="line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1" name="Conector recto 90">
                <a:extLst>
                  <a:ext uri="{FF2B5EF4-FFF2-40B4-BE49-F238E27FC236}">
                    <a16:creationId xmlns:a16="http://schemas.microsoft.com/office/drawing/2014/main" id="{3C6CD91A-C202-4FED-988D-A4D967A5AD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5265" y="4424400"/>
                <a:ext cx="0" cy="300744"/>
              </a:xfrm>
              <a:prstGeom prst="line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2" name="Conector recto 91">
                <a:extLst>
                  <a:ext uri="{FF2B5EF4-FFF2-40B4-BE49-F238E27FC236}">
                    <a16:creationId xmlns:a16="http://schemas.microsoft.com/office/drawing/2014/main" id="{EF6818BC-AFB3-4B8A-8343-755E7427E3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40725" y="4157532"/>
                <a:ext cx="0" cy="300744"/>
              </a:xfrm>
              <a:prstGeom prst="line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3" name="Conector recto 92">
                <a:extLst>
                  <a:ext uri="{FF2B5EF4-FFF2-40B4-BE49-F238E27FC236}">
                    <a16:creationId xmlns:a16="http://schemas.microsoft.com/office/drawing/2014/main" id="{62468A51-3F4F-43E9-8C33-689D16EF2303}"/>
                  </a:ext>
                </a:extLst>
              </p:cNvPr>
              <p:cNvCxnSpPr/>
              <p:nvPr/>
            </p:nvCxnSpPr>
            <p:spPr>
              <a:xfrm flipH="1">
                <a:off x="5200953" y="4077072"/>
                <a:ext cx="16145" cy="608444"/>
              </a:xfrm>
              <a:prstGeom prst="line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94" name="CuadroTexto 93">
                <a:extLst>
                  <a:ext uri="{FF2B5EF4-FFF2-40B4-BE49-F238E27FC236}">
                    <a16:creationId xmlns:a16="http://schemas.microsoft.com/office/drawing/2014/main" id="{FEF3613B-DA68-4801-BE6D-E68DE2BE088C}"/>
                  </a:ext>
                </a:extLst>
              </p:cNvPr>
              <p:cNvSpPr txBox="1"/>
              <p:nvPr/>
            </p:nvSpPr>
            <p:spPr>
              <a:xfrm rot="16200000">
                <a:off x="8001729" y="4109792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CuadroTexto 94">
                <a:extLst>
                  <a:ext uri="{FF2B5EF4-FFF2-40B4-BE49-F238E27FC236}">
                    <a16:creationId xmlns:a16="http://schemas.microsoft.com/office/drawing/2014/main" id="{F7B92E36-49F3-488E-B354-6F02C2F0A8A0}"/>
                  </a:ext>
                </a:extLst>
              </p:cNvPr>
              <p:cNvSpPr txBox="1"/>
              <p:nvPr/>
            </p:nvSpPr>
            <p:spPr>
              <a:xfrm rot="16200000">
                <a:off x="7373320" y="4118609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CuadroTexto 95">
                <a:extLst>
                  <a:ext uri="{FF2B5EF4-FFF2-40B4-BE49-F238E27FC236}">
                    <a16:creationId xmlns:a16="http://schemas.microsoft.com/office/drawing/2014/main" id="{729A3BBE-4691-42BF-A631-EB00F76F6100}"/>
                  </a:ext>
                </a:extLst>
              </p:cNvPr>
              <p:cNvSpPr txBox="1"/>
              <p:nvPr/>
            </p:nvSpPr>
            <p:spPr>
              <a:xfrm rot="16200000">
                <a:off x="6514277" y="4347196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7" name="CuadroTexto 96">
                <a:extLst>
                  <a:ext uri="{FF2B5EF4-FFF2-40B4-BE49-F238E27FC236}">
                    <a16:creationId xmlns:a16="http://schemas.microsoft.com/office/drawing/2014/main" id="{21BC957A-2438-4355-9694-E4A90086A8D7}"/>
                  </a:ext>
                </a:extLst>
              </p:cNvPr>
              <p:cNvSpPr txBox="1"/>
              <p:nvPr/>
            </p:nvSpPr>
            <p:spPr>
              <a:xfrm rot="16200000">
                <a:off x="5933132" y="4207799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8" name="CuadroTexto 97">
                <a:extLst>
                  <a:ext uri="{FF2B5EF4-FFF2-40B4-BE49-F238E27FC236}">
                    <a16:creationId xmlns:a16="http://schemas.microsoft.com/office/drawing/2014/main" id="{1BB6F3D5-9BA3-48B0-AECF-C6C93B14AB00}"/>
                  </a:ext>
                </a:extLst>
              </p:cNvPr>
              <p:cNvSpPr txBox="1"/>
              <p:nvPr/>
            </p:nvSpPr>
            <p:spPr>
              <a:xfrm rot="16200000">
                <a:off x="6070288" y="4192157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B1773A91-B918-41D5-A00F-A3F028B18B7F}"/>
                  </a:ext>
                </a:extLst>
              </p:cNvPr>
              <p:cNvSpPr txBox="1"/>
              <p:nvPr/>
            </p:nvSpPr>
            <p:spPr>
              <a:xfrm rot="16200000">
                <a:off x="5404394" y="3766498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0" name="CuadroTexto 99">
                <a:extLst>
                  <a:ext uri="{FF2B5EF4-FFF2-40B4-BE49-F238E27FC236}">
                    <a16:creationId xmlns:a16="http://schemas.microsoft.com/office/drawing/2014/main" id="{64689B55-1FF6-40DA-9994-DC4CAF59CDFE}"/>
                  </a:ext>
                </a:extLst>
              </p:cNvPr>
              <p:cNvSpPr txBox="1"/>
              <p:nvPr/>
            </p:nvSpPr>
            <p:spPr>
              <a:xfrm rot="16200000">
                <a:off x="5205617" y="4193472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1" name="CuadroTexto 100">
                <a:extLst>
                  <a:ext uri="{FF2B5EF4-FFF2-40B4-BE49-F238E27FC236}">
                    <a16:creationId xmlns:a16="http://schemas.microsoft.com/office/drawing/2014/main" id="{913F988B-50F3-4138-9FFD-47664645E67C}"/>
                  </a:ext>
                </a:extLst>
              </p:cNvPr>
              <p:cNvSpPr txBox="1"/>
              <p:nvPr/>
            </p:nvSpPr>
            <p:spPr>
              <a:xfrm rot="16200000">
                <a:off x="5167278" y="3945352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2" name="CuadroTexto 101">
                <a:extLst>
                  <a:ext uri="{FF2B5EF4-FFF2-40B4-BE49-F238E27FC236}">
                    <a16:creationId xmlns:a16="http://schemas.microsoft.com/office/drawing/2014/main" id="{A37FC19D-1E53-40D5-B479-F8324B2D1F52}"/>
                  </a:ext>
                </a:extLst>
              </p:cNvPr>
              <p:cNvSpPr txBox="1"/>
              <p:nvPr/>
            </p:nvSpPr>
            <p:spPr>
              <a:xfrm rot="16200000">
                <a:off x="2422862" y="3645269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3" name="CuadroTexto 102">
                <a:extLst>
                  <a:ext uri="{FF2B5EF4-FFF2-40B4-BE49-F238E27FC236}">
                    <a16:creationId xmlns:a16="http://schemas.microsoft.com/office/drawing/2014/main" id="{4050C4A0-C4F8-4F15-8C34-198DB11E4DED}"/>
                  </a:ext>
                </a:extLst>
              </p:cNvPr>
              <p:cNvSpPr txBox="1"/>
              <p:nvPr/>
            </p:nvSpPr>
            <p:spPr>
              <a:xfrm rot="16200000">
                <a:off x="3849200" y="3889648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4" name="CuadroTexto 103">
                <a:extLst>
                  <a:ext uri="{FF2B5EF4-FFF2-40B4-BE49-F238E27FC236}">
                    <a16:creationId xmlns:a16="http://schemas.microsoft.com/office/drawing/2014/main" id="{0F03646E-AE4F-4F2A-9F12-B9FF44F4E230}"/>
                  </a:ext>
                </a:extLst>
              </p:cNvPr>
              <p:cNvSpPr txBox="1"/>
              <p:nvPr/>
            </p:nvSpPr>
            <p:spPr>
              <a:xfrm rot="16200000">
                <a:off x="4401585" y="3593398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CuadroTexto 104">
                <a:extLst>
                  <a:ext uri="{FF2B5EF4-FFF2-40B4-BE49-F238E27FC236}">
                    <a16:creationId xmlns:a16="http://schemas.microsoft.com/office/drawing/2014/main" id="{7B1DA9BB-0AAF-4C5E-94D1-4422B41C4E65}"/>
                  </a:ext>
                </a:extLst>
              </p:cNvPr>
              <p:cNvSpPr txBox="1"/>
              <p:nvPr/>
            </p:nvSpPr>
            <p:spPr>
              <a:xfrm rot="16200000">
                <a:off x="4915877" y="4032502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CuadroTexto 105">
                <a:extLst>
                  <a:ext uri="{FF2B5EF4-FFF2-40B4-BE49-F238E27FC236}">
                    <a16:creationId xmlns:a16="http://schemas.microsoft.com/office/drawing/2014/main" id="{E4F52CD6-B93F-4E6F-B927-146D52FB5D13}"/>
                  </a:ext>
                </a:extLst>
              </p:cNvPr>
              <p:cNvSpPr txBox="1"/>
              <p:nvPr/>
            </p:nvSpPr>
            <p:spPr>
              <a:xfrm rot="16200000">
                <a:off x="3477358" y="1481167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7" name="CuadroTexto 106">
                <a:extLst>
                  <a:ext uri="{FF2B5EF4-FFF2-40B4-BE49-F238E27FC236}">
                    <a16:creationId xmlns:a16="http://schemas.microsoft.com/office/drawing/2014/main" id="{038E6850-270D-43A0-A702-2E630008442F}"/>
                  </a:ext>
                </a:extLst>
              </p:cNvPr>
              <p:cNvSpPr txBox="1"/>
              <p:nvPr/>
            </p:nvSpPr>
            <p:spPr>
              <a:xfrm rot="16200000">
                <a:off x="2857626" y="4079707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</a:t>
                </a:r>
                <a:endParaRPr lang="es-PE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8" name="CuadroTexto 107">
                <a:extLst>
                  <a:ext uri="{FF2B5EF4-FFF2-40B4-BE49-F238E27FC236}">
                    <a16:creationId xmlns:a16="http://schemas.microsoft.com/office/drawing/2014/main" id="{6EFAE475-A1CB-4AF9-A286-13B14CB757E6}"/>
                  </a:ext>
                </a:extLst>
              </p:cNvPr>
              <p:cNvSpPr txBox="1"/>
              <p:nvPr/>
            </p:nvSpPr>
            <p:spPr>
              <a:xfrm rot="16200000">
                <a:off x="4490030" y="3945465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</a:t>
                </a:r>
                <a:endParaRPr lang="es-PE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9" name="CuadroTexto 108">
                <a:extLst>
                  <a:ext uri="{FF2B5EF4-FFF2-40B4-BE49-F238E27FC236}">
                    <a16:creationId xmlns:a16="http://schemas.microsoft.com/office/drawing/2014/main" id="{789FA512-86B8-415C-9EF9-E7BF5FE5D805}"/>
                  </a:ext>
                </a:extLst>
              </p:cNvPr>
              <p:cNvSpPr txBox="1"/>
              <p:nvPr/>
            </p:nvSpPr>
            <p:spPr>
              <a:xfrm rot="16200000">
                <a:off x="4420382" y="3701507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</a:t>
                </a:r>
                <a:endParaRPr lang="es-PE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0" name="CuadroTexto 109">
                <a:extLst>
                  <a:ext uri="{FF2B5EF4-FFF2-40B4-BE49-F238E27FC236}">
                    <a16:creationId xmlns:a16="http://schemas.microsoft.com/office/drawing/2014/main" id="{3F7FAA65-25C5-4D76-9121-2AB7470049C3}"/>
                  </a:ext>
                </a:extLst>
              </p:cNvPr>
              <p:cNvSpPr txBox="1"/>
              <p:nvPr/>
            </p:nvSpPr>
            <p:spPr>
              <a:xfrm rot="16200000">
                <a:off x="5097015" y="4213318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</a:t>
                </a:r>
                <a:endParaRPr lang="es-PE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1" name="CuadroTexto 110">
                <a:extLst>
                  <a:ext uri="{FF2B5EF4-FFF2-40B4-BE49-F238E27FC236}">
                    <a16:creationId xmlns:a16="http://schemas.microsoft.com/office/drawing/2014/main" id="{AFBDFA7A-81B3-4AF9-AA21-E00D3DB0AB21}"/>
                  </a:ext>
                </a:extLst>
              </p:cNvPr>
              <p:cNvSpPr txBox="1"/>
              <p:nvPr/>
            </p:nvSpPr>
            <p:spPr>
              <a:xfrm rot="16200000">
                <a:off x="6765177" y="3867401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</a:t>
                </a:r>
                <a:endParaRPr lang="es-PE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2" name="CuadroTexto 111">
                <a:extLst>
                  <a:ext uri="{FF2B5EF4-FFF2-40B4-BE49-F238E27FC236}">
                    <a16:creationId xmlns:a16="http://schemas.microsoft.com/office/drawing/2014/main" id="{BF106C95-C96B-4514-9A79-9313A79398A1}"/>
                  </a:ext>
                </a:extLst>
              </p:cNvPr>
              <p:cNvSpPr txBox="1"/>
              <p:nvPr/>
            </p:nvSpPr>
            <p:spPr>
              <a:xfrm rot="16200000">
                <a:off x="6190921" y="4108128"/>
                <a:ext cx="2632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</a:t>
                </a:r>
                <a:endParaRPr lang="es-PE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3" name="CuadroTexto 112">
                <a:extLst>
                  <a:ext uri="{FF2B5EF4-FFF2-40B4-BE49-F238E27FC236}">
                    <a16:creationId xmlns:a16="http://schemas.microsoft.com/office/drawing/2014/main" id="{431209E5-4A0E-40AF-84DA-77699256ADF7}"/>
                  </a:ext>
                </a:extLst>
              </p:cNvPr>
              <p:cNvSpPr txBox="1"/>
              <p:nvPr/>
            </p:nvSpPr>
            <p:spPr>
              <a:xfrm rot="16200000">
                <a:off x="3371864" y="868271"/>
                <a:ext cx="36740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dirty="0" err="1">
                    <a:solidFill>
                      <a:srgbClr val="3BC5AE"/>
                    </a:solidFill>
                  </a:rPr>
                  <a:t>Orp</a:t>
                </a:r>
                <a:endParaRPr lang="es-PE" sz="900" dirty="0">
                  <a:solidFill>
                    <a:srgbClr val="3BC5AE"/>
                  </a:solidFill>
                </a:endParaRPr>
              </a:p>
            </p:txBody>
          </p:sp>
          <p:sp>
            <p:nvSpPr>
              <p:cNvPr id="114" name="CuadroTexto 113">
                <a:extLst>
                  <a:ext uri="{FF2B5EF4-FFF2-40B4-BE49-F238E27FC236}">
                    <a16:creationId xmlns:a16="http://schemas.microsoft.com/office/drawing/2014/main" id="{8B4651FD-1043-48B9-A336-048340A23126}"/>
                  </a:ext>
                </a:extLst>
              </p:cNvPr>
              <p:cNvSpPr txBox="1"/>
              <p:nvPr/>
            </p:nvSpPr>
            <p:spPr>
              <a:xfrm rot="16200000">
                <a:off x="7339657" y="4624570"/>
                <a:ext cx="36740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dirty="0" err="1">
                    <a:solidFill>
                      <a:srgbClr val="3BC5AE"/>
                    </a:solidFill>
                  </a:rPr>
                  <a:t>Orp</a:t>
                </a:r>
                <a:endParaRPr lang="es-PE" sz="900" dirty="0">
                  <a:solidFill>
                    <a:srgbClr val="3BC5AE"/>
                  </a:solidFill>
                </a:endParaRPr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01613952-FA3E-4FB0-9994-E116D8356FD9}"/>
                  </a:ext>
                </a:extLst>
              </p:cNvPr>
              <p:cNvSpPr txBox="1"/>
              <p:nvPr/>
            </p:nvSpPr>
            <p:spPr>
              <a:xfrm rot="16200000">
                <a:off x="3760647" y="2313188"/>
                <a:ext cx="36740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dirty="0" err="1">
                    <a:solidFill>
                      <a:srgbClr val="3BC5AE"/>
                    </a:solidFill>
                  </a:rPr>
                  <a:t>Orp</a:t>
                </a:r>
                <a:endParaRPr lang="es-PE" sz="900" dirty="0">
                  <a:solidFill>
                    <a:srgbClr val="3BC5AE"/>
                  </a:solidFill>
                </a:endParaRPr>
              </a:p>
            </p:txBody>
          </p:sp>
          <p:sp>
            <p:nvSpPr>
              <p:cNvPr id="116" name="CuadroTexto 115">
                <a:extLst>
                  <a:ext uri="{FF2B5EF4-FFF2-40B4-BE49-F238E27FC236}">
                    <a16:creationId xmlns:a16="http://schemas.microsoft.com/office/drawing/2014/main" id="{AB419B84-69C0-4225-9163-16D3DB69F8E9}"/>
                  </a:ext>
                </a:extLst>
              </p:cNvPr>
              <p:cNvSpPr txBox="1"/>
              <p:nvPr/>
            </p:nvSpPr>
            <p:spPr>
              <a:xfrm rot="16200000">
                <a:off x="6714367" y="4898955"/>
                <a:ext cx="36740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dirty="0" err="1">
                    <a:solidFill>
                      <a:srgbClr val="3BC5AE"/>
                    </a:solidFill>
                  </a:rPr>
                  <a:t>Orp</a:t>
                </a:r>
                <a:endParaRPr lang="es-PE" sz="900" dirty="0">
                  <a:solidFill>
                    <a:srgbClr val="3BC5AE"/>
                  </a:solidFill>
                </a:endParaRPr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0353DE9B-3713-4B6A-9D75-8180222AD172}"/>
                  </a:ext>
                </a:extLst>
              </p:cNvPr>
              <p:cNvCxnSpPr>
                <a:cxnSpLocks/>
                <a:endCxn id="114" idx="3"/>
              </p:cNvCxnSpPr>
              <p:nvPr/>
            </p:nvCxnSpPr>
            <p:spPr>
              <a:xfrm flipH="1">
                <a:off x="7523361" y="4369328"/>
                <a:ext cx="968" cy="186954"/>
              </a:xfrm>
              <a:prstGeom prst="line">
                <a:avLst/>
              </a:prstGeom>
              <a:ln w="9525" cap="flat" cmpd="sng" algn="ctr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18" name="CuadroTexto 117">
                <a:extLst>
                  <a:ext uri="{FF2B5EF4-FFF2-40B4-BE49-F238E27FC236}">
                    <a16:creationId xmlns:a16="http://schemas.microsoft.com/office/drawing/2014/main" id="{731D737E-451C-41FA-92FE-D7C90B30F05C}"/>
                  </a:ext>
                </a:extLst>
              </p:cNvPr>
              <p:cNvSpPr txBox="1"/>
              <p:nvPr/>
            </p:nvSpPr>
            <p:spPr>
              <a:xfrm rot="16200000">
                <a:off x="3777493" y="2526623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002060"/>
                    </a:solidFill>
                  </a:rPr>
                  <a:t>Py</a:t>
                </a:r>
                <a:endParaRPr lang="es-PE" sz="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9" name="CuadroTexto 118">
                <a:extLst>
                  <a:ext uri="{FF2B5EF4-FFF2-40B4-BE49-F238E27FC236}">
                    <a16:creationId xmlns:a16="http://schemas.microsoft.com/office/drawing/2014/main" id="{DAD87A4F-E0A6-4E6F-827E-E43646998881}"/>
                  </a:ext>
                </a:extLst>
              </p:cNvPr>
              <p:cNvSpPr txBox="1"/>
              <p:nvPr/>
            </p:nvSpPr>
            <p:spPr>
              <a:xfrm rot="16200000">
                <a:off x="4299328" y="3144481"/>
                <a:ext cx="31451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C00000"/>
                    </a:solidFill>
                  </a:rPr>
                  <a:t>He</a:t>
                </a:r>
                <a:endParaRPr lang="es-PE" sz="9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0" name="CuadroTexto 119">
                <a:extLst>
                  <a:ext uri="{FF2B5EF4-FFF2-40B4-BE49-F238E27FC236}">
                    <a16:creationId xmlns:a16="http://schemas.microsoft.com/office/drawing/2014/main" id="{A8B647F8-ADC5-4E47-BBBA-C56895D7980E}"/>
                  </a:ext>
                </a:extLst>
              </p:cNvPr>
              <p:cNvSpPr txBox="1"/>
              <p:nvPr/>
            </p:nvSpPr>
            <p:spPr>
              <a:xfrm rot="16200000">
                <a:off x="5947659" y="4024654"/>
                <a:ext cx="31451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C00000"/>
                    </a:solidFill>
                  </a:rPr>
                  <a:t>He</a:t>
                </a:r>
                <a:endParaRPr lang="es-PE" sz="9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1" name="CuadroTexto 120">
                <a:extLst>
                  <a:ext uri="{FF2B5EF4-FFF2-40B4-BE49-F238E27FC236}">
                    <a16:creationId xmlns:a16="http://schemas.microsoft.com/office/drawing/2014/main" id="{FD4D5196-8BBE-4D79-8488-31C049DC0434}"/>
                  </a:ext>
                </a:extLst>
              </p:cNvPr>
              <p:cNvSpPr txBox="1"/>
              <p:nvPr/>
            </p:nvSpPr>
            <p:spPr>
              <a:xfrm rot="16200000">
                <a:off x="6513702" y="4172698"/>
                <a:ext cx="31451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srgbClr val="C00000"/>
                    </a:solidFill>
                  </a:rPr>
                  <a:t>He</a:t>
                </a:r>
                <a:endParaRPr lang="es-PE" sz="9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B3EBC977-2DBD-4152-87D7-D17CCA6CD235}"/>
                  </a:ext>
                </a:extLst>
              </p:cNvPr>
              <p:cNvSpPr txBox="1"/>
              <p:nvPr/>
            </p:nvSpPr>
            <p:spPr>
              <a:xfrm rot="16200000">
                <a:off x="-487792" y="3380667"/>
                <a:ext cx="127086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 err="1"/>
                  <a:t>Intensity</a:t>
                </a:r>
                <a:r>
                  <a:rPr lang="es-ES" sz="1400" b="1" dirty="0"/>
                  <a:t> (</a:t>
                </a:r>
                <a:r>
                  <a:rPr lang="es-ES" sz="1400" b="1" dirty="0" err="1"/>
                  <a:t>a.u</a:t>
                </a:r>
                <a:r>
                  <a:rPr lang="es-ES" sz="1400" b="1" dirty="0"/>
                  <a:t>.)</a:t>
                </a:r>
                <a:endParaRPr lang="es-PE" sz="1400" b="1" dirty="0"/>
              </a:p>
            </p:txBody>
          </p:sp>
          <p:sp>
            <p:nvSpPr>
              <p:cNvPr id="123" name="CuadroTexto 122">
                <a:extLst>
                  <a:ext uri="{FF2B5EF4-FFF2-40B4-BE49-F238E27FC236}">
                    <a16:creationId xmlns:a16="http://schemas.microsoft.com/office/drawing/2014/main" id="{BB66C4DD-0AE3-4299-A3D5-2639D171C436}"/>
                  </a:ext>
                </a:extLst>
              </p:cNvPr>
              <p:cNvSpPr txBox="1"/>
              <p:nvPr/>
            </p:nvSpPr>
            <p:spPr>
              <a:xfrm>
                <a:off x="4087011" y="5910088"/>
                <a:ext cx="942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/>
                  <a:t>2 Theta (°)</a:t>
                </a:r>
                <a:endParaRPr lang="es-PE" sz="1400" b="1" dirty="0"/>
              </a:p>
            </p:txBody>
          </p:sp>
        </p:grpSp>
      </p:grpSp>
      <p:pic>
        <p:nvPicPr>
          <p:cNvPr id="124" name="Picture 4">
            <a:extLst>
              <a:ext uri="{FF2B5EF4-FFF2-40B4-BE49-F238E27FC236}">
                <a16:creationId xmlns:a16="http://schemas.microsoft.com/office/drawing/2014/main" id="{99C5E4AE-5971-4186-854E-4C686059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" y="43749"/>
            <a:ext cx="660607" cy="78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F911CE9A-2C6E-46C4-A1D3-EC52812697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776"/>
            <a:ext cx="681397" cy="787083"/>
          </a:xfrm>
          <a:prstGeom prst="rect">
            <a:avLst/>
          </a:prstGeom>
        </p:spPr>
      </p:pic>
      <p:sp>
        <p:nvSpPr>
          <p:cNvPr id="126" name="CuadroTexto 125">
            <a:extLst>
              <a:ext uri="{FF2B5EF4-FFF2-40B4-BE49-F238E27FC236}">
                <a16:creationId xmlns:a16="http://schemas.microsoft.com/office/drawing/2014/main" id="{84C6C39B-51F1-4D43-85A7-562C8EE69D0C}"/>
              </a:ext>
            </a:extLst>
          </p:cNvPr>
          <p:cNvSpPr txBox="1"/>
          <p:nvPr/>
        </p:nvSpPr>
        <p:spPr>
          <a:xfrm>
            <a:off x="1860029" y="1413224"/>
            <a:ext cx="857244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We present preliminary result about the characterization of meteorite Serra </a:t>
            </a:r>
            <a:r>
              <a:rPr lang="en-US" dirty="0" err="1"/>
              <a:t>Pelada</a:t>
            </a:r>
            <a:r>
              <a:rPr lang="en-US" dirty="0"/>
              <a:t> .The results pertaining the structural phases found by XRD include mainly anorthite (An), pyroxene (</a:t>
            </a:r>
            <a:r>
              <a:rPr lang="en-US" dirty="0" err="1"/>
              <a:t>Py</a:t>
            </a:r>
            <a:r>
              <a:rPr lang="en-US" dirty="0"/>
              <a:t>), Quartz (Q), Olivine (O), Troilite (T), Orthopyroxene (</a:t>
            </a:r>
            <a:r>
              <a:rPr lang="en-US" dirty="0" err="1"/>
              <a:t>Orp</a:t>
            </a:r>
            <a:r>
              <a:rPr lang="en-US" dirty="0"/>
              <a:t>), Augite (Au) and Hematite (He).</a:t>
            </a:r>
            <a:endParaRPr lang="es-PE" dirty="0"/>
          </a:p>
        </p:txBody>
      </p:sp>
      <p:pic>
        <p:nvPicPr>
          <p:cNvPr id="127" name="Imagen 126">
            <a:extLst>
              <a:ext uri="{FF2B5EF4-FFF2-40B4-BE49-F238E27FC236}">
                <a16:creationId xmlns:a16="http://schemas.microsoft.com/office/drawing/2014/main" id="{6571231E-2F73-469F-A114-71EAE952650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213" y="43749"/>
            <a:ext cx="1260144" cy="156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69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9B08CA3-8159-43C9-B520-AEFA2916D1E1}"/>
              </a:ext>
            </a:extLst>
          </p:cNvPr>
          <p:cNvSpPr txBox="1">
            <a:spLocks/>
          </p:cNvSpPr>
          <p:nvPr/>
        </p:nvSpPr>
        <p:spPr>
          <a:xfrm>
            <a:off x="2975425" y="257028"/>
            <a:ext cx="5954518" cy="11682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cap="all" dirty="0">
                <a:latin typeface="FoNT TYPE"/>
              </a:rPr>
              <a:t>IV. </a:t>
            </a:r>
            <a:r>
              <a:rPr lang="es-ES" sz="3600" cap="all" dirty="0" err="1">
                <a:latin typeface="FoNT TYPE"/>
              </a:rPr>
              <a:t>Result</a:t>
            </a:r>
            <a:r>
              <a:rPr lang="es-ES" sz="3600" cap="all" dirty="0">
                <a:latin typeface="FoNT TYPE"/>
              </a:rPr>
              <a:t> and </a:t>
            </a:r>
            <a:r>
              <a:rPr lang="es-ES" sz="3600" cap="all" dirty="0" err="1">
                <a:latin typeface="FoNT TYPE"/>
              </a:rPr>
              <a:t>disscusion</a:t>
            </a:r>
            <a:endParaRPr lang="es-PE" sz="3600" cap="all" dirty="0">
              <a:latin typeface="FoNT TYPE"/>
            </a:endParaRPr>
          </a:p>
        </p:txBody>
      </p:sp>
      <p:pic>
        <p:nvPicPr>
          <p:cNvPr id="124" name="Picture 4">
            <a:extLst>
              <a:ext uri="{FF2B5EF4-FFF2-40B4-BE49-F238E27FC236}">
                <a16:creationId xmlns:a16="http://schemas.microsoft.com/office/drawing/2014/main" id="{99C5E4AE-5971-4186-854E-4C686059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" y="43749"/>
            <a:ext cx="660607" cy="78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F911CE9A-2C6E-46C4-A1D3-EC5281269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776"/>
            <a:ext cx="681397" cy="787083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372881DF-B608-473D-9BB9-7D46C686155F}"/>
              </a:ext>
            </a:extLst>
          </p:cNvPr>
          <p:cNvSpPr txBox="1"/>
          <p:nvPr/>
        </p:nvSpPr>
        <p:spPr>
          <a:xfrm>
            <a:off x="2192224" y="2087841"/>
            <a:ext cx="8104716" cy="3002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results obtained through these techniques allow us to find information about a large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extraterrestrial</a:t>
            </a: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impact. </a:t>
            </a:r>
            <a:r>
              <a:rPr lang="en-AU" dirty="0">
                <a:latin typeface="Times New Roman" panose="02020603050405020304" pitchFamily="18" charset="0"/>
                <a:ea typeface="Calibri" panose="020F0502020204030204" pitchFamily="34" charset="0"/>
              </a:rPr>
              <a:t>The elemental composition analysis shows Si (28%), S (1.2%), Ca (15.8%), </a:t>
            </a:r>
            <a:r>
              <a:rPr lang="en-AU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AU" dirty="0">
                <a:latin typeface="Times New Roman" panose="02020603050405020304" pitchFamily="18" charset="0"/>
                <a:ea typeface="Calibri" panose="020F0502020204030204" pitchFamily="34" charset="0"/>
              </a:rPr>
              <a:t> (1.7%), Cr (0.8%), Mn (1.7%), Fe (48%), Cu (0.8%), 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Zn (0.05%), </a:t>
            </a:r>
            <a:r>
              <a:rPr lang="en-AU" dirty="0">
                <a:latin typeface="Times New Roman" panose="02020603050405020304" pitchFamily="18" charset="0"/>
                <a:ea typeface="Calibri" panose="020F0502020204030204" pitchFamily="34" charset="0"/>
              </a:rPr>
              <a:t>Ga (0.08%), Ge (0.06%), and Au (</a:t>
            </a:r>
            <a:r>
              <a:rPr lang="en-AU" sz="2000" dirty="0">
                <a:latin typeface="FoNT TYPE"/>
                <a:ea typeface="Calibri" panose="020F0502020204030204" pitchFamily="34" charset="0"/>
              </a:rPr>
              <a:t>0.8</a:t>
            </a:r>
            <a:r>
              <a:rPr lang="en-AU" dirty="0">
                <a:latin typeface="Times New Roman" panose="02020603050405020304" pitchFamily="18" charset="0"/>
                <a:ea typeface="Calibri" panose="020F0502020204030204" pitchFamily="34" charset="0"/>
              </a:rPr>
              <a:t>%). </a:t>
            </a:r>
            <a:endParaRPr lang="es-PE" dirty="0"/>
          </a:p>
          <a:p>
            <a:pPr algn="just">
              <a:lnSpc>
                <a:spcPct val="150000"/>
              </a:lnSpc>
            </a:pP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observe the presence of the element gold (Au); Au was probably produced by supernova nucleosynthesis or colliding neutron stars, and has been present as dust as other materials merged and differentiated to form the asteroid Vesta.</a:t>
            </a:r>
            <a:endParaRPr lang="es-PE" dirty="0"/>
          </a:p>
        </p:txBody>
      </p:sp>
      <p:sp>
        <p:nvSpPr>
          <p:cNvPr id="129" name="Rectángulo: esquinas redondeadas 128">
            <a:extLst>
              <a:ext uri="{FF2B5EF4-FFF2-40B4-BE49-F238E27FC236}">
                <a16:creationId xmlns:a16="http://schemas.microsoft.com/office/drawing/2014/main" id="{E9AA28AA-4AFD-4410-B52D-6909E1F1E7B2}"/>
              </a:ext>
            </a:extLst>
          </p:cNvPr>
          <p:cNvSpPr/>
          <p:nvPr/>
        </p:nvSpPr>
        <p:spPr>
          <a:xfrm>
            <a:off x="8774083" y="43749"/>
            <a:ext cx="1843023" cy="2210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err="1"/>
              <a:t>Meteorite</a:t>
            </a:r>
            <a:r>
              <a:rPr lang="es-ES" sz="1100" dirty="0"/>
              <a:t> Serra Pelada</a:t>
            </a:r>
            <a:endParaRPr lang="es-PE" sz="11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969BE6-6F4A-4F08-BB7B-F4569F17A84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785" y="43749"/>
            <a:ext cx="1260144" cy="156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680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panish Gracias, Open Word Cloud, Thanks, On White Illustration 52311819 -  Megapixl">
            <a:extLst>
              <a:ext uri="{FF2B5EF4-FFF2-40B4-BE49-F238E27FC236}">
                <a16:creationId xmlns:a16="http://schemas.microsoft.com/office/drawing/2014/main" id="{0CE1C70E-05F9-4AEA-B40B-486E7BFC4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 b="15986"/>
          <a:stretch/>
        </p:blipFill>
        <p:spPr bwMode="auto">
          <a:xfrm>
            <a:off x="400832" y="317326"/>
            <a:ext cx="11791168" cy="553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213"/>
            <a:ext cx="4601027" cy="2191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4826697" y="4929267"/>
            <a:ext cx="4436601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73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Añay</a:t>
            </a:r>
            <a:r>
              <a:rPr lang="es-PE" sz="1173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79435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882</Words>
  <Application>Microsoft Office PowerPoint</Application>
  <PresentationFormat>Panorámica</PresentationFormat>
  <Paragraphs>132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FoNT TYPE</vt:lpstr>
      <vt:lpstr>Malgun Gothic Semilight</vt:lpstr>
      <vt:lpstr>Playfair Display</vt:lpstr>
      <vt:lpstr>Times New Roman</vt:lpstr>
      <vt:lpstr>Verdana</vt:lpstr>
      <vt:lpstr>Tema de Office</vt:lpstr>
      <vt:lpstr>CGGraph Control</vt:lpstr>
      <vt:lpstr>Presentación de PowerPoint</vt:lpstr>
      <vt:lpstr>Mineralogical Characterization of the Serra Pelada Meteorite by Energy Dispersive X Ray Fluorescence and X Ray Diffractometry </vt:lpstr>
      <vt:lpstr>I. Abstract</vt:lpstr>
      <vt:lpstr>II. Methodology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LUISA</dc:creator>
  <cp:lastModifiedBy>MARIA LUISA</cp:lastModifiedBy>
  <cp:revision>25</cp:revision>
  <dcterms:created xsi:type="dcterms:W3CDTF">2023-05-30T05:31:32Z</dcterms:created>
  <dcterms:modified xsi:type="dcterms:W3CDTF">2023-07-01T03:01:44Z</dcterms:modified>
</cp:coreProperties>
</file>