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7"/>
  </p:notesMasterIdLst>
  <p:sldIdLst>
    <p:sldId id="562" r:id="rId2"/>
    <p:sldId id="636" r:id="rId3"/>
    <p:sldId id="630" r:id="rId4"/>
    <p:sldId id="589" r:id="rId5"/>
    <p:sldId id="500" r:id="rId6"/>
    <p:sldId id="502" r:id="rId7"/>
    <p:sldId id="503" r:id="rId8"/>
    <p:sldId id="645" r:id="rId9"/>
    <p:sldId id="672" r:id="rId10"/>
    <p:sldId id="673" r:id="rId11"/>
    <p:sldId id="674" r:id="rId12"/>
    <p:sldId id="675" r:id="rId13"/>
    <p:sldId id="676" r:id="rId14"/>
    <p:sldId id="632" r:id="rId15"/>
    <p:sldId id="582" r:id="rId16"/>
    <p:sldId id="649" r:id="rId17"/>
    <p:sldId id="657" r:id="rId18"/>
    <p:sldId id="659" r:id="rId19"/>
    <p:sldId id="620" r:id="rId20"/>
    <p:sldId id="646" r:id="rId21"/>
    <p:sldId id="669" r:id="rId22"/>
    <p:sldId id="670" r:id="rId23"/>
    <p:sldId id="671" r:id="rId24"/>
    <p:sldId id="647" r:id="rId25"/>
    <p:sldId id="638" r:id="rId26"/>
    <p:sldId id="568" r:id="rId27"/>
    <p:sldId id="570" r:id="rId28"/>
    <p:sldId id="571" r:id="rId29"/>
    <p:sldId id="573" r:id="rId30"/>
    <p:sldId id="574" r:id="rId31"/>
    <p:sldId id="622" r:id="rId32"/>
    <p:sldId id="624" r:id="rId33"/>
    <p:sldId id="621" r:id="rId34"/>
    <p:sldId id="608" r:id="rId35"/>
    <p:sldId id="595" r:id="rId36"/>
    <p:sldId id="660" r:id="rId37"/>
    <p:sldId id="661" r:id="rId38"/>
    <p:sldId id="662" r:id="rId39"/>
    <p:sldId id="663" r:id="rId40"/>
    <p:sldId id="664" r:id="rId41"/>
    <p:sldId id="665" r:id="rId42"/>
    <p:sldId id="666" r:id="rId43"/>
    <p:sldId id="667" r:id="rId44"/>
    <p:sldId id="625" r:id="rId45"/>
    <p:sldId id="522" r:id="rId46"/>
  </p:sldIdLst>
  <p:sldSz cx="9144000" cy="6858000" type="screen4x3"/>
  <p:notesSz cx="6858000" cy="9144000"/>
  <p:defaultTextStyle>
    <a:defPPr>
      <a:defRPr lang="he-I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ren Katzav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0033CC"/>
    <a:srgbClr val="FFFF00"/>
    <a:srgbClr val="FFFFFF"/>
    <a:srgbClr val="FFFF66"/>
    <a:srgbClr val="CC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9994" autoAdjust="0"/>
    <p:restoredTop sz="86412" autoAdjust="0"/>
  </p:normalViewPr>
  <p:slideViewPr>
    <p:cSldViewPr>
      <p:cViewPr>
        <p:scale>
          <a:sx n="77" d="100"/>
          <a:sy n="77" d="100"/>
        </p:scale>
        <p:origin x="-1812" y="-48"/>
      </p:cViewPr>
      <p:guideLst>
        <p:guide orient="horz" pos="2064"/>
        <p:guide orient="horz" pos="624"/>
        <p:guide pos="240"/>
        <p:guide pos="2880"/>
      </p:guideLst>
    </p:cSldViewPr>
  </p:slideViewPr>
  <p:outlineViewPr>
    <p:cViewPr>
      <p:scale>
        <a:sx n="35" d="100"/>
        <a:sy n="35" d="100"/>
      </p:scale>
      <p:origin x="0" y="1123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4.xml"/><Relationship Id="rId3" Type="http://schemas.openxmlformats.org/officeDocument/2006/relationships/slide" Target="slides/slide9.xml"/><Relationship Id="rId7" Type="http://schemas.openxmlformats.org/officeDocument/2006/relationships/slide" Target="slides/slide33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6" Type="http://schemas.openxmlformats.org/officeDocument/2006/relationships/slide" Target="slides/slide31.xml"/><Relationship Id="rId5" Type="http://schemas.openxmlformats.org/officeDocument/2006/relationships/slide" Target="slides/slide28.xml"/><Relationship Id="rId4" Type="http://schemas.openxmlformats.org/officeDocument/2006/relationships/slide" Target="slides/slide10.xml"/><Relationship Id="rId9" Type="http://schemas.openxmlformats.org/officeDocument/2006/relationships/slide" Target="slides/slide3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8-11T17:59:10.252" idx="4">
    <p:pos x="5750" y="10"/>
    <p:text>איור מאוד לא איכותי, לחשוב מה עושים איתו, לא ממליצים לשים</p:tex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>
              <a:defRPr sz="1200"/>
            </a:lvl1pPr>
          </a:lstStyle>
          <a:p>
            <a:pPr>
              <a:defRPr/>
            </a:pPr>
            <a:fld id="{D1D738DB-238A-4ED1-A92E-04FE5F86540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62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5944921D-90CA-46E3-BAEB-0A46B2C53D77}" type="slidenum">
              <a:rPr lang="he-IL" smtClean="0"/>
              <a:pPr algn="l"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D738DB-238A-4ED1-A92E-04FE5F865405}" type="slidenum">
              <a:rPr lang="he-IL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7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9DFF7-5C67-4A1E-96EA-CCCCE70F81B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4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3187C-A7EC-498B-B9DE-64C007E109E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B014-3A60-42C9-995B-79DF7D3A00A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47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6A50B-F788-4E3C-90C7-570D19FB0F9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1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0F734-306A-47E6-AF92-462645AA1F1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78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9BBE2-10CE-4D53-9AC5-56897D53B0E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1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631EE-C9C3-4049-A952-D66AFFD739B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6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B267E-3001-4AFA-846D-93F84BAC507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0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7B69B-CB6E-490F-8580-8A82CD5171F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5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025BA-97C0-4E4E-8938-3BA6C925175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7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A2A40-BD21-42FE-9435-33B775978358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4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645EA-71F4-46FB-B040-8B616FFCE15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81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D7E0B-E066-4E35-94D6-B086FA2CE35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3F77D-9E8A-48A2-A708-FEF73CF0D0B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6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206A6-5538-4D18-A235-65A62CC8CEBB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75000"/>
              </a:schemeClr>
            </a:gs>
            <a:gs pos="100000">
              <a:srgbClr val="FFF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>
              <a:defRPr sz="1400"/>
            </a:lvl1pPr>
          </a:lstStyle>
          <a:p>
            <a:pPr>
              <a:defRPr/>
            </a:pPr>
            <a:fld id="{7792B378-1FA1-4357-B95C-6687C8B7130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2.png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.il/url?sa=i&amp;rct=j&amp;q=spin+torque+transfer&amp;source=images&amp;cd=&amp;cad=rja&amp;docid=7OhNhrkjum2jIM&amp;tbnid=kp4SU1uhiYhT5M:&amp;ved=0CAUQjRw&amp;url=http://unit.aist.go.jp/src/cie/en_teams/en_teams_metal.html&amp;ei=3E8wUfvCAY6Lswalj4C4Aw&amp;bvm=bv.43148975,d.Yms&amp;psig=AFQjCNFoS2CyonxA8yZaRHnOsFCv1RU9ag&amp;ust=136220702044854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7722119C-0455-499D-A2CB-48BC209CFCED" TargetMode="External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0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40.png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8.png"/><Relationship Id="rId4" Type="http://schemas.openxmlformats.org/officeDocument/2006/relationships/image" Target="../media/image4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0.w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source=images&amp;cd=&amp;cad=rja&amp;docid=BZ0khC3TzcHACM&amp;tbnid=z9mwVWippdSz8M:&amp;ved=0CAgQjRwwAA&amp;url=http://legacy.owensboro.kctcs.edu/gcaplan/bio/notes/BIO%20Notes%20E%20Photosynthesis.htm&amp;ei=D9nkUY-8OITCswbCvIDgDA&amp;psig=AFQjCNE42gpseE4JPiiLq3oUz9-DHelNeA&amp;ust=137403867196625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4.bin"/><Relationship Id="rId7" Type="http://schemas.openxmlformats.org/officeDocument/2006/relationships/image" Target="../media/image61.png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4.png"/><Relationship Id="rId4" Type="http://schemas.openxmlformats.org/officeDocument/2006/relationships/image" Target="../media/image57.wmf"/><Relationship Id="rId9" Type="http://schemas.openxmlformats.org/officeDocument/2006/relationships/image" Target="../media/image63.png"/><Relationship Id="rId14" Type="http://schemas.openxmlformats.org/officeDocument/2006/relationships/image" Target="../media/image60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72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41393" y="3886200"/>
            <a:ext cx="8305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Helmut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Zacharias, Benjamin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Göhler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Matthias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Kettner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Münster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Zeev Vager-Dep. of Particle Physics, WI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Sidney Cohen- Chemical Support, WI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Mudi Sheves and Noga Friedman-Organic Chemistry, WI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David Waldeck-Chemistry, University of Pittsburgh, USA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Yossi Paltiel, Hebrew University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Rafael Gutierrez and Giovanni Cuniberti, Dresden, Germany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Claudio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Fontanesi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and Luisa Schenetti, Modena, Italy </a:t>
            </a:r>
          </a:p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Sławomir Sęk, Jan Pawłowski, Joanna Juhaniewicz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Warsaw, Poland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600200"/>
            <a:ext cx="868378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Chirality Induced Spin Selectivity (CISS) Effect-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Spintronics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 Electron Transfer in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Dep. of Chemical Physics, Weizmann Institute,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Rehovot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Israel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WIS_logo-13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BBB59">
                <a:tint val="45000"/>
                <a:satMod val="400000"/>
              </a:srgbClr>
            </a:duotone>
            <a:lum bright="-75000" contrast="-10000"/>
          </a:blip>
          <a:srcRect/>
          <a:stretch>
            <a:fillRect/>
          </a:stretch>
        </p:blipFill>
        <p:spPr bwMode="auto">
          <a:xfrm>
            <a:off x="2817893" y="343177"/>
            <a:ext cx="3352800" cy="63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1447800"/>
            <a:ext cx="9144000" cy="502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1150" y="42446"/>
            <a:ext cx="5829300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3200">
                <a:latin typeface="Gill Sans"/>
                <a:cs typeface="Gill Sans"/>
              </a:defRPr>
            </a:lvl1pPr>
            <a:lvl2pPr algn="ctr" rtl="1" eaLnBrk="0" hangingPunct="0">
              <a:defRPr sz="4400">
                <a:solidFill>
                  <a:schemeClr val="tx2"/>
                </a:solidFill>
              </a:defRPr>
            </a:lvl2pPr>
            <a:lvl3pPr algn="ctr" rtl="1" eaLnBrk="0" hangingPunct="0">
              <a:defRPr sz="4400">
                <a:solidFill>
                  <a:schemeClr val="tx2"/>
                </a:solidFill>
              </a:defRPr>
            </a:lvl3pPr>
            <a:lvl4pPr algn="ctr" rtl="1" eaLnBrk="0" hangingPunct="0">
              <a:defRPr sz="4400">
                <a:solidFill>
                  <a:schemeClr val="tx2"/>
                </a:solidFill>
              </a:defRPr>
            </a:lvl4pPr>
            <a:lvl5pPr algn="ctr" rtl="1" eaLnBrk="0" hangingPunct="0">
              <a:defRPr sz="4400">
                <a:solidFill>
                  <a:schemeClr val="tx2"/>
                </a:solidFill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CISS based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spintronics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162"/>
            <a:ext cx="6678662" cy="5410200"/>
          </a:xfrm>
          <a:prstGeom prst="rect">
            <a:avLst/>
          </a:prstGeom>
          <a:noFill/>
        </p:spPr>
      </p:pic>
      <p:pic>
        <p:nvPicPr>
          <p:cNvPr id="15" name="Picture 14" descr="C:\Users\rnaaman\AppData\Local\Microsoft\Windows\Temporary Internet Files\Content.Outlook\3T3BWIQR\SEM.t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980" y="1572977"/>
            <a:ext cx="2694940" cy="234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74" name="Picture 2" descr="full name he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475" y="4267200"/>
            <a:ext cx="1095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9875" y="585985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Shinto Mathew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117002"/>
              </p:ext>
            </p:extLst>
          </p:nvPr>
        </p:nvGraphicFramePr>
        <p:xfrm>
          <a:off x="304800" y="2359795"/>
          <a:ext cx="5524799" cy="3898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8"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359795"/>
                        <a:ext cx="5524799" cy="3898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1752600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 Helix oligopeptide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 and D Cysteine/</a:t>
            </a:r>
            <a:r>
              <a:rPr lang="en-US" dirty="0" err="1" smtClean="0"/>
              <a:t>AlOx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70875"/>
              </p:ext>
            </p:extLst>
          </p:nvPr>
        </p:nvGraphicFramePr>
        <p:xfrm>
          <a:off x="0" y="1655805"/>
          <a:ext cx="4841333" cy="342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6" name="Graph" r:id="rId3" imgW="4276800" imgH="3024000" progId="Origin50.Graph">
                  <p:embed/>
                </p:oleObj>
              </mc:Choice>
              <mc:Fallback>
                <p:oleObj name="Graph" r:id="rId3" imgW="4276800" imgH="3024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55805"/>
                        <a:ext cx="4841333" cy="342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90" y="1696995"/>
            <a:ext cx="4843849" cy="342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6052066"/>
            <a:ext cx="753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collaboration with the group of Yitzhak Mastai from Bar </a:t>
            </a:r>
            <a:r>
              <a:rPr lang="en-US" dirty="0" err="1" smtClean="0"/>
              <a:t>Ilan</a:t>
            </a:r>
            <a:r>
              <a:rPr lang="en-US" dirty="0" smtClean="0"/>
              <a:t> University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5099838"/>
            <a:ext cx="238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The Al</a:t>
            </a:r>
            <a:r>
              <a:rPr lang="en-US" sz="2000" b="1" baseline="-25000" dirty="0" smtClean="0"/>
              <a:t>2</a:t>
            </a:r>
            <a:r>
              <a:rPr lang="en-US" sz="2000" b="1" dirty="0" smtClean="0"/>
              <a:t>O</a:t>
            </a:r>
            <a:r>
              <a:rPr lang="en-US" sz="2000" b="1" baseline="-25000" dirty="0" smtClean="0"/>
              <a:t>3</a:t>
            </a:r>
            <a:r>
              <a:rPr lang="en-US" sz="2000" b="1" dirty="0" smtClean="0"/>
              <a:t> is chiral</a:t>
            </a:r>
            <a:endParaRPr lang="en-US" sz="2000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920196"/>
              </p:ext>
            </p:extLst>
          </p:nvPr>
        </p:nvGraphicFramePr>
        <p:xfrm>
          <a:off x="1878217" y="1143000"/>
          <a:ext cx="5452862" cy="384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7"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8217" y="1143000"/>
                        <a:ext cx="5452862" cy="38496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43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Magnetic Memory-Spin Torque Transfer (STT)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402" name="Picture 2" descr="http://unit.aist.go.jp/src/cie/en_teams/en_teams_metal/en_metal2-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86391"/>
            <a:ext cx="40767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5791200" y="3886200"/>
            <a:ext cx="17526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Metal substrate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791200" y="3505200"/>
            <a:ext cx="1752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Chiral layer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791200" y="3124200"/>
            <a:ext cx="1752600" cy="38100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Ferromagnet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791200" y="2747962"/>
            <a:ext cx="17526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Metal substrate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7848600" y="2819400"/>
            <a:ext cx="0" cy="12573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666499" y="245006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410200" y="3562350"/>
            <a:ext cx="152400" cy="381000"/>
            <a:chOff x="5410200" y="3505200"/>
            <a:chExt cx="152400" cy="381000"/>
          </a:xfrm>
        </p:grpSpPr>
        <p:sp>
          <p:nvSpPr>
            <p:cNvPr id="12" name="Oval 11"/>
            <p:cNvSpPr/>
            <p:nvPr/>
          </p:nvSpPr>
          <p:spPr bwMode="auto">
            <a:xfrm>
              <a:off x="5410200" y="3638550"/>
              <a:ext cx="152400" cy="1143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5486400" y="35052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5295900" y="3257549"/>
            <a:ext cx="381000" cy="114300"/>
            <a:chOff x="5295900" y="3638550"/>
            <a:chExt cx="381000" cy="114300"/>
          </a:xfrm>
        </p:grpSpPr>
        <p:sp>
          <p:nvSpPr>
            <p:cNvPr id="20" name="Oval 19"/>
            <p:cNvSpPr/>
            <p:nvPr/>
          </p:nvSpPr>
          <p:spPr bwMode="auto">
            <a:xfrm>
              <a:off x="5410200" y="3638550"/>
              <a:ext cx="152400" cy="1143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rot="5400000" flipV="1">
              <a:off x="5486400" y="35052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5424616" y="3067050"/>
            <a:ext cx="152400" cy="381000"/>
            <a:chOff x="5410200" y="3505200"/>
            <a:chExt cx="152400" cy="381000"/>
          </a:xfrm>
        </p:grpSpPr>
        <p:sp>
          <p:nvSpPr>
            <p:cNvPr id="23" name="Oval 22"/>
            <p:cNvSpPr/>
            <p:nvPr/>
          </p:nvSpPr>
          <p:spPr bwMode="auto">
            <a:xfrm>
              <a:off x="5410200" y="3638550"/>
              <a:ext cx="152400" cy="1143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5486400" y="3505200"/>
              <a:ext cx="0" cy="38100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4705349" y="2070972"/>
            <a:ext cx="4219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resistance increases with magnetization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990600" y="1543020"/>
            <a:ext cx="221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Regular STT device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24693" y="1510724"/>
            <a:ext cx="270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CISS based  STT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12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/>
      <p:bldP spid="18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pPr rtl="0"/>
            <a:r>
              <a:rPr lang="en-US" sz="2800" dirty="0" smtClean="0">
                <a:solidFill>
                  <a:schemeClr val="accent2"/>
                </a:solidFill>
              </a:rPr>
              <a:t>Magnetic memory with no permanent magnet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O. </a:t>
            </a:r>
            <a:r>
              <a:rPr lang="en-US" sz="1600" dirty="0">
                <a:solidFill>
                  <a:schemeClr val="tx1"/>
                </a:solidFill>
              </a:rPr>
              <a:t>Ben </a:t>
            </a:r>
            <a:r>
              <a:rPr lang="en-US" sz="1600" dirty="0" err="1">
                <a:solidFill>
                  <a:schemeClr val="tx1"/>
                </a:solidFill>
              </a:rPr>
              <a:t>Dor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chemeClr val="tx1"/>
                </a:solidFill>
              </a:rPr>
              <a:t>S. </a:t>
            </a:r>
            <a:r>
              <a:rPr lang="en-US" sz="1600" dirty="0">
                <a:solidFill>
                  <a:schemeClr val="tx1"/>
                </a:solidFill>
              </a:rPr>
              <a:t>Yochelis, </a:t>
            </a:r>
            <a:r>
              <a:rPr lang="en-US" sz="1600" dirty="0" smtClean="0">
                <a:solidFill>
                  <a:schemeClr val="tx1"/>
                </a:solidFill>
              </a:rPr>
              <a:t>S. </a:t>
            </a:r>
            <a:r>
              <a:rPr lang="en-US" sz="1600" dirty="0">
                <a:solidFill>
                  <a:schemeClr val="tx1"/>
                </a:solidFill>
              </a:rPr>
              <a:t>P. Mathew, </a:t>
            </a:r>
            <a:r>
              <a:rPr lang="en-US" sz="1600" dirty="0" smtClean="0">
                <a:solidFill>
                  <a:schemeClr val="tx1"/>
                </a:solidFill>
              </a:rPr>
              <a:t>R. </a:t>
            </a:r>
            <a:r>
              <a:rPr lang="en-US" sz="1600" dirty="0" err="1" smtClean="0">
                <a:solidFill>
                  <a:schemeClr val="tx1"/>
                </a:solidFill>
              </a:rPr>
              <a:t>Naaman,Y.Paltiel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Nat. Comm.</a:t>
            </a:r>
            <a:r>
              <a:rPr lang="en-US" sz="1600" b="1" dirty="0" smtClean="0">
                <a:solidFill>
                  <a:schemeClr val="tx1"/>
                </a:solidFill>
              </a:rPr>
              <a:t>4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>
                <a:solidFill>
                  <a:schemeClr val="tx1"/>
                </a:solidFill>
              </a:rPr>
              <a:t>2256</a:t>
            </a:r>
            <a:r>
              <a:rPr lang="en-GB" sz="1600" dirty="0">
                <a:solidFill>
                  <a:schemeClr val="tx1"/>
                </a:solidFill>
              </a:rPr>
              <a:t>  </a:t>
            </a:r>
            <a:r>
              <a:rPr lang="en-US" sz="1600" dirty="0">
                <a:solidFill>
                  <a:schemeClr val="tx1"/>
                </a:solidFill>
              </a:rPr>
              <a:t>(2013</a:t>
            </a:r>
            <a:r>
              <a:rPr lang="en-US" sz="1600" dirty="0" smtClean="0">
                <a:solidFill>
                  <a:schemeClr val="tx1"/>
                </a:solidFill>
              </a:rPr>
              <a:t>).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 descr="C:\Documents and Settings\Administrator\Desktop\My Articles\Article 1\Fixed V - 0-0.5-1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6400"/>
            <a:ext cx="4297680" cy="358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52400" y="1748472"/>
            <a:ext cx="4048125" cy="2934335"/>
            <a:chOff x="900" y="1800"/>
            <a:chExt cx="10550" cy="8066"/>
          </a:xfrm>
        </p:grpSpPr>
        <p:pic>
          <p:nvPicPr>
            <p:cNvPr id="7" name="Picture 6" descr="Graph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" y="1800"/>
              <a:ext cx="10550" cy="8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Graph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2" t="8551" r="10280"/>
            <a:stretch>
              <a:fillRect/>
            </a:stretch>
          </p:blipFill>
          <p:spPr bwMode="auto">
            <a:xfrm>
              <a:off x="6840" y="5760"/>
              <a:ext cx="2912" cy="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39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id:7722119C-0455-499D-A2CB-48BC209CFCED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09" y="1150440"/>
            <a:ext cx="7101182" cy="45108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4019" y="381000"/>
            <a:ext cx="85635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Dependent Electrochemistry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019" y="4648200"/>
            <a:ext cx="8777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Claudio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Fontanesi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Debabrata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Mishra,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Prakash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Mondal,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Hila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Einati  </a:t>
            </a:r>
          </a:p>
        </p:txBody>
      </p:sp>
      <p:pic>
        <p:nvPicPr>
          <p:cNvPr id="130050" name="Picture 2" descr="full name he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294" y="5145474"/>
            <a:ext cx="974406" cy="127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2" name="Picture 4" descr="full name he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45474"/>
            <a:ext cx="987124" cy="128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4" name="Picture 6" descr="full name he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2" y="5145474"/>
            <a:ext cx="974406" cy="127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4" name="Picture 2" descr="C:\Users\rnaaman\AppData\Local\Microsoft\Windows\Temporary Internet Files\Content.Outlook\0TN9I1SA\ClaudioFontanesi-FotoIELTS-BritishCounci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17532"/>
            <a:ext cx="1840468" cy="184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7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219200"/>
            <a:ext cx="9144000" cy="3429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24400"/>
            <a:ext cx="8229600" cy="1676400"/>
          </a:xfrm>
        </p:spPr>
        <p:txBody>
          <a:bodyPr anchor="t"/>
          <a:lstStyle/>
          <a:p>
            <a:pPr algn="l" rtl="0">
              <a:lnSpc>
                <a:spcPct val="120000"/>
              </a:lnSpc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 curves of the 1mM K</a:t>
            </a:r>
            <a:r>
              <a:rPr lang="en-US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[Fe(CN)</a:t>
            </a:r>
            <a:r>
              <a:rPr lang="en-US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]/ K</a:t>
            </a:r>
            <a:r>
              <a:rPr lang="en-US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[Fe(CN)</a:t>
            </a:r>
            <a:r>
              <a:rPr lang="en-US" sz="16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redox couple in a pH = 7 (TRIS) buffered,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CV for Ni bare surface as working electrode (b) CV obtained using the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thin film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physisorbed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Ni working electrode; arrows in the figures indicate the two possible directions (conventionally UP and DOWN) of the magnetic field (H = 0.35 T); which is orthogonal to the surface of the working electrode. The inset in Fig.1 (b) shows CVs of a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/Ni thin film at H = 0: (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freshly deposited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Ni and (ii) after the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electrochemical burning” of the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bR.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deb\Desktop\fig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/>
          <a:stretch/>
        </p:blipFill>
        <p:spPr bwMode="auto">
          <a:xfrm>
            <a:off x="1795943" y="1371600"/>
            <a:ext cx="5314320" cy="320512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7127" y="457200"/>
            <a:ext cx="8449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Bacteriorhodopsin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dependent electrochemistry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52632" y="1262487"/>
            <a:ext cx="9144000" cy="441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1143000"/>
          </a:xfrm>
        </p:spPr>
        <p:txBody>
          <a:bodyPr/>
          <a:lstStyle/>
          <a:p>
            <a:pPr rtl="0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Conduction through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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-helices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oligopeptides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Studied by electrochemistry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deb\Desktop\Graph8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70785"/>
            <a:ext cx="4243632" cy="24060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410200" y="4890903"/>
            <a:ext cx="2979564" cy="747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0000"/>
                </a:solidFill>
                <a:latin typeface="Gill Sans"/>
                <a:cs typeface="Gill Sans"/>
              </a:rPr>
              <a:t>6.5% polarization/</a:t>
            </a:r>
            <a:r>
              <a:rPr lang="en-US" b="1" dirty="0" smtClean="0">
                <a:solidFill>
                  <a:srgbClr val="000000"/>
                </a:solidFill>
                <a:latin typeface="Gill Sans"/>
                <a:cs typeface="Gill Sans"/>
              </a:rPr>
              <a:t>nm</a:t>
            </a: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In DNA: 2.7% polarization/nm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430" y="5909846"/>
            <a:ext cx="7837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 synthesized by </a:t>
            </a:r>
            <a:r>
              <a:rPr lang="pl-PL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Sławomir Sęk, Jan Pawłowski, Joanna </a:t>
            </a:r>
            <a:r>
              <a:rPr lang="pl-PL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Juhaniewicz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Warsaw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Poland</a:t>
            </a:r>
          </a:p>
        </p:txBody>
      </p:sp>
      <p:sp>
        <p:nvSpPr>
          <p:cNvPr id="3" name="Rectangle 2"/>
          <p:cNvSpPr/>
          <p:nvPr/>
        </p:nvSpPr>
        <p:spPr>
          <a:xfrm>
            <a:off x="240737" y="1600200"/>
            <a:ext cx="4312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-</a:t>
            </a:r>
            <a:r>
              <a:rPr lang="en-US" dirty="0" err="1">
                <a:solidFill>
                  <a:srgbClr val="000000"/>
                </a:solidFill>
                <a:latin typeface="Gill Sans"/>
                <a:cs typeface="Gill Sans"/>
              </a:rPr>
              <a:t>Cys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-(S-</a:t>
            </a:r>
            <a:r>
              <a:rPr lang="en-US" dirty="0" err="1">
                <a:solidFill>
                  <a:srgbClr val="000000"/>
                </a:solidFill>
                <a:latin typeface="Gill Sans"/>
                <a:cs typeface="Gill Sans"/>
              </a:rPr>
              <a:t>Acm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)-(</a:t>
            </a:r>
            <a:r>
              <a:rPr lang="en-US" dirty="0" err="1">
                <a:solidFill>
                  <a:srgbClr val="000000"/>
                </a:solidFill>
                <a:latin typeface="Gill Sans"/>
                <a:cs typeface="Gill Sans"/>
              </a:rPr>
              <a:t>Ala-Leu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)</a:t>
            </a:r>
            <a:r>
              <a:rPr lang="en-US" baseline="-25000" dirty="0">
                <a:solidFill>
                  <a:srgbClr val="000000"/>
                </a:solidFill>
                <a:latin typeface="Gill Sans"/>
                <a:cs typeface="Gill Sans"/>
              </a:rPr>
              <a:t>7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-NH-(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CH</a:t>
            </a:r>
            <a:r>
              <a:rPr lang="en-US" baseline="-25000" dirty="0" smtClean="0">
                <a:solidFill>
                  <a:srgbClr val="000000"/>
                </a:solidFill>
                <a:latin typeface="Gill Sans"/>
                <a:cs typeface="Gill Sans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)</a:t>
            </a:r>
            <a:r>
              <a:rPr lang="en-US" baseline="-25000" dirty="0" smtClean="0">
                <a:solidFill>
                  <a:srgbClr val="000000"/>
                </a:solidFill>
                <a:latin typeface="Gill Sans"/>
                <a:cs typeface="Gill Sans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-SH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0200" y="1600200"/>
            <a:ext cx="267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Gill Sans"/>
                <a:cs typeface="Gill Sans"/>
              </a:rPr>
              <a:t>Ala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= 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alanine 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; </a:t>
            </a:r>
            <a:r>
              <a:rPr lang="en-US" dirty="0" err="1">
                <a:solidFill>
                  <a:srgbClr val="000000"/>
                </a:solidFill>
                <a:latin typeface="Gill Sans"/>
                <a:cs typeface="Gill Sans"/>
              </a:rPr>
              <a:t>Leu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= leucine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306738"/>
              </p:ext>
            </p:extLst>
          </p:nvPr>
        </p:nvGraphicFramePr>
        <p:xfrm>
          <a:off x="4343400" y="1969532"/>
          <a:ext cx="4480792" cy="3135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82" name="Graph" r:id="rId4" imgW="4155480" imgH="2900160" progId="Origin50.Graph">
                  <p:embed/>
                </p:oleObj>
              </mc:Choice>
              <mc:Fallback>
                <p:oleObj name="Graph" r:id="rId4" imgW="4155480" imgH="290016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1969532"/>
                        <a:ext cx="4480792" cy="31358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827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587"/>
            <a:ext cx="4800600" cy="1219200"/>
          </a:xfrm>
        </p:spPr>
        <p:txBody>
          <a:bodyPr/>
          <a:lstStyle/>
          <a:p>
            <a:pPr algn="l"/>
            <a:r>
              <a:rPr lang="en-US" sz="1600" dirty="0" smtClean="0"/>
              <a:t>CV plot </a:t>
            </a:r>
            <a:r>
              <a:rPr lang="en-US" sz="1600" dirty="0"/>
              <a:t>for PCT-L coated Ni electrode when the redox couple is achiral </a:t>
            </a:r>
            <a:r>
              <a:rPr lang="en-US" sz="1600" dirty="0" err="1"/>
              <a:t>ferrocene</a:t>
            </a:r>
            <a:r>
              <a:rPr lang="en-US" sz="1600" dirty="0"/>
              <a:t>.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276817"/>
              </p:ext>
            </p:extLst>
          </p:nvPr>
        </p:nvGraphicFramePr>
        <p:xfrm>
          <a:off x="26773" y="1676400"/>
          <a:ext cx="4724400" cy="3863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72" name="Graph" r:id="rId3" imgW="2554200" imgH="2084760" progId="Origin50.Graph">
                  <p:embed/>
                </p:oleObj>
              </mc:Choice>
              <mc:Fallback>
                <p:oleObj name="Graph" r:id="rId3" imgW="2554200" imgH="208476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73" y="1676400"/>
                        <a:ext cx="4724400" cy="38630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33754" y="685800"/>
            <a:ext cx="3581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PCT-L </a:t>
            </a:r>
            <a:r>
              <a:rPr lang="en-US" sz="1600" dirty="0"/>
              <a:t>coated gold electrode, </a:t>
            </a:r>
            <a:endParaRPr lang="en-US" sz="1600" dirty="0" smtClean="0"/>
          </a:p>
          <a:p>
            <a:pPr algn="ctr"/>
            <a:r>
              <a:rPr lang="en-US" sz="1600" dirty="0" smtClean="0"/>
              <a:t>when </a:t>
            </a:r>
            <a:r>
              <a:rPr lang="en-US" sz="1600" dirty="0"/>
              <a:t>electrons are not spin polarized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7400" y="6172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poly{methyl (2R)-3-(2,2'-bithiophen-4-ylsulfanyl)-2-[(</a:t>
            </a:r>
            <a:r>
              <a:rPr lang="en-US" sz="1400" dirty="0" err="1"/>
              <a:t>tert-butoxycarbonyl</a:t>
            </a:r>
            <a:r>
              <a:rPr lang="en-US" sz="1400" dirty="0"/>
              <a:t>)amino]</a:t>
            </a:r>
            <a:r>
              <a:rPr lang="en-US" sz="1400" dirty="0" err="1"/>
              <a:t>propanoate</a:t>
            </a:r>
            <a:r>
              <a:rPr lang="en-US" sz="1400" dirty="0"/>
              <a:t>} (PCT-L)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120134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Chiral Conductive Polymer</a:t>
            </a:r>
            <a:endParaRPr lang="en-US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661922"/>
              </p:ext>
            </p:extLst>
          </p:nvPr>
        </p:nvGraphicFramePr>
        <p:xfrm>
          <a:off x="4423248" y="1828801"/>
          <a:ext cx="4677514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73"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23248" y="1828801"/>
                        <a:ext cx="4677514" cy="358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2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344909"/>
              </p:ext>
            </p:extLst>
          </p:nvPr>
        </p:nvGraphicFramePr>
        <p:xfrm>
          <a:off x="0" y="0"/>
          <a:ext cx="8964028" cy="686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99" name="Graph" r:id="rId3" imgW="3901320" imgH="2986920" progId="Origin50.Graph">
                  <p:embed/>
                </p:oleObj>
              </mc:Choice>
              <mc:Fallback>
                <p:oleObj name="Graph" r:id="rId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8964028" cy="686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4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9248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Chiral Induced Spin Selectivity (CISS)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b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rationalized ?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3453" y="2895600"/>
            <a:ext cx="6604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spin filtering is observed</a:t>
            </a:r>
            <a:b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 in ferromagnetic materials or in materials</a:t>
            </a:r>
            <a:b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very high spin-orbit coupling.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2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229600" cy="1828800"/>
          </a:xfrm>
          <a:noFill/>
          <a:ln>
            <a:noFill/>
          </a:ln>
        </p:spPr>
        <p:txBody>
          <a:bodyPr/>
          <a:lstStyle/>
          <a:p>
            <a:pPr rtl="0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transfer electron efficiently </a:t>
            </a:r>
            <a:b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biology and in photovoltaic devices ?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29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143000"/>
            <a:ext cx="91440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dirty="0" smtClean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Mechanism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r="8161"/>
          <a:stretch/>
        </p:blipFill>
        <p:spPr bwMode="auto">
          <a:xfrm>
            <a:off x="6033274" y="1143000"/>
            <a:ext cx="3110726" cy="4800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381000" y="1371600"/>
            <a:ext cx="47244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is passing through helical-shape</a:t>
            </a:r>
          </a:p>
          <a:p>
            <a:pPr algn="l" rtl="0" eaLnBrk="1" hangingPunct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potential.</a:t>
            </a:r>
          </a:p>
          <a:p>
            <a:pPr algn="l" rtl="0" eaLnBrk="1" hangingPunct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eaLnBrk="1" hangingPunct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of the lack of inversion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symmetry, in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rest frame of the passing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magnetic field that acts on the spin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rtl="0" eaLnBrk="1" hangingPunct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eaLnBrk="1" hangingPunct="1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angular distribution of the electrons scattered from the potential depends on the electrons’ spin (like in Mott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polarimeter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eaLnBrk="1" hangingPunct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eaLnBrk="1" hangingPunct="1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electrical field acting on the electron must confine it to the radius of the molecule.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eaLnBrk="1" hangingPunct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eaLnBrk="1" hangingPunct="1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sign of the spin state stabilized depends the sign of the velocity (v)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of the electric field.</a:t>
            </a:r>
          </a:p>
          <a:p>
            <a:pPr algn="l" rtl="0" eaLnBrk="1" hangingPunct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eaLnBrk="1" hangingPunct="1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sign of the electric field depends on the chirality and on the field across the molecule – either the applied field or the dipole moment.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rved Left Arrow 4"/>
          <p:cNvSpPr/>
          <p:nvPr/>
        </p:nvSpPr>
        <p:spPr bwMode="auto">
          <a:xfrm rot="636762">
            <a:off x="6468404" y="2569185"/>
            <a:ext cx="1507838" cy="1701697"/>
          </a:xfrm>
          <a:prstGeom prst="curvedLeftArrow">
            <a:avLst>
              <a:gd name="adj1" fmla="val 20752"/>
              <a:gd name="adj2" fmla="val 50327"/>
              <a:gd name="adj3" fmla="val 36949"/>
            </a:avLst>
          </a:prstGeom>
          <a:gradFill flip="none" rotWithShape="1">
            <a:gsLst>
              <a:gs pos="100000">
                <a:srgbClr val="FF6600"/>
              </a:gs>
              <a:gs pos="0">
                <a:srgbClr val="800000"/>
              </a:gs>
            </a:gsLst>
            <a:lin ang="828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sx="109000" sy="109000" kx="-1200000" algn="bl" rotWithShape="0">
              <a:prstClr val="black">
                <a:alpha val="20000"/>
              </a:prstClr>
            </a:outerShdw>
          </a:effectLst>
          <a:scene3d>
            <a:camera prst="perspective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spc="50" normalizeH="0" baseline="0" smtClean="0">
              <a:ln w="11430">
                <a:solidFill>
                  <a:srgbClr val="FFFFFF"/>
                </a:solidFill>
              </a:ln>
              <a:latin typeface="Arial" charset="0"/>
              <a:cs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9" t="26125" r="64255" b="56487"/>
          <a:stretch/>
        </p:blipFill>
        <p:spPr bwMode="auto">
          <a:xfrm rot="21449020">
            <a:off x="6540543" y="2395135"/>
            <a:ext cx="327821" cy="83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0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7C22316F-C846-43A5-99C2-0DC46068599D" descr="678BCF24-121F-4853-8D0B-4B8B2698D3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143000"/>
            <a:ext cx="8382000" cy="471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60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9D015FB-F056-4B59-A132-4C27DAE6473F" descr="E075AF05-B553-498A-88AB-91C13D24F61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73032"/>
            <a:ext cx="8763000" cy="493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47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D747376E-6DDC-4AE9-BA25-567550E35F06" descr="CEBE117E-84BC-4B63-91A0-DB177B5FA4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39200" cy="497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6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 bwMode="auto">
              <a:xfrm>
                <a:off x="0" y="293325"/>
                <a:ext cx="9144000" cy="6019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algn="ctr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cene3d>
                  <a:camera prst="orthographicFront"/>
                  <a:lightRig rig="flat" dir="t">
                    <a:rot lat="0" lon="0" rev="18900000"/>
                  </a:lightRig>
                </a:scene3d>
                <a:sp3d extrusionH="31750" contourW="6350" prstMaterial="powder">
                  <a:bevelT w="19050" h="19050" prst="angle"/>
                  <a:contourClr>
                    <a:schemeClr val="accent3">
                      <a:tint val="100000"/>
                      <a:shade val="100000"/>
                      <a:satMod val="100000"/>
                      <a:hueMod val="100000"/>
                    </a:schemeClr>
                  </a:contourClr>
                </a:sp3d>
              </a:bodyPr>
              <a:lstStyle/>
              <a:p>
                <a:r>
                  <a:rPr lang="en-US" dirty="0">
                    <a:solidFill>
                      <a:srgbClr val="FFFF66"/>
                    </a:solidFill>
                  </a:rPr>
                  <a:t>B</a:t>
                </a:r>
                <a:r>
                  <a:rPr lang="en-US" baseline="-25000" dirty="0">
                    <a:solidFill>
                      <a:srgbClr val="FFFF66"/>
                    </a:solidFill>
                  </a:rPr>
                  <a:t>eff</a:t>
                </a:r>
                <a:r>
                  <a:rPr lang="en-US" dirty="0">
                    <a:solidFill>
                      <a:srgbClr val="FFFF66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FF66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FF66"/>
                            </a:solidFill>
                            <a:latin typeface="Cambria Math"/>
                          </a:rPr>
                          <m:t>𝑚𝑣</m:t>
                        </m:r>
                      </m:num>
                      <m:den>
                        <m:r>
                          <a:rPr lang="en-US" i="1">
                            <a:solidFill>
                              <a:srgbClr val="FFFF66"/>
                            </a:solidFill>
                            <a:latin typeface="Cambria Math"/>
                          </a:rPr>
                          <m:t>𝑞</m:t>
                        </m:r>
                      </m:den>
                    </m:f>
                  </m:oMath>
                </a14:m>
                <a:endParaRPr lang="en-US" dirty="0">
                  <a:solidFill>
                    <a:srgbClr val="FFFF66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93325"/>
                <a:ext cx="9144000" cy="60198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254000" algn="ctr" rotWithShape="0">
                  <a:prstClr val="black">
                    <a:alpha val="25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17" y="609600"/>
            <a:ext cx="3962400" cy="514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83417" y="5854611"/>
                <a:ext cx="1137234" cy="6271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B</a:t>
                </a:r>
                <a:r>
                  <a:rPr lang="en-US" sz="2400" baseline="-25000" dirty="0">
                    <a:solidFill>
                      <a:schemeClr val="tx1"/>
                    </a:solidFill>
                  </a:rPr>
                  <a:t>eff</a:t>
                </a:r>
                <a:r>
                  <a:rPr lang="en-US" sz="2400" dirty="0">
                    <a:solidFill>
                      <a:schemeClr val="tx1"/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𝑚𝑣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𝑞𝑟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417" y="5854611"/>
                <a:ext cx="1137234" cy="627159"/>
              </a:xfrm>
              <a:prstGeom prst="rect">
                <a:avLst/>
              </a:prstGeom>
              <a:blipFill rotWithShape="1">
                <a:blip r:embed="rId4"/>
                <a:stretch>
                  <a:fillRect l="-8021" t="-971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571231" y="5892420"/>
                <a:ext cx="18371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𝐒𝐎𝐂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𝝁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𝑩𝒆𝒇𝒇</m:t>
                    </m:r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</a:rPr>
                  <a:t>/2</a:t>
                </a:r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231" y="5892420"/>
                <a:ext cx="1837170" cy="400110"/>
              </a:xfrm>
              <a:prstGeom prst="rect">
                <a:avLst/>
              </a:prstGeom>
              <a:blipFill rotWithShape="1">
                <a:blip r:embed="rId5"/>
                <a:stretch>
                  <a:fillRect t="-6154" r="-2658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04800" y="1182763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=9x10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-31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kg;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v(for 1 eV)=6x10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m/sec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R=0.5 nm=0.5x10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Hence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=6750 Tesla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spin orbit coupling is given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33400" y="3657600"/>
                <a:ext cx="26972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𝑆𝑂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185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 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𝑚𝑒𝑉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657600"/>
                <a:ext cx="2697277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2400" y="4191000"/>
                <a:ext cx="34996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 splitting between the states </a:t>
                </a:r>
              </a:p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corresponds to  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𝑯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𝑺𝑶</m:t>
                        </m:r>
                      </m:sub>
                    </m:sSub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=390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meV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4191000"/>
                <a:ext cx="3499612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1394" t="-4717" r="-17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981200" y="609600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Effective Hamiltonian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87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2176404"/>
            <a:ext cx="9144000" cy="402344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dirty="0" smtClean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rtl="0"/>
            <a:r>
              <a:rPr lang="en-US" sz="4000" dirty="0" smtClean="0">
                <a:solidFill>
                  <a:srgbClr val="0C1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Avoided Elastic Back Scattering</a:t>
            </a:r>
            <a:r>
              <a:rPr lang="en-US" sz="3200" dirty="0" smtClean="0">
                <a:solidFill>
                  <a:srgbClr val="0C1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solidFill>
                  <a:srgbClr val="0C1C1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C1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concepts developed for Quantum Hall and Topological Insulators.</a:t>
            </a:r>
            <a:endParaRPr lang="en-US" sz="2000" dirty="0">
              <a:solidFill>
                <a:srgbClr val="0C1C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895810" y="3031132"/>
                <a:ext cx="14654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810" y="3031132"/>
                <a:ext cx="146546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895810" y="5193594"/>
                <a:ext cx="1638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810" y="5193594"/>
                <a:ext cx="163859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857" r="825" b="1353"/>
          <a:stretch/>
        </p:blipFill>
        <p:spPr bwMode="auto">
          <a:xfrm>
            <a:off x="263984" y="2176010"/>
            <a:ext cx="6085892" cy="40238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ular Callout 2"/>
          <p:cNvSpPr/>
          <p:nvPr/>
        </p:nvSpPr>
        <p:spPr bwMode="auto">
          <a:xfrm>
            <a:off x="6553200" y="1600200"/>
            <a:ext cx="2438400" cy="1066800"/>
          </a:xfrm>
          <a:prstGeom prst="wedgeRectCallout">
            <a:avLst>
              <a:gd name="adj1" fmla="val -21126"/>
              <a:gd name="adj2" fmla="val 81894"/>
            </a:avLst>
          </a:prstGeom>
          <a:ln>
            <a:noFill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279404" y="3048000"/>
                <a:ext cx="14654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chemeClr val="tx1"/>
                          </a:solidFill>
                          <a:latin typeface="Cambria Math"/>
                        </a:rPr>
                        <m:t>Ψ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/>
                        </a:rPr>
                        <m:t>=&gt; 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chemeClr val="tx1"/>
                          </a:solidFill>
                          <a:latin typeface="Cambria Math"/>
                        </a:rPr>
                        <m:t>Ψ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/>
                        </a:rPr>
                        <m:t>𝜋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404" y="3048000"/>
                <a:ext cx="146546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279404" y="5265420"/>
                <a:ext cx="1638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mtClean="0">
                          <a:solidFill>
                            <a:schemeClr val="tx1"/>
                          </a:solidFill>
                          <a:latin typeface="Cambria Math"/>
                        </a:rPr>
                        <m:t>Ψ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/>
                        </a:rPr>
                        <m:t>=&gt; </m:t>
                      </m:r>
                      <m:r>
                        <m:rPr>
                          <m:sty m:val="p"/>
                        </m:rPr>
                        <a:rPr lang="de-DE">
                          <a:solidFill>
                            <a:schemeClr val="tx1"/>
                          </a:solidFill>
                          <a:latin typeface="Cambria Math"/>
                        </a:rPr>
                        <m:t>Ψ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/>
                        </a:rPr>
                        <m:t>(−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/>
                        </a:rPr>
                        <m:t>𝜋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404" y="5265420"/>
                <a:ext cx="163859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553200" y="1676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Light"/>
                <a:cs typeface="Gill Sans Light"/>
              </a:rPr>
              <a:t>Since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i="1" dirty="0">
                <a:cs typeface="Symbol" charset="2"/>
              </a:rPr>
              <a:t>(</a:t>
            </a:r>
            <a:r>
              <a:rPr lang="en-US" dirty="0" smtClean="0">
                <a:latin typeface="Symbol" charset="2"/>
                <a:cs typeface="Symbol" charset="2"/>
              </a:rPr>
              <a:t>0</a:t>
            </a:r>
            <a:r>
              <a:rPr lang="en-US" i="1" dirty="0">
                <a:cs typeface="Symbol" charset="2"/>
              </a:rPr>
              <a:t>)</a:t>
            </a:r>
            <a:r>
              <a:rPr lang="en-US" dirty="0" smtClean="0">
                <a:latin typeface="Symbol" charset="2"/>
                <a:cs typeface="Symbol" charset="2"/>
              </a:rPr>
              <a:t>=-Y</a:t>
            </a:r>
            <a:r>
              <a:rPr lang="en-US" i="1" dirty="0" smtClean="0">
                <a:latin typeface="+mj-lt"/>
                <a:cs typeface="Symbol" charset="2"/>
              </a:rPr>
              <a:t>(</a:t>
            </a:r>
            <a:r>
              <a:rPr lang="en-US" dirty="0" smtClean="0">
                <a:latin typeface="Symbol" charset="2"/>
                <a:cs typeface="Symbol" charset="2"/>
              </a:rPr>
              <a:t>2p</a:t>
            </a:r>
            <a:r>
              <a:rPr lang="en-US" i="1" dirty="0" smtClean="0">
                <a:latin typeface="+mn-lt"/>
                <a:cs typeface="Symbol" charset="2"/>
              </a:rPr>
              <a:t>)</a:t>
            </a:r>
          </a:p>
          <a:p>
            <a:r>
              <a:rPr lang="en-US" dirty="0" smtClean="0">
                <a:solidFill>
                  <a:srgbClr val="FF0000"/>
                </a:solidFill>
                <a:latin typeface="Gill Sans Light"/>
                <a:cs typeface="Gill Sans Light"/>
              </a:rPr>
              <a:t>The two paths destructively interfere</a:t>
            </a:r>
            <a:endParaRPr lang="en-US" dirty="0">
              <a:solidFill>
                <a:srgbClr val="FF0000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83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653627"/>
            <a:ext cx="9144000" cy="35805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dirty="0" smtClean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380" y="435255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Photo-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Spintronics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Device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672" y="1981945"/>
            <a:ext cx="3590803" cy="279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7" name="Group 18"/>
          <p:cNvGrpSpPr>
            <a:grpSpLocks/>
          </p:cNvGrpSpPr>
          <p:nvPr/>
        </p:nvGrpSpPr>
        <p:grpSpPr bwMode="auto">
          <a:xfrm>
            <a:off x="5184304" y="1784302"/>
            <a:ext cx="2664296" cy="1584176"/>
            <a:chOff x="7220" y="5640"/>
            <a:chExt cx="2404" cy="1408"/>
          </a:xfrm>
        </p:grpSpPr>
        <p:sp>
          <p:nvSpPr>
            <p:cNvPr id="2" name="Text Box 2"/>
            <p:cNvSpPr txBox="1">
              <a:spLocks noChangeArrowheads="1"/>
            </p:cNvSpPr>
            <p:nvPr/>
          </p:nvSpPr>
          <p:spPr bwMode="auto">
            <a:xfrm>
              <a:off x="7220" y="5640"/>
              <a:ext cx="462" cy="3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C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" name="Picture 14" descr="Ag_25nm_device1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63" y="5640"/>
              <a:ext cx="1961" cy="1408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1375048" y="4718249"/>
            <a:ext cx="418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>
                <a:solidFill>
                  <a:srgbClr val="128909"/>
                </a:solidFill>
                <a:latin typeface="Gill Sans Light"/>
                <a:cs typeface="Gill Sans Light"/>
              </a:rPr>
              <a:t>Ni(200nm</a:t>
            </a:r>
            <a:r>
              <a:rPr lang="en-IN" dirty="0" smtClean="0">
                <a:latin typeface="Gill Sans Light"/>
                <a:cs typeface="Gill Sans Light"/>
              </a:rPr>
              <a:t>)/</a:t>
            </a:r>
            <a:r>
              <a:rPr lang="en-IN" dirty="0" smtClean="0">
                <a:solidFill>
                  <a:srgbClr val="9D9D9D"/>
                </a:solidFill>
                <a:latin typeface="Gill Sans Light"/>
                <a:cs typeface="Gill Sans Light"/>
              </a:rPr>
              <a:t>Al</a:t>
            </a:r>
            <a:r>
              <a:rPr lang="en-IN" baseline="-25000" dirty="0" smtClean="0">
                <a:solidFill>
                  <a:srgbClr val="9D9D9D"/>
                </a:solidFill>
                <a:latin typeface="Gill Sans Light"/>
                <a:cs typeface="Gill Sans Light"/>
              </a:rPr>
              <a:t>2</a:t>
            </a:r>
            <a:r>
              <a:rPr lang="en-IN" dirty="0" smtClean="0">
                <a:solidFill>
                  <a:srgbClr val="9D9D9D"/>
                </a:solidFill>
                <a:latin typeface="Gill Sans Light"/>
                <a:cs typeface="Gill Sans Light"/>
              </a:rPr>
              <a:t>O</a:t>
            </a:r>
            <a:r>
              <a:rPr lang="en-IN" baseline="-25000" dirty="0" smtClean="0">
                <a:solidFill>
                  <a:srgbClr val="9D9D9D"/>
                </a:solidFill>
                <a:latin typeface="Gill Sans Light"/>
                <a:cs typeface="Gill Sans Light"/>
              </a:rPr>
              <a:t>3</a:t>
            </a:r>
            <a:r>
              <a:rPr lang="en-IN" dirty="0" smtClean="0">
                <a:solidFill>
                  <a:srgbClr val="9D9D9D"/>
                </a:solidFill>
                <a:latin typeface="Gill Sans Light"/>
                <a:cs typeface="Gill Sans Light"/>
              </a:rPr>
              <a:t>(0.5nm)</a:t>
            </a:r>
            <a:r>
              <a:rPr lang="en-IN" dirty="0" smtClean="0">
                <a:latin typeface="Gill Sans Light"/>
                <a:cs typeface="Gill Sans Light"/>
              </a:rPr>
              <a:t>/</a:t>
            </a:r>
            <a:r>
              <a:rPr lang="en-IN" dirty="0" smtClean="0">
                <a:solidFill>
                  <a:srgbClr val="D6A300"/>
                </a:solidFill>
                <a:latin typeface="Gill Sans Light"/>
                <a:cs typeface="Gill Sans Light"/>
              </a:rPr>
              <a:t>Ag(50nm)</a:t>
            </a:r>
            <a:endParaRPr lang="en-IN" dirty="0">
              <a:solidFill>
                <a:srgbClr val="D6A300"/>
              </a:solidFill>
              <a:latin typeface="Gill Sans Light"/>
              <a:cs typeface="Gill Sans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8844" y="1652737"/>
            <a:ext cx="679068" cy="13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5234137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K. S.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Kumar,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Kantor-Uriel,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S. P.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Mathew,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R. Guliamov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Naaman, Device for Measuring Spin Selectivity in Electron Transfer,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Phys. Chem. Chem. Phys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., 2013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18357-18362 (2013). 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Senthil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Kuma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 and R.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Naaman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Langmui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14514-14517 (2012) . </a:t>
            </a:r>
          </a:p>
        </p:txBody>
      </p:sp>
    </p:spTree>
    <p:extLst>
      <p:ext uri="{BB962C8B-B14F-4D97-AF65-F5344CB8AC3E}">
        <p14:creationId xmlns:p14="http://schemas.microsoft.com/office/powerpoint/2010/main" val="40351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1295400"/>
            <a:ext cx="9144000" cy="495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35114"/>
            <a:ext cx="8229600" cy="707886"/>
          </a:xfrm>
          <a:noFill/>
        </p:spPr>
        <p:txBody>
          <a:bodyPr wrap="square" rtlCol="0">
            <a:spAutoFit/>
          </a:bodyPr>
          <a:lstStyle/>
          <a:p>
            <a:pPr rtl="0"/>
            <a:r>
              <a:rPr lang="en-US" sz="4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Capacitive Device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5029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 bwMode="auto">
          <a:xfrm>
            <a:off x="4267200" y="3840480"/>
            <a:ext cx="228600" cy="32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404360" y="5486400"/>
            <a:ext cx="0" cy="304800"/>
          </a:xfrm>
          <a:prstGeom prst="straightConnector1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4404360" y="4808220"/>
            <a:ext cx="0" cy="381000"/>
          </a:xfrm>
          <a:prstGeom prst="straightConnector1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8229600" y="345590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V=V</a:t>
            </a:r>
            <a:r>
              <a:rPr lang="en-US" baseline="-25000" dirty="0" smtClean="0">
                <a:sym typeface="Symbol"/>
              </a:rPr>
              <a:t>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 bwMode="auto">
          <a:xfrm>
            <a:off x="4267200" y="3848100"/>
            <a:ext cx="228600" cy="320040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634570"/>
              </p:ext>
            </p:extLst>
          </p:nvPr>
        </p:nvGraphicFramePr>
        <p:xfrm>
          <a:off x="-3162" y="1371600"/>
          <a:ext cx="3234498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23" name="Graph" r:id="rId4" imgW="4276440" imgH="3022560" progId="Origin50.Graph">
                  <p:embed/>
                </p:oleObj>
              </mc:Choice>
              <mc:Fallback>
                <p:oleObj name="Graph" r:id="rId4" imgW="4276440" imgH="3022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162" y="1371600"/>
                        <a:ext cx="3234498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657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00086 -0.136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1898 L 3.33333E-6 -0.146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1295400"/>
            <a:ext cx="9144000" cy="495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35114"/>
            <a:ext cx="8229600" cy="707886"/>
          </a:xfr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4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Capacitive Device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863687"/>
              </p:ext>
            </p:extLst>
          </p:nvPr>
        </p:nvGraphicFramePr>
        <p:xfrm>
          <a:off x="0" y="2667000"/>
          <a:ext cx="3216528" cy="227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847" name="Graph" r:id="rId3" imgW="4276440" imgH="3022560" progId="Origin50.Graph">
                  <p:embed/>
                </p:oleObj>
              </mc:Choice>
              <mc:Fallback>
                <p:oleObj name="Graph" r:id="rId3" imgW="4276440" imgH="3022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667000"/>
                        <a:ext cx="3216528" cy="227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5029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own Arrow 12"/>
          <p:cNvSpPr/>
          <p:nvPr/>
        </p:nvSpPr>
        <p:spPr bwMode="auto">
          <a:xfrm>
            <a:off x="4267200" y="3840480"/>
            <a:ext cx="228600" cy="32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404360" y="5410200"/>
            <a:ext cx="0" cy="381000"/>
          </a:xfrm>
          <a:prstGeom prst="straightConnector1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4404360" y="4800600"/>
            <a:ext cx="0" cy="388620"/>
          </a:xfrm>
          <a:prstGeom prst="straightConnector1">
            <a:avLst/>
          </a:prstGeom>
          <a:solidFill>
            <a:schemeClr val="accent1"/>
          </a:solidFill>
          <a:ln w="25400" cap="flat" cmpd="dbl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229600" y="345590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V=V</a:t>
            </a:r>
            <a:r>
              <a:rPr lang="en-US" baseline="-25000" dirty="0" smtClean="0">
                <a:sym typeface="Symbol"/>
              </a:rPr>
              <a:t>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 bwMode="auto">
          <a:xfrm>
            <a:off x="4267200" y="3848100"/>
            <a:ext cx="228600" cy="320040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00086 -0.136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3352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43470"/>
            <a:ext cx="8382000" cy="12003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3200">
                <a:latin typeface="Gill Sans"/>
                <a:cs typeface="Gill Sans"/>
              </a:defRPr>
            </a:lvl1pPr>
            <a:lvl2pPr algn="ctr" rtl="1" eaLnBrk="0" hangingPunct="0">
              <a:defRPr sz="4400">
                <a:solidFill>
                  <a:schemeClr val="tx2"/>
                </a:solidFill>
              </a:defRPr>
            </a:lvl2pPr>
            <a:lvl3pPr algn="ctr" rtl="1" eaLnBrk="0" hangingPunct="0">
              <a:defRPr sz="4400">
                <a:solidFill>
                  <a:schemeClr val="tx2"/>
                </a:solidFill>
              </a:defRPr>
            </a:lvl3pPr>
            <a:lvl4pPr algn="ctr" rtl="1" eaLnBrk="0" hangingPunct="0">
              <a:defRPr sz="4400">
                <a:solidFill>
                  <a:schemeClr val="tx2"/>
                </a:solidFill>
              </a:defRPr>
            </a:lvl4pPr>
            <a:lvl5pPr algn="ctr" rtl="1" eaLnBrk="0" hangingPunct="0">
              <a:defRPr sz="4400">
                <a:solidFill>
                  <a:schemeClr val="tx2"/>
                </a:solidFill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IN" sz="3600" dirty="0">
                <a:latin typeface="Arial" panose="020B0604020202020204" pitchFamily="34" charset="0"/>
                <a:cs typeface="Arial" panose="020B0604020202020204" pitchFamily="34" charset="0"/>
              </a:rPr>
              <a:t>Silver thickness and temperature dependent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1" y="49530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value of the P at low temperature (about 20%) is similar to that observed in former CISS studies at room temperature.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temperature dependence indicates spin-phonons interactions.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427225"/>
              </p:ext>
            </p:extLst>
          </p:nvPr>
        </p:nvGraphicFramePr>
        <p:xfrm>
          <a:off x="5334000" y="1311513"/>
          <a:ext cx="3629025" cy="253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96"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311513"/>
                        <a:ext cx="3629025" cy="253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860032" y="4038600"/>
            <a:ext cx="37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Spin polarization P = (V↑-V↓)/V↑↓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053082"/>
              </p:ext>
            </p:extLst>
          </p:nvPr>
        </p:nvGraphicFramePr>
        <p:xfrm>
          <a:off x="76200" y="1037992"/>
          <a:ext cx="5153726" cy="3642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97" name="Graph" r:id="rId5" imgW="4276440" imgH="3022560" progId="Origin50.Graph">
                  <p:embed/>
                </p:oleObj>
              </mc:Choice>
              <mc:Fallback>
                <p:oleObj name="Graph" r:id="rId5" imgW="4276440" imgH="3022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1037992"/>
                        <a:ext cx="5153726" cy="3642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79444" y="1840468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 nm Ag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4775" y="2579132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35 nm Ag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hunter-ed.com/images/graphics/rifling_footbal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4762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077200" cy="3124200"/>
          </a:xfrm>
        </p:spPr>
        <p:txBody>
          <a:bodyPr/>
          <a:lstStyle/>
          <a:p>
            <a:pPr marL="0" indent="0">
              <a:lnSpc>
                <a:spcPct val="7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“rifle effect”?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 angular with linear momenta</a:t>
            </a:r>
          </a:p>
          <a:p>
            <a:pPr marL="0" indent="0">
              <a:lnSpc>
                <a:spcPct val="70000"/>
              </a:lnSpc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it be transferred to molecular systems ?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and chiral molecules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200" y="30204"/>
            <a:ext cx="3426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rifle effect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08979" y="73809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Rifle is a gun with groves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8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447800"/>
            <a:ext cx="914400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295400"/>
            <a:ext cx="4953632" cy="345638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46922" y="180201"/>
            <a:ext cx="7239000" cy="12003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he-IL"/>
            </a:defPPr>
            <a:lvl1pPr algn="ctr" eaLnBrk="0" hangingPunct="0">
              <a:defRPr sz="3200">
                <a:latin typeface="Gill Sans"/>
                <a:cs typeface="Gill Sans"/>
              </a:defRPr>
            </a:lvl1pPr>
            <a:lvl2pPr algn="ctr" rtl="1" eaLnBrk="0" hangingPunct="0">
              <a:defRPr sz="4400">
                <a:solidFill>
                  <a:schemeClr val="tx2"/>
                </a:solidFill>
              </a:defRPr>
            </a:lvl2pPr>
            <a:lvl3pPr algn="ctr" rtl="1" eaLnBrk="0" hangingPunct="0">
              <a:defRPr sz="4400">
                <a:solidFill>
                  <a:schemeClr val="tx2"/>
                </a:solidFill>
              </a:defRPr>
            </a:lvl3pPr>
            <a:lvl4pPr algn="ctr" rtl="1" eaLnBrk="0" hangingPunct="0">
              <a:defRPr sz="4400">
                <a:solidFill>
                  <a:schemeClr val="tx2"/>
                </a:solidFill>
              </a:defRPr>
            </a:lvl4pPr>
            <a:lvl5pPr algn="ctr" rtl="1" eaLnBrk="0" hangingPunct="0">
              <a:defRPr sz="4400">
                <a:solidFill>
                  <a:schemeClr val="tx2"/>
                </a:solidFill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IN" sz="3600" dirty="0"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en-I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length dependent </a:t>
            </a:r>
            <a:r>
              <a:rPr lang="en-IN" sz="3600" dirty="0">
                <a:latin typeface="Arial" panose="020B0604020202020204" pitchFamily="34" charset="0"/>
                <a:cs typeface="Arial" panose="020B0604020202020204" pitchFamily="34" charset="0"/>
              </a:rPr>
              <a:t>measurement at 290K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20" y="1295400"/>
            <a:ext cx="4896544" cy="346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81000" y="51816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spin polarization increases with the length of the DNA, as obtained before for photoelectrons transmitted through DNA. </a:t>
            </a:r>
          </a:p>
        </p:txBody>
      </p:sp>
    </p:spTree>
    <p:extLst>
      <p:ext uri="{BB962C8B-B14F-4D97-AF65-F5344CB8AC3E}">
        <p14:creationId xmlns:p14="http://schemas.microsoft.com/office/powerpoint/2010/main" val="162718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295400"/>
            <a:ext cx="9144000" cy="381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071" y="0"/>
            <a:ext cx="8229600" cy="1200329"/>
          </a:xfr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Spin Effect in Electron Transfer in Photosystem 1</a:t>
            </a:r>
          </a:p>
        </p:txBody>
      </p:sp>
      <p:pic>
        <p:nvPicPr>
          <p:cNvPr id="102402" name="Picture 2" descr="http://legacy.owensboro.kctcs.edu/gcaplan/bio/notes/07_08aPhotosElectronFlow_L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09" y="1600199"/>
            <a:ext cx="775959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5219700" y="1828800"/>
            <a:ext cx="1714500" cy="266700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5334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latin typeface="Gill Sans Light"/>
                <a:cs typeface="Gill Sans Light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collaboration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Itai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Carmeli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Chanoch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Carmeli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Tel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Aviv University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9436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Itai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Carmeli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Karuppannan Senthil Kumar,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Omri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Hieflero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Chanoch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Carmeli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Ron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Naaman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Chemie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/>
              <a:t>53</a:t>
            </a:r>
            <a:r>
              <a:rPr lang="en-US" dirty="0"/>
              <a:t>, 8953 –8958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(2014).</a:t>
            </a:r>
          </a:p>
        </p:txBody>
      </p:sp>
    </p:spTree>
    <p:extLst>
      <p:ext uri="{BB962C8B-B14F-4D97-AF65-F5344CB8AC3E}">
        <p14:creationId xmlns:p14="http://schemas.microsoft.com/office/powerpoint/2010/main" val="259706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0680" y="381000"/>
            <a:ext cx="9154680" cy="518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74015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57150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 polarization was observed in the first stage of the electron transfer using  Electron Paramagnetic Resonance (EPR)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77" y="3149640"/>
            <a:ext cx="3277523" cy="233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1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 bwMode="auto">
          <a:xfrm>
            <a:off x="0" y="3475383"/>
            <a:ext cx="9154680" cy="3352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-10680" y="0"/>
            <a:ext cx="915468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213120"/>
            <a:ext cx="8673898" cy="321588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281142"/>
              </p:ext>
            </p:extLst>
          </p:nvPr>
        </p:nvGraphicFramePr>
        <p:xfrm>
          <a:off x="3261281" y="693504"/>
          <a:ext cx="2988830" cy="2390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86" name="Graph" r:id="rId3" imgW="4276800" imgH="3022560" progId="Origin50.Graph">
                  <p:embed/>
                </p:oleObj>
              </mc:Choice>
              <mc:Fallback>
                <p:oleObj name="Graph" r:id="rId3" imgW="4276800" imgH="30225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1281" y="693504"/>
                        <a:ext cx="2988830" cy="239065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Rectangle 66"/>
          <p:cNvSpPr/>
          <p:nvPr/>
        </p:nvSpPr>
        <p:spPr>
          <a:xfrm>
            <a:off x="146574" y="3573015"/>
            <a:ext cx="8673898" cy="305661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48"/>
          <p:cNvSpPr>
            <a:spLocks noChangeArrowheads="1"/>
          </p:cNvSpPr>
          <p:nvPr/>
        </p:nvSpPr>
        <p:spPr bwMode="auto">
          <a:xfrm>
            <a:off x="0" y="2131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693691"/>
              </p:ext>
            </p:extLst>
          </p:nvPr>
        </p:nvGraphicFramePr>
        <p:xfrm>
          <a:off x="3394101" y="3976218"/>
          <a:ext cx="2998405" cy="2361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87" name="Graph" r:id="rId5" imgW="3905280" imgH="2990880" progId="Origin50.Graph">
                  <p:embed/>
                </p:oleObj>
              </mc:Choice>
              <mc:Fallback>
                <p:oleObj name="Graph" r:id="rId5" imgW="3905280" imgH="29908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101" y="3976218"/>
                        <a:ext cx="2998405" cy="23611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50"/>
          <p:cNvSpPr>
            <a:spLocks noChangeArrowheads="1"/>
          </p:cNvSpPr>
          <p:nvPr/>
        </p:nvSpPr>
        <p:spPr bwMode="auto">
          <a:xfrm>
            <a:off x="0" y="2131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236820" y="3744334"/>
            <a:ext cx="3227546" cy="2648161"/>
            <a:chOff x="432350" y="3777930"/>
            <a:chExt cx="3227546" cy="2648161"/>
          </a:xfrm>
        </p:grpSpPr>
        <p:grpSp>
          <p:nvGrpSpPr>
            <p:cNvPr id="1038" name="Group 1037"/>
            <p:cNvGrpSpPr/>
            <p:nvPr/>
          </p:nvGrpSpPr>
          <p:grpSpPr>
            <a:xfrm>
              <a:off x="997544" y="3918057"/>
              <a:ext cx="2662352" cy="1788173"/>
              <a:chOff x="3118887" y="1618932"/>
              <a:chExt cx="3096343" cy="2353222"/>
            </a:xfrm>
          </p:grpSpPr>
          <p:pic>
            <p:nvPicPr>
              <p:cNvPr id="1036" name="Picture 103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3118887" y="1618932"/>
                <a:ext cx="3096343" cy="2353221"/>
              </a:xfrm>
              <a:prstGeom prst="rect">
                <a:avLst/>
              </a:prstGeom>
            </p:spPr>
          </p:pic>
          <p:sp>
            <p:nvSpPr>
              <p:cNvPr id="1037" name="Rectangle 1036"/>
              <p:cNvSpPr/>
              <p:nvPr/>
            </p:nvSpPr>
            <p:spPr>
              <a:xfrm>
                <a:off x="5436096" y="3789040"/>
                <a:ext cx="724289" cy="18311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618716" y="5518344"/>
              <a:ext cx="3002979" cy="907747"/>
              <a:chOff x="38100" y="2194766"/>
              <a:chExt cx="3002979" cy="907747"/>
            </a:xfrm>
          </p:grpSpPr>
          <p:sp>
            <p:nvSpPr>
              <p:cNvPr id="82" name="Rectangle 81"/>
              <p:cNvSpPr/>
              <p:nvPr/>
            </p:nvSpPr>
            <p:spPr bwMode="auto">
              <a:xfrm>
                <a:off x="38100" y="2577837"/>
                <a:ext cx="288987" cy="26557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cs typeface="Arial" charset="0"/>
                  </a:rPr>
                  <a:t>V</a:t>
                </a:r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>
                <a:off x="166348" y="2194766"/>
                <a:ext cx="2874731" cy="907747"/>
                <a:chOff x="166348" y="2194766"/>
                <a:chExt cx="2874731" cy="907747"/>
              </a:xfrm>
            </p:grpSpPr>
            <p:sp>
              <p:nvSpPr>
                <p:cNvPr id="84" name="Rectangle 83"/>
                <p:cNvSpPr/>
                <p:nvPr/>
              </p:nvSpPr>
              <p:spPr bwMode="auto">
                <a:xfrm>
                  <a:off x="352832" y="2795543"/>
                  <a:ext cx="2688247" cy="244608"/>
                </a:xfrm>
                <a:prstGeom prst="rect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cs typeface="Arial" charset="0"/>
                    </a:rPr>
                    <a:t>             </a:t>
                  </a:r>
                </a:p>
              </p:txBody>
            </p:sp>
            <p:sp>
              <p:nvSpPr>
                <p:cNvPr id="85" name="Rectangle 84"/>
                <p:cNvSpPr/>
                <p:nvPr/>
              </p:nvSpPr>
              <p:spPr bwMode="auto">
                <a:xfrm>
                  <a:off x="352832" y="2362597"/>
                  <a:ext cx="2688247" cy="252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cs typeface="Arial" charset="0"/>
                    </a:rPr>
                    <a:t>             </a:t>
                  </a:r>
                </a:p>
              </p:txBody>
            </p:sp>
            <p:sp>
              <p:nvSpPr>
                <p:cNvPr id="86" name="Rectangle 85"/>
                <p:cNvSpPr/>
                <p:nvPr/>
              </p:nvSpPr>
              <p:spPr bwMode="auto">
                <a:xfrm>
                  <a:off x="352832" y="2608086"/>
                  <a:ext cx="2688247" cy="180000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100" dirty="0" smtClean="0"/>
                    <a:t>                     </a:t>
                  </a:r>
                  <a:endPara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cxnSp>
              <p:nvCxnSpPr>
                <p:cNvPr id="87" name="Straight Connector 86"/>
                <p:cNvCxnSpPr/>
                <p:nvPr/>
              </p:nvCxnSpPr>
              <p:spPr bwMode="auto">
                <a:xfrm>
                  <a:off x="166348" y="2492896"/>
                  <a:ext cx="180000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 bwMode="auto">
                <a:xfrm>
                  <a:off x="184053" y="2927372"/>
                  <a:ext cx="180000" cy="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 bwMode="auto">
                <a:xfrm>
                  <a:off x="182593" y="2492904"/>
                  <a:ext cx="0" cy="7200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 bwMode="auto">
                <a:xfrm>
                  <a:off x="185398" y="2852693"/>
                  <a:ext cx="0" cy="72000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 bwMode="auto">
                <a:xfrm>
                  <a:off x="1749840" y="2194766"/>
                  <a:ext cx="0" cy="32400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93" name="TextBox 92"/>
                <p:cNvSpPr txBox="1"/>
                <p:nvPr/>
              </p:nvSpPr>
              <p:spPr>
                <a:xfrm>
                  <a:off x="2076579" y="2733181"/>
                  <a:ext cx="386644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r>
                    <a:rPr lang="en-US" dirty="0" smtClean="0"/>
                    <a:t>Ni</a:t>
                  </a:r>
                  <a:endParaRPr lang="he-IL" dirty="0"/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2058005" y="2559586"/>
                  <a:ext cx="478721" cy="276999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r>
                    <a:rPr lang="en-US" sz="1200" dirty="0" err="1" smtClean="0"/>
                    <a:t>AlOx</a:t>
                  </a:r>
                  <a:endParaRPr lang="he-IL" sz="1200" dirty="0"/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2070770" y="2292350"/>
                  <a:ext cx="426720" cy="369332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r>
                    <a:rPr lang="en-US" dirty="0" smtClean="0"/>
                    <a:t>Ag</a:t>
                  </a:r>
                  <a:endParaRPr lang="he-IL" dirty="0"/>
                </a:p>
              </p:txBody>
            </p:sp>
          </p:grpSp>
        </p:grpSp>
        <p:grpSp>
          <p:nvGrpSpPr>
            <p:cNvPr id="113" name="Group 112"/>
            <p:cNvGrpSpPr/>
            <p:nvPr/>
          </p:nvGrpSpPr>
          <p:grpSpPr>
            <a:xfrm>
              <a:off x="432350" y="3777930"/>
              <a:ext cx="742390" cy="690404"/>
              <a:chOff x="227813" y="432017"/>
              <a:chExt cx="742390" cy="690404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576883" y="438481"/>
                <a:ext cx="393320" cy="3387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</a:t>
                </a:r>
                <a:r>
                  <a:rPr lang="en-US" dirty="0" smtClean="0">
                    <a:sym typeface="Symbol"/>
                  </a:rPr>
                  <a:t></a:t>
                </a:r>
                <a:endParaRPr lang="en-US" dirty="0"/>
              </a:p>
            </p:txBody>
          </p:sp>
          <p:sp>
            <p:nvSpPr>
              <p:cNvPr id="115" name="Lightning Bolt 114"/>
              <p:cNvSpPr/>
              <p:nvPr/>
            </p:nvSpPr>
            <p:spPr>
              <a:xfrm rot="21110075">
                <a:off x="227813" y="432017"/>
                <a:ext cx="629229" cy="690404"/>
              </a:xfrm>
              <a:prstGeom prst="lightningBolt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b="1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1172" name="Picture 14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775372" y="4302621"/>
              <a:ext cx="371475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" name="TextBox 95"/>
            <p:cNvSpPr txBox="1"/>
            <p:nvPr/>
          </p:nvSpPr>
          <p:spPr>
            <a:xfrm>
              <a:off x="1475656" y="4471386"/>
              <a:ext cx="346570" cy="36933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he-IL" baseline="30000" dirty="0">
                <a:solidFill>
                  <a:srgbClr val="FF0000"/>
                </a:solidFill>
              </a:endParaRPr>
            </a:p>
          </p:txBody>
        </p:sp>
        <p:pic>
          <p:nvPicPr>
            <p:cNvPr id="1179" name="Picture 15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800000">
              <a:off x="1987679" y="4999565"/>
              <a:ext cx="158750" cy="347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Freeform 57"/>
            <p:cNvSpPr/>
            <p:nvPr/>
          </p:nvSpPr>
          <p:spPr>
            <a:xfrm>
              <a:off x="2146429" y="5329783"/>
              <a:ext cx="120174" cy="48921"/>
            </a:xfrm>
            <a:custGeom>
              <a:avLst/>
              <a:gdLst>
                <a:gd name="connsiteX0" fmla="*/ 0 w 114300"/>
                <a:gd name="connsiteY0" fmla="*/ 0 h 97842"/>
                <a:gd name="connsiteX1" fmla="*/ 28575 w 114300"/>
                <a:gd name="connsiteY1" fmla="*/ 85725 h 97842"/>
                <a:gd name="connsiteX2" fmla="*/ 114300 w 114300"/>
                <a:gd name="connsiteY2" fmla="*/ 95250 h 97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300" h="97842">
                  <a:moveTo>
                    <a:pt x="0" y="0"/>
                  </a:moveTo>
                  <a:cubicBezTo>
                    <a:pt x="4762" y="34925"/>
                    <a:pt x="9525" y="69850"/>
                    <a:pt x="28575" y="85725"/>
                  </a:cubicBezTo>
                  <a:cubicBezTo>
                    <a:pt x="47625" y="101600"/>
                    <a:pt x="80962" y="98425"/>
                    <a:pt x="114300" y="9525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3002" y="687784"/>
            <a:ext cx="3002979" cy="2665016"/>
            <a:chOff x="313002" y="474664"/>
            <a:chExt cx="3002979" cy="2665016"/>
          </a:xfrm>
        </p:grpSpPr>
        <p:grpSp>
          <p:nvGrpSpPr>
            <p:cNvPr id="62" name="Group 61"/>
            <p:cNvGrpSpPr/>
            <p:nvPr/>
          </p:nvGrpSpPr>
          <p:grpSpPr>
            <a:xfrm>
              <a:off x="313002" y="474664"/>
              <a:ext cx="3002979" cy="2665016"/>
              <a:chOff x="38100" y="437497"/>
              <a:chExt cx="3002979" cy="2665016"/>
            </a:xfrm>
          </p:grpSpPr>
          <p:grpSp>
            <p:nvGrpSpPr>
              <p:cNvPr id="1035" name="Group 1034"/>
              <p:cNvGrpSpPr/>
              <p:nvPr/>
            </p:nvGrpSpPr>
            <p:grpSpPr>
              <a:xfrm>
                <a:off x="174528" y="443217"/>
                <a:ext cx="2802326" cy="2149510"/>
                <a:chOff x="3301214" y="2718957"/>
                <a:chExt cx="2939971" cy="2234378"/>
              </a:xfrm>
            </p:grpSpPr>
            <p:pic>
              <p:nvPicPr>
                <p:cNvPr id="1033" name="Picture 10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01214" y="2718957"/>
                  <a:ext cx="2939971" cy="2234378"/>
                </a:xfrm>
                <a:prstGeom prst="rect">
                  <a:avLst/>
                </a:prstGeom>
              </p:spPr>
            </p:pic>
            <p:sp>
              <p:nvSpPr>
                <p:cNvPr id="1034" name="Rectangle 1033"/>
                <p:cNvSpPr/>
                <p:nvPr/>
              </p:nvSpPr>
              <p:spPr>
                <a:xfrm>
                  <a:off x="3309226" y="2718957"/>
                  <a:ext cx="758718" cy="169736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:endParaRPr lang="he-IL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38100" y="2292350"/>
                <a:ext cx="3002979" cy="810163"/>
                <a:chOff x="38100" y="2292350"/>
                <a:chExt cx="3002979" cy="810163"/>
              </a:xfrm>
            </p:grpSpPr>
            <p:sp>
              <p:nvSpPr>
                <p:cNvPr id="17" name="Rectangle 16"/>
                <p:cNvSpPr/>
                <p:nvPr/>
              </p:nvSpPr>
              <p:spPr bwMode="auto">
                <a:xfrm>
                  <a:off x="38100" y="2577837"/>
                  <a:ext cx="288987" cy="265574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  <a:cs typeface="Arial" charset="0"/>
                    </a:rPr>
                    <a:t>V</a:t>
                  </a: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174528" y="2292350"/>
                  <a:ext cx="2866551" cy="810163"/>
                  <a:chOff x="174528" y="2292350"/>
                  <a:chExt cx="2866551" cy="810163"/>
                </a:xfrm>
              </p:grpSpPr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352832" y="2795543"/>
                    <a:ext cx="2688247" cy="244608"/>
                  </a:xfrm>
                  <a:prstGeom prst="rect">
                    <a:avLst/>
                  </a:prstGeom>
                  <a:solidFill>
                    <a:srgbClr val="00B0F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rPr>
                      <a:t>             </a:t>
                    </a:r>
                  </a:p>
                </p:txBody>
              </p:sp>
              <p:sp>
                <p:nvSpPr>
                  <p:cNvPr id="3" name="Rectangle 2"/>
                  <p:cNvSpPr/>
                  <p:nvPr/>
                </p:nvSpPr>
                <p:spPr bwMode="auto">
                  <a:xfrm>
                    <a:off x="352832" y="2362597"/>
                    <a:ext cx="2688247" cy="252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rPr>
                      <a:t>             </a:t>
                    </a:r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 bwMode="auto">
                  <a:xfrm>
                    <a:off x="352832" y="2608086"/>
                    <a:ext cx="2688247" cy="180000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sz="1100" dirty="0" smtClean="0"/>
                      <a:t>                     </a:t>
                    </a:r>
                    <a:endPara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</a:endParaRPr>
                  </a:p>
                </p:txBody>
              </p:sp>
              <p:cxnSp>
                <p:nvCxnSpPr>
                  <p:cNvPr id="12" name="Straight Connector 11"/>
                  <p:cNvCxnSpPr/>
                  <p:nvPr/>
                </p:nvCxnSpPr>
                <p:spPr bwMode="auto">
                  <a:xfrm>
                    <a:off x="175873" y="2492896"/>
                    <a:ext cx="180000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 bwMode="auto">
                  <a:xfrm>
                    <a:off x="174528" y="2927372"/>
                    <a:ext cx="180000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 bwMode="auto">
                  <a:xfrm>
                    <a:off x="182593" y="2492904"/>
                    <a:ext cx="0" cy="7200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 bwMode="auto">
                  <a:xfrm>
                    <a:off x="185398" y="2852693"/>
                    <a:ext cx="0" cy="7200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2076579" y="2733181"/>
                    <a:ext cx="3866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1">
                    <a:spAutoFit/>
                  </a:bodyPr>
                  <a:lstStyle/>
                  <a:p>
                    <a:r>
                      <a:rPr lang="en-US" dirty="0" smtClean="0"/>
                      <a:t>Ni</a:t>
                    </a:r>
                    <a:endParaRPr lang="he-IL" dirty="0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2058005" y="2559586"/>
                    <a:ext cx="47872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1">
                    <a:spAutoFit/>
                  </a:bodyPr>
                  <a:lstStyle/>
                  <a:p>
                    <a:r>
                      <a:rPr lang="en-US" sz="1200" dirty="0" err="1" smtClean="0"/>
                      <a:t>AlOx</a:t>
                    </a:r>
                    <a:endParaRPr lang="he-IL" sz="1200" dirty="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070770" y="2292350"/>
                    <a:ext cx="4267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1">
                    <a:spAutoFit/>
                  </a:bodyPr>
                  <a:lstStyle/>
                  <a:p>
                    <a:r>
                      <a:rPr lang="en-US" dirty="0" smtClean="0"/>
                      <a:t>Ag</a:t>
                    </a:r>
                    <a:endParaRPr lang="he-IL" dirty="0"/>
                  </a:p>
                </p:txBody>
              </p:sp>
            </p:grpSp>
          </p:grpSp>
          <p:grpSp>
            <p:nvGrpSpPr>
              <p:cNvPr id="1040" name="Group 1039"/>
              <p:cNvGrpSpPr/>
              <p:nvPr/>
            </p:nvGrpSpPr>
            <p:grpSpPr>
              <a:xfrm>
                <a:off x="139003" y="437497"/>
                <a:ext cx="734165" cy="690404"/>
                <a:chOff x="139003" y="437497"/>
                <a:chExt cx="734165" cy="69040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479848" y="443961"/>
                  <a:ext cx="393320" cy="3387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h</a:t>
                  </a:r>
                  <a:r>
                    <a:rPr lang="en-US" dirty="0" smtClean="0">
                      <a:sym typeface="Symbol"/>
                    </a:rPr>
                    <a:t></a:t>
                  </a:r>
                  <a:endParaRPr lang="en-US" dirty="0"/>
                </a:p>
              </p:txBody>
            </p:sp>
            <p:sp>
              <p:nvSpPr>
                <p:cNvPr id="16" name="Lightning Bolt 15"/>
                <p:cNvSpPr/>
                <p:nvPr/>
              </p:nvSpPr>
              <p:spPr>
                <a:xfrm rot="21110075">
                  <a:off x="139003" y="437497"/>
                  <a:ext cx="629229" cy="690404"/>
                </a:xfrm>
                <a:prstGeom prst="lightningBol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he-IL" b="1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38" name="Freeform 37"/>
              <p:cNvSpPr/>
              <p:nvPr/>
            </p:nvSpPr>
            <p:spPr>
              <a:xfrm>
                <a:off x="1885950" y="1333500"/>
                <a:ext cx="275185" cy="704850"/>
              </a:xfrm>
              <a:custGeom>
                <a:avLst/>
                <a:gdLst>
                  <a:gd name="connsiteX0" fmla="*/ 66675 w 275185"/>
                  <a:gd name="connsiteY0" fmla="*/ 704850 h 704850"/>
                  <a:gd name="connsiteX1" fmla="*/ 257175 w 275185"/>
                  <a:gd name="connsiteY1" fmla="*/ 476250 h 704850"/>
                  <a:gd name="connsiteX2" fmla="*/ 238125 w 275185"/>
                  <a:gd name="connsiteY2" fmla="*/ 190500 h 704850"/>
                  <a:gd name="connsiteX3" fmla="*/ 0 w 275185"/>
                  <a:gd name="connsiteY3" fmla="*/ 0 h 70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185" h="704850">
                    <a:moveTo>
                      <a:pt x="66675" y="704850"/>
                    </a:moveTo>
                    <a:cubicBezTo>
                      <a:pt x="147637" y="633412"/>
                      <a:pt x="228600" y="561975"/>
                      <a:pt x="257175" y="476250"/>
                    </a:cubicBezTo>
                    <a:cubicBezTo>
                      <a:pt x="285750" y="390525"/>
                      <a:pt x="280987" y="269875"/>
                      <a:pt x="238125" y="190500"/>
                    </a:cubicBezTo>
                    <a:cubicBezTo>
                      <a:pt x="195263" y="111125"/>
                      <a:pt x="97631" y="55562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>
                  <a:ln>
                    <a:solidFill>
                      <a:schemeClr val="tx1"/>
                    </a:solidFill>
                    <a:tailEnd type="triangle" w="lg" len="med"/>
                  </a:ln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093765" y="1475259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-</a:t>
                </a:r>
                <a:endParaRPr lang="he-IL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1788071" y="1009650"/>
                <a:ext cx="95661" cy="257175"/>
              </a:xfrm>
              <a:custGeom>
                <a:avLst/>
                <a:gdLst>
                  <a:gd name="connsiteX0" fmla="*/ 0 w 166525"/>
                  <a:gd name="connsiteY0" fmla="*/ 257175 h 257175"/>
                  <a:gd name="connsiteX1" fmla="*/ 142875 w 166525"/>
                  <a:gd name="connsiteY1" fmla="*/ 152400 h 257175"/>
                  <a:gd name="connsiteX2" fmla="*/ 161925 w 166525"/>
                  <a:gd name="connsiteY2" fmla="*/ 47625 h 257175"/>
                  <a:gd name="connsiteX3" fmla="*/ 95250 w 166525"/>
                  <a:gd name="connsiteY3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525" h="257175">
                    <a:moveTo>
                      <a:pt x="0" y="257175"/>
                    </a:moveTo>
                    <a:cubicBezTo>
                      <a:pt x="57944" y="222250"/>
                      <a:pt x="115888" y="187325"/>
                      <a:pt x="142875" y="152400"/>
                    </a:cubicBezTo>
                    <a:cubicBezTo>
                      <a:pt x="169863" y="117475"/>
                      <a:pt x="169862" y="73025"/>
                      <a:pt x="161925" y="47625"/>
                    </a:cubicBezTo>
                    <a:cubicBezTo>
                      <a:pt x="153988" y="22225"/>
                      <a:pt x="95250" y="0"/>
                      <a:pt x="95250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1657772" y="817662"/>
                <a:ext cx="95250" cy="85725"/>
              </a:xfrm>
              <a:custGeom>
                <a:avLst/>
                <a:gdLst>
                  <a:gd name="connsiteX0" fmla="*/ 95250 w 95250"/>
                  <a:gd name="connsiteY0" fmla="*/ 85725 h 85725"/>
                  <a:gd name="connsiteX1" fmla="*/ 66675 w 95250"/>
                  <a:gd name="connsiteY1" fmla="*/ 28575 h 85725"/>
                  <a:gd name="connsiteX2" fmla="*/ 0 w 95250"/>
                  <a:gd name="connsiteY2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85725">
                    <a:moveTo>
                      <a:pt x="95250" y="85725"/>
                    </a:moveTo>
                    <a:cubicBezTo>
                      <a:pt x="88900" y="64293"/>
                      <a:pt x="82550" y="42862"/>
                      <a:pt x="66675" y="28575"/>
                    </a:cubicBezTo>
                    <a:cubicBezTo>
                      <a:pt x="50800" y="14287"/>
                      <a:pt x="25400" y="7143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V="1">
              <a:off x="1976254" y="2204864"/>
              <a:ext cx="418" cy="3252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882945" y="674608"/>
            <a:ext cx="3056525" cy="2428372"/>
            <a:chOff x="6997376" y="712170"/>
            <a:chExt cx="2842257" cy="2044917"/>
          </a:xfrm>
        </p:grpSpPr>
        <p:graphicFrame>
          <p:nvGraphicFramePr>
            <p:cNvPr id="61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1638923"/>
                </p:ext>
              </p:extLst>
            </p:nvPr>
          </p:nvGraphicFramePr>
          <p:xfrm>
            <a:off x="6997376" y="712170"/>
            <a:ext cx="2842257" cy="2044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388" name="Graph" r:id="rId11" imgW="4068000" imgH="2926080" progId="Origin50.Graph">
                    <p:embed/>
                  </p:oleObj>
                </mc:Choice>
                <mc:Fallback>
                  <p:oleObj name="Graph" r:id="rId11" imgW="4068000" imgH="29260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7376" y="712170"/>
                          <a:ext cx="2842257" cy="20449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Text Box 21"/>
            <p:cNvSpPr txBox="1">
              <a:spLocks noChangeArrowheads="1"/>
            </p:cNvSpPr>
            <p:nvPr/>
          </p:nvSpPr>
          <p:spPr bwMode="auto">
            <a:xfrm>
              <a:off x="7741834" y="2126743"/>
              <a:ext cx="903861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he-IL" sz="1600" dirty="0">
                  <a:solidFill>
                    <a:srgbClr val="FF0000"/>
                  </a:solidFill>
                </a:rPr>
                <a:t>Light on</a:t>
              </a:r>
            </a:p>
          </p:txBody>
        </p:sp>
        <p:sp>
          <p:nvSpPr>
            <p:cNvPr id="64" name="Line 12"/>
            <p:cNvSpPr>
              <a:spLocks noChangeShapeType="1"/>
            </p:cNvSpPr>
            <p:nvPr/>
          </p:nvSpPr>
          <p:spPr bwMode="auto">
            <a:xfrm flipH="1">
              <a:off x="7762361" y="2376915"/>
              <a:ext cx="304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5" name="Text Box 11"/>
            <p:cNvSpPr txBox="1">
              <a:spLocks noChangeArrowheads="1"/>
            </p:cNvSpPr>
            <p:nvPr/>
          </p:nvSpPr>
          <p:spPr bwMode="auto">
            <a:xfrm>
              <a:off x="8245013" y="1060913"/>
              <a:ext cx="912059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he-IL" sz="1600" dirty="0">
                  <a:solidFill>
                    <a:srgbClr val="FF0000"/>
                  </a:solidFill>
                </a:rPr>
                <a:t>Light off</a:t>
              </a:r>
            </a:p>
          </p:txBody>
        </p:sp>
        <p:sp>
          <p:nvSpPr>
            <p:cNvPr id="66" name="Line 12"/>
            <p:cNvSpPr>
              <a:spLocks noChangeShapeType="1"/>
            </p:cNvSpPr>
            <p:nvPr/>
          </p:nvSpPr>
          <p:spPr bwMode="auto">
            <a:xfrm flipH="1">
              <a:off x="7890485" y="1191292"/>
              <a:ext cx="3048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aphicFrame>
        <p:nvGraphicFramePr>
          <p:cNvPr id="6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197545"/>
              </p:ext>
            </p:extLst>
          </p:nvPr>
        </p:nvGraphicFramePr>
        <p:xfrm>
          <a:off x="5936930" y="3968619"/>
          <a:ext cx="3041151" cy="2385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89" name="Graph" r:id="rId13" imgW="4125600" imgH="2875680" progId="Origin50.Graph">
                  <p:embed/>
                </p:oleObj>
              </mc:Choice>
              <mc:Fallback>
                <p:oleObj name="Graph" r:id="rId13" imgW="4125600" imgH="28756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6930" y="3968619"/>
                        <a:ext cx="3041151" cy="23857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Text Box 21"/>
          <p:cNvSpPr txBox="1">
            <a:spLocks noChangeArrowheads="1"/>
          </p:cNvSpPr>
          <p:nvPr/>
        </p:nvSpPr>
        <p:spPr bwMode="auto">
          <a:xfrm>
            <a:off x="6952662" y="4221384"/>
            <a:ext cx="972000" cy="3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e-IL" sz="1600" dirty="0">
                <a:solidFill>
                  <a:srgbClr val="FF0000"/>
                </a:solidFill>
              </a:rPr>
              <a:t>Light on</a:t>
            </a:r>
          </a:p>
        </p:txBody>
      </p:sp>
      <p:sp>
        <p:nvSpPr>
          <p:cNvPr id="70" name="Line 12"/>
          <p:cNvSpPr>
            <a:spLocks noChangeShapeType="1"/>
          </p:cNvSpPr>
          <p:nvPr/>
        </p:nvSpPr>
        <p:spPr bwMode="auto">
          <a:xfrm flipH="1">
            <a:off x="6843382" y="4485033"/>
            <a:ext cx="327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1" name="Text Box 11"/>
          <p:cNvSpPr txBox="1">
            <a:spLocks noChangeArrowheads="1"/>
          </p:cNvSpPr>
          <p:nvPr/>
        </p:nvSpPr>
        <p:spPr bwMode="auto">
          <a:xfrm>
            <a:off x="6981237" y="5466149"/>
            <a:ext cx="980816" cy="40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e-IL" sz="1600" dirty="0">
                <a:solidFill>
                  <a:srgbClr val="FF0000"/>
                </a:solidFill>
              </a:rPr>
              <a:t>Light off</a:t>
            </a:r>
          </a:p>
        </p:txBody>
      </p:sp>
      <p:sp>
        <p:nvSpPr>
          <p:cNvPr id="72" name="Line 12"/>
          <p:cNvSpPr>
            <a:spLocks noChangeShapeType="1"/>
          </p:cNvSpPr>
          <p:nvPr/>
        </p:nvSpPr>
        <p:spPr bwMode="auto">
          <a:xfrm flipH="1">
            <a:off x="6896808" y="5755471"/>
            <a:ext cx="32782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3" name="TextBox 72"/>
          <p:cNvSpPr txBox="1"/>
          <p:nvPr/>
        </p:nvSpPr>
        <p:spPr>
          <a:xfrm>
            <a:off x="5867400" y="6324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latin typeface="Gill Sans Light"/>
                <a:cs typeface="Gill Sans Light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function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943600" y="3038373"/>
            <a:ext cx="290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latin typeface="Gill Sans Light"/>
                <a:cs typeface="Gill Sans Light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 function increases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3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/>
      <p:bldP spid="70" grpId="0" animBg="1"/>
      <p:bldP spid="71" grpId="0"/>
      <p:bldP spid="72" grpId="0" animBg="1"/>
      <p:bldP spid="73" grpId="0"/>
      <p:bldP spid="7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590800" y="990600"/>
            <a:ext cx="3810000" cy="487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57" y="1295400"/>
            <a:ext cx="3285086" cy="43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7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14300" y="533400"/>
            <a:ext cx="8763000" cy="10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sz="3200">
                <a:latin typeface="Gill Sans"/>
                <a:cs typeface="Gill Sans"/>
              </a:defRPr>
            </a:lvl1pPr>
            <a:lvl2pPr algn="ctr" rtl="1" eaLnBrk="0" hangingPunct="0">
              <a:defRPr sz="4400">
                <a:solidFill>
                  <a:schemeClr val="tx2"/>
                </a:solidFill>
              </a:defRPr>
            </a:lvl2pPr>
            <a:lvl3pPr algn="ctr" rtl="1" eaLnBrk="0" hangingPunct="0">
              <a:defRPr sz="4400">
                <a:solidFill>
                  <a:schemeClr val="tx2"/>
                </a:solidFill>
              </a:defRPr>
            </a:lvl3pPr>
            <a:lvl4pPr algn="ctr" rtl="1" eaLnBrk="0" hangingPunct="0">
              <a:defRPr sz="4400">
                <a:solidFill>
                  <a:schemeClr val="tx2"/>
                </a:solidFill>
              </a:defRPr>
            </a:lvl4pPr>
            <a:lvl5pPr algn="ctr" rtl="1" eaLnBrk="0" hangingPunct="0">
              <a:defRPr sz="4400">
                <a:solidFill>
                  <a:schemeClr val="tx2"/>
                </a:solidFill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>
              <a:lnSpc>
                <a:spcPct val="8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spin effect in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transfer</a:t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Photosystem I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2209800"/>
            <a:ext cx="6367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spin selectivity in electron transfer through photosystem one 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80±20%.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observations are consistent with the EPR studies.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spin selectivity can be related to the high electron transfer yield.</a:t>
            </a:r>
          </a:p>
        </p:txBody>
      </p:sp>
    </p:spTree>
    <p:extLst>
      <p:ext uri="{BB962C8B-B14F-4D97-AF65-F5344CB8AC3E}">
        <p14:creationId xmlns:p14="http://schemas.microsoft.com/office/powerpoint/2010/main" val="15911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200" dirty="0" smtClean="0"/>
              <a:t>Oxidation of water-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>
                <a:solidFill>
                  <a:srgbClr val="0000FF"/>
                </a:solidFill>
              </a:rPr>
              <a:t>In photosynthesis and for producing hydrogen as a fuel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206186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dirty="0"/>
              <a:t>2OH</a:t>
            </a:r>
            <a:r>
              <a:rPr lang="en-US" baseline="30000" dirty="0"/>
              <a:t>-               </a:t>
            </a:r>
            <a:r>
              <a:rPr lang="en-US" baseline="30000" dirty="0" smtClean="0"/>
              <a:t>   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+H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2H</a:t>
            </a:r>
            <a:r>
              <a:rPr lang="en-US" baseline="30000" dirty="0"/>
              <a:t>+           </a:t>
            </a:r>
            <a:r>
              <a:rPr lang="en-US" baseline="30000" dirty="0" smtClean="0"/>
              <a:t>           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1563610" y="2405454"/>
            <a:ext cx="562975" cy="461665"/>
            <a:chOff x="5652120" y="2780928"/>
            <a:chExt cx="562975" cy="46166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717583" y="3140968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652120" y="2780928"/>
              <a:ext cx="562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 smtClean="0"/>
                <a:t>-2e</a:t>
              </a:r>
              <a:r>
                <a:rPr lang="en-US" sz="2400" baseline="50000" dirty="0" smtClean="0"/>
                <a:t>-</a:t>
              </a:r>
              <a:r>
                <a:rPr lang="en-US" sz="2400" baseline="30000" dirty="0" smtClean="0"/>
                <a:t> </a:t>
              </a:r>
              <a:endParaRPr lang="en-US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680876" y="1935208"/>
            <a:ext cx="603050" cy="461665"/>
            <a:chOff x="5090525" y="3249293"/>
            <a:chExt cx="603050" cy="461665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5163099" y="3564632"/>
              <a:ext cx="43204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090525" y="3249293"/>
              <a:ext cx="603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 smtClean="0"/>
                <a:t>+2e</a:t>
              </a:r>
              <a:r>
                <a:rPr lang="en-US" sz="2400" baseline="50000" dirty="0" smtClean="0"/>
                <a:t>-</a:t>
              </a:r>
              <a:r>
                <a:rPr lang="en-US" sz="2400" baseline="30000" dirty="0" smtClean="0"/>
                <a:t> </a:t>
              </a:r>
              <a:endParaRPr lang="en-US" sz="2400" dirty="0"/>
            </a:p>
          </p:txBody>
        </p:sp>
      </p:grpSp>
      <p:pic>
        <p:nvPicPr>
          <p:cNvPr id="11" name="Picture 10" descr="C:\my documents\Chiral\hydrogen production\Support[1]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14" y="1828800"/>
            <a:ext cx="3709086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914400" y="4800600"/>
            <a:ext cx="77210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Problems with the artificial process: 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High over-potential of </a:t>
            </a:r>
            <a:r>
              <a:rPr lang="en-US" b="1" dirty="0" smtClean="0"/>
              <a:t>0.6 V </a:t>
            </a:r>
            <a:r>
              <a:rPr lang="en-US" dirty="0" smtClean="0"/>
              <a:t>makes the hydrogen production inefficient.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Non selective oxidation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1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Where is the problem?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9669" y="1600200"/>
            <a:ext cx="4865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Our suggestion-    In the spin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2667000"/>
            <a:ext cx="579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O inside OH</a:t>
            </a:r>
            <a:r>
              <a:rPr lang="en-US" baseline="30000" dirty="0"/>
              <a:t>-</a:t>
            </a:r>
            <a:r>
              <a:rPr lang="en-US" dirty="0"/>
              <a:t>  has the following electronic configuration: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4360" y="3399303"/>
            <a:ext cx="2881641" cy="1094872"/>
            <a:chOff x="233845" y="5111082"/>
            <a:chExt cx="2881641" cy="1094872"/>
          </a:xfrm>
        </p:grpSpPr>
        <p:grpSp>
          <p:nvGrpSpPr>
            <p:cNvPr id="6" name="Group 5"/>
            <p:cNvGrpSpPr/>
            <p:nvPr/>
          </p:nvGrpSpPr>
          <p:grpSpPr>
            <a:xfrm>
              <a:off x="233845" y="5111082"/>
              <a:ext cx="2881641" cy="1094872"/>
              <a:chOff x="233845" y="5111082"/>
              <a:chExt cx="2881641" cy="1094872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1564018" y="6021288"/>
                <a:ext cx="63171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681275" y="5450701"/>
                <a:ext cx="63171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536190" y="5445224"/>
                <a:ext cx="63171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2483768" y="5450701"/>
                <a:ext cx="63171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905509" y="5836622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2S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33845" y="5260558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2P</a:t>
                </a:r>
                <a:endParaRPr lang="en-US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1675326" y="5719546"/>
                <a:ext cx="0" cy="31939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0800000" flipH="1">
                <a:off x="1979712" y="5702697"/>
                <a:ext cx="0" cy="31939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898215" y="5131311"/>
                <a:ext cx="0" cy="31939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rot="10800000" flipH="1">
                <a:off x="1109251" y="5111082"/>
                <a:ext cx="0" cy="31939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10800000" flipH="1">
                <a:off x="1864377" y="5125834"/>
                <a:ext cx="0" cy="31939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rot="10800000" flipH="1">
                <a:off x="2799627" y="5131311"/>
                <a:ext cx="0" cy="31939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/>
            <p:cNvCxnSpPr/>
            <p:nvPr/>
          </p:nvCxnSpPr>
          <p:spPr>
            <a:xfrm>
              <a:off x="2627784" y="5153250"/>
              <a:ext cx="0" cy="31939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49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Now one electron is removed from each OH</a:t>
            </a:r>
            <a:r>
              <a:rPr lang="en-US" sz="3200" baseline="30000" dirty="0" smtClean="0"/>
              <a:t>-  </a:t>
            </a:r>
            <a:r>
              <a:rPr lang="en-US" sz="3200" dirty="0" smtClean="0"/>
              <a:t>and each  oxygen atom is supposed to be left in its triplet ground electronic states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25719" y="3072440"/>
            <a:ext cx="631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42976" y="2501853"/>
            <a:ext cx="631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97891" y="2496376"/>
            <a:ext cx="631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45469" y="2501853"/>
            <a:ext cx="631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67210" y="288777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5546" y="231171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37027" y="2770698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 flipH="1">
            <a:off x="2341413" y="2753849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259916" y="2182463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H="1">
            <a:off x="1470952" y="2162234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 flipH="1">
            <a:off x="2226078" y="2176986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H="1">
            <a:off x="3161328" y="2182463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989485" y="2175024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833195" y="1572415"/>
            <a:ext cx="3227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If different spins are transferred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512" y="3789040"/>
            <a:ext cx="89178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The system is left in a singlet potential energy surface and within the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ground singlet state  of the oxygen cannot be formed.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If the same spins are transferred than the two oxygen atoms are on high spin surface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and the ground state can be formed.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6836956" y="3135184"/>
            <a:ext cx="631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954213" y="2564597"/>
            <a:ext cx="631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09128" y="2559120"/>
            <a:ext cx="631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756706" y="2564597"/>
            <a:ext cx="6317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78447" y="295051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506783" y="2374454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2P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948264" y="2833442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 flipH="1">
            <a:off x="7252650" y="2816593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171153" y="2245207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 flipH="1">
            <a:off x="6382189" y="2224978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137315" y="2239730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0800000" flipH="1">
            <a:off x="8072565" y="2245207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900722" y="2237768"/>
            <a:ext cx="0" cy="319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2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4" grpId="0"/>
      <p:bldP spid="35" grpId="0"/>
      <p:bldP spid="40" grpId="0"/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Users\rnaaman\AppData\Local\Microsoft\Windows\Temporary Internet Files\Content.Outlook\0TN9I1SA\ClaudioFontanesi-FotoIELTS-BritishCounc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" y="4351122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39" y="-76200"/>
            <a:ext cx="8229600" cy="1143000"/>
          </a:xfrm>
        </p:spPr>
        <p:txBody>
          <a:bodyPr/>
          <a:lstStyle/>
          <a:p>
            <a:r>
              <a:rPr lang="en-US" sz="3600" dirty="0" smtClean="0"/>
              <a:t>Our experimental setup</a:t>
            </a:r>
            <a:endParaRPr lang="en-US" sz="3600" dirty="0"/>
          </a:p>
        </p:txBody>
      </p:sp>
      <p:pic>
        <p:nvPicPr>
          <p:cNvPr id="4" name="Picture 3" descr="C:\Users\rnaaman\AppData\Local\Microsoft\Windows\Temporary Internet Files\Content.Outlook\0TN9I1SA\Ron Naaman Final-01 (3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5553710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207" y="3200400"/>
            <a:ext cx="3412593" cy="3429000"/>
          </a:xfrm>
          <a:prstGeom prst="rect">
            <a:avLst/>
          </a:prstGeom>
          <a:noFill/>
        </p:spPr>
      </p:pic>
      <p:pic>
        <p:nvPicPr>
          <p:cNvPr id="133122" name="Picture 2" descr="full name he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47" y="4546595"/>
            <a:ext cx="1095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81316" y="6039190"/>
            <a:ext cx="2082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Dr. Wilbert </a:t>
            </a:r>
            <a:r>
              <a:rPr lang="en-US" dirty="0" err="1"/>
              <a:t>Mtangi</a:t>
            </a:r>
            <a:r>
              <a:rPr lang="en-US" dirty="0"/>
              <a:t> </a:t>
            </a:r>
          </a:p>
        </p:txBody>
      </p:sp>
      <p:pic>
        <p:nvPicPr>
          <p:cNvPr id="133124" name="Picture 4" descr="full name he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84" y="4546595"/>
            <a:ext cx="1095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10000" y="6060300"/>
            <a:ext cx="2270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Kiran</a:t>
            </a:r>
            <a:r>
              <a:rPr lang="en-US" dirty="0" smtClean="0"/>
              <a:t> </a:t>
            </a:r>
            <a:r>
              <a:rPr lang="en-US" dirty="0" err="1"/>
              <a:t>Vankayala</a:t>
            </a:r>
            <a:r>
              <a:rPr lang="en-US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983069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Prof. Claudio </a:t>
            </a:r>
            <a:r>
              <a:rPr lang="en-US" dirty="0" err="1" smtClean="0"/>
              <a:t>Fontanesi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083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2667000"/>
            <a:ext cx="914400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Spin and Chirality</a:t>
            </a:r>
            <a:b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they related?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97469"/>
            <a:ext cx="3622849" cy="246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data:image/jpeg;base64,/9j/4AAQSkZJRgABAQAAAQABAAD/2wCEAAkGBxQSERUUExQVFBUVFxgXFxcYFxUYFxYXFxcWFxgWGRYcHCggGBolGxwYITEhJSkrLi4uFx8zODMsNygtLiwBCgoKDg0OGxAQGywkICQsNCwsLCwsLCwsLCwsLCwvLCwsLC0sLCwsLCwsLCwsLCwsLCwsLCwsLCwsLCwsLCwsLP/AABEIAMcA/gMBEQACEQEDEQH/xAAbAAABBQEBAAAAAAAAAAAAAAAAAQMEBQYCB//EAEsQAAIBAgMEBgUGCgkDBQAAAAECAwARBBIhBTFBUQYTImFxgTJSkaHwFCNCcrHRBzM0U2JzkpOywRUWJEOCwtLT8YOisxclRGPh/8QAGgEBAAIDAQAAAAAAAAAAAAAAAAMEAQIFBv/EAD8RAAEDAgMFBQYFAwQBBQEAAAEAAgMEERIhMRNBUWFxBSIygZEUUqGxwdEzQpLS8BUj4SRicsKyNFOCovEG/9oADAMBAAIRAxEAPwD3GiIoiKIiiJL0RLREURFERREhNEUHZW2IcSGaCRJVRyjMhzKHABK3Gh0I3URT6IiiIoiKIiiIoiKIiiIoiKIiiIoiKIiiIoiKIo0WPjaVoldDIgDMgYF1DXsWXeAbGiKTREURFERREURFERRFU9LMa8GCxM0ds8UErpcXGZUJFxxFxWCgF15oOm+18jNlwS5cCmPsVlZjGcwyaMAWa2Y7gt7a1k5IF6xs7FCWKOQbpEVx4MoYa8d9CLGywDcXTmIlyozcgTqQNwvvOg8TWDkshZ7o90tGLlMYSNSELdnFYaY6FR6ETlgNd9re2sor7HYjq0L5WfKL5UGZj4LxrCLMdFul0mLw8khw02ZHlAVUChwkrIqqzuFMlrXBI1Bpuum9UX4MNqytNil6oMks5kdovkwSCQoFKvkxchykItgFvcnW27IGSwdV6WKLKWiIoiKIiiIoiKIiiIoiQmsFF5RgOn205niVMNhR8omxMETO8gBaEs2dgt7IFBW29ipItTchyut10K28cbgosQ6hHbOrqLkB43aNrd11uO41k2RXwoioIekbNP1PyWZe2U6wthSmhIzWE/WWNvVvrqBQIclf0RVGD6R4eZ+rjdmexNjHKu7fqyge+iLFbL2oy7YnlXDZVlijR1WNhOArMVmkjC8SwUkk9lF1O6gQr0yiIoiKIiiIoiKIiiKNtLBJPE8UgzJIjI4uRdWBUi41Gh3iiKkk6G4cyZ+2B8jOByZuz1BIPEZswta9/vrBzFkVE2wZYsfhRDFO+HhSGLM8w6pEiRhnXLMrZ9wZWjcPpqtqyNc1g6ZLflbixpqspqHBxobqiKd1woGnLQURPEURMw4VEUrGioLsbKABmYlmNhxLEkniSTWDe1kWR/B90YxODed8UYGaXIFaFmCqkZbJEkPVqsMahjoCbkmsotrREURFERREURFERREURFESMKIs1F0NhQ4bqy6jDTyYhRcNmaUPnUk8Lud3KsIVnOkvR+XDRxxYT5Y658RKY4naNXaZg2QzRujRWJYqWV035hexrIQr0ePcPAURVsfRzBrL1y4XDiXMX6wQxCTMbktny3zG51vxoitDRElqIsNgujOJG2HxTxwCD5wRmN8jDrEUPJInVXmkYqo1cBRuvagQrdVgIisoiiIoiKIiiIoiKIiiJLURF6IkzURdURFERREURFERREURFERREURFERREURFESWoiCaxdEZqyiL0RLREURFERREURFERREURITWLojNS6wgGiylrKJnFFgjZQC1jlB3E20B861de2S1dexssbs3EsksZxLYxJGbKS2X5OzHQIFFwByNuG+o2mxGLVc5ri14dISD1y5Lbipl00tESZqxdYukzUuspRWUS0RFERREURFERREGiLnNWLp0QGpdYuuqysqp6Ufkc/6p/cDUUp7hUFQTs3W4Kgw+NZcLJhpz2zAzRPwkTJe1/WXcR51oXENLSqUcjmxFjzna4K0uwWJw0BOpMUZJ/wCpxor0BJjaTwVhWVMkvWLokzUuiUGsoloiKIiiJGNYJsioto7RkklMGHy5gLu53IOX1vjnahNO90mxi13ngrccLWs2suh0HFNDo81rnEz5+ebT2cu69aewut+Ibrb2xv/tiy5+Wz4UjrvnYt3WAdpfrLx+PCm2mpvxRdvEbuZTZxz/h5O4cei0EE4dQykEHUEca6DHh4u03VNzS02cEztHDGWNkDshYWDKbMveDWTcjJRvbiba9lTrsGV2Q4jEGVY2DKgRUBZdxYgkt7q12d/EVX9nc4jG64HJaKpFbVTtbbIjIRF6yVvRQd/EngPjvqnPViPujN3BWIacvGJxs3iof9ETzazzst/oRdkDuvxqAUs8vekeRyCl9oijyYy/MriXBYjD3eKRplGrJIbkgeqefd9u6sPhmgGKNxcOBWWyRTd17cJ4hXezccs0auu4j2HiD31egmbMwOaqssRjcWu3KXUyjRREURFERREhoiqtsbVMWVEXPK5sq/5jyFU6mpwEMYLuOgViCHGC5xsBqocex8Q4zSYl1Ym+VNFHIDdeoBSzvGJ0hB4DRSmohabNYLc9Vw0+Jwusn9oiG9gLOo524j40rBfPT95/fbvIGYWQyGY2Z3XfAq8weNWVQyMGB5fGlX4pWyNxMN1TkY6N2Fwsudp4TroXjJIDqVuOFxat3NxCyiezG0tUbH7EjmhETgkKAFYWDKQLBgedYcwOUboGuZhcpmDw4jjVFvZFCi/JQAK2UjG4Gho3IxWKWNSzkKo3k1pJK1jcTsgpWMc92FuZVGuKxGK1itBFwdhd3HMLwHxeueJZ584+63idSrhjhg8fePAaBK+x517SYp2Ya2fVSeR32HlWfZJm5tkN+eix7VCcnRi3I5qXsjaxkLRyKElTet9CNO0O77xU1NUl5LHizhuUdRCGAPabtO9W4q6qyWiIoir9tY7qYXfjayjmx3Cq1TNsoy70U1PFtJA316JjYWB6mEE+m3acneWOup7t3tqOjhMUWepzPmtqmXHIbaDToo0nSAsxXDxNNl0LAhV8ATvqJ1c5zsMLS63opBSBovK4Nv5lLDtsFhHPGYWbQBrFGvpbNuoysaXbOVuEn0WHUxAxxuxDlqFG1wUgIucM51G/qmPH6p+NbXjI9kcCLlh+H+FKLVTT74/wDt/lX8+KVIzIzAKBmJ4W33766mIWuua9wYLlZvYHS9Z5WjcBLk9UfWF9A2vpW+OcccwcbKjT1zZHlp8uattt7UMShUGaV9EXmeZ7hUFXUmIANF3HQfzcuxTwiQkuNmjU/ZRsNDHg0MkzZpH9J97MfVUcvjwiY2OlaXyG7jrx6BSvc+ocGMFgNBu6lJ/Tkx7S4RynAlgGI+rantcpzbGbLHs0QyMgup+ytqJOpy3DD0lOjKeRqxBUsmGWR4b1BNTuhNjod+5VsC/JsXlGkeI1A4CQb7eP8AMcqqtHs9Rh0a7TqrLjtoMX5m/JaMV0wqKWsoiiIoiKIm8RIFUkmwAuT3CtXuAbcrLQSbBUXRyIyl8S/pSEhB6sYOgHj/ACrn0Tdo4zu36dFcqnBgETd2vMqTtDbqRt1aq0snqoLkbt/LePbUk1cyN2EAk8lHFSve3ESAOJTCdIVzBZo5Ib7i47J8+FRtrxiAkaW9dFu6jcW3Y4O6apjG4c4VzPDrGx+djG63rr8f/kckfs7trF4TqPqFvG/bN2cmu4/Qq+wuIWRQym4IuDXSY8PaHDRUXsLXYTqn6kWE3PMEUsxsALk9wrRzg0XKy1pJsFncNCcY/WyAiBT83GfpW+mw5fHjzI2mqdtH+EeEfUq89wpm7NviOp4clJl6QJmKwo8xG/IOyPPjUrq5oOGNpdbhoo20hIxPIaDpdOYDbqSP1bq8Tncri1/A8a2hrWSOwEEHgVrNSOY3GCCOITPSSAqFxEfpw6n9JPpA93H21pWsLQJm6t+S3pHBxMTtHfPcrvCzB0Vl1DAEeB1q+x4e0OG9VXNLXEFO1utUGiLPbbHWYnDw8LmRh3L6Ple9cyq/uTMi81dp+5C+Q9PVddI5mbJh00aYkE8kGrHz++t615OGFv5svJYpWgXld+X57lbYHCrGioosALD7z31bhjbG3CFWe8vdiK52hgElQq6gg+48weBrE0TZG4XBZjldG7E05qiwzGJjhcR20cEROfpD1CeBHD/iufG4scaeXQ6Hl91bfZzdvHkRqPqOSxu2tos0YhSTPDG5AOozD6N+YHD/AIqCOZzHGB2m7ouP2x/qIdvCctHDn9iqaO9xbQ30I0IPO/CpnSCMYjuXnqaJ8srWs1utt0f2zHmllncvMiqovbVd3YHO+/x7zUcEoaDUS+I5AcuS9ptBI72WM3w6ncTvPkrzZOzmlYT4gXc+gh3RjeNOdWaenL3baUZ7hwW00zWDZRabzxV+Vro2CprPbfhMMi4pPo2WQD6SE2v4jT3cq51WzZPE7fMK7TO2jTCfLqnOk8ebDiRfSjZZFPn9xv5VjtAYoRI38pDliiylwHQ3CucJKHRWG5gGHgReuhG4OaCN6qubhJCerdaooiKIiiKj6WTkQdWvpSssY8zc+4W865/aD7RYBq7JW6Jt5cR0bmndqYkYbDjKNQAiDmbWH3+VbTv9ngs3XQdVpCzbSZ6anou9hbMEMfasZG7TtvJY6nXkL/F63pIBGy58R16rFRNtHZabuim4vDLIpVlDAjcankjZI0tcNVC1zmEFuqzyE4NxG5zYdyQpOvVk/Rb9H451zhipXhjs2HTkrxAnGMZPGvMcua6wR+Sz9X/cyn5v9B+Kef3d9Iz7LLgPgdp1/miw/wD1EeP8zdenFaTNXUVC6zm0WOKn6gXEUdjKRxO9UHx9lcuZxqJtk3QZn7K/EBDHtTqdOXEriZzin6iI5YE0kYaXt/dr3fG7fh96h+zjNmDU/RZaNg3aPzcdB9Sr/BYVI1CIoUDgK6MUTI2hrRkFSfI57i5xuVG25s0TxldzDVG4qw3a1DV04lYRv3dVLTzGJ4cNN6Y2Ji+vgIf0heOQd40J8/vrSml28Vn66FZnjEUnd01CZ6JyERvETrDIyeV7g/bWnZ7rNMZ/KbKStF3h4/MLq+FdFU0poiz2C7eOmb80iIP8XaP2GuXD3qt7vdACuy92maOJJRs0dbjZpDqIgsa+O9vff20gvJVPduGQSXuU7GccytAK6YVJLWUWS6bpO4VI4c6DtM9xcWv2QCdNONUa6EyswgefBae1SQSNLW3bv6cFgIrEso9Ei9ciQPaGOdqDZQUroXPmhYbtcCc91lxhOJ5DSt6q7g1o3lVexw2N0kx1a026qfsXAzS3OHXM6EMxJXs3Jy+kbG5BqaOmfJKOAUtLUFtOdhm8nMncOC9T2W0hjUzALIR2gu4H4+DXbbcBW48WEF2qm1lSKPj8OJI2Q7mBHtqKZgewtK3jeWODhuVNsE9bgzG3pAPEfK4HutVClJlpsDtc2q1UgR1Ac3Q2IUnolPmwsf6N19hNvdapuz34oByy9FpWC0xPHP1VxV5VUURFESGiKg2p28Zh04KGkP8AL3j31zajv1UbNw730VyEYIHu8lztMdbjIYt6oDKw8NF9/wBtazf3KljNwzP0WYu5TvfxyWgWumFSXVZRRdoYVZUZHFwwt9xHeDUM0TZGlrt63Y9zHBzV5ZtTFP13VtIziMmOxJyjKStwP5764cwkDC1+rTkohVR+3N2bsnXDm8P5qqor2rX42qy2U7PHyv8ABcCRhFWYr5YrK42NPL1/VROUzjJa+huN5HMam+/Sq0Al2eFmrjmeS9AaiP24see6wWA45L07ZeCWGNUUaD3niTXbhhbE0MboP5dSyyGRxcVMqdRpGrBRZ7CDqsdIn0ZkEg5Zhofbqa5rAY6tzfeF/RXXd+ma73Tb1XWC7GPmXhJGsns7J996RWZVubuIBSTv0zTwJH1V+K6apINCioOjWrYluc7justrH31y6I5yPOpcfhortXpG3g0fFL0OF4Wk4ySO59tvLjW/Zw7hdxJWK3KQN4AK/roqmiiJjHfi3+q32GsO0K0k8JXiArlkXXkiSCbJaG29a3tp8/mtv+DH0sR4RfbJVum3rs9lfmW+q0uyiiJGrBWFQbB7OIxUfKQP+8BJrm0lmzSR87+qvVPejjfyt6Jeiht16epO477cz7KzQG2Nu4OKVmeB3FoV/XSVJFERREhoioIO1tGQ+pCqjzIN65jO9WOdwaArrsqVo4uJS7JGfGYl/VyIPZr7xSnGOqkJ3WCTd2BjRvuVf10gqSKyiRqLB0XjG3Pyqf8AXSfxtXNlALiCvLVBInJGWahVpYWsoC44sW/XzVt0U/LYPr/5WqSAWcAFbo3F1Q03Xrwror0wS0RFEVBt0ZcThZP0zH+2LD+dc2s7s0bxxt6q5T96KRvK/oucf2cfh29dHU+QJpLYVUfMFZizpn8iCtAK6SpINYdoUWa2E+XCTnk0x9grl0zrQPPMq/UDFMwcgrDotHlwsXeCfaSan7PbaBp5KGsN5nK2q8qyKIou0ZAsT3IHZOp0G6sO0Wj/AAleU4To5O4BIVPrkg8OAB99q5TpGN1Xn2Ud/EVIk6KSgaSRse8Mv+qtduy+d1uaJu5x9Ff/AIP8M0MkyyDKWWMgXBzBS9yLb7XF/EVeprG9irnZ8BiLhuW5q0uoiiJGoioMNptCUevErewgVzI+7WOHEBXX50reRK66P/j8X+tH2GtqP8SUf7vosVP4UfT6q+FdFU0URFESNQ6IqDZX5bi/+l/DXLg/9TJ5fJXZvwI/NddFdTiH9ad7c7Ctuz8y93NKzLA3/aFfV0lSRRFy1EOi8Z27+Uz/AK2T+Nq50g7xXlqgF0rrcSoGcb7j21rhKj2EmtlcdET/AGyD63+Vq3hBDwrFE0icXXrwroL0gS0WUURUPS4Wjif1JkJ5213e6ud2iLNa7gR81dos3ObxaUm2/wApwn13+wVrU/jxdVin/Bk6fVXwrpBU0GsO0KLIbKb/ANrdgfSWQk333Nr38K40TXCidxzXUlt7YOFwtFsQAYeG27q096g106YYYmjkqE5vK48ypt6sKJcl944/fWDkizeJxHXMG3oPxY4frPE8OQ5XNcusqCSWN3KnPKb4QuaoKuiiwuZEB7rG4I0KngQeBqSOR0brtWzXlpuFbYDay5PnWVGU5WJIUE2uGF+Y1twII4V3YTtWgtzXQa8OF1LTaMTGyyRsTuAdSfYDUxjcBcgrbEFIvUd76LKoZRbaK98Jv39o1zXZVoPFquA/6U/8kux9MXiwN14z5lTelMf9TKOnyWaj8CM9fmr4V01SS0RFESGiKg2IL4nFtxzqPIA2rl0ucsp5/RXaj8KPofmuuho/s9+Jdye83tet+zM4r8z80r/xrcAPkr6uiqSS9EUPaWNEY5sxso5nfv4ADeftJAOj5GsaXFavcALlZSPZMQkaVlDSMzOSdQCxJOUHQbzrv7640lQ5xNslzcsRIU+3DhVe+aXUT+joxIsqqqyKcwYAC5/SH0vt13ip4qhzDxRviDjuWn2bjusFiLMvpD7CDxB59x5V2YpA9twuix4cLhTakW6KIqPpl+SOeRQjxzrXP7TH+nJVyg/HamtvaPhG49ao8mGtRVeToTz+i2pvDKOX1C0ArqBUVW9I9ofJ8LNLxSNiPrWsv/cRW7G4nALZoubLC7H2kF6PyE70V4v8TNlT+JaldTjbYbZXurDr7UFanoTtESbOgcn0I8jf9LsE+xb1pKzDJhCglFnFYzG7axWPlMcOYIb2jU5ezuvI19d+tza+6u4ymp6WMPlFzzXPL3PdYJ1+hWIjVpHkRctj2S5bfzsLWPfzqCTtSEtIaz4LIgcMyVp4kyqBe9gBfnYWvpXhXuxOLtFXOqyvTHpRJhpooIQvWOjSEtHLKbA5VRIo9WdjfeQAFvVmmga9pc7RTxRNLcRVrBtdo8NFJi43jkcDOkccsuVtTa0asQLc/C9RuhBeRGbjqo8FyQ1WOExKyoHXNlbdmR0bfbVHAYeYqF7S02K0IsbFRMfsJcXKiFihCO1wAb5WjFiP8VdzsasfBitmpomYwQVSdJeiLYRBKkmdQQG0yst9zb9Rew56jy9PS9oCd+ze3VZfDgFwVrugO1TPh7OSzxHKSd5B1U346aeVcuvgEU3d0OanhcS3NR59oD+mY4r/APxmv9YsWA/ZDGqJpQf728ZK6HHYkc0zsfaoO2MVDwaNSPrR2B9oa/lWkcAAdLbUqSXOJo4fVbUVIqiKIiiJjG4jq43fKzZVLZVALNYXsoJAJ86yBdFhOi/TGGSbE5I5mLKZgAqXKxjUen6RuLcO8VFH2dJC57nHxH6K7P8Ahs5J/oB0rhlthkWTPZ5LkLky3HEMTxHClPQvpYbPI1PxSt70hcNMladIOmUWHJRQZJBvANlU8mbn3AHyro01BLPnoFzJJmsyWWm/CFiL9lIVHIhmPtzCum3smLe7PyUHtDtwVvsfaMmJTrpQAT2Vy6LlHEC5IJN788o5V5LtlrY5tmw3AHxWsshda6nk21OgFcm25RAXNgq/Zm3sNiWZYJ45SnpBGBIF7X7x37qkfC9gu4WWzo3N1VjUK0UXaGMeBTNHYsg1BvZlOlj4GxHhbjXS7LIM4jcbBylieWaKl/8AUWb83F7W++vYDsdpHiUntLuCdw/4RZLjPEhW4vlJB36773Nq1d2PldrlkVBJzT3TfplGIhF1bkTIkiOMuUrmuRa9wQQRa1cWfs59RG6O4BXVoiA8PTfSjpgsZwmaGQXEeIGqbiNU36MDpUbuzX1AYWuHddnrw3KSnNsY4iy3uzcV1sMcmUr1iK+Vt65gDY94vUhFjZUiq7pXsM4yDqesMallLEKGJC6ganTWxuOVbRybN2JZY7CbrDYLojfA4iHr2CpOzsMinM0aWA36XsPYKhZ2rjxSYRdtxrwV17cMreYHxWk6IbC6rANF1hYThmuQBk6xApA113X863jq9vhmtbfZVqoWkc3yWKgmn2diGFgGHZIIJSRb6Edx3gjUe0V6hzIq6IfyxXIGKJ2avsT09EkbI0BBZStw+4kaMAV4HXfwrnO7GkN7OCn9pByKz20duO83WRs6CwAXNutv03b6sUXYsMcOzkAJ4qrdT4IYtoFWdpYcTEpAlgkaJyhIuAw4XtcHdfTea852lQydnklguw8eKkbIWiy0uzMAkEaxR5sq39JmZiWJZiWYkkkknzrhyPMjs1o5xcblVD9Lor6I5HPsi/fvrvx//wA1UPaDiAui6wfTOJJc5jkNlKj0fpMpPH9FavU/YE0V7uBupYpAy91F6QdKJMaOpiiIUkXHpO1jdRpoBfXju310qeiZTHaSO0Wz5S/IBbLofsc4XD5W9NznbkCQAF8gB53rlVlRt5cQ00CsRMwtWFfZuMbbXXdSQRIr26yI2gBERb0vU1sNdax7VDg2F87XV+w2OI9EbC2bjH2qcV1NlE7iTtxdhSGWxAa5KqRuve2lBUwvhLGHT5rMowMAO8L1kVWVNLREURcuNKIvN/wd7JEGOxqkaxnq0/Vly3vXqz8Cp6moBDWjW1/orMgJYHbkn4Ndk9VPjZAPxbGFOdrlyPMdXW0s4lYzmsVN8IHJZrZ2IQYhXnGZc+aQW33JJ04662r0crHOp8MetslxQf7ma9g2c8Lx5ochU63UC1/Lca8q4PabPvddAEEZKkVbFx/9knvkZh7iPbXCq2nanJUZh3yq7pPgHnwc8MZAeSJkUk2FyNxPAHd51HC4MeC5YiIa+5Wf6F7OkjkzSYaZH6rI880sRIsVtDBHH2ViuL3AG4b6t1MjXNIa4dBv6qWZwI1urloxhAZZMRiJRbKEkaMgk2OgVFN9DxtYmlNTvrH7JjQOJtooS6+5UDdIZHnVi2WO4BUXKhb6kj6TW1v3V69nYcUUFgLu480a4Arbf13wf6X7s1THZlSdB8Vb2zLLF9LdtR4qRWjjKBQQScoZr2tcDgPHia69BSyU4JebqvLIH6BHSDYLnAYRnUqwmKEG91SZtLjhqo/armT1EbZpCDcW+K6VEDbDvKufwm7MEr4KNRqX6rwRyg91qoQVIY4sO8E+isQjuOfwXokKgKANABYeA3VGqi6NEWb2TH28bFv7Ra3PrFNciAWdLH5+qvzm7YpOXyUvok+bCx92YexjU/ZpvAOSirR/edzzU7HbMhmFpY1e27ML28DvFdNkjmeE2VQtB1VdL0Qwbb4APBnX+FhU7a2dujitNk3gsD0u2OsWLEOHjOsasEGZiTdrkXJPD3V2aKsJhL5Xb1Vljs6zVcdG9lJEme4d2GrA3AHqivJ9sdpvqn4NGgqK+4K6riDNYVV/QWHllKrGpkPabtOAtz6RAa2/6I1Pdqa7tJX1tg0PNh0UkbcbrXV5h+heDUC8WYi2peTUgbyM1vK1q6Rr6gjxlW9izgrnCYCOIZY0VByUAfZVZ73PN3G6kDQNE+wrRZKoMDrj8QfVRFvyuAbD2e6ubF3qt54AD5q7JlTMHElddEBeJ5Pzkrt7+XCs9mi8ZfxJWK7J7W8AFf10lTRREURIaIs9FGI9ovYW66IMe9lIW/7K2rm4iKw82/JXScVKOTvmF10XQK+KW1rTsbdx0B9gHsraicS57CdDksVdi1jv9vyUTbvQqGdi6ExOTckC6k8yumt+RFd6n7RkiFtQua+EOWXl6FY2Mnq8rX07EmUsORzW9ldL+pU0njbn0uoNhINCoUnRvGx9oxsnC4kj47rkP5eyklbQkd5vwWhifvUrZWzcYkqsxKqD2s0gYEcRlDHWuTX13ZskDmxtz5Cy06rW15FarOdJ9jySkOhzWFur5cyvPw36V6XsPtOKn/tSDXettclmMDhDJMkRupZ1Q3GouQN3OvYTThsRkaQRZGt7wBW9H4O4fzsv/Z/prhf1iY7grfszeKn7I6FYeBw5zSsDdc9iFPMKABfvPlUE3aE0wwnIcls2FrU/0sUFYVtfNOmnMC9cGvcQGtG9wXSo7Xc7g0rnGIH2hCCL9XGz+BJKg/ZWriXVTRwHzWzO7Su5kfBaFRXTVFBohVBB2NoOPzkSt5qbfyNcxndrHD3h8ldd3qUf7Sfil6J9lZo/zczgeGltPbTs42D2cCUrcy1/FoV/XTVJFETbRC97C9rXtrblflQ6LBXiEUrL6LOv1WZfbYi9czEV5VtQ9hyKclxkjelJIe7O1j4i9jS/ABbOrJjv9AFqvwZqOtl0+gv8VWackkq/2Y4ue4k7l6LVpdpFEXLVg6Isxs+WyY2bm7gG28Ipt5a1yYH2E0vM/BdGVtzFHyHxKtOjEWXCxDmub9olv51b7PZgp2gqvWOxTuPP5K1q4qyKIiiJDRFQbWGXF4V+ZdCfEaD2muZUd2ojdzI+quQZwSN6H0S7M7GOxC8HVHA8BY6eJrMPdqnjcbFJe9TsPC4V9XSVNLaiJuWMEEEAgixB3EciKLB0XmU/SB4Z5YyodFkdVF8pVQxAAOtxbmPPlypomOcdy4j6pgkLXDenx0sj4xy3/wCmR7c9/dUPs54hPaouPwRs3bjYjExxZAiM1jqSxFibX0y+XtqeCFjXW1W8NSx0ga0LbPsOAyJIYlzx2yEXFrbtBobcLjThXXbM9rcIOXBdfANVZKKjW111WUVBtnt4vCpwBZz/AIRcEjyrm1XeqI2DmfRXYMoJHdB6pNndrHYhuCKiDz1PvBrEHeqnu4AD6pL3aZjeJJ+ivxXTVJLRFntuHJicNLwLGM/4t3865lV/bnjkPEt9Vdp+/C+PofRLs35vHTJwkVZB4jQ+8n2Ug7lU9p3i/wB0ls+nY4bsvstBXTVJFEXLVgrBXhYrlrx7tUtFhbL8Gf46b6i/xVaptSut2T4ndAvQ6truIoij4+bJGz+qpPsF6ineGRlx3BbxtxOAWSZSuzlX6eIcAd5drj3D31xXAtow3e8/NdNpBqi46MHyWww0YVQo3KAB5C1dyNuFoC5TiSSSna3WEURFEQaIqHpbHaFZBvidX99re/3Vzu0QRGHj8purlEbyFh/MLJrFuFxsEg3Soyf5h7yKjeQypjcPzAhbsGKne0/lN1oVrqA3CoLqsokNFg6Lxjbn5VP+uk/jaubL4yvK1X4x6qFWigVt0S/LYPr/AOVqlh/ECt0P44XrwroL0wS0WVywrBWLLPxNnx8jcIYwvm2v2XrmBwfVOO5osrx7tM0b3H5LrooMyyTH+9kZh4A2HvvW1ALh0nvG6xWGxbH7ostBXSVNFCip+kuEMmHe3pL21tvuuunfa9U66MviNtRmPJWKSTBLc6HL1VXtDFAjDYsbh2ZO4PofYb+2qMj7iKoHmrMbCDJAfLyWpjNdlpvmudZd1lFC2njVhRpG3KN3M8AO81BUStijL3blJHE6RwaNV4/8nyy5CCLaENcHdyrjSSPbCXuyJXJhoIT2jsmi7BrzXCqCrHla3hesGV4ewHfqtY6WJ9PO4DNpFui1P4PZ1SVrmxkGUX3FlN7X52q3Tzls2B+/Q8VZ7NpGez7aO99HfRejA11lbQaIqLpVLeNIVPamcL4KCCx8N3trm9oOLmCJurjby3q5RAB5kOjRfz3JjEKJMZDEvoQLnPIGwCj7PbWjm46hjBo0XWzXYIHPOrslpFrqhUUtERREURFEUbaGHEkTofpKR4XGh9tRTxiSMsO9bxvwODhuWVJL4FSPxmFbUcQYza37NvZXHJMlNf8ANGf/AB+66fdZUkflePn9lrMFiBIiuNzAMPMXrsxSB7A4b1y3sLHFp3ZJ+pFqsp012ZNIOthdwUXVAxUEbywsfSHLj9sE47uIFUqunkksYyeFl51MnaFySx1a+upPPia5LJzIHO4aKjU0AhmjiJu4kYvM6LoxjrLcL/y++oWyv2GLfb6qd1FAO0RBbu3ta/JJCtnNiVYXykGxuO+pTO9kbX26qKCgbJVPhxYSL4eo0C9M6GbPeKHPI7O8tmILZgo4C/E23+zhXXgzbive66FPA+IESHPetHU6sprEyhFLHcASfAC9aSOwtuVloLjYLJQzFMFLKfTxDNl59o5QPIXPhXFaXNpnS73nLzyXTc0OqGs3N/8A0rTbJwvVQonqqAfHifbeutTxbKNreAXPmfjeXcVMqdRooiRhpWHC4siy2DwwVpcG/oOC8X1W3gd6nXyNciOMBz6Z2hzHmuhI8lrZ26jI+X3UvYGPK/2ebSSPQb+2vBhz+O+09HMWjZSaj481HUxA/wB1mh+HJXGJxKopZmAUbydwq697WC7srKo1rnmzVn8MjYyUSOCMPGbopFusPrnu+Odc1mKrkDneAac+avOtTMLB4zqeHJc7WjSfEJCgU2OaVgBcKu5L9/3VmptUSNhbmBmTwWkDRC0zEZ2sOd96d6Q7LURCSKNM0bB7BB2gPSBAGo4+Vb1sJwB7dW5rSkLQ4sOjsk62EixWHHVWSxzIVAGR/Ae//it3xtqYQWm28dViMmlksR15hd7F2tmPVTdmZd43BhuzLzpTVVzs5MnD+XW09PhGNmbT8FbYnEKilmNgNSTyq3JI1rS52irtaXGwzWcwk+d5MZL2Y0UiIHTsi938/wCZrmxEyONS/QZN6cVee3AG07MyTn14KBsTpNhI80ks6GWd/RW7lRuReyDbz5i9SUVs5H+Jx05blZqOz6l3dYw4WjU5Dmc1twa6S4oS0WUURFESGiKl6RdI4sGEMuaznL2QCRpe5F72tUckrW6lXKOhmq3ERjMZqj2NtuCTEsYizQ4ga5o3VRINLXIscwPA/SrmgtZO73X/ADVyppJY4QJLYmcCDl5cFZbHn+TSnDObKSTCx4qT6F+Y+OFbU8mweYHbzcdFVqG7Vm2b59ePmtFnFq6V7KiM1nMfiji36iE/N/3sgvu9RTxv8d/NllNS/Zx+Ean6K/GwQN2kgz3D6qm6WbDiV42i0drDqlF8wUaMBwOgHf7ajrmNYwRx6nK3LiqMdG2Sc1Lvy5nmdwWLZzmvxvetNiGxbPkvNyVbjV7ffivZa/odsmKSRpJNWABWM8mX0yOO/TxvyrNAGm8cmo3cuK9FLSNM4q2/mzHI71e4Oc4KQRSn5lrmN9ezr6DH+fwJYnGlds3+H8p4cl0HtFS3aM8W8cea0mcWrqA30VA5LP7dxJncYWM3JIMpH0EBBt4nl99c2qk2ztg09eSu07Nk3bO8ua4aMTYpIlHzWGAY8s/0V8v5GtCBNMGDwt1WQTFCXnV2XlxWlUV1lRS0RFESGiKo29s1pFDx2EsZzId3ip7jVKrpzIA5niGisU0wjOF/hOR+6gLJBjAFkBSZOF8rqeOU8R7arB0NUAJMnjyIU9pqcktzafMJ4dHYh2pXkltr84/ZHfwrdtBC03eSepyWhrJDkwAdBmuJ9rNIeqwgBO5pPoIO7mfjWsOqnS/26fMjfwWW04j78+XLeVY7J2esCZb3Ym7Md7Nzq3T07YW2Gp1O8qvNOZHXOg3cFPJHGrKhyCoMXhJMM7SwDMjayQ8/0k5Hu+3S3MkhfA4yRC4OrfqFfZKyZojkNjuP0K7/ALNjVF7Zl4Xyuh/58RWx9nqxnqPIha/3qU2GnqCuH6PRL2pZZHRdbO/ZHea0FFEM3uJ6nJZ9re7JrQCeAzTLt8tdUQH5NGQWa1hIRuUDkPjhUd/a34W+Ab+JH0W4Bpmku8Z+HNTdo9FMLOQzwqGBBDL2G0N7Er6Q7jeukYWO1C0g7QqYQWsebHcc1Mjj6l1AJ6t9ACScr2JFidykA6cwLb60DRE4AaH4FQE7RpJ1HxU8VZUKWiIoijY+Yqhy+kbKv1mIA8hv8qimfhZca7lvG27s1EfYUDhesjWQq2bM4zEt6x5n7OFYZAxo571K2qlbfA4i+WWWXBdbX2YssOTRbaoR9EjcR3VpU04mZh9Oq0hmMb8WvFVEEyYheoxIyTIbW3En10Pfvqkx7Zm7KfJ38zCtOa6E7WLNvH6FP/1eJFnxEzIPo3tpyJ4+Nb+w37r5HEDd/la+2b2xtv0+SXEY+PDqIYVzybljXXXmx4eZvWXzsgAijFzuH3K1bC+bvyHLj9k/sfZjKzTTENK/Lci8FX4+8yU9PZxlk8XyWJ5gRs2ZNHx5lQsf0TgknEp0ubsg0DngTy77b/bewYmk3K5ElFE6QPKnbY2UXKyREJLH6J4EcVPd95qCppS4iSPJw38eRXWgmDAWPF2ndw5hRsPtKOYGHEKEk3MjaBu9T7+f21FHUMlGzmFiN32W7oHRnaRm43H7o/q6RpHPKi+rckAcbbrHvrHsNsmPIHD/ACntl83NBPFMyzR4VeqgGeZzu9Jsx+k57t/wTWj3Mgbs4c3H16lbtD53bSXJo9OgVtsTZ3Ux5TqxOZ24sx361bpIBEy2/eq9RNtX3Gm4Kyq2oEURFERREjChCKBtDY8U3prqNzDRh5iq01LHL4hnx3qWOd8fhKgjorD9JpXHAM5sO7S2n3VX/pkR8RJ6lWPb5B4QB0CtsPhFRcqgKBwAtV5kbWCzRZVHOLjiOqzvTKF2kwojbK+d8p4XCZhfuNreBNRyXxCy51aHEsDTYk/RMYranXthLjJLHiQsiHerFHB8VPA8RQvxObbitXTF+EHJ18wtflqZdGyrcfsKGY5mXtesvZPtG/zqtLRxSG5GasR1MkYsDlwUZOi0VwWaSS24O9x7ABpUDezYr94k9SpDXSW7oA6BXCIEWwsAB4ACrwaGDLIKoSXHPNRosezC6ROV4MSi5hzALXt4gVE2YuF2tJHHIKUxAZOcAfNRdqyTNH83CcwKsLun0WDet3VDUGdzO4zPXUblLA2EP778rHcVMXEyW/Et+2n31OJJPc+IUWBnv/ApflMn5lv2o/8AVWdpJ7h9QsYGe+PQo+UyfmW/aj/1U2knufEJgZ7w9CoM8k7TJ8z82t2PbTMWsQONra/FqrvdO6Vvc7o5jVTNbCI3d/vHkdN6m/KX/Mt+1H/qqfaP9w+o+6hLGe8PQ/ZO4bECQXAIsbEEWKkbwR8cxW7Hh4Wj2lpsmNo7KjnFnW/I7mHgRWk1MyUWd/lbxTPjN2n7Ku/q1w+UTlfVz/ztVT+n7sbrcLqx7ZvwNv0Vjs/ZUcAtGoF953sfEnWrUNLHCO4FXlnklN3lTKnUSxO19myCSaWWFcSlyyt1zI0cY+iq8COYNQEWzK5ksbw5z3C43Z6LW7NnWSJHS+VlUi++xF9an1CvxEFgLVztDZccwtIoPI7iPAjUVDLTslFnD7qxFK+M3afsq3+rI3LiJwvq5/s00qp/Thawe63VWfbTqWNv0Vhs3ZEcA7A1O9jqx8TVqGmZEO7671XlnfJ4j9lOAqeyiS1lEURFERREURRp8dGjZWdVNr2JA0uFv7SB51i4WjpGtyJTrTAEAkAtewvqbb7Djasra4Bsu70WVXbSwiM8crtlEBZ+FrFCCW7gNa1NgcRUMsbSQ47s1xidiwyyxzkdtNQykWYW0DcxxFYwAOusOgjkcH7+KmJjoy5jEiGQb0DDMPFb3FbAgqTaNxYbi/BOSzqtsxAuQovxJ3DxrK2LgNUmIxKxrmdgq3AuTYXJAGviRWCbLDnBouUztVvmJf1b/wAJqKouInW4H5KaCxkb1HzUlBYC1St0CjKz22doSLOVQm2Tqhy66S5Q+QG/vrk1VTIJcLNCLD/kfsulTQMdFidre/8A8Rr80sG3GCxg5TZYxIWbtFmYoco42IJNbMriGt0OQB43PD0R9G0ucRfU2sMrDPP1SJ0gkbKFSMlylu0eyHWRrNp6QCXI761/qEhsGtGdt+lwTY8wAhomC5cTlfdwtp6rvCbfeWRUVUGZR6TEWZow48Rc2sNdCa3ir3SyYGgevK6xJRNjYXOJ14cDZcR7WkVUeQKWKSEWYqps8aDMN29t/AVqyrkaxpfa5HGw1AzR1MwuIZpcajPQlXWBnLpclCbkEo2Zbg8/5cK6MTi9oJt5G4VKVmF1hfz1XOB9Ob9YP/FFWkI7z/8Al/1CzJ4WdP8AsV3tDGLChd72FtwuSSbBQOJJsAO+pnODRdV5HhjS4qO+10DiOzs2mbLG7hC24OVBC+fjTEL2UZnaHYc79CbdVPzVsp03LMq2DEDMcq34mxNhzNgfZWDZalwGqzmE6PYeUNlefqhI6mLrCI8ysQwta9r3O/jUYaHBVGwRvLrE65i6tcVtKLDFY2zAZbjKjFURbC7FR2VHM1sXgGxUzpWRWaf59lOlnCoXO5QWNuQF62JsLlSlwtdEM4ZAw3MAw52IuKFGuxAELjZ+NWZA63tqCCLMrA2KsOBB0oDcXCxHIHi4UmsrdFERREURFESGiLI7VgztjFK5nZ8OAtiSYrpw9XN1l/OqxF7jn8Fzpm4jICL6W6I2kuIidFRGkMSzNFJa9wYyFR/0wbD9LTjetnYg7ySVsrHNDRe1yD5aJcNJiJCqpNN1bSWErRqrlepLMLFAAufQEis94nLmsNMrrNxGxOthfToucfs6UNKWklkPyQ3sq5XcBlygBb6ntWBvc8tK1e05jksvikBJuT3Tw9FadH1lRnjkZ3AjiZWZQACwYMosBoCo01IvUzb53UtMHtOBxvkPrkoSbMkLzS8Y5ZHiTIAWcR5VJfeVPIWqINIBPVabElzncDcczZRYJpXy5mkkQS4c5pI8jCQ5utULlHZHZ4aXOpoCbg7r/RRBz3eK5F2nTfvHQfwrvZeLkdZ/lTMF6t86MhCpqb2fIANNALte171gF2Alx3LaF73F210zuLZeth9VbQZv6PGe+b5Nrfffq+PfWZ/wXf8AE/JdDs4kiInkrSadUXMxCqBqTwrdz2sbicbBSNa57sLRclMQYqGQgqyMSdLb8yi/tArVkkT/AA5rZzHs1uF1JDHmAITMb5dBfmSPPWslsd7WF93FYDn2JF7JjZmBjjL5WLtcZictwbXAsoAGjX3fSqKCGOO+E3N8/wCeakmle8C4sNyeUxWWQZLGwVgBuJsADyvUgMdg4W5HqozjuWnzCkGJeQ3EbuB3jwqTC3Sy1xFEaBRZQABuA0A8qNaALAWRxJNzmo+B9Ob9YP8AxRVFD4n9f+oUknhb0+pUPpKCEiexKxTI72F+wMwLW42JDeVbvGYPAqlU5NBtexB8lWYvBSvIzRwskjOCJ1nIiKgizNGG7TZNCCvnWuE3yyVaSN7nEtbYk+K9h5jflyUeTZWJJkIVg9pMz9YLTXkVo1Vb9iyi2oFt2u+sBj9fVamGYk8c876jdZPtsh5mDyxMCcTmKs4usPV2t2WI9IDQUDLkE8SVvsXSnE4W717X3WTuzNjPHMsliCZpy/a06t8xjsL232Nt9zWY2FtvP/C2jp3Nfi/3E+R0U3H7J67EXfN1fVZSA5UMc9yrAG5W1q2LLuudFLJBtHgu0sR8QquTZc3WyHK399284yyRsjLFCqX0scvADs79ajLHWKr7GTGfPPiLWAA5LmDZs64mN3VyirHlKugCBYwrq92va+Y2Vdbi5tWwBDyVq2GXaNJvbLQ6Zb/8K46OaiaQXCSzMyXFrrZVzW5MQT51vHeytU+Zc7cTkrit1ZRREURFERREURNHDrmD5RmAKhrC9iQSL8rgUtvWuFt8Vs05ai2RaiItREWoiLURFqIuJ4FcZXUMLg2IBFwbg2PIgGsEA6rDmhwsVH2t+Il/Vv8Awmoqj8J/Q/JTQfit6j5rja0BkhKrvOXjb6Sk6+FaVEZkiwjl81tTyCOUOO5Rcbg5QoELuezJqz3OYgBdT5+FQzQShuGM7jqd+VlLFLGXXkG8aDdvUGDBT5BowcCW2ZwSMyqAAczEC4NtTz03VXZBPgGt7HfxtzPzU754cRGVst3AnkPkrDYWHZBISjJme6h2DtbIo1a54g8as0kbmNddpFzvNzoFWqpA8tsQbC2QsNSVHwSTdVHH1bJkMd2zp2gGBawBOlr7/ZUUbZtk2PCRa28builldFtHPxA3vuP2UJ9nYlYwAXa4jLjrCTf5zMFOYbrpuIvl376rvpqkMFiTe1887533jlvUwnpy65AGtsst1tx57ip2Dw0omjLCTKEAYtICLhSNwbVid91PO/CrUMcgmBN7W3nl1145eaglkiMbgLXvuH3Gnn5KywHpzfrB/wCKKrUPif1/6hV5fCzp9SplTqFFqIi1ESWoiW1ERaiJLURFqIltREURFERREURFERREURFERREURFERREURFEXEq3FjuOh86w4XFkBtmoUWGmUALKlhoM0bFrcLkSAE99hVdsUzRYOFubc//IKYviOrT5H/AAu+qn/ORfuX/wB2s4Z/eb+k/uTFD7rv1D9qOqn/ADkX7l/92mCf3m/pP7kxRe679Q/ajqp/zkX7l/8Adphn95v6T+5Lw+6f1D9qOqn/ADkX7l/92mGf3m/pP7kvD7rv1D9qOqn/ADkX7l/92mGf3m/pP7kxRe679Q/akMU/5yL90/8Au0wT+839J/cmKH3XfqH7U9gsPkBuczMczG1rk2Gg4AAADuHHfW8TCwZm5OvVaPdiOWikVKtEURFERREURFERREURFERREURFEX/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997469"/>
            <a:ext cx="3146584" cy="246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4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</a:t>
            </a:r>
            <a:r>
              <a:rPr lang="en-US" sz="3200" dirty="0" smtClean="0"/>
              <a:t>photocurrent </a:t>
            </a:r>
            <a:r>
              <a:rPr lang="en-US" sz="3200" dirty="0"/>
              <a:t>density as a function of the potential vs. Ag/</a:t>
            </a:r>
            <a:r>
              <a:rPr lang="en-US" sz="3200" dirty="0" err="1"/>
              <a:t>AgCl</a:t>
            </a:r>
            <a:r>
              <a:rPr lang="en-US" sz="3200" dirty="0"/>
              <a:t> electrode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607373"/>
              </p:ext>
            </p:extLst>
          </p:nvPr>
        </p:nvGraphicFramePr>
        <p:xfrm>
          <a:off x="3048000" y="1447800"/>
          <a:ext cx="5410200" cy="5208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04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447800"/>
                        <a:ext cx="5410200" cy="52084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" y="2438400"/>
            <a:ext cx="29594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MPA- C3 alkyl chain</a:t>
            </a:r>
          </a:p>
          <a:p>
            <a:endParaRPr lang="en-US" dirty="0" smtClean="0"/>
          </a:p>
          <a:p>
            <a:r>
              <a:rPr lang="en-US" dirty="0" smtClean="0"/>
              <a:t>MUA-C11 alkyl chain</a:t>
            </a:r>
          </a:p>
          <a:p>
            <a:endParaRPr lang="en-US" dirty="0" smtClean="0"/>
          </a:p>
          <a:p>
            <a:r>
              <a:rPr lang="en-US" dirty="0" err="1" smtClean="0"/>
              <a:t>Oligo</a:t>
            </a:r>
            <a:r>
              <a:rPr lang="en-US" dirty="0" smtClean="0"/>
              <a:t>- 10 amino acids long</a:t>
            </a:r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smtClean="0">
                <a:sym typeface="Symbol"/>
              </a:rPr>
              <a:t>-helix </a:t>
            </a:r>
            <a:r>
              <a:rPr lang="en-US" dirty="0" smtClean="0"/>
              <a:t> oligopeptide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0" y="4174876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C3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7000" y="5029200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95535" y="2514600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Oligo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Hydrogen production as a function of time</a:t>
            </a:r>
            <a:endParaRPr lang="en-US" sz="32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510827"/>
              </p:ext>
            </p:extLst>
          </p:nvPr>
        </p:nvGraphicFramePr>
        <p:xfrm>
          <a:off x="381000" y="1447800"/>
          <a:ext cx="4735363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77" name="Graph" r:id="rId3" imgW="4153680" imgH="2901600" progId="Origin50.Graph">
                  <p:embed/>
                </p:oleObj>
              </mc:Choice>
              <mc:Fallback>
                <p:oleObj name="Graph" r:id="rId3" imgW="4153680" imgH="2901600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47800"/>
                        <a:ext cx="4735363" cy="441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565345"/>
              </p:ext>
            </p:extLst>
          </p:nvPr>
        </p:nvGraphicFramePr>
        <p:xfrm>
          <a:off x="4211878" y="1479548"/>
          <a:ext cx="4703522" cy="4386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78" name="Graph" r:id="rId5" imgW="4153680" imgH="2901600" progId="Origin50.Graph">
                  <p:embed/>
                </p:oleObj>
              </mc:Choice>
              <mc:Fallback>
                <p:oleObj name="Graph" r:id="rId5" imgW="4153680" imgH="2901600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878" y="1479548"/>
                        <a:ext cx="4703522" cy="43865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69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 alignment controlled water oxidation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origin of the large over-potential and the non-specificity is the requirement that the two oxygen atoms will be in close proximity, so that exchange interaction will induce the spin alignment.</a:t>
            </a:r>
          </a:p>
          <a:p>
            <a:endParaRPr lang="en-US" dirty="0"/>
          </a:p>
          <a:p>
            <a:r>
              <a:rPr lang="en-US" dirty="0" smtClean="0"/>
              <a:t>By having spin alignment  controlled, the need for proximity is removed and reaction takes place at larger cross-section. Therefore, no high over-potential is required and higher selectivity is obtained.</a:t>
            </a:r>
          </a:p>
          <a:p>
            <a:endParaRPr lang="en-US" dirty="0"/>
          </a:p>
          <a:p>
            <a:r>
              <a:rPr lang="en-US" dirty="0" smtClean="0"/>
              <a:t>The chiral-controlled effect brings the artificial water oxidation system closer to the natural 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Summary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1800" b="1" dirty="0" smtClean="0"/>
              <a:t>The CISS effect introduces chiral molecules as a new </a:t>
            </a:r>
            <a:r>
              <a:rPr lang="en-US" sz="1800" b="1" dirty="0" err="1" smtClean="0"/>
              <a:t>spintronics</a:t>
            </a:r>
            <a:r>
              <a:rPr lang="en-US" sz="1800" b="1" dirty="0" smtClean="0"/>
              <a:t> material.</a:t>
            </a:r>
          </a:p>
          <a:p>
            <a:endParaRPr lang="en-US" sz="1800" b="1" dirty="0"/>
          </a:p>
          <a:p>
            <a:r>
              <a:rPr lang="en-US" sz="1800" b="1" dirty="0" smtClean="0"/>
              <a:t>It may explain long range electron transfer processes in Biology as well as multiple electrons reactions, and effects of weak magnetic fields in Biology.</a:t>
            </a:r>
          </a:p>
          <a:p>
            <a:endParaRPr lang="en-US" sz="1800" b="1" dirty="0"/>
          </a:p>
          <a:p>
            <a:r>
              <a:rPr lang="en-US" sz="1800" b="1" dirty="0" smtClean="0"/>
              <a:t>It allows to develop </a:t>
            </a:r>
            <a:r>
              <a:rPr lang="en-US" sz="1800" b="1" dirty="0" err="1" smtClean="0"/>
              <a:t>spintronics</a:t>
            </a:r>
            <a:r>
              <a:rPr lang="en-US" sz="1800" b="1" dirty="0" smtClean="0"/>
              <a:t> devices with no permanent  </a:t>
            </a:r>
            <a:r>
              <a:rPr lang="en-US" sz="1800" b="1" dirty="0" err="1" smtClean="0"/>
              <a:t>ferromagnets</a:t>
            </a:r>
            <a:r>
              <a:rPr lang="en-US" sz="1800" b="1" dirty="0" smtClean="0"/>
              <a:t>.</a:t>
            </a:r>
          </a:p>
          <a:p>
            <a:endParaRPr lang="en-US" sz="1800" b="1" dirty="0"/>
          </a:p>
          <a:p>
            <a:r>
              <a:rPr lang="en-US" sz="1800" b="1" dirty="0" smtClean="0"/>
              <a:t>Because the effect is temperature and size independent it removes many of the constrains in </a:t>
            </a:r>
            <a:r>
              <a:rPr lang="en-US" sz="1800" b="1" dirty="0" err="1" smtClean="0"/>
              <a:t>spintronics</a:t>
            </a:r>
            <a:r>
              <a:rPr lang="en-US" sz="1800" b="1" dirty="0" smtClean="0"/>
              <a:t>.</a:t>
            </a:r>
          </a:p>
          <a:p>
            <a:endParaRPr lang="en-US" sz="1800" b="1" dirty="0"/>
          </a:p>
          <a:p>
            <a:r>
              <a:rPr lang="en-US" sz="1800" b="1" dirty="0" smtClean="0"/>
              <a:t>It may open new opportunities in producing materials via multiple electrons reactions.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39518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228600"/>
            <a:ext cx="9154680" cy="51054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1054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Itai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Carmeli,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Supratim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Gua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Ray, Tal Markus, Zuoti Xie, Gilad Gotesman,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Sivan Kober, Senthil Karuppannan,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Meital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Eckshtain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*, Nirit Kantor*,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Debabrata Mishra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*,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Shinto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Mathew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*, Prakash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Mondal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*, Partha Roy*,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Eyal Capua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*, Shirley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Daube,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Hila Einati*, Rahamim Guliamov*,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2" name="Picture 2" descr="C:\Users\rnaaman\AppData\Local\Microsoft\Windows\Temporary Internet Files\Content.Outlook\3T3BWIQR\11203F05_resiz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9295"/>
            <a:ext cx="6228522" cy="41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879035" y="1217544"/>
            <a:ext cx="5334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362200" y="1388166"/>
            <a:ext cx="5334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553200" y="1369944"/>
            <a:ext cx="5334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628900" y="2034664"/>
            <a:ext cx="5334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962400" y="2057855"/>
            <a:ext cx="5334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239000" y="2034664"/>
            <a:ext cx="5334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314700" y="2034664"/>
            <a:ext cx="5334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9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76200" y="4724400"/>
            <a:ext cx="9296400" cy="13716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399364" y="1905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28417" y="525780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Volkswagen </a:t>
            </a:r>
            <a:r>
              <a:rPr lang="en-US" dirty="0" err="1" smtClean="0">
                <a:solidFill>
                  <a:schemeClr val="bg1"/>
                </a:solidFill>
                <a:latin typeface="Gill Sans"/>
                <a:cs typeface="Gill Sans"/>
              </a:rPr>
              <a:t>Stiftung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12" name="Picture 11" descr="isf_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876800"/>
            <a:ext cx="1143000" cy="1143000"/>
          </a:xfrm>
          <a:prstGeom prst="rect">
            <a:avLst/>
          </a:prstGeom>
        </p:spPr>
      </p:pic>
      <p:pic>
        <p:nvPicPr>
          <p:cNvPr id="8" name="Picture 7" descr="minerva_maxPlanck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759" y="4953000"/>
            <a:ext cx="1146823" cy="914400"/>
          </a:xfrm>
          <a:prstGeom prst="rect">
            <a:avLst/>
          </a:prstGeom>
        </p:spPr>
      </p:pic>
      <p:pic>
        <p:nvPicPr>
          <p:cNvPr id="9" name="Picture 8" descr="logo_er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876800"/>
            <a:ext cx="1006231" cy="10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609600" y="0"/>
            <a:ext cx="35052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normalizeH="0" baseline="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475919" y="5867400"/>
            <a:ext cx="4305300" cy="685800"/>
          </a:xfrm>
        </p:spPr>
        <p:txBody>
          <a:bodyPr/>
          <a:lstStyle/>
          <a:p>
            <a:pPr algn="l" rtl="0" eaLnBrk="1" hangingPunct="1"/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Zuoti Xie, Tal Markus, Sidney Cohen, Zeev Vager,</a:t>
            </a:r>
            <a:b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Rafael Gutierrez, </a:t>
            </a:r>
            <a:r>
              <a:rPr lang="en-US" sz="14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Letters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4652–4655 (2011).</a:t>
            </a:r>
            <a:b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5" name="Picture 2" descr="D:\Zuoti Xie\DATA\AFM\fig1_v3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3009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4419600" y="152400"/>
            <a:ext cx="4038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/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dependent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through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stranded DNA</a:t>
            </a:r>
          </a:p>
          <a:p>
            <a:pPr algn="l" rtl="0" eaLnBrk="1" hangingPunct="1"/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eaLnBrk="1" hangingPunct="1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400300" y="0"/>
            <a:ext cx="44577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][][</a:t>
            </a:r>
          </a:p>
        </p:txBody>
      </p:sp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7" y="1295400"/>
            <a:ext cx="4271963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6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28600"/>
            <a:ext cx="5905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6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28600"/>
            <a:ext cx="5905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ight Arrow 2"/>
          <p:cNvSpPr>
            <a:spLocks noChangeArrowheads="1"/>
          </p:cNvSpPr>
          <p:nvPr/>
        </p:nvSpPr>
        <p:spPr bwMode="auto">
          <a:xfrm>
            <a:off x="1917700" y="5671353"/>
            <a:ext cx="977900" cy="160337"/>
          </a:xfrm>
          <a:prstGeom prst="rightArrow">
            <a:avLst>
              <a:gd name="adj1" fmla="val 14636"/>
              <a:gd name="adj2" fmla="val 100100"/>
            </a:avLst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 rtl="1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966" name="TextBox 3"/>
          <p:cNvSpPr txBox="1">
            <a:spLocks noChangeArrowheads="1"/>
          </p:cNvSpPr>
          <p:nvPr/>
        </p:nvSpPr>
        <p:spPr bwMode="auto">
          <a:xfrm>
            <a:off x="990600" y="5554872"/>
            <a:ext cx="928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533400"/>
            <a:ext cx="4495800" cy="403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][][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344395" y="0"/>
            <a:ext cx="44577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][][</a:t>
            </a:r>
          </a:p>
        </p:txBody>
      </p:sp>
      <p:pic>
        <p:nvPicPr>
          <p:cNvPr id="4198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95" y="990600"/>
            <a:ext cx="4525963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7" y="609600"/>
            <a:ext cx="3504623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2"/>
          <p:cNvSpPr>
            <a:spLocks noChangeArrowheads="1"/>
          </p:cNvSpPr>
          <p:nvPr/>
        </p:nvSpPr>
        <p:spPr bwMode="auto">
          <a:xfrm>
            <a:off x="3734795" y="5334000"/>
            <a:ext cx="977900" cy="160337"/>
          </a:xfrm>
          <a:prstGeom prst="rightArrow">
            <a:avLst>
              <a:gd name="adj1" fmla="val 14636"/>
              <a:gd name="adj2" fmla="val 100100"/>
            </a:avLst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 rtl="1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743200" y="5211417"/>
            <a:ext cx="9284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rtl="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143000"/>
            <a:ext cx="9144000" cy="487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54000" algn="ct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][][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734"/>
            <a:ext cx="8229600" cy="794266"/>
          </a:xfrm>
        </p:spPr>
        <p:txBody>
          <a:bodyPr/>
          <a:lstStyle/>
          <a:p>
            <a:pPr rtl="0"/>
            <a:r>
              <a:rPr lang="el-G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-helices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Oligopeptides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668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25062" y="1371600"/>
            <a:ext cx="423545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Cys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-(S-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Acm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)-(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Ala-Leu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-NH-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-SH</a:t>
            </a:r>
          </a:p>
          <a:p>
            <a:pPr>
              <a:lnSpc>
                <a:spcPct val="120000"/>
              </a:lnSpc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alanine 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leucine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65639" y="2384425"/>
            <a:ext cx="15537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 Light"/>
                <a:cs typeface="Calibri Light"/>
              </a:rPr>
              <a:t>total length 2.8 nm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2486" y="5367399"/>
            <a:ext cx="2999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Vankayala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Kiran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Sidney Cohen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1845221" y="1839912"/>
            <a:ext cx="4948238" cy="3482975"/>
            <a:chOff x="1755" y="4840"/>
            <a:chExt cx="9317" cy="7197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61492"/>
                </p:ext>
              </p:extLst>
            </p:nvPr>
          </p:nvGraphicFramePr>
          <p:xfrm>
            <a:off x="1755" y="4840"/>
            <a:ext cx="9317" cy="7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344" name="Graph" r:id="rId3" imgW="4023360" imgH="3108960" progId="Origin50.Graph">
                    <p:embed/>
                  </p:oleObj>
                </mc:Choice>
                <mc:Fallback>
                  <p:oleObj name="Graph" r:id="rId3" imgW="4023360" imgH="3108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5" y="4840"/>
                          <a:ext cx="9317" cy="71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6574851"/>
                </p:ext>
              </p:extLst>
            </p:nvPr>
          </p:nvGraphicFramePr>
          <p:xfrm>
            <a:off x="5750" y="7943"/>
            <a:ext cx="4118" cy="28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345" name="Graph" r:id="rId5" imgW="4155480" imgH="2900160" progId="Origin50.Graph">
                    <p:embed/>
                  </p:oleObj>
                </mc:Choice>
                <mc:Fallback>
                  <p:oleObj name="Graph" r:id="rId5" imgW="4155480" imgH="29001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50" y="7943"/>
                          <a:ext cx="4118" cy="28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/>
          <p:cNvSpPr txBox="1"/>
          <p:nvPr/>
        </p:nvSpPr>
        <p:spPr>
          <a:xfrm>
            <a:off x="6934200" y="3381345"/>
            <a:ext cx="1287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b="1" dirty="0" smtClean="0">
                <a:latin typeface="Calibri Light"/>
                <a:cs typeface="Calibri Light"/>
              </a:rPr>
              <a:t>Δ</a:t>
            </a:r>
            <a:r>
              <a:rPr lang="en-US" sz="2000" b="1" dirty="0" smtClean="0">
                <a:latin typeface="Calibri Light"/>
                <a:cs typeface="Calibri Light"/>
              </a:rPr>
              <a:t>E= 0.5 </a:t>
            </a:r>
            <a:r>
              <a:rPr lang="en-US" sz="2000" b="1" dirty="0" err="1" smtClean="0">
                <a:latin typeface="Calibri Light"/>
                <a:cs typeface="Calibri Light"/>
              </a:rPr>
              <a:t>eV</a:t>
            </a:r>
            <a:endParaRPr lang="en-US" sz="2000" b="1" dirty="0">
              <a:latin typeface="Calibri Light"/>
              <a:cs typeface="Calibri Light"/>
            </a:endParaRPr>
          </a:p>
        </p:txBody>
      </p:sp>
      <p:pic>
        <p:nvPicPr>
          <p:cNvPr id="120217" name="Picture 409" descr="full name he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26" y="5675175"/>
            <a:ext cx="890357" cy="116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3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-10680" y="1752600"/>
            <a:ext cx="915468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693"/>
            <a:ext cx="8229600" cy="769441"/>
          </a:xfr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Spintronics</a:t>
            </a:r>
            <a:r>
              <a:rPr lang="en-US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Devices</a:t>
            </a:r>
          </a:p>
        </p:txBody>
      </p:sp>
      <p:pic>
        <p:nvPicPr>
          <p:cNvPr id="82946" name="Picture 2" descr="http://www.physicscentral.com/explore/action/images/mr-spin-valv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95709"/>
            <a:ext cx="28575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8662" y="1143000"/>
            <a:ext cx="531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latin typeface="Gill Sans Light"/>
                <a:cs typeface="Gill Sans Light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 valve based on the Giant Magneto Resistance 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0292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latin typeface="Gill Sans Light"/>
                <a:cs typeface="Gill Sans Light"/>
              </a:defRPr>
            </a:lvl1pPr>
          </a:lstStyle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Problems: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spin polarization at room temperature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Complex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structure, hence expensive device.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Cannot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scaled down to below about 50 nm regime.</a:t>
            </a:r>
          </a:p>
        </p:txBody>
      </p:sp>
      <p:pic>
        <p:nvPicPr>
          <p:cNvPr id="121860" name="Picture 4" descr="https://encrypted-tbn2.gstatic.com/images?q=tbn:ANd9GcSo_ZhppZV2PzP1D8xMCTL4WUZ5tkvT0a5XoQPcPH3cspBNq30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57" y="1828800"/>
            <a:ext cx="4068842" cy="304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75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9698</TotalTime>
  <Words>1488</Words>
  <Application>Microsoft Office PowerPoint</Application>
  <PresentationFormat>On-screen Show (4:3)</PresentationFormat>
  <Paragraphs>232</Paragraphs>
  <Slides>45</Slides>
  <Notes>2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Default Design</vt:lpstr>
      <vt:lpstr>Graph</vt:lpstr>
      <vt:lpstr>PowerPoint Presentation</vt:lpstr>
      <vt:lpstr> How can we transfer electron efficiently  in biology and in photovoltaic devices ?</vt:lpstr>
      <vt:lpstr>PowerPoint Presentation</vt:lpstr>
      <vt:lpstr>Electron Spin and Chirality How are they related?</vt:lpstr>
      <vt:lpstr>Zuoti Xie, Tal Markus, Sidney Cohen, Zeev Vager, Rafael Gutierrez, Nano Letters, 11, 4652–4655 (2011). </vt:lpstr>
      <vt:lpstr>PowerPoint Presentation</vt:lpstr>
      <vt:lpstr>PowerPoint Presentation</vt:lpstr>
      <vt:lpstr>α-helices Oligopeptides</vt:lpstr>
      <vt:lpstr>Spintronics Devices</vt:lpstr>
      <vt:lpstr>PowerPoint Presentation</vt:lpstr>
      <vt:lpstr>L and D Cysteine/AlOx</vt:lpstr>
      <vt:lpstr>Magnetic Memory-Spin Torque Transfer (STT)</vt:lpstr>
      <vt:lpstr>Magnetic memory with no permanent magnet O. Ben Dor, S. Yochelis, S. P. Mathew, R. Naaman,Y.Paltiel,  Nat. Comm.4, 2256  (2013).</vt:lpstr>
      <vt:lpstr>PowerPoint Presentation</vt:lpstr>
      <vt:lpstr>CV curves of the 1mM K4[Fe(CN)6]/ K3[Fe(CN)6] redox couple in a pH = 7 (TRIS) buffered, (a) CV for Ni bare surface as working electrode (b) CV obtained using the bR thin film physisorbed on Ni working electrode; arrows in the figures indicate the two possible directions (conventionally UP and DOWN) of the magnetic field (H = 0.35 T); which is orthogonal to the surface of the working electrode. The inset in Fig.1 (b) shows CVs of a bR/Ni thin film at H = 0: (i) freshly deposited bR on Ni and (ii) after the “electrochemical burning” of the bR.    </vt:lpstr>
      <vt:lpstr>Conduction through -helices oligopeptides Studied by electrochemistry</vt:lpstr>
      <vt:lpstr>CV plot for PCT-L coated Ni electrode when the redox couple is achiral ferrocene. </vt:lpstr>
      <vt:lpstr>PowerPoint Presentation</vt:lpstr>
      <vt:lpstr>How the Chiral Induced Spin Selectivity (CISS) effect can be rationalized ?</vt:lpstr>
      <vt:lpstr>The Mechanism</vt:lpstr>
      <vt:lpstr>PowerPoint Presentation</vt:lpstr>
      <vt:lpstr>PowerPoint Presentation</vt:lpstr>
      <vt:lpstr>PowerPoint Presentation</vt:lpstr>
      <vt:lpstr>PowerPoint Presentation</vt:lpstr>
      <vt:lpstr>Avoided Elastic Back Scattering Based on concepts developed for Quantum Hall and Topological Insulators.</vt:lpstr>
      <vt:lpstr>PowerPoint Presentation</vt:lpstr>
      <vt:lpstr>Capacitive Device</vt:lpstr>
      <vt:lpstr>Capacitive Device</vt:lpstr>
      <vt:lpstr>PowerPoint Presentation</vt:lpstr>
      <vt:lpstr>PowerPoint Presentation</vt:lpstr>
      <vt:lpstr>Spin Effect in Electron Transfer in Photosystem 1</vt:lpstr>
      <vt:lpstr>PowerPoint Presentation</vt:lpstr>
      <vt:lpstr>PowerPoint Presentation</vt:lpstr>
      <vt:lpstr>PowerPoint Presentation</vt:lpstr>
      <vt:lpstr>PowerPoint Presentation</vt:lpstr>
      <vt:lpstr>Oxidation of water-  In photosynthesis and for producing hydrogen as a fuel</vt:lpstr>
      <vt:lpstr>Where is the problem?</vt:lpstr>
      <vt:lpstr>Now one electron is removed from each OH-  and each  oxygen atom is supposed to be left in its triplet ground electronic states</vt:lpstr>
      <vt:lpstr>Our experimental setup</vt:lpstr>
      <vt:lpstr>The photocurrent density as a function of the potential vs. Ag/AgCl electrode</vt:lpstr>
      <vt:lpstr>Hydrogen production as a function of time</vt:lpstr>
      <vt:lpstr>Spin alignment controlled water oxidation</vt:lpstr>
      <vt:lpstr>Summary</vt:lpstr>
      <vt:lpstr>PowerPoint Presentation</vt:lpstr>
      <vt:lpstr>Thank You</vt:lpstr>
    </vt:vector>
  </TitlesOfParts>
  <Company>Weizamnn Institute of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at the edge- Cooperative Molecular Field Effect, the Source for Surprising Electronic and Magnetic Properties of Interfaces</dc:title>
  <dc:creator>Weizmann Institute of Science</dc:creator>
  <cp:lastModifiedBy>Ron Naaman</cp:lastModifiedBy>
  <cp:revision>1023</cp:revision>
  <dcterms:created xsi:type="dcterms:W3CDTF">2007-11-17T08:33:23Z</dcterms:created>
  <dcterms:modified xsi:type="dcterms:W3CDTF">2014-10-17T03:03:13Z</dcterms:modified>
</cp:coreProperties>
</file>