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</p:sldMasterIdLst>
  <p:notesMasterIdLst>
    <p:notesMasterId r:id="rId26"/>
  </p:notesMasterIdLst>
  <p:sldIdLst>
    <p:sldId id="514" r:id="rId2"/>
    <p:sldId id="524" r:id="rId3"/>
    <p:sldId id="528" r:id="rId4"/>
    <p:sldId id="525" r:id="rId5"/>
    <p:sldId id="398" r:id="rId6"/>
    <p:sldId id="486" r:id="rId7"/>
    <p:sldId id="487" r:id="rId8"/>
    <p:sldId id="413" r:id="rId9"/>
    <p:sldId id="529" r:id="rId10"/>
    <p:sldId id="490" r:id="rId11"/>
    <p:sldId id="515" r:id="rId12"/>
    <p:sldId id="516" r:id="rId13"/>
    <p:sldId id="517" r:id="rId14"/>
    <p:sldId id="518" r:id="rId15"/>
    <p:sldId id="404" r:id="rId16"/>
    <p:sldId id="520" r:id="rId17"/>
    <p:sldId id="521" r:id="rId18"/>
    <p:sldId id="530" r:id="rId19"/>
    <p:sldId id="531" r:id="rId20"/>
    <p:sldId id="492" r:id="rId21"/>
    <p:sldId id="483" r:id="rId22"/>
    <p:sldId id="485" r:id="rId23"/>
    <p:sldId id="527" r:id="rId24"/>
    <p:sldId id="40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3" autoAdjust="0"/>
    <p:restoredTop sz="94683" autoAdjust="0"/>
  </p:normalViewPr>
  <p:slideViewPr>
    <p:cSldViewPr>
      <p:cViewPr varScale="1">
        <p:scale>
          <a:sx n="108" d="100"/>
          <a:sy n="108" d="100"/>
        </p:scale>
        <p:origin x="12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238F40C8-7DCA-4C6A-B109-82583E257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0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9C426-82AC-4A3E-9806-809463A9DE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1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2E847-A671-4165-80CF-DC5F7957A0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8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F40C8-7DCA-4C6A-B109-82583E2575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4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40EEE-254B-5349-B27E-2304FFA4FE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9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F40C8-7DCA-4C6A-B109-82583E2575B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1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I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IN">
                <a:solidFill>
                  <a:srgbClr val="000000"/>
                </a:solidFill>
              </a:endParaRPr>
            </a:p>
          </p:txBody>
        </p:sp>
      </p:grpSp>
      <p:pic>
        <p:nvPicPr>
          <p:cNvPr id="14" name="Picture 17" descr="iuc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3568700"/>
            <a:ext cx="55403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1C1C1C"/>
                </a:solidFill>
              </a:rPr>
              <a:t>09/05/2019</a:t>
            </a:r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1C1C1C"/>
                </a:solidFill>
              </a:rPr>
              <a:t>A. N. Ramaprakash, India-TMT</a:t>
            </a:r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6350801-A45B-4B8F-A461-6EDEEA223F8A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  <p:pic>
        <p:nvPicPr>
          <p:cNvPr id="15362" name="Picture 2" descr="C:\Users\anr\Documents\Office\Prfsnl\Collaborations\GSMT\TMT\TMTlogo TMT PMO GRA 05 001 REL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1" y="5410200"/>
            <a:ext cx="823479" cy="59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4191000"/>
            <a:ext cx="554037" cy="54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ARIES Emble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8" y="4785014"/>
            <a:ext cx="552882" cy="43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151547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09/05/2019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A. N. Ramaprakash, India-TMT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0F96-5A35-4AC8-9B37-9970F4DBE3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1992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0"/>
            <a:ext cx="19431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6769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09/05/2019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A. N. Ramaprakash, India-TMT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C5C37-7BBE-4C2F-AF63-1A4E1AF169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2073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09/05/2019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A. N. Ramaprakash, India-TMT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D5CE9-75A5-48D2-9839-941C07B265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1375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09/05/2019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A. N. Ramaprakash, India-TMT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287EA-1593-4172-86B9-67AA468FE0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5036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685800"/>
            <a:ext cx="3810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09/05/2019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A. N. Ramaprakash, India-TMT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591E-7E3A-45E1-B61B-23C341829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5962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09/05/2019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A. N. Ramaprakash, India-TMT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F54B7-F5B0-4082-A5D7-B8DD191BED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0101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09/05/2019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A. N. Ramaprakash, India-TMT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3ED01-E23C-4DA3-A9B1-3B70416595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6207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09/05/2019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A. N. Ramaprakash, India-TMT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BAB2-09A9-44BD-B9FA-F30BADF9BF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9759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09/05/2019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A. N. Ramaprakash, India-TMT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8ECA-2EB8-4420-AFF7-579BF8E9C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6013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09/05/2019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A. N. Ramaprakash, India-TMT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46C43-3B02-4E54-B095-3D8D0A98D6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69348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ltGray">
          <a:xfrm>
            <a:off x="0" y="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ltGray">
          <a:xfrm>
            <a:off x="381000" y="0"/>
            <a:ext cx="7769225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ltGray">
          <a:xfrm>
            <a:off x="163513" y="1524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ltGray">
          <a:xfrm>
            <a:off x="533400" y="1524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ltGray">
          <a:xfrm>
            <a:off x="8583613" y="0"/>
            <a:ext cx="560387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gray">
          <a:xfrm>
            <a:off x="344488" y="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gray">
          <a:xfrm>
            <a:off x="0" y="533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5715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09/05/2019</a:t>
            </a: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A. N. Ramaprakash, India-TMT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2D613A-C8BB-448A-9667-BD0408B672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gray">
          <a:xfrm rot="16200000">
            <a:off x="5225256" y="3378994"/>
            <a:ext cx="6837363" cy="920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endParaRPr kumimoji="1" lang="en-US">
              <a:solidFill>
                <a:srgbClr val="000000"/>
              </a:solidFill>
            </a:endParaRPr>
          </a:p>
        </p:txBody>
      </p:sp>
      <p:pic>
        <p:nvPicPr>
          <p:cNvPr id="1039" name="Picture 15" descr="iuc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8388" y="5943600"/>
            <a:ext cx="4556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4" name="Text Box 16"/>
          <p:cNvSpPr txBox="1">
            <a:spLocks noChangeArrowheads="1"/>
          </p:cNvSpPr>
          <p:nvPr/>
        </p:nvSpPr>
        <p:spPr bwMode="auto">
          <a:xfrm rot="16200000">
            <a:off x="5943600" y="27432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Vigyan </a:t>
            </a:r>
            <a:r>
              <a:rPr lang="en-US" dirty="0" err="1">
                <a:solidFill>
                  <a:srgbClr val="000000"/>
                </a:solidFill>
              </a:rPr>
              <a:t>Samagam</a:t>
            </a:r>
            <a:r>
              <a:rPr lang="en-US" dirty="0">
                <a:solidFill>
                  <a:srgbClr val="000000"/>
                </a:solidFill>
              </a:rPr>
              <a:t>, TMT Session</a:t>
            </a:r>
          </a:p>
        </p:txBody>
      </p:sp>
    </p:spTree>
    <p:extLst>
      <p:ext uri="{BB962C8B-B14F-4D97-AF65-F5344CB8AC3E}">
        <p14:creationId xmlns:p14="http://schemas.microsoft.com/office/powerpoint/2010/main" val="14157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dissolv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762000"/>
            <a:ext cx="7772400" cy="2209800"/>
          </a:xfrm>
        </p:spPr>
        <p:txBody>
          <a:bodyPr/>
          <a:lstStyle/>
          <a:p>
            <a:pPr eaLnBrk="1" hangingPunct="1"/>
            <a:r>
              <a:rPr lang="en-US" dirty="0"/>
              <a:t>Challenging Technology Horizons for Expanding Discovery Space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8001000" cy="2057400"/>
          </a:xfrm>
        </p:spPr>
        <p:txBody>
          <a:bodyPr/>
          <a:lstStyle/>
          <a:p>
            <a:pPr eaLnBrk="1" hangingPunct="1"/>
            <a:r>
              <a:rPr lang="en-US" dirty="0"/>
              <a:t>A. N. Ramaprakash</a:t>
            </a:r>
          </a:p>
          <a:p>
            <a:pPr eaLnBrk="1" hangingPunct="1"/>
            <a:r>
              <a:rPr lang="en-US" dirty="0"/>
              <a:t>Associate </a:t>
            </a:r>
            <a:r>
              <a:rPr lang="en-US" dirty="0" err="1"/>
              <a:t>Programme</a:t>
            </a:r>
            <a:r>
              <a:rPr lang="en-US" dirty="0"/>
              <a:t> Director, India TMT</a:t>
            </a:r>
          </a:p>
          <a:p>
            <a:pPr eaLnBrk="1" hangingPunct="1"/>
            <a:r>
              <a:rPr lang="en-US" dirty="0"/>
              <a:t>(On behalf of ARIES, IIA, IUCAA &amp; others)</a:t>
            </a:r>
          </a:p>
        </p:txBody>
      </p:sp>
    </p:spTree>
    <p:extLst>
      <p:ext uri="{BB962C8B-B14F-4D97-AF65-F5344CB8AC3E}">
        <p14:creationId xmlns:p14="http://schemas.microsoft.com/office/powerpoint/2010/main" val="3494592732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Role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30348"/>
            <a:ext cx="6400806" cy="554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1828800" y="1600200"/>
            <a:ext cx="5791200" cy="1295400"/>
            <a:chOff x="1828800" y="1600200"/>
            <a:chExt cx="5791200" cy="1295400"/>
          </a:xfrm>
        </p:grpSpPr>
        <p:sp>
          <p:nvSpPr>
            <p:cNvPr id="10" name="Oval 9"/>
            <p:cNvSpPr/>
            <p:nvPr/>
          </p:nvSpPr>
          <p:spPr bwMode="auto">
            <a:xfrm>
              <a:off x="3429000" y="1600200"/>
              <a:ext cx="609600" cy="5334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334000" y="1600200"/>
              <a:ext cx="609600" cy="5334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019800" y="1752600"/>
              <a:ext cx="609600" cy="5334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010400" y="2362200"/>
              <a:ext cx="609600" cy="5334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743200" y="1752600"/>
              <a:ext cx="609600" cy="5334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828800" y="2362200"/>
              <a:ext cx="609600" cy="5334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38399" y="3235728"/>
            <a:ext cx="4572001" cy="2707872"/>
            <a:chOff x="2438399" y="3235728"/>
            <a:chExt cx="4572001" cy="2707872"/>
          </a:xfrm>
        </p:grpSpPr>
        <p:sp>
          <p:nvSpPr>
            <p:cNvPr id="17" name="Oval 16"/>
            <p:cNvSpPr/>
            <p:nvPr/>
          </p:nvSpPr>
          <p:spPr bwMode="auto">
            <a:xfrm>
              <a:off x="2438399" y="3235728"/>
              <a:ext cx="1295401" cy="164107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886200" y="4800600"/>
              <a:ext cx="1295400" cy="1143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72200" y="3268552"/>
              <a:ext cx="838200" cy="183684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2" name="Oval 21"/>
          <p:cNvSpPr/>
          <p:nvPr/>
        </p:nvSpPr>
        <p:spPr bwMode="auto">
          <a:xfrm>
            <a:off x="2151185" y="2133600"/>
            <a:ext cx="5087815" cy="380999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524000" y="1485900"/>
            <a:ext cx="6248399" cy="17907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877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Prototype developed at GOAL, Puducherry</a:t>
            </a:r>
          </a:p>
          <a:p>
            <a:pPr lvl="1"/>
            <a:r>
              <a:rPr lang="en-US" dirty="0"/>
              <a:t>Precision machined glass blocks, lithography, etching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A. N. Ramaprakash, India-TMT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8325"/>
            <a:ext cx="3678238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:\Users\msirota\Documents\TMT\Telescope Department\Telescope Controls\TMT.TEL.CTRL.MAN\India\India Travel Reports\India Trip 130325\Meeting at GOAL\Pictures\DSC0337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08325"/>
            <a:ext cx="36576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96535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772400" cy="1371600"/>
          </a:xfrm>
        </p:spPr>
        <p:txBody>
          <a:bodyPr/>
          <a:lstStyle/>
          <a:p>
            <a:r>
              <a:rPr lang="en-US" dirty="0"/>
              <a:t>Prototypes made at </a:t>
            </a:r>
            <a:r>
              <a:rPr lang="en-US" dirty="0" err="1"/>
              <a:t>Avasarala</a:t>
            </a:r>
            <a:r>
              <a:rPr lang="en-US" dirty="0"/>
              <a:t> Technologies Ltd., Bengaluru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Picture 10" descr="IMAG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837" y="3045542"/>
            <a:ext cx="408199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msirota\Documents\TMT\TMT Project  Management\TMT Board and SAC Input\TMT Board Input 140202\DSC_813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5894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759224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 Support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Prototypes made at </a:t>
            </a:r>
            <a:r>
              <a:rPr lang="en-US" sz="2400" dirty="0" err="1"/>
              <a:t>Avasarala</a:t>
            </a:r>
            <a:r>
              <a:rPr lang="en-US" sz="2400" dirty="0"/>
              <a:t> Technologies, Bengaluru and Godrej &amp; Boyce, Mumbai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49" y="1524000"/>
            <a:ext cx="4403451" cy="2794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3573962"/>
            <a:ext cx="4178479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03643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work in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Primary Mirror Control System</a:t>
            </a:r>
          </a:p>
          <a:p>
            <a:pPr lvl="2"/>
            <a:r>
              <a:rPr lang="en-US" dirty="0"/>
              <a:t>Industry exploration in progress</a:t>
            </a:r>
          </a:p>
          <a:p>
            <a:pPr lvl="1"/>
            <a:r>
              <a:rPr lang="en-US" dirty="0"/>
              <a:t>M1, M2 and M3 Coating plant</a:t>
            </a:r>
          </a:p>
          <a:p>
            <a:pPr lvl="2"/>
            <a:r>
              <a:rPr lang="en-US" dirty="0"/>
              <a:t>Design work to be initiated</a:t>
            </a:r>
          </a:p>
          <a:p>
            <a:r>
              <a:rPr lang="en-US" dirty="0"/>
              <a:t>Software</a:t>
            </a:r>
          </a:p>
          <a:p>
            <a:pPr lvl="1"/>
            <a:r>
              <a:rPr lang="en-US" dirty="0"/>
              <a:t>Honeywell, Persistent Systems, </a:t>
            </a:r>
            <a:r>
              <a:rPr lang="en-US" dirty="0" err="1"/>
              <a:t>Thoughtworks</a:t>
            </a:r>
            <a:endParaRPr lang="en-US" dirty="0"/>
          </a:p>
          <a:p>
            <a:pPr lvl="1"/>
            <a:r>
              <a:rPr lang="en-US" dirty="0"/>
              <a:t>Observatory Control System</a:t>
            </a:r>
          </a:p>
          <a:p>
            <a:pPr lvl="2"/>
            <a:r>
              <a:rPr lang="en-US" dirty="0"/>
              <a:t>Common Software development started – </a:t>
            </a:r>
            <a:r>
              <a:rPr lang="en-US" dirty="0" err="1"/>
              <a:t>Thoughtworks</a:t>
            </a:r>
            <a:r>
              <a:rPr lang="en-US" dirty="0"/>
              <a:t>, Pune</a:t>
            </a:r>
          </a:p>
          <a:p>
            <a:pPr lvl="2"/>
            <a:r>
              <a:rPr lang="en-US" dirty="0"/>
              <a:t>Initial work with CDAC</a:t>
            </a:r>
          </a:p>
          <a:p>
            <a:pPr lvl="1"/>
            <a:r>
              <a:rPr lang="en-US" dirty="0"/>
              <a:t>Telescope Control System</a:t>
            </a:r>
          </a:p>
          <a:p>
            <a:pPr lvl="2"/>
            <a:r>
              <a:rPr lang="en-US" dirty="0"/>
              <a:t>Preliminary design work initiated – Honeywell, Pune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010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Mirror Segment Polishing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772400" cy="4038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574 segments of 82 different types</a:t>
            </a:r>
          </a:p>
          <a:p>
            <a:pPr lvl="1"/>
            <a:r>
              <a:rPr lang="en-US" dirty="0"/>
              <a:t>492 + 82 spares</a:t>
            </a:r>
          </a:p>
          <a:p>
            <a:pPr lvl="1"/>
            <a:r>
              <a:rPr lang="en-US" dirty="0"/>
              <a:t>1.44 m across corners, 45mm thick</a:t>
            </a:r>
          </a:p>
          <a:p>
            <a:pPr lvl="1"/>
            <a:r>
              <a:rPr lang="en-US" dirty="0"/>
              <a:t>Aspheric, Off-axis</a:t>
            </a:r>
          </a:p>
          <a:p>
            <a:pPr lvl="2"/>
            <a:r>
              <a:rPr lang="en-US" dirty="0"/>
              <a:t>Curvature changes from centre to edge</a:t>
            </a:r>
          </a:p>
          <a:p>
            <a:pPr lvl="1"/>
            <a:r>
              <a:rPr lang="en-US" dirty="0"/>
              <a:t>f/1 near </a:t>
            </a:r>
            <a:r>
              <a:rPr lang="en-US" dirty="0" err="1"/>
              <a:t>paraboloid</a:t>
            </a:r>
            <a:r>
              <a:rPr lang="en-US" dirty="0"/>
              <a:t> primary</a:t>
            </a:r>
          </a:p>
          <a:p>
            <a:r>
              <a:rPr lang="en-US" dirty="0"/>
              <a:t>Radius of curvature should match to very high precision and good accuracy</a:t>
            </a:r>
          </a:p>
          <a:p>
            <a:r>
              <a:rPr lang="en-US" dirty="0"/>
              <a:t>Surface roughness &lt;2nm </a:t>
            </a:r>
            <a:r>
              <a:rPr lang="en-US" dirty="0" err="1"/>
              <a:t>rms</a:t>
            </a:r>
            <a:r>
              <a:rPr lang="en-US" dirty="0"/>
              <a:t> with no sub-surface damage</a:t>
            </a:r>
          </a:p>
          <a:p>
            <a:r>
              <a:rPr lang="en-US" dirty="0"/>
              <a:t>Tight specification on surface figure</a:t>
            </a:r>
          </a:p>
          <a:p>
            <a:r>
              <a:rPr lang="en-US" dirty="0"/>
              <a:t>India TMT is setting up an optics facility at IIA’s </a:t>
            </a:r>
            <a:r>
              <a:rPr lang="en-US" dirty="0" err="1"/>
              <a:t>Hosekote</a:t>
            </a:r>
            <a:r>
              <a:rPr lang="en-US" dirty="0"/>
              <a:t> campus near Bengaluru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1396B-18FF-4016-982C-0E302F6A736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7" descr="M1_imag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78454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2209800"/>
            <a:ext cx="387927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819400"/>
            <a:ext cx="3124888" cy="347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0674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9556E-7 L 0.23768 0.2109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larkin\Pictures\Screenshots\Screenshot (11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0" y="971550"/>
            <a:ext cx="8216275" cy="514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Light Instruments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39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626225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TMT Global Participants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98CEB-95FF-408A-9BD3-AFC4711C3C0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5" name="Picture 2" descr="http://www.bbc.co.uk/worldservice/learningenglish/communicate/blog/student/images/worldmap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044575"/>
            <a:ext cx="6845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5730875" y="2200275"/>
            <a:ext cx="153988" cy="153988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7" name="Rounded Rectangular Callout 8"/>
          <p:cNvSpPr>
            <a:spLocks noChangeArrowheads="1"/>
          </p:cNvSpPr>
          <p:nvPr/>
        </p:nvSpPr>
        <p:spPr bwMode="auto">
          <a:xfrm>
            <a:off x="5295900" y="922338"/>
            <a:ext cx="1508125" cy="695325"/>
          </a:xfrm>
          <a:prstGeom prst="wedgeRoundRectCallout">
            <a:avLst>
              <a:gd name="adj1" fmla="val -16255"/>
              <a:gd name="adj2" fmla="val 133773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HIA, Victoria</a:t>
            </a:r>
            <a:endParaRPr lang="en-US" sz="160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(IRIS OIWFS)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8" name="Oval 9"/>
          <p:cNvSpPr>
            <a:spLocks noChangeArrowheads="1"/>
          </p:cNvSpPr>
          <p:nvPr/>
        </p:nvSpPr>
        <p:spPr bwMode="auto">
          <a:xfrm>
            <a:off x="5216525" y="2832100"/>
            <a:ext cx="153988" cy="153988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9" name="Rounded Rectangular Callout 10"/>
          <p:cNvSpPr>
            <a:spLocks noChangeArrowheads="1"/>
          </p:cNvSpPr>
          <p:nvPr/>
        </p:nvSpPr>
        <p:spPr bwMode="auto">
          <a:xfrm>
            <a:off x="5003800" y="5106988"/>
            <a:ext cx="1952625" cy="795337"/>
          </a:xfrm>
          <a:prstGeom prst="wedgeRoundRectCallout">
            <a:avLst>
              <a:gd name="adj1" fmla="val -33968"/>
              <a:gd name="adj2" fmla="val -316074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/>
              <a:t>UH IfA, Hawaii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400"/>
              <a:t>(MOBIE detector readout electronics)</a:t>
            </a:r>
            <a:endParaRPr lang="en-US" sz="1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3778250" y="2487613"/>
            <a:ext cx="153988" cy="1555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1" name="Rounded Rectangular Callout 12"/>
          <p:cNvSpPr>
            <a:spLocks noChangeArrowheads="1"/>
          </p:cNvSpPr>
          <p:nvPr/>
        </p:nvSpPr>
        <p:spPr bwMode="auto">
          <a:xfrm>
            <a:off x="755650" y="857250"/>
            <a:ext cx="1876425" cy="695325"/>
          </a:xfrm>
          <a:prstGeom prst="wedgeRoundRectCallout">
            <a:avLst>
              <a:gd name="adj1" fmla="val 112505"/>
              <a:gd name="adj2" fmla="val 191977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USTC, Beijing</a:t>
            </a:r>
            <a:endParaRPr lang="en-US" sz="160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(MOBIE AGWFS)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3827463" y="2627313"/>
            <a:ext cx="153987" cy="153987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3" name="Rounded Rectangular Callout 14"/>
          <p:cNvSpPr>
            <a:spLocks noChangeArrowheads="1"/>
          </p:cNvSpPr>
          <p:nvPr/>
        </p:nvSpPr>
        <p:spPr bwMode="auto">
          <a:xfrm>
            <a:off x="2909888" y="5130800"/>
            <a:ext cx="1895475" cy="695325"/>
          </a:xfrm>
          <a:prstGeom prst="wedgeRoundRectCallout">
            <a:avLst>
              <a:gd name="adj1" fmla="val 2722"/>
              <a:gd name="adj2" fmla="val -386574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NIAOT, Nanjing (MOBIE AGWFS)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4" name="Rounded Rectangular Callout 15"/>
          <p:cNvSpPr>
            <a:spLocks noChangeArrowheads="1"/>
          </p:cNvSpPr>
          <p:nvPr/>
        </p:nvSpPr>
        <p:spPr bwMode="auto">
          <a:xfrm>
            <a:off x="7077075" y="990600"/>
            <a:ext cx="1854200" cy="877888"/>
          </a:xfrm>
          <a:prstGeom prst="wedgeRoundRectCallout">
            <a:avLst>
              <a:gd name="adj1" fmla="val -70074"/>
              <a:gd name="adj2" fmla="val 110722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DI, Toronto</a:t>
            </a:r>
            <a:endParaRPr lang="en-US" sz="160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(IRIS Science, NSCU)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6621463" y="2319338"/>
            <a:ext cx="155575" cy="1555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6" name="Rounded Rectangular Callout 17"/>
          <p:cNvSpPr>
            <a:spLocks noChangeArrowheads="1"/>
          </p:cNvSpPr>
          <p:nvPr/>
        </p:nvSpPr>
        <p:spPr bwMode="auto">
          <a:xfrm>
            <a:off x="2774950" y="838200"/>
            <a:ext cx="2317750" cy="871538"/>
          </a:xfrm>
          <a:prstGeom prst="wedgeRoundRectCallout">
            <a:avLst>
              <a:gd name="adj1" fmla="val 16509"/>
              <a:gd name="adj2" fmla="val 138106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NAOJ/Canon, Tokyo</a:t>
            </a:r>
            <a:endParaRPr lang="en-US" sz="160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(IRIS imager, MOBIE cameras)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7" name="Oval 18"/>
          <p:cNvSpPr>
            <a:spLocks noChangeArrowheads="1"/>
          </p:cNvSpPr>
          <p:nvPr/>
        </p:nvSpPr>
        <p:spPr bwMode="auto">
          <a:xfrm>
            <a:off x="4244975" y="2474913"/>
            <a:ext cx="155575" cy="153987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8" name="Oval 19"/>
          <p:cNvSpPr>
            <a:spLocks noChangeArrowheads="1"/>
          </p:cNvSpPr>
          <p:nvPr/>
        </p:nvSpPr>
        <p:spPr bwMode="auto">
          <a:xfrm>
            <a:off x="5994400" y="2540000"/>
            <a:ext cx="153988" cy="1555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9" name="Rounded Rectangular Callout 20"/>
          <p:cNvSpPr>
            <a:spLocks noChangeArrowheads="1"/>
          </p:cNvSpPr>
          <p:nvPr/>
        </p:nvSpPr>
        <p:spPr bwMode="auto">
          <a:xfrm>
            <a:off x="7129463" y="4552950"/>
            <a:ext cx="1425575" cy="695325"/>
          </a:xfrm>
          <a:prstGeom prst="wedgeRoundRectCallout">
            <a:avLst>
              <a:gd name="adj1" fmla="val -121782"/>
              <a:gd name="adj2" fmla="val -318125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UCLA/CIT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(IRIS, IRMS)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0" name="Rounded Rectangular Callout 22"/>
          <p:cNvSpPr>
            <a:spLocks noChangeArrowheads="1"/>
          </p:cNvSpPr>
          <p:nvPr/>
        </p:nvSpPr>
        <p:spPr bwMode="auto">
          <a:xfrm>
            <a:off x="6989763" y="2971800"/>
            <a:ext cx="2033587" cy="695325"/>
          </a:xfrm>
          <a:prstGeom prst="wedgeRoundRectCallout">
            <a:avLst>
              <a:gd name="adj1" fmla="val -97713"/>
              <a:gd name="adj2" fmla="val -112847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UCSC, Santa Cruz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(MOBIE)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" name="Oval 23"/>
          <p:cNvSpPr>
            <a:spLocks noChangeArrowheads="1"/>
          </p:cNvSpPr>
          <p:nvPr/>
        </p:nvSpPr>
        <p:spPr bwMode="auto">
          <a:xfrm>
            <a:off x="5938838" y="2468563"/>
            <a:ext cx="153987" cy="15557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2" name="Rounded Rectangular Callout 24"/>
          <p:cNvSpPr>
            <a:spLocks noChangeArrowheads="1"/>
          </p:cNvSpPr>
          <p:nvPr/>
        </p:nvSpPr>
        <p:spPr bwMode="auto">
          <a:xfrm>
            <a:off x="1046163" y="4859338"/>
            <a:ext cx="1612900" cy="695325"/>
          </a:xfrm>
          <a:prstGeom prst="wedgeRoundRectCallout">
            <a:avLst>
              <a:gd name="adj1" fmla="val 79019"/>
              <a:gd name="adj2" fmla="val -312574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IIA, Bangalore (IR-GSC)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3" name="Oval 25"/>
          <p:cNvSpPr>
            <a:spLocks noChangeArrowheads="1"/>
          </p:cNvSpPr>
          <p:nvPr/>
        </p:nvSpPr>
        <p:spPr bwMode="auto">
          <a:xfrm>
            <a:off x="3090863" y="2887663"/>
            <a:ext cx="155575" cy="153987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4" name="Rounded Rectangular Callout 26"/>
          <p:cNvSpPr>
            <a:spLocks noChangeArrowheads="1"/>
          </p:cNvSpPr>
          <p:nvPr/>
        </p:nvSpPr>
        <p:spPr bwMode="auto">
          <a:xfrm>
            <a:off x="0" y="3667125"/>
            <a:ext cx="1612900" cy="923925"/>
          </a:xfrm>
          <a:prstGeom prst="wedgeRoundRectCallout">
            <a:avLst>
              <a:gd name="adj1" fmla="val 135616"/>
              <a:gd name="adj2" fmla="val -121806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 dirty="0"/>
              <a:t>IUCAA, Pune (IR readout electronics)</a:t>
            </a:r>
            <a:endParaRPr lang="en-US" sz="1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5" name="Oval 29"/>
          <p:cNvSpPr>
            <a:spLocks noChangeArrowheads="1"/>
          </p:cNvSpPr>
          <p:nvPr/>
        </p:nvSpPr>
        <p:spPr bwMode="auto">
          <a:xfrm>
            <a:off x="2986088" y="2898775"/>
            <a:ext cx="155575" cy="153988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6" name="Rounded Rectangular Callout 30"/>
          <p:cNvSpPr>
            <a:spLocks noChangeArrowheads="1"/>
          </p:cNvSpPr>
          <p:nvPr/>
        </p:nvSpPr>
        <p:spPr bwMode="auto">
          <a:xfrm>
            <a:off x="0" y="2732088"/>
            <a:ext cx="1917700" cy="646112"/>
          </a:xfrm>
          <a:prstGeom prst="wedgeRoundRectCallout">
            <a:avLst>
              <a:gd name="adj1" fmla="val 56639"/>
              <a:gd name="adj2" fmla="val -100741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CSEM, Neuchatel (IRMS CSU)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7" name="Oval 31"/>
          <p:cNvSpPr>
            <a:spLocks noChangeArrowheads="1"/>
          </p:cNvSpPr>
          <p:nvPr/>
        </p:nvSpPr>
        <p:spPr bwMode="auto">
          <a:xfrm>
            <a:off x="2016125" y="2270125"/>
            <a:ext cx="153988" cy="153988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8" name="Rounded Rectangular Callout 12"/>
          <p:cNvSpPr>
            <a:spLocks noChangeArrowheads="1"/>
          </p:cNvSpPr>
          <p:nvPr/>
        </p:nvSpPr>
        <p:spPr bwMode="auto">
          <a:xfrm>
            <a:off x="0" y="1649413"/>
            <a:ext cx="1876425" cy="695325"/>
          </a:xfrm>
          <a:prstGeom prst="wedgeRoundRectCallout">
            <a:avLst>
              <a:gd name="adj1" fmla="val 151051"/>
              <a:gd name="adj2" fmla="val 79097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TIPC, Beijing</a:t>
            </a:r>
            <a:endParaRPr lang="en-US" sz="1600">
              <a:solidFill>
                <a:schemeClr val="tx1"/>
              </a:solidFill>
              <a:cs typeface="Arial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/>
              <a:t>(Cooling)</a:t>
            </a:r>
            <a:endParaRPr lang="en-US" sz="160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2883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6646-604A-4C10-9091-33B69B19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F311A-8FD3-4F5F-88A7-4C068EEAC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/>
              <a:t>Globally distributed construction of such a complex and precision equipment</a:t>
            </a:r>
          </a:p>
          <a:p>
            <a:r>
              <a:rPr lang="en-IN" dirty="0"/>
              <a:t>Heterogenous work force </a:t>
            </a:r>
          </a:p>
          <a:p>
            <a:pPr lvl="1"/>
            <a:r>
              <a:rPr lang="en-IN" dirty="0"/>
              <a:t>levels of expertise and exposure</a:t>
            </a:r>
          </a:p>
          <a:p>
            <a:pPr lvl="1"/>
            <a:r>
              <a:rPr lang="en-IN" dirty="0"/>
              <a:t>work cultures</a:t>
            </a:r>
          </a:p>
          <a:p>
            <a:pPr lvl="1"/>
            <a:r>
              <a:rPr lang="en-IN" dirty="0"/>
              <a:t>industry standards</a:t>
            </a:r>
          </a:p>
          <a:p>
            <a:pPr lvl="1"/>
            <a:r>
              <a:rPr lang="en-IN" dirty="0"/>
              <a:t>language (spoken and written)</a:t>
            </a:r>
          </a:p>
          <a:p>
            <a:pPr lvl="1"/>
            <a:r>
              <a:rPr lang="en-IN" dirty="0"/>
              <a:t>time zones</a:t>
            </a:r>
          </a:p>
          <a:p>
            <a:r>
              <a:rPr lang="en-IN" dirty="0"/>
              <a:t>Laws and Regulations</a:t>
            </a:r>
          </a:p>
          <a:p>
            <a:pPr lvl="1"/>
            <a:r>
              <a:rPr lang="en-IN" dirty="0"/>
              <a:t>taxes, duties</a:t>
            </a:r>
          </a:p>
          <a:p>
            <a:pPr lvl="1"/>
            <a:r>
              <a:rPr lang="en-IN" dirty="0"/>
              <a:t>labour</a:t>
            </a:r>
          </a:p>
          <a:p>
            <a:pPr lvl="1"/>
            <a:r>
              <a:rPr lang="en-IN" dirty="0"/>
              <a:t>environment</a:t>
            </a:r>
          </a:p>
          <a:p>
            <a:pPr lvl="1"/>
            <a:r>
              <a:rPr lang="en-IN" dirty="0"/>
              <a:t>health and safety</a:t>
            </a:r>
          </a:p>
          <a:p>
            <a:pPr lvl="1"/>
            <a:r>
              <a:rPr lang="en-IN" dirty="0"/>
              <a:t>intellectual property</a:t>
            </a:r>
          </a:p>
          <a:p>
            <a:pPr lvl="1"/>
            <a:r>
              <a:rPr lang="en-IN" dirty="0"/>
              <a:t>dispute resolution</a:t>
            </a:r>
          </a:p>
          <a:p>
            <a:pPr lvl="1"/>
            <a:r>
              <a:rPr lang="en-IN" dirty="0"/>
              <a:t>ownership</a:t>
            </a:r>
          </a:p>
          <a:p>
            <a:pPr lvl="1"/>
            <a:r>
              <a:rPr lang="en-IN" dirty="0"/>
              <a:t>liabilities</a:t>
            </a:r>
          </a:p>
          <a:p>
            <a:pPr lvl="1"/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9D47D-E24E-45D0-B06F-D1B5EC58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A668-B99A-4918-8E8B-9B9A64F3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A5AD7-8498-4034-A73A-BF1955F1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3156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89AF-4B5F-4FC4-B4DA-894AB935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0AA7-FAE1-421C-BD1A-57924CF1F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Logistics</a:t>
            </a:r>
          </a:p>
          <a:p>
            <a:pPr lvl="1"/>
            <a:r>
              <a:rPr lang="en-IN" dirty="0"/>
              <a:t>Import, Export Processes</a:t>
            </a:r>
          </a:p>
          <a:p>
            <a:pPr lvl="1"/>
            <a:r>
              <a:rPr lang="en-IN" dirty="0"/>
              <a:t>Packaging</a:t>
            </a:r>
          </a:p>
          <a:p>
            <a:pPr lvl="1"/>
            <a:r>
              <a:rPr lang="en-IN" dirty="0"/>
              <a:t>Shipping</a:t>
            </a:r>
          </a:p>
          <a:p>
            <a:pPr lvl="1"/>
            <a:r>
              <a:rPr lang="en-IN" dirty="0"/>
              <a:t>Insurance</a:t>
            </a:r>
          </a:p>
          <a:p>
            <a:r>
              <a:rPr lang="en-IN" dirty="0"/>
              <a:t>Long duration</a:t>
            </a:r>
          </a:p>
          <a:p>
            <a:pPr lvl="1"/>
            <a:r>
              <a:rPr lang="en-IN" dirty="0"/>
              <a:t>Retention of knowhow and key personnel</a:t>
            </a:r>
          </a:p>
          <a:p>
            <a:pPr lvl="1"/>
            <a:r>
              <a:rPr lang="en-IN" dirty="0"/>
              <a:t>Motivation of workforce</a:t>
            </a:r>
          </a:p>
          <a:p>
            <a:pPr lvl="1"/>
            <a:r>
              <a:rPr lang="en-IN" dirty="0"/>
              <a:t>Changes in technology</a:t>
            </a:r>
          </a:p>
          <a:p>
            <a:pPr lvl="1"/>
            <a:r>
              <a:rPr lang="en-IN" dirty="0"/>
              <a:t>Changes in scientific aspirations and landscape</a:t>
            </a:r>
          </a:p>
          <a:p>
            <a:pPr lvl="1"/>
            <a:r>
              <a:rPr lang="en-IN" dirty="0"/>
              <a:t>Changes in funding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ABB03-5F7E-4468-9488-6771CD74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6CEE0-7F3C-49C5-AE1A-2242413A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56E29-1DA7-4131-84A4-5EFB2BA6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90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5715000" cy="533400"/>
          </a:xfrm>
        </p:spPr>
        <p:txBody>
          <a:bodyPr/>
          <a:lstStyle/>
          <a:p>
            <a:r>
              <a:rPr lang="en-US" dirty="0"/>
              <a:t>Mega-Optical and IR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772400" cy="3733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Three international projects approached Indian communities in 2006-2007</a:t>
            </a:r>
          </a:p>
          <a:p>
            <a:r>
              <a:rPr lang="en-US" dirty="0"/>
              <a:t>Evaluation process lasted over a year</a:t>
            </a:r>
          </a:p>
          <a:p>
            <a:pPr lvl="1"/>
            <a:r>
              <a:rPr lang="en-US" dirty="0"/>
              <a:t>Need for participation</a:t>
            </a:r>
          </a:p>
          <a:p>
            <a:pPr lvl="1"/>
            <a:r>
              <a:rPr lang="en-US" dirty="0"/>
              <a:t>Selection of the most suitable project</a:t>
            </a:r>
          </a:p>
          <a:p>
            <a:pPr lvl="1"/>
            <a:r>
              <a:rPr lang="en-US" dirty="0"/>
              <a:t>Level of participation and human resources</a:t>
            </a:r>
          </a:p>
          <a:p>
            <a:r>
              <a:rPr lang="en-US" dirty="0"/>
              <a:t>Community chose TMT for 10% level participation</a:t>
            </a:r>
          </a:p>
          <a:p>
            <a:pPr lvl="1"/>
            <a:r>
              <a:rPr lang="en-US" dirty="0"/>
              <a:t>Guaranteed in-kind contribution </a:t>
            </a:r>
          </a:p>
          <a:p>
            <a:pPr lvl="1"/>
            <a:r>
              <a:rPr lang="en-US" dirty="0"/>
              <a:t>Based on segmented technology with Keck heritage</a:t>
            </a:r>
          </a:p>
          <a:p>
            <a:pPr lvl="1"/>
            <a:r>
              <a:rPr lang="en-US" dirty="0"/>
              <a:t>Smaller group – larger say</a:t>
            </a:r>
          </a:p>
          <a:p>
            <a:pPr lvl="1"/>
            <a:r>
              <a:rPr lang="en-US" dirty="0"/>
              <a:t>Synergy with existing facilities in the Northern hemisphere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7A97E3-EAF0-4F94-977E-1C8743059E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2819400" cy="192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 cstate="print"/>
          <a:srcRect l="14400" r="26400"/>
          <a:stretch>
            <a:fillRect/>
          </a:stretch>
        </p:blipFill>
        <p:spPr bwMode="auto">
          <a:xfrm>
            <a:off x="5533397" y="672211"/>
            <a:ext cx="2917557" cy="186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opy of TMT_Graphic_XI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02507" y="647294"/>
            <a:ext cx="2514600" cy="1885950"/>
          </a:xfrm>
          <a:prstGeom prst="rect">
            <a:avLst/>
          </a:prstGeom>
          <a:noFill/>
          <a:ln/>
        </p:spPr>
      </p:pic>
      <p:sp>
        <p:nvSpPr>
          <p:cNvPr id="11" name="TextBox 10"/>
          <p:cNvSpPr txBox="1"/>
          <p:nvPr/>
        </p:nvSpPr>
        <p:spPr>
          <a:xfrm>
            <a:off x="152400" y="762000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24.5-m GMT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609600"/>
            <a:ext cx="162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30-m TMT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0" y="609600"/>
            <a:ext cx="182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39-m E-ELT</a:t>
            </a:r>
          </a:p>
        </p:txBody>
      </p:sp>
    </p:spTree>
    <p:extLst>
      <p:ext uri="{BB962C8B-B14F-4D97-AF65-F5344CB8AC3E}">
        <p14:creationId xmlns:p14="http://schemas.microsoft.com/office/powerpoint/2010/main" val="4008973970"/>
      </p:ext>
    </p:extLst>
  </p:cSld>
  <p:clrMapOvr>
    <a:masterClrMapping/>
  </p:clrMapOvr>
  <p:transition advTm="2268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934200" cy="533400"/>
          </a:xfrm>
        </p:spPr>
        <p:txBody>
          <a:bodyPr/>
          <a:lstStyle/>
          <a:p>
            <a:r>
              <a:rPr lang="en-US" dirty="0"/>
              <a:t>TMT Discovery Space – the known unknowns </a:t>
            </a:r>
          </a:p>
        </p:txBody>
      </p:sp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459" y="685800"/>
            <a:ext cx="739588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199"/>
            <a:ext cx="7543800" cy="562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9857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Universe</a:t>
            </a:r>
            <a:endParaRPr lang="en-IN" dirty="0"/>
          </a:p>
        </p:txBody>
      </p:sp>
      <p:pic>
        <p:nvPicPr>
          <p:cNvPr id="8" name="Content Placeholder 7" descr="Superclusters_atlasoftheunivers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685800"/>
            <a:ext cx="6096000" cy="5715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9525B-B021-476C-9894-A874B7C1DB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Picture 8" descr="DarkMatter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500" y="1339850"/>
            <a:ext cx="74930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464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6553200" cy="533400"/>
          </a:xfrm>
        </p:spPr>
        <p:txBody>
          <a:bodyPr/>
          <a:lstStyle/>
          <a:p>
            <a:pPr eaLnBrk="1" hangingPunct="1"/>
            <a:r>
              <a:rPr lang="en-US" altLang="en-US"/>
              <a:t>Astonishing future, Fundamental questions</a:t>
            </a:r>
          </a:p>
        </p:txBody>
      </p:sp>
      <p:pic>
        <p:nvPicPr>
          <p:cNvPr id="168966" name="Picture 6" descr="JWST_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762000"/>
            <a:ext cx="2362200" cy="2143125"/>
          </a:xfrm>
        </p:spPr>
      </p:pic>
      <p:sp>
        <p:nvSpPr>
          <p:cNvPr id="35842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/>
              <a:t>09/05/2019</a:t>
            </a:r>
          </a:p>
        </p:txBody>
      </p:sp>
      <p:sp>
        <p:nvSpPr>
          <p:cNvPr id="35861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/>
              <a:t>A. N. Ramaprakash, India-TMT</a:t>
            </a:r>
          </a:p>
        </p:txBody>
      </p:sp>
      <p:sp>
        <p:nvSpPr>
          <p:cNvPr id="35862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0708FEEC-B802-4909-A043-C02F1ACB0DC5}" type="slidenum">
              <a:rPr lang="en-US" altLang="en-US" sz="1400" smtClean="0"/>
              <a:pPr eaLnBrk="1" hangingPunct="1">
                <a:defRPr/>
              </a:pPr>
              <a:t>22</a:t>
            </a:fld>
            <a:endParaRPr lang="en-US" altLang="en-US" sz="1400"/>
          </a:p>
        </p:txBody>
      </p:sp>
      <p:pic>
        <p:nvPicPr>
          <p:cNvPr id="168980" name="Picture 20" descr="PS4-1-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1905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7" name="Picture 7" descr="TMT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2667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8" name="Picture 8" descr="GMT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76300"/>
            <a:ext cx="2667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9" name="Picture 9" descr="BRD200612_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5908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1" name="Picture 11" descr="ALMA_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25908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2" name="Picture 12" descr="LSST_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19812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3" name="Picture 13" descr="XEUS_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292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0" name="Picture 10" descr="GAIA_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1066800" y="1143000"/>
            <a:ext cx="6846888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How and when did the universe come into being?</a:t>
            </a:r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-4763" y="1981200"/>
            <a:ext cx="8767763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How did galaxies take birth and evolve into what we see today?</a:t>
            </a:r>
          </a:p>
        </p:txBody>
      </p:sp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1066800" y="2895600"/>
            <a:ext cx="6840538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What is the large scale structure of this universe?</a:t>
            </a:r>
          </a:p>
        </p:txBody>
      </p:sp>
      <p:sp>
        <p:nvSpPr>
          <p:cNvPr id="168977" name="Text Box 17"/>
          <p:cNvSpPr txBox="1">
            <a:spLocks noChangeArrowheads="1"/>
          </p:cNvSpPr>
          <p:nvPr/>
        </p:nvSpPr>
        <p:spPr bwMode="auto">
          <a:xfrm>
            <a:off x="1516063" y="4876800"/>
            <a:ext cx="6027737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Is there life anywhere else in this universe?</a:t>
            </a:r>
          </a:p>
        </p:txBody>
      </p:sp>
      <p:sp>
        <p:nvSpPr>
          <p:cNvPr id="168978" name="Text Box 18"/>
          <p:cNvSpPr txBox="1">
            <a:spLocks noChangeArrowheads="1"/>
          </p:cNvSpPr>
          <p:nvPr/>
        </p:nvSpPr>
        <p:spPr bwMode="auto">
          <a:xfrm>
            <a:off x="1433513" y="3886200"/>
            <a:ext cx="6178550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Is there stuff we can’t see? If so how much?</a:t>
            </a:r>
          </a:p>
        </p:txBody>
      </p:sp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1336675" y="5791200"/>
            <a:ext cx="6283325" cy="457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How do massive blackholes form and evolve?</a:t>
            </a:r>
          </a:p>
        </p:txBody>
      </p:sp>
      <p:pic>
        <p:nvPicPr>
          <p:cNvPr id="168981" name="Picture 21" descr="data explod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33500"/>
            <a:ext cx="3352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82" name="Picture 22" descr="data explode 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5429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4978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68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4" grpId="0" animBg="1"/>
      <p:bldP spid="168974" grpId="1" animBg="1"/>
      <p:bldP spid="168975" grpId="0" animBg="1"/>
      <p:bldP spid="168976" grpId="0" animBg="1"/>
      <p:bldP spid="168977" grpId="0" animBg="1"/>
      <p:bldP spid="168978" grpId="0" animBg="1"/>
      <p:bldP spid="1689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Beyond Imagination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16633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47646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7086600" cy="533400"/>
          </a:xfrm>
        </p:spPr>
        <p:txBody>
          <a:bodyPr/>
          <a:lstStyle/>
          <a:p>
            <a:r>
              <a:rPr lang="en-IN" dirty="0"/>
              <a:t>Imagining the knowns</a:t>
            </a:r>
          </a:p>
        </p:txBody>
      </p:sp>
      <p:sp>
        <p:nvSpPr>
          <p:cNvPr id="3686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09/05/2019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A. N. Ramaprakash, India-TMT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014A00-7B20-429E-A83A-43F62A12DC96}" type="slidenum">
              <a:rPr lang="en-US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5000" y="5606182"/>
            <a:ext cx="43428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62000"/>
            <a:ext cx="3352800" cy="4714358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 bwMode="auto">
          <a:xfrm>
            <a:off x="838200" y="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IN" kern="0" dirty="0"/>
              <a:t>Imagining the knowns </a:t>
            </a:r>
            <a:r>
              <a:rPr lang="en-IN" kern="0" dirty="0">
                <a:solidFill>
                  <a:schemeClr val="accent1"/>
                </a:solidFill>
              </a:rPr>
              <a:t>and discovering the unknowns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447800"/>
            <a:ext cx="494697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293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India’s Participation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Led by India-TMT consortium</a:t>
            </a:r>
          </a:p>
          <a:p>
            <a:pPr lvl="1"/>
            <a:r>
              <a:rPr lang="en-US" dirty="0" err="1"/>
              <a:t>Aryabhatta</a:t>
            </a:r>
            <a:r>
              <a:rPr lang="en-US" dirty="0"/>
              <a:t> Research Institute for Observational Sciences (ARIES), </a:t>
            </a:r>
            <a:r>
              <a:rPr lang="en-US" dirty="0" err="1"/>
              <a:t>Nainital</a:t>
            </a:r>
            <a:endParaRPr lang="en-US" dirty="0"/>
          </a:p>
          <a:p>
            <a:pPr lvl="1"/>
            <a:r>
              <a:rPr lang="en-US" dirty="0"/>
              <a:t>Indian Institute of Astrophysics (IIA), Bengaluru</a:t>
            </a:r>
          </a:p>
          <a:p>
            <a:pPr lvl="1"/>
            <a:r>
              <a:rPr lang="en-US" dirty="0"/>
              <a:t>Inter-University Center for Astronomy and Astrophysics (IUCAA), Pune</a:t>
            </a:r>
          </a:p>
          <a:p>
            <a:r>
              <a:rPr lang="en-US" dirty="0"/>
              <a:t>India-TMT Coordination Centre (ITCC) at IIA campus</a:t>
            </a:r>
          </a:p>
          <a:p>
            <a:r>
              <a:rPr lang="en-US" dirty="0"/>
              <a:t>Funded by DST and DAE</a:t>
            </a:r>
          </a:p>
          <a:p>
            <a:pPr lvl="1"/>
            <a:r>
              <a:rPr lang="en-US" dirty="0"/>
              <a:t>Mega-Facilities for Basic Science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Other institutes and </a:t>
            </a:r>
            <a:r>
              <a:rPr lang="en-US" dirty="0" err="1"/>
              <a:t>centres</a:t>
            </a:r>
            <a:endParaRPr lang="en-US" dirty="0"/>
          </a:p>
          <a:p>
            <a:pPr lvl="1"/>
            <a:r>
              <a:rPr lang="en-US" dirty="0"/>
              <a:t>CDAC, TIFR, IIST, IISERs, Universities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CBAB2-09A9-44BD-B9FA-F30BADF9BF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397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India’s Participation Status and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7000" dirty="0"/>
              <a:t>2007-2014</a:t>
            </a:r>
          </a:p>
          <a:p>
            <a:pPr lvl="1"/>
            <a:r>
              <a:rPr lang="en-US" sz="6000" dirty="0"/>
              <a:t>Development of consensus among the scientific community        </a:t>
            </a:r>
          </a:p>
          <a:p>
            <a:pPr lvl="1"/>
            <a:r>
              <a:rPr lang="en-US" sz="6000" dirty="0"/>
              <a:t>Proposal development</a:t>
            </a:r>
          </a:p>
          <a:p>
            <a:pPr lvl="1"/>
            <a:r>
              <a:rPr lang="en-US" sz="6000" dirty="0"/>
              <a:t>Technology demonstration and Prototype development</a:t>
            </a:r>
          </a:p>
          <a:p>
            <a:pPr lvl="1"/>
            <a:r>
              <a:rPr lang="en-US" sz="6000" dirty="0"/>
              <a:t>Fund approval  by the Union Cabinet – 24</a:t>
            </a:r>
            <a:r>
              <a:rPr lang="en-US" sz="6000" baseline="30000" dirty="0"/>
              <a:t>th</a:t>
            </a:r>
            <a:r>
              <a:rPr lang="en-US" sz="6000" dirty="0"/>
              <a:t>  Sept. 2014</a:t>
            </a:r>
          </a:p>
          <a:p>
            <a:pPr lvl="1"/>
            <a:r>
              <a:rPr lang="en-US" sz="6000" dirty="0"/>
              <a:t>Agreements signed by Union Cabinet Minister for S&amp;T on 2</a:t>
            </a:r>
            <a:r>
              <a:rPr lang="en-US" sz="6000" baseline="30000" dirty="0"/>
              <a:t>nd</a:t>
            </a:r>
            <a:r>
              <a:rPr lang="en-US" sz="6000" dirty="0"/>
              <a:t> Dec. 2014</a:t>
            </a:r>
          </a:p>
          <a:p>
            <a:r>
              <a:rPr lang="en-US" sz="6400" dirty="0"/>
              <a:t>2015-2019</a:t>
            </a:r>
          </a:p>
          <a:p>
            <a:pPr lvl="1"/>
            <a:r>
              <a:rPr lang="en-US" sz="6000" dirty="0"/>
              <a:t>Execution of partner work packages</a:t>
            </a:r>
          </a:p>
          <a:p>
            <a:pPr lvl="1"/>
            <a:r>
              <a:rPr lang="en-US" sz="6000" dirty="0"/>
              <a:t>Civil construction stalled</a:t>
            </a:r>
          </a:p>
          <a:p>
            <a:r>
              <a:rPr lang="en-US" sz="7000" dirty="0"/>
              <a:t>2019 – 2029/30</a:t>
            </a:r>
          </a:p>
          <a:p>
            <a:pPr lvl="1"/>
            <a:r>
              <a:rPr lang="en-US" sz="6000" dirty="0"/>
              <a:t>Resume On-site Construction of TMT International Observatory</a:t>
            </a:r>
          </a:p>
          <a:p>
            <a:pPr lvl="1"/>
            <a:r>
              <a:rPr lang="en-US" sz="6000" dirty="0"/>
              <a:t>Execution of our share of  work packages</a:t>
            </a:r>
          </a:p>
          <a:p>
            <a:pPr lvl="1"/>
            <a:r>
              <a:rPr lang="en-US" sz="6000" dirty="0"/>
              <a:t>Development of human resources and readiness to use the facility</a:t>
            </a:r>
          </a:p>
          <a:p>
            <a:r>
              <a:rPr lang="en-US" sz="7000" dirty="0"/>
              <a:t>2030 – 2080</a:t>
            </a:r>
          </a:p>
          <a:p>
            <a:pPr lvl="1"/>
            <a:r>
              <a:rPr lang="en-US" sz="6000" dirty="0"/>
              <a:t>Science Operations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468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TMT Collaboration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A. N. Ramaprakash, India-TMT</a:t>
            </a:r>
            <a:endParaRPr lang="en-US" sz="80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A64B63F-9C79-46A2-A9E0-6ACD6B740D83}" type="slidenum">
              <a:rPr lang="en-US" smtClean="0"/>
              <a:pPr eaLnBrk="1" hangingPunct="1"/>
              <a:t>5</a:t>
            </a:fld>
            <a:endParaRPr lang="en-US"/>
          </a:p>
        </p:txBody>
      </p:sp>
      <p:pic>
        <p:nvPicPr>
          <p:cNvPr id="8197" name="Picture 3" descr="pacific world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388" r="2499" b="3979"/>
          <a:stretch>
            <a:fillRect/>
          </a:stretch>
        </p:blipFill>
        <p:spPr bwMode="auto">
          <a:xfrm>
            <a:off x="304800" y="927100"/>
            <a:ext cx="822642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2439987" y="927100"/>
            <a:ext cx="5588000" cy="33718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23461" name="Group 5"/>
          <p:cNvGrpSpPr>
            <a:grpSpLocks noChangeAspect="1"/>
          </p:cNvGrpSpPr>
          <p:nvPr/>
        </p:nvGrpSpPr>
        <p:grpSpPr bwMode="auto">
          <a:xfrm>
            <a:off x="292100" y="-4267200"/>
            <a:ext cx="13766800" cy="10272713"/>
            <a:chOff x="287" y="-2208"/>
            <a:chExt cx="8497" cy="6340"/>
          </a:xfrm>
        </p:grpSpPr>
        <p:sp>
          <p:nvSpPr>
            <p:cNvPr id="8221" name="Rectangle 6"/>
            <p:cNvSpPr>
              <a:spLocks noChangeAspect="1" noChangeArrowheads="1"/>
            </p:cNvSpPr>
            <p:nvPr/>
          </p:nvSpPr>
          <p:spPr bwMode="auto">
            <a:xfrm>
              <a:off x="480" y="-2208"/>
              <a:ext cx="8304" cy="6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22" name="Picture 7" descr="Pacific closeup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1001"/>
              <a:ext cx="5182" cy="3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23464" name="Group 8"/>
          <p:cNvGrpSpPr>
            <a:grpSpLocks/>
          </p:cNvGrpSpPr>
          <p:nvPr/>
        </p:nvGrpSpPr>
        <p:grpSpPr bwMode="auto">
          <a:xfrm>
            <a:off x="762000" y="3959225"/>
            <a:ext cx="4419600" cy="381000"/>
            <a:chOff x="480" y="2928"/>
            <a:chExt cx="2784" cy="240"/>
          </a:xfrm>
        </p:grpSpPr>
        <p:sp>
          <p:nvSpPr>
            <p:cNvPr id="8219" name="Line 9"/>
            <p:cNvSpPr>
              <a:spLocks noChangeShapeType="1"/>
            </p:cNvSpPr>
            <p:nvPr/>
          </p:nvSpPr>
          <p:spPr bwMode="auto">
            <a:xfrm flipH="1" flipV="1">
              <a:off x="480" y="2928"/>
              <a:ext cx="2784" cy="240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Text Box 10"/>
            <p:cNvSpPr txBox="1">
              <a:spLocks noChangeArrowheads="1"/>
            </p:cNvSpPr>
            <p:nvPr/>
          </p:nvSpPr>
          <p:spPr bwMode="auto">
            <a:xfrm rot="300000">
              <a:off x="1026" y="2966"/>
              <a:ext cx="835" cy="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1000" dirty="0"/>
                <a:t>Delhi  12250 km</a:t>
              </a:r>
            </a:p>
          </p:txBody>
        </p:sp>
      </p:grpSp>
      <p:grpSp>
        <p:nvGrpSpPr>
          <p:cNvPr id="2323467" name="Group 11"/>
          <p:cNvGrpSpPr>
            <a:grpSpLocks/>
          </p:cNvGrpSpPr>
          <p:nvPr/>
        </p:nvGrpSpPr>
        <p:grpSpPr bwMode="auto">
          <a:xfrm>
            <a:off x="2105025" y="3459163"/>
            <a:ext cx="3062288" cy="877887"/>
            <a:chOff x="1326" y="2613"/>
            <a:chExt cx="1929" cy="553"/>
          </a:xfrm>
        </p:grpSpPr>
        <p:sp>
          <p:nvSpPr>
            <p:cNvPr id="8217" name="Line 12"/>
            <p:cNvSpPr>
              <a:spLocks noChangeShapeType="1"/>
            </p:cNvSpPr>
            <p:nvPr/>
          </p:nvSpPr>
          <p:spPr bwMode="auto">
            <a:xfrm flipH="1" flipV="1">
              <a:off x="1326" y="2613"/>
              <a:ext cx="1929" cy="553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Text Box 13"/>
            <p:cNvSpPr txBox="1">
              <a:spLocks noChangeArrowheads="1"/>
            </p:cNvSpPr>
            <p:nvPr/>
          </p:nvSpPr>
          <p:spPr bwMode="auto">
            <a:xfrm rot="960000">
              <a:off x="1441" y="2698"/>
              <a:ext cx="662" cy="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1000"/>
                <a:t>Beijing  8470 km</a:t>
              </a:r>
            </a:p>
          </p:txBody>
        </p:sp>
      </p:grpSp>
      <p:grpSp>
        <p:nvGrpSpPr>
          <p:cNvPr id="2323470" name="Group 14"/>
          <p:cNvGrpSpPr>
            <a:grpSpLocks/>
          </p:cNvGrpSpPr>
          <p:nvPr/>
        </p:nvGrpSpPr>
        <p:grpSpPr bwMode="auto">
          <a:xfrm>
            <a:off x="2943225" y="3592513"/>
            <a:ext cx="2230438" cy="749300"/>
            <a:chOff x="1854" y="2697"/>
            <a:chExt cx="1405" cy="472"/>
          </a:xfrm>
        </p:grpSpPr>
        <p:sp>
          <p:nvSpPr>
            <p:cNvPr id="8215" name="Line 15"/>
            <p:cNvSpPr>
              <a:spLocks noChangeShapeType="1"/>
            </p:cNvSpPr>
            <p:nvPr/>
          </p:nvSpPr>
          <p:spPr bwMode="auto">
            <a:xfrm flipH="1" flipV="1">
              <a:off x="1854" y="2697"/>
              <a:ext cx="1405" cy="472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Text Box 16"/>
            <p:cNvSpPr txBox="1">
              <a:spLocks noChangeArrowheads="1"/>
            </p:cNvSpPr>
            <p:nvPr/>
          </p:nvSpPr>
          <p:spPr bwMode="auto">
            <a:xfrm rot="1080000">
              <a:off x="2167" y="2858"/>
              <a:ext cx="622" cy="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1000" dirty="0"/>
                <a:t>Tokyo  6470 km</a:t>
              </a:r>
            </a:p>
          </p:txBody>
        </p:sp>
      </p:grpSp>
      <p:grpSp>
        <p:nvGrpSpPr>
          <p:cNvPr id="2323473" name="Group 17"/>
          <p:cNvGrpSpPr>
            <a:grpSpLocks/>
          </p:cNvGrpSpPr>
          <p:nvPr/>
        </p:nvGrpSpPr>
        <p:grpSpPr bwMode="auto">
          <a:xfrm>
            <a:off x="5181600" y="3502025"/>
            <a:ext cx="2667000" cy="842963"/>
            <a:chOff x="3264" y="2640"/>
            <a:chExt cx="1680" cy="531"/>
          </a:xfrm>
        </p:grpSpPr>
        <p:sp>
          <p:nvSpPr>
            <p:cNvPr id="8213" name="Line 18"/>
            <p:cNvSpPr>
              <a:spLocks noChangeShapeType="1"/>
            </p:cNvSpPr>
            <p:nvPr/>
          </p:nvSpPr>
          <p:spPr bwMode="auto">
            <a:xfrm flipV="1">
              <a:off x="3264" y="2640"/>
              <a:ext cx="1680" cy="53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6" name="Text Box 19"/>
            <p:cNvSpPr txBox="1">
              <a:spLocks noChangeArrowheads="1"/>
            </p:cNvSpPr>
            <p:nvPr/>
          </p:nvSpPr>
          <p:spPr bwMode="auto">
            <a:xfrm rot="-1020000">
              <a:off x="3810" y="2793"/>
              <a:ext cx="990" cy="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sz="1000" dirty="0">
                  <a:solidFill>
                    <a:schemeClr val="bg2">
                      <a:lumMod val="75000"/>
                    </a:schemeClr>
                  </a:solidFill>
                </a:rPr>
                <a:t>Washington, DC  7670 km</a:t>
              </a:r>
            </a:p>
          </p:txBody>
        </p:sp>
      </p:grpSp>
      <p:grpSp>
        <p:nvGrpSpPr>
          <p:cNvPr id="2323476" name="Group 20"/>
          <p:cNvGrpSpPr>
            <a:grpSpLocks/>
          </p:cNvGrpSpPr>
          <p:nvPr/>
        </p:nvGrpSpPr>
        <p:grpSpPr bwMode="auto">
          <a:xfrm>
            <a:off x="5181600" y="3182938"/>
            <a:ext cx="2705100" cy="1160462"/>
            <a:chOff x="3264" y="2439"/>
            <a:chExt cx="1704" cy="731"/>
          </a:xfrm>
        </p:grpSpPr>
        <p:sp>
          <p:nvSpPr>
            <p:cNvPr id="8211" name="Line 21"/>
            <p:cNvSpPr>
              <a:spLocks noChangeShapeType="1"/>
            </p:cNvSpPr>
            <p:nvPr/>
          </p:nvSpPr>
          <p:spPr bwMode="auto">
            <a:xfrm flipV="1">
              <a:off x="3264" y="2439"/>
              <a:ext cx="1704" cy="73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Text Box 22"/>
            <p:cNvSpPr txBox="1">
              <a:spLocks noChangeArrowheads="1"/>
            </p:cNvSpPr>
            <p:nvPr/>
          </p:nvSpPr>
          <p:spPr bwMode="auto">
            <a:xfrm rot="-1380000">
              <a:off x="4158" y="2595"/>
              <a:ext cx="648" cy="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1000"/>
                <a:t>Ottawa 7650 km</a:t>
              </a:r>
            </a:p>
          </p:txBody>
        </p:sp>
      </p:grpSp>
      <p:grpSp>
        <p:nvGrpSpPr>
          <p:cNvPr id="2323479" name="Group 23"/>
          <p:cNvGrpSpPr>
            <a:grpSpLocks/>
          </p:cNvGrpSpPr>
          <p:nvPr/>
        </p:nvGrpSpPr>
        <p:grpSpPr bwMode="auto">
          <a:xfrm>
            <a:off x="4686300" y="4297363"/>
            <a:ext cx="990600" cy="274637"/>
            <a:chOff x="2952" y="3141"/>
            <a:chExt cx="624" cy="173"/>
          </a:xfrm>
        </p:grpSpPr>
        <p:sp>
          <p:nvSpPr>
            <p:cNvPr id="8209" name="AutoShape 24"/>
            <p:cNvSpPr>
              <a:spLocks noChangeArrowheads="1"/>
            </p:cNvSpPr>
            <p:nvPr/>
          </p:nvSpPr>
          <p:spPr bwMode="auto">
            <a:xfrm>
              <a:off x="3237" y="3141"/>
              <a:ext cx="58" cy="58"/>
            </a:xfrm>
            <a:prstGeom prst="star4">
              <a:avLst>
                <a:gd name="adj" fmla="val 12500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Text Box 25"/>
            <p:cNvSpPr txBox="1">
              <a:spLocks noChangeArrowheads="1"/>
            </p:cNvSpPr>
            <p:nvPr/>
          </p:nvSpPr>
          <p:spPr bwMode="auto">
            <a:xfrm>
              <a:off x="2952" y="3150"/>
              <a:ext cx="624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1100">
                  <a:solidFill>
                    <a:srgbClr val="0000FF"/>
                  </a:solidFill>
                </a:rPr>
                <a:t>Mauna Kea</a:t>
              </a:r>
            </a:p>
          </p:txBody>
        </p:sp>
      </p:grpSp>
      <p:grpSp>
        <p:nvGrpSpPr>
          <p:cNvPr id="2323485" name="Group 29"/>
          <p:cNvGrpSpPr>
            <a:grpSpLocks/>
          </p:cNvGrpSpPr>
          <p:nvPr/>
        </p:nvGrpSpPr>
        <p:grpSpPr bwMode="auto">
          <a:xfrm>
            <a:off x="5186363" y="3700463"/>
            <a:ext cx="1228725" cy="652462"/>
            <a:chOff x="3267" y="2765"/>
            <a:chExt cx="774" cy="411"/>
          </a:xfrm>
        </p:grpSpPr>
        <p:sp>
          <p:nvSpPr>
            <p:cNvPr id="8207" name="Line 27"/>
            <p:cNvSpPr>
              <a:spLocks noChangeShapeType="1"/>
            </p:cNvSpPr>
            <p:nvPr/>
          </p:nvSpPr>
          <p:spPr bwMode="auto">
            <a:xfrm flipV="1">
              <a:off x="3267" y="2765"/>
              <a:ext cx="774" cy="411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Text Box 28"/>
            <p:cNvSpPr txBox="1">
              <a:spLocks noChangeArrowheads="1"/>
            </p:cNvSpPr>
            <p:nvPr/>
          </p:nvSpPr>
          <p:spPr bwMode="auto">
            <a:xfrm rot="-1718018">
              <a:off x="3340" y="2940"/>
              <a:ext cx="590" cy="6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sz="1000"/>
                <a:t>Calif.  4030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0241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3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3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32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32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32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2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2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2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629400" cy="533400"/>
          </a:xfrm>
        </p:spPr>
        <p:txBody>
          <a:bodyPr/>
          <a:lstStyle/>
          <a:p>
            <a:r>
              <a:rPr lang="en-US" dirty="0"/>
              <a:t>Summit of Mauna Kea ~ 4200m above MSL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 descr="C:\Users\Gary H Sanders\Desktop\NSF Proposal 2012\Final\Executive SummaryR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8" y="609600"/>
            <a:ext cx="7403052" cy="589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524000" y="5218259"/>
            <a:ext cx="1135878" cy="1182541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457200">
              <a:spcBef>
                <a:spcPct val="0"/>
              </a:spcBef>
              <a:buClrTx/>
              <a:buFontTx/>
              <a:buNone/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102" name="Picture 6" descr="http://t1.gstatic.com/images?q=tbn:ANd9GcSWfhb02vkaCUDwovwB9Ii8dPXul0EI8fBB4yYy_z1mTTozxHoZx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82" y="5353800"/>
            <a:ext cx="499191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7/75/IndiaGa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0" y="5562600"/>
            <a:ext cx="600000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6051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Thirty </a:t>
            </a:r>
            <a:r>
              <a:rPr lang="en-US" dirty="0" err="1"/>
              <a:t>Metre</a:t>
            </a:r>
            <a:r>
              <a:rPr lang="en-US" dirty="0"/>
              <a:t> Telescope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Highly segmented (492) primary mirror</a:t>
            </a:r>
          </a:p>
          <a:p>
            <a:r>
              <a:rPr lang="en-US" dirty="0"/>
              <a:t>Three mirror approach </a:t>
            </a:r>
          </a:p>
          <a:p>
            <a:pPr lvl="1"/>
            <a:r>
              <a:rPr lang="en-US" dirty="0"/>
              <a:t>Flat tertiary mirror allows quick steering of light into a suit of instruments mounted on two </a:t>
            </a:r>
            <a:r>
              <a:rPr lang="en-US" dirty="0" err="1"/>
              <a:t>Nasmyth</a:t>
            </a:r>
            <a:r>
              <a:rPr lang="en-US" dirty="0"/>
              <a:t> </a:t>
            </a:r>
            <a:r>
              <a:rPr lang="en-US" dirty="0" err="1"/>
              <a:t>focii</a:t>
            </a:r>
            <a:endParaRPr lang="en-US" dirty="0"/>
          </a:p>
          <a:p>
            <a:r>
              <a:rPr lang="en-US" dirty="0"/>
              <a:t>Built-in post focal adaptive optics system on one of the </a:t>
            </a:r>
            <a:r>
              <a:rPr lang="en-US" dirty="0" err="1"/>
              <a:t>Nasmyth</a:t>
            </a:r>
            <a:r>
              <a:rPr lang="en-US" dirty="0"/>
              <a:t> platforms</a:t>
            </a:r>
          </a:p>
          <a:p>
            <a:pPr lvl="1"/>
            <a:r>
              <a:rPr lang="en-US" dirty="0"/>
              <a:t>Exploit diffraction limited resolution</a:t>
            </a:r>
          </a:p>
          <a:p>
            <a:pPr lvl="1"/>
            <a:r>
              <a:rPr lang="en-US" dirty="0"/>
              <a:t>Enhance sensitivity to 50-60 times of current largest telescopes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12358" r="12136" b="6667"/>
          <a:stretch/>
        </p:blipFill>
        <p:spPr>
          <a:xfrm>
            <a:off x="838200" y="685800"/>
            <a:ext cx="6858000" cy="582460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90489"/>
            <a:ext cx="3886200" cy="57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5566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9565E-7 L 0.0375 0.000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Cash contribution to the project capped at 30%</a:t>
            </a:r>
          </a:p>
          <a:p>
            <a:pPr lvl="1"/>
            <a:r>
              <a:rPr lang="en-US" dirty="0"/>
              <a:t>To a common pool for common fund, infrastructure etc.</a:t>
            </a:r>
          </a:p>
          <a:p>
            <a:r>
              <a:rPr lang="en-US" dirty="0"/>
              <a:t>Up to 70% of all partner contributions will be made in in-kind</a:t>
            </a:r>
          </a:p>
          <a:p>
            <a:pPr lvl="1"/>
            <a:r>
              <a:rPr lang="en-US" dirty="0"/>
              <a:t>Subsystems (h/w and s/w)</a:t>
            </a:r>
          </a:p>
          <a:p>
            <a:pPr lvl="1"/>
            <a:r>
              <a:rPr lang="en-US" dirty="0"/>
              <a:t>Human resources (b/w)</a:t>
            </a:r>
          </a:p>
          <a:p>
            <a:pPr lvl="1"/>
            <a:r>
              <a:rPr lang="en-US" dirty="0"/>
              <a:t>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D5CE9-75A5-48D2-9839-941C07B2654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883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31562" t="13618" r="7014" b="12941"/>
          <a:stretch>
            <a:fillRect/>
          </a:stretch>
        </p:blipFill>
        <p:spPr bwMode="auto">
          <a:xfrm>
            <a:off x="2962458" y="1364397"/>
            <a:ext cx="435274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315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u="sng" dirty="0"/>
              <a:t>TMT Observatory: Partners Work Share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09/05/2019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 N. Ramaprakash, India-TMT</a:t>
            </a:r>
          </a:p>
        </p:txBody>
      </p:sp>
      <p:sp>
        <p:nvSpPr>
          <p:cNvPr id="4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593639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AD4785-52A7-4BB1-8DF4-990A41229351}" type="slidenum">
              <a:rPr lang="en-US" smtClean="0"/>
              <a:pPr eaLnBrk="1" hangingPunct="1"/>
              <a:t>9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15727" y="5021997"/>
            <a:ext cx="3898952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China: </a:t>
            </a:r>
            <a:r>
              <a:rPr lang="en-US" dirty="0"/>
              <a:t> tertiary mirror(M3)</a:t>
            </a:r>
          </a:p>
          <a:p>
            <a:r>
              <a:rPr lang="en-US" dirty="0"/>
              <a:t>Na GS laser launching</a:t>
            </a:r>
          </a:p>
          <a:p>
            <a:r>
              <a:rPr lang="en-US" dirty="0"/>
              <a:t>Segments, instruments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9200" y="457200"/>
            <a:ext cx="3889449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Canada: </a:t>
            </a:r>
            <a:r>
              <a:rPr lang="en-US" dirty="0"/>
              <a:t>Calotte type dome, AO systems, instruments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2680901"/>
            <a:ext cx="3962110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/>
              <a:t>Japan</a:t>
            </a:r>
            <a:r>
              <a:rPr lang="en-US" dirty="0" err="1"/>
              <a:t>:Telescope</a:t>
            </a:r>
            <a:r>
              <a:rPr lang="en-US" dirty="0"/>
              <a:t> Structure,</a:t>
            </a:r>
          </a:p>
          <a:p>
            <a:r>
              <a:rPr lang="en-US" dirty="0"/>
              <a:t>Segment Blanks, segments </a:t>
            </a:r>
          </a:p>
          <a:p>
            <a:r>
              <a:rPr lang="en-US" dirty="0"/>
              <a:t>instruments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059597"/>
            <a:ext cx="3352800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USA: </a:t>
            </a:r>
            <a:r>
              <a:rPr lang="en-US" dirty="0"/>
              <a:t>Segments, Polishing, Civil Works,</a:t>
            </a:r>
          </a:p>
          <a:p>
            <a:r>
              <a:rPr lang="en-US" dirty="0" err="1"/>
              <a:t>Integration,instruments</a:t>
            </a:r>
            <a:r>
              <a:rPr lang="en-US" dirty="0"/>
              <a:t> </a:t>
            </a:r>
          </a:p>
        </p:txBody>
      </p:sp>
      <p:cxnSp>
        <p:nvCxnSpPr>
          <p:cNvPr id="10" name="Straight Arrow Connector 9"/>
          <p:cNvCxnSpPr>
            <a:stCxn id="33" idx="3"/>
          </p:cNvCxnSpPr>
          <p:nvPr/>
        </p:nvCxnSpPr>
        <p:spPr>
          <a:xfrm flipV="1">
            <a:off x="3962110" y="2583599"/>
            <a:ext cx="990891" cy="69746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3" idx="3"/>
          </p:cNvCxnSpPr>
          <p:nvPr/>
        </p:nvCxnSpPr>
        <p:spPr>
          <a:xfrm>
            <a:off x="3962110" y="3281066"/>
            <a:ext cx="1600491" cy="6453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248400" y="1364397"/>
            <a:ext cx="762000" cy="304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705600" y="1364397"/>
            <a:ext cx="304800" cy="1524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352800" y="1592997"/>
            <a:ext cx="16002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562600" y="1897797"/>
            <a:ext cx="1447800" cy="3124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562600" y="3193197"/>
            <a:ext cx="1447800" cy="1828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484" y="5174397"/>
            <a:ext cx="4107415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India :  </a:t>
            </a:r>
            <a:r>
              <a:rPr lang="en-US" dirty="0"/>
              <a:t>M1 Control system</a:t>
            </a:r>
            <a:r>
              <a:rPr lang="en-US" b="1" dirty="0"/>
              <a:t>, </a:t>
            </a:r>
            <a:r>
              <a:rPr lang="en-US" dirty="0"/>
              <a:t>Software, segments</a:t>
            </a:r>
          </a:p>
          <a:p>
            <a:r>
              <a:rPr lang="en-US" dirty="0"/>
              <a:t>Instruments  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191000" y="3650397"/>
            <a:ext cx="1219200" cy="193899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430542"/>
      </p:ext>
    </p:extLst>
  </p:cSld>
  <p:clrMapOvr>
    <a:masterClrMapping/>
  </p:clrMapOvr>
</p:sld>
</file>

<file path=ppt/theme/theme1.xml><?xml version="1.0" encoding="utf-8"?>
<a:theme xmlns:a="http://schemas.openxmlformats.org/drawingml/2006/main" name="1_Ram">
  <a:themeElements>
    <a:clrScheme name="Ram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Ram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Ram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m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m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4628</TotalTime>
  <Words>1118</Words>
  <Application>Microsoft Office PowerPoint</Application>
  <PresentationFormat>On-screen Show (4:3)</PresentationFormat>
  <Paragraphs>250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Tahoma</vt:lpstr>
      <vt:lpstr>Times New Roman</vt:lpstr>
      <vt:lpstr>Verdana</vt:lpstr>
      <vt:lpstr>Wingdings</vt:lpstr>
      <vt:lpstr>1_Ram</vt:lpstr>
      <vt:lpstr>Challenging Technology Horizons for Expanding Discovery Space</vt:lpstr>
      <vt:lpstr>Mega-Optical and IR Facilities</vt:lpstr>
      <vt:lpstr>India’s Participation</vt:lpstr>
      <vt:lpstr>India’s Participation Status and Future</vt:lpstr>
      <vt:lpstr>TMT Collaboration</vt:lpstr>
      <vt:lpstr>Summit of Mauna Kea ~ 4200m above MSL </vt:lpstr>
      <vt:lpstr>Thirty Metre Telescope Project</vt:lpstr>
      <vt:lpstr>Indian Role</vt:lpstr>
      <vt:lpstr>TMT Observatory: Partners Work Share</vt:lpstr>
      <vt:lpstr>Indian Role</vt:lpstr>
      <vt:lpstr>Edge Sensors</vt:lpstr>
      <vt:lpstr>Actuators</vt:lpstr>
      <vt:lpstr>Segment Support Assembly</vt:lpstr>
      <vt:lpstr>Other work in progress</vt:lpstr>
      <vt:lpstr>Primary Mirror Segment Polishing</vt:lpstr>
      <vt:lpstr>First Light Instruments</vt:lpstr>
      <vt:lpstr>TMT Global Participants</vt:lpstr>
      <vt:lpstr>Challenges</vt:lpstr>
      <vt:lpstr>Challenges</vt:lpstr>
      <vt:lpstr>TMT Discovery Space – the known unknowns </vt:lpstr>
      <vt:lpstr>Our Universe</vt:lpstr>
      <vt:lpstr>Astonishing future, Fundamental questions</vt:lpstr>
      <vt:lpstr>Beyond Imagination</vt:lpstr>
      <vt:lpstr>Imagining the knowns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anr</dc:creator>
  <cp:lastModifiedBy>Ramaprakash</cp:lastModifiedBy>
  <cp:revision>383</cp:revision>
  <dcterms:created xsi:type="dcterms:W3CDTF">1601-01-01T00:00:00Z</dcterms:created>
  <dcterms:modified xsi:type="dcterms:W3CDTF">2019-05-07T05:46:50Z</dcterms:modified>
</cp:coreProperties>
</file>