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3" r:id="rId1"/>
    <p:sldMasterId id="2147483950" r:id="rId2"/>
  </p:sldMasterIdLst>
  <p:notesMasterIdLst>
    <p:notesMasterId r:id="rId23"/>
  </p:notesMasterIdLst>
  <p:sldIdLst>
    <p:sldId id="836" r:id="rId3"/>
    <p:sldId id="844" r:id="rId4"/>
    <p:sldId id="778" r:id="rId5"/>
    <p:sldId id="750" r:id="rId6"/>
    <p:sldId id="1283" r:id="rId7"/>
    <p:sldId id="1292" r:id="rId8"/>
    <p:sldId id="831" r:id="rId9"/>
    <p:sldId id="1289" r:id="rId10"/>
    <p:sldId id="1286" r:id="rId11"/>
    <p:sldId id="1288" r:id="rId12"/>
    <p:sldId id="837" r:id="rId13"/>
    <p:sldId id="756" r:id="rId14"/>
    <p:sldId id="841" r:id="rId15"/>
    <p:sldId id="766" r:id="rId16"/>
    <p:sldId id="839" r:id="rId17"/>
    <p:sldId id="840" r:id="rId18"/>
    <p:sldId id="1293" r:id="rId19"/>
    <p:sldId id="843" r:id="rId20"/>
    <p:sldId id="842" r:id="rId21"/>
    <p:sldId id="1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006600"/>
    <a:srgbClr val="FFCCFF"/>
    <a:srgbClr val="CCECFF"/>
    <a:srgbClr val="FFFFCC"/>
    <a:srgbClr val="FFFF99"/>
    <a:srgbClr val="66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5" autoAdjust="0"/>
    <p:restoredTop sz="94803" autoAdjust="0"/>
  </p:normalViewPr>
  <p:slideViewPr>
    <p:cSldViewPr>
      <p:cViewPr varScale="1">
        <p:scale>
          <a:sx n="79" d="100"/>
          <a:sy n="79" d="100"/>
        </p:scale>
        <p:origin x="83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56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FE84E-B7AE-42E4-A2D2-1311A2B48014}" type="datetimeFigureOut">
              <a:rPr lang="en-US" smtClean="0"/>
              <a:pPr/>
              <a:t>5/7/2019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F6D16-ACA5-43BD-B4F1-A22F497317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4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2037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grpSp>
              <p:nvGrpSpPr>
                <p:cNvPr id="5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2039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040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041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2043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SG" dirty="0">
                        <a:solidFill>
                          <a:srgbClr val="FFFFFF"/>
                        </a:solidFill>
                        <a:latin typeface="Arial Rounded MT Bold" pitchFamily="34" charset="0"/>
                      </a:endParaRPr>
                    </a:p>
                  </p:txBody>
                </p:sp>
                <p:grpSp>
                  <p:nvGrpSpPr>
                    <p:cNvPr id="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2045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SG" dirty="0">
                          <a:solidFill>
                            <a:srgbClr val="FFFFFF"/>
                          </a:solidFill>
                          <a:latin typeface="Arial Rounded MT Bold" pitchFamily="34" charset="0"/>
                        </a:endParaRPr>
                      </a:p>
                    </p:txBody>
                  </p:sp>
                  <p:grpSp>
                    <p:nvGrpSpPr>
                      <p:cNvPr id="8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2047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48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49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0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1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2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3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4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5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6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7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8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9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0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1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2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3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4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5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6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7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8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9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0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1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2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3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4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5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6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7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8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9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80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81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82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grpSp>
                      <p:nvGrpSpPr>
                        <p:cNvPr id="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2084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5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6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7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8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9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0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1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2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3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4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5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72096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97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98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99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0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1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2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3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4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5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6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7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8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9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0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1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2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3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4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5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6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7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8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9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0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1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2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3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4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5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6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7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8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9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30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31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2133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34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grpSp>
              <p:nvGrpSpPr>
                <p:cNvPr id="1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2136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37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38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39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0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1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2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3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4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</p:grpSp>
          </p:grpSp>
        </p:grpSp>
        <p:grpSp>
          <p:nvGrpSpPr>
            <p:cNvPr id="12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2146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47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48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49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50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51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2153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4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5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6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7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</p:grpSp>
        </p:grpSp>
      </p:grpSp>
      <p:sp>
        <p:nvSpPr>
          <p:cNvPr id="17215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>
                <a:latin typeface="Arial Rounded MT Bold" pitchFamily="34" charset="0"/>
              </a:defRPr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17215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Arial Rounded MT Bold" pitchFamily="34" charset="0"/>
              </a:defRPr>
            </a:lvl1pPr>
          </a:lstStyle>
          <a:p>
            <a:r>
              <a:rPr lang="en-SG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D2BD3-7BEA-49FB-AA72-C190B41F065D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SG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5ECFC-5445-4E88-B27C-966F374C0EBC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4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2037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grpSp>
              <p:nvGrpSpPr>
                <p:cNvPr id="5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2039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040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041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2043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SG" dirty="0">
                        <a:solidFill>
                          <a:srgbClr val="FFFFFF"/>
                        </a:solidFill>
                        <a:latin typeface="Arial Rounded MT Bold" pitchFamily="34" charset="0"/>
                      </a:endParaRPr>
                    </a:p>
                  </p:txBody>
                </p:sp>
                <p:grpSp>
                  <p:nvGrpSpPr>
                    <p:cNvPr id="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2045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SG" dirty="0">
                          <a:solidFill>
                            <a:srgbClr val="FFFFFF"/>
                          </a:solidFill>
                          <a:latin typeface="Arial Rounded MT Bold" pitchFamily="34" charset="0"/>
                        </a:endParaRPr>
                      </a:p>
                    </p:txBody>
                  </p:sp>
                  <p:grpSp>
                    <p:nvGrpSpPr>
                      <p:cNvPr id="8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2047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48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49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0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1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2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3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4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5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6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7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8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59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0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1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2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3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4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5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6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7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8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69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0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1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2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3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4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5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6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7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8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79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80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81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82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grpSp>
                      <p:nvGrpSpPr>
                        <p:cNvPr id="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2084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5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6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7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8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89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0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1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2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3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4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2095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  <a:latin typeface="Arial Rounded MT Bold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72096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97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98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099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0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1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2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3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4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5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6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7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8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09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0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1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2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3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4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5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6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7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8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19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0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1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2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3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4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5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6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7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8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29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30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  <p:sp>
                      <p:nvSpPr>
                        <p:cNvPr id="172131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  <a:latin typeface="Arial Rounded MT Bold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2133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34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grpSp>
              <p:nvGrpSpPr>
                <p:cNvPr id="1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2136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37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38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39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0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1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2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3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  <p:sp>
                <p:nvSpPr>
                  <p:cNvPr id="172144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  <a:latin typeface="Arial Rounded MT Bold" pitchFamily="34" charset="0"/>
                    </a:endParaRPr>
                  </a:p>
                </p:txBody>
              </p:sp>
            </p:grpSp>
          </p:grpSp>
        </p:grpSp>
        <p:grpSp>
          <p:nvGrpSpPr>
            <p:cNvPr id="12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2146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47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48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49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50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2151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  <a:latin typeface="Arial Rounded MT Bold" pitchFamily="34" charset="0"/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2153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4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5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6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72157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  <a:latin typeface="Arial Rounded MT Bold" pitchFamily="34" charset="0"/>
                  </a:endParaRPr>
                </a:p>
              </p:txBody>
            </p:sp>
          </p:grpSp>
        </p:grpSp>
      </p:grpSp>
      <p:sp>
        <p:nvSpPr>
          <p:cNvPr id="17215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>
                <a:latin typeface="Arial Rounded MT Bold" pitchFamily="34" charset="0"/>
              </a:defRPr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17215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Arial Rounded MT Bold" pitchFamily="34" charset="0"/>
              </a:defRPr>
            </a:lvl1pPr>
          </a:lstStyle>
          <a:p>
            <a:r>
              <a:rPr lang="en-SG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blipFill>
            <a:blip r:embed="rId2" cstate="print"/>
            <a:stretch>
              <a:fillRect/>
            </a:stretch>
          </a:blipFill>
        </p:spPr>
        <p:txBody>
          <a:bodyPr tIns="0"/>
          <a:lstStyle>
            <a:lvl1pPr>
              <a:defRPr>
                <a:solidFill>
                  <a:srgbClr val="FFFF00"/>
                </a:solidFill>
                <a:latin typeface="Arial Rounded MT Bold" pitchFamily="34" charset="0"/>
              </a:defRPr>
            </a:lvl1pPr>
          </a:lstStyle>
          <a:p>
            <a:r>
              <a:rPr lang="en-SG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" y="720000"/>
            <a:ext cx="9108000" cy="5760000"/>
          </a:xfrm>
        </p:spPr>
        <p:txBody>
          <a:bodyPr/>
          <a:lstStyle>
            <a:lvl1pPr>
              <a:buClr>
                <a:schemeClr val="tx1"/>
              </a:buClr>
              <a:buSzPct val="60000"/>
              <a:defRPr>
                <a:latin typeface="Arial Rounded MT Bold" pitchFamily="34" charset="0"/>
              </a:defRPr>
            </a:lvl1pPr>
            <a:lvl2pPr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Arial Rounded MT Bold" pitchFamily="34" charset="0"/>
              </a:defRPr>
            </a:lvl2pPr>
            <a:lvl3pPr>
              <a:buClr>
                <a:srgbClr val="FF0000"/>
              </a:buClr>
              <a:buSzPct val="100000"/>
              <a:buFont typeface="Arial" pitchFamily="34" charset="0"/>
              <a:buChar char="•"/>
              <a:defRPr>
                <a:solidFill>
                  <a:srgbClr val="FF0000"/>
                </a:solidFill>
                <a:latin typeface="Arial Rounded MT Bold" pitchFamily="34" charset="0"/>
              </a:defRPr>
            </a:lvl3pPr>
            <a:lvl4pPr>
              <a:defRPr>
                <a:latin typeface="Arial Rounded MT Bold" pitchFamily="34" charset="0"/>
              </a:defRPr>
            </a:lvl4pPr>
            <a:lvl5pPr>
              <a:defRPr>
                <a:latin typeface="Arial Rounded MT Bold" pitchFamily="34" charset="0"/>
              </a:defRPr>
            </a:lvl5pPr>
          </a:lstStyle>
          <a:p>
            <a:pPr lvl="0"/>
            <a:r>
              <a:rPr lang="en-SG" dirty="0"/>
              <a:t>Click to edit Master text styles</a:t>
            </a:r>
          </a:p>
          <a:p>
            <a:pPr lvl="1"/>
            <a:r>
              <a:rPr lang="en-SG" dirty="0"/>
              <a:t>Second level</a:t>
            </a:r>
          </a:p>
          <a:p>
            <a:pPr lvl="2"/>
            <a:r>
              <a:rPr lang="en-SG" dirty="0"/>
              <a:t>Third level</a:t>
            </a:r>
          </a:p>
          <a:p>
            <a:pPr lvl="3"/>
            <a:r>
              <a:rPr lang="en-SG" dirty="0"/>
              <a:t>Fourth level</a:t>
            </a:r>
          </a:p>
          <a:p>
            <a:pPr lvl="4"/>
            <a:r>
              <a:rPr lang="en-SG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000"/>
            <a:ext cx="8604000" cy="288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8663009" y="6516000"/>
            <a:ext cx="468000" cy="288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‹#›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804D3-5C3B-4809-A661-F6AA78F178D0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61A69-C217-44BC-BB34-5C41DD3B69FA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0B98C-CAB1-4C31-952B-A58DAE797399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FFFF00"/>
                </a:solidFill>
                <a:latin typeface="Arial Rounded MT Bold" pitchFamily="34" charset="0"/>
              </a:defRPr>
            </a:lvl1pPr>
          </a:lstStyle>
          <a:p>
            <a:r>
              <a:rPr lang="en-SG" dirty="0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80000"/>
            <a:ext cx="9000000" cy="288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BCE83-D575-4C8A-80BB-86377ECB268B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95489-8FC5-4A3D-9A1C-9439BB96A2CF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blipFill>
            <a:blip r:embed="rId2" cstate="print"/>
            <a:stretch>
              <a:fillRect/>
            </a:stretch>
          </a:blipFill>
        </p:spPr>
        <p:txBody>
          <a:bodyPr tIns="0"/>
          <a:lstStyle>
            <a:lvl1pPr>
              <a:defRPr>
                <a:solidFill>
                  <a:srgbClr val="FFFF00"/>
                </a:solidFill>
                <a:latin typeface="Arial Rounded MT Bold" pitchFamily="34" charset="0"/>
              </a:defRPr>
            </a:lvl1pPr>
          </a:lstStyle>
          <a:p>
            <a:r>
              <a:rPr lang="en-SG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" y="720000"/>
            <a:ext cx="9108000" cy="5760000"/>
          </a:xfrm>
        </p:spPr>
        <p:txBody>
          <a:bodyPr/>
          <a:lstStyle>
            <a:lvl1pPr>
              <a:buClr>
                <a:schemeClr val="tx1"/>
              </a:buClr>
              <a:buSzPct val="60000"/>
              <a:defRPr>
                <a:latin typeface="Arial Rounded MT Bold" pitchFamily="34" charset="0"/>
              </a:defRPr>
            </a:lvl1pPr>
            <a:lvl2pPr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Arial Rounded MT Bold" pitchFamily="34" charset="0"/>
              </a:defRPr>
            </a:lvl2pPr>
            <a:lvl3pPr>
              <a:buClr>
                <a:srgbClr val="FF0000"/>
              </a:buClr>
              <a:buSzPct val="100000"/>
              <a:buFont typeface="Arial" pitchFamily="34" charset="0"/>
              <a:buChar char="•"/>
              <a:defRPr>
                <a:solidFill>
                  <a:srgbClr val="00B0F0"/>
                </a:solidFill>
                <a:latin typeface="Arial Rounded MT Bold" pitchFamily="34" charset="0"/>
              </a:defRPr>
            </a:lvl3pPr>
            <a:lvl4pPr>
              <a:defRPr>
                <a:latin typeface="Arial Rounded MT Bold" pitchFamily="34" charset="0"/>
              </a:defRPr>
            </a:lvl4pPr>
            <a:lvl5pPr>
              <a:defRPr>
                <a:latin typeface="Arial Rounded MT Bold" pitchFamily="34" charset="0"/>
              </a:defRPr>
            </a:lvl5pPr>
          </a:lstStyle>
          <a:p>
            <a:pPr lvl="0"/>
            <a:r>
              <a:rPr lang="en-SG" dirty="0"/>
              <a:t>Click to edit Master text styles</a:t>
            </a:r>
          </a:p>
          <a:p>
            <a:pPr lvl="1"/>
            <a:r>
              <a:rPr lang="en-SG" dirty="0"/>
              <a:t>Second level</a:t>
            </a:r>
          </a:p>
          <a:p>
            <a:pPr lvl="2"/>
            <a:r>
              <a:rPr lang="en-SG" dirty="0"/>
              <a:t>Third level</a:t>
            </a:r>
          </a:p>
          <a:p>
            <a:pPr lvl="3"/>
            <a:r>
              <a:rPr lang="en-SG" dirty="0"/>
              <a:t>Fourth level</a:t>
            </a:r>
          </a:p>
          <a:p>
            <a:pPr lvl="4"/>
            <a:r>
              <a:rPr lang="en-SG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6000"/>
            <a:ext cx="8604000" cy="288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r>
              <a:rPr lang="nn-NO" dirty="0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8663009" y="6516000"/>
            <a:ext cx="468000" cy="288000"/>
          </a:xfrm>
        </p:spPr>
        <p:txBody>
          <a:bodyPr/>
          <a:lstStyle>
            <a:lvl1pPr algn="ctr">
              <a:defRPr sz="100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‹#›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SG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C3835-E520-405D-A741-8FBDD6F9F923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D2BD3-7BEA-49FB-AA72-C190B41F065D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SG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5ECFC-5445-4E88-B27C-966F374C0EBC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804D3-5C3B-4809-A661-F6AA78F178D0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61A69-C217-44BC-BB34-5C41DD3B69FA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0B98C-CAB1-4C31-952B-A58DAE797399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FFFF00"/>
                </a:solidFill>
                <a:latin typeface="Arial Rounded MT Bold" pitchFamily="34" charset="0"/>
              </a:defRPr>
            </a:lvl1pPr>
          </a:lstStyle>
          <a:p>
            <a:r>
              <a:rPr lang="en-SG" dirty="0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" y="6480000"/>
            <a:ext cx="9000000" cy="288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BCE83-D575-4C8A-80BB-86377ECB268B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95489-8FC5-4A3D-9A1C-9439BB96A2CF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SG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SG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S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C3835-E520-405D-A741-8FBDD6F9F923}" type="slidenum">
              <a:rPr lang="en-SG">
                <a:solidFill>
                  <a:srgbClr val="FFFFFF"/>
                </a:solidFill>
              </a:rPr>
              <a:pPr/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4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101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101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01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01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101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SG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grpSp>
                  <p:nvGrpSpPr>
                    <p:cNvPr id="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102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SG" dirty="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grpSp>
                    <p:nvGrpSpPr>
                      <p:cNvPr id="8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102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106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7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7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7107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110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1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111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2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112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112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7113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7113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7113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25DDA1-8321-48AA-B72A-57DD9D18B8CF}" type="slidenum">
              <a:rPr lang="en-SG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7113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17113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4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101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101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01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01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101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SG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grpSp>
                  <p:nvGrpSpPr>
                    <p:cNvPr id="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102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SG" dirty="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grpSp>
                    <p:nvGrpSpPr>
                      <p:cNvPr id="8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102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2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3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4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5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106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6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7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7107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SG" dirty="0">
                              <a:solidFill>
                                <a:srgbClr val="FFFFFF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7107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7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8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09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110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SG" dirty="0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110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1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111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1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112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SG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112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12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SG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112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13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SG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7113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7113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n-NO">
                <a:solidFill>
                  <a:srgbClr val="FFFFFF"/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7113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25DDA1-8321-48AA-B72A-57DD9D18B8CF}" type="slidenum">
              <a:rPr lang="en-SG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7113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/>
              <a:t>Click to edit Master text styles</a:t>
            </a:r>
          </a:p>
          <a:p>
            <a:pPr lvl="1"/>
            <a:r>
              <a:rPr lang="en-SG"/>
              <a:t>Second level</a:t>
            </a:r>
          </a:p>
          <a:p>
            <a:pPr lvl="2"/>
            <a:r>
              <a:rPr lang="en-SG"/>
              <a:t>Third level</a:t>
            </a:r>
          </a:p>
          <a:p>
            <a:pPr lvl="3"/>
            <a:r>
              <a:rPr lang="en-SG"/>
              <a:t>Fourth level</a:t>
            </a:r>
          </a:p>
          <a:p>
            <a:pPr lvl="4"/>
            <a:r>
              <a:rPr lang="en-SG"/>
              <a:t>Fifth level</a:t>
            </a:r>
          </a:p>
        </p:txBody>
      </p:sp>
      <p:sp>
        <p:nvSpPr>
          <p:cNvPr id="17113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144000" cy="1973263"/>
          </a:xfrm>
          <a:blipFill>
            <a:blip r:embed="rId2" cstate="print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Technology spin-offs and societal benefits of INO project</a:t>
            </a:r>
            <a:endParaRPr lang="en-SG" sz="4400" dirty="0">
              <a:solidFill>
                <a:srgbClr val="FFFF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72000" y="5778000"/>
            <a:ext cx="900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Dr. B.Satyanarayana ▪ Department of High Energy Physics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Tata Institute of Fundamental Research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Homi Bhabha Road ▪ Colaba ▪ Mumbai ▪ 400005 ▪ INDIA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SG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T</a:t>
            </a: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: 09987537702 ▪ </a:t>
            </a:r>
            <a:r>
              <a:rPr kumimoji="0" lang="en-SG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E</a:t>
            </a: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: bsn@tifr.res.in ▪ </a:t>
            </a:r>
            <a:r>
              <a:rPr kumimoji="0" lang="en-SG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W</a:t>
            </a: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: http://www.tifr.res.in/~bsn ▪ </a:t>
            </a:r>
            <a:r>
              <a:rPr kumimoji="0" lang="en-SG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F</a:t>
            </a: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: bheesette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E295BF-0922-42E0-AC69-3F51B8268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9618" r="20003" b="15776"/>
          <a:stretch/>
        </p:blipFill>
        <p:spPr>
          <a:xfrm>
            <a:off x="29184" y="5743104"/>
            <a:ext cx="86845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0A94-86BA-4503-BF51-77B054B2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and trigger systems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D908B9-9B64-466A-8854-C237B6332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" y="1316350"/>
            <a:ext cx="9109075" cy="45682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A7EB3-E8E3-4F9C-B3C3-A8F72C6F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C5949-BA3A-4067-95D3-7BF394E83F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10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7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ICAL prototype detector stack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11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 l="8696" r="1739"/>
          <a:stretch>
            <a:fillRect/>
          </a:stretch>
        </p:blipFill>
        <p:spPr bwMode="auto">
          <a:xfrm>
            <a:off x="0" y="720000"/>
            <a:ext cx="9144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2494" r="9807" b="49977"/>
          <a:stretch>
            <a:fillRect/>
          </a:stretch>
        </p:blipFill>
        <p:spPr>
          <a:xfrm>
            <a:off x="750353" y="927905"/>
            <a:ext cx="7643294" cy="48097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Selfie tomography of an RPC!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12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581633" name="Picture 1"/>
          <p:cNvPicPr>
            <a:picLocks noGrp="1" noChangeArrowheads="1"/>
          </p:cNvPicPr>
          <p:nvPr>
            <p:ph idx="1"/>
          </p:nvPr>
        </p:nvPicPr>
        <p:blipFill rotWithShape="1">
          <a:blip r:embed="rId2" cstate="print"/>
          <a:srcRect t="8189" b="-1"/>
          <a:stretch/>
        </p:blipFill>
        <p:spPr bwMode="auto">
          <a:xfrm>
            <a:off x="0" y="720000"/>
            <a:ext cx="9144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muon tomography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13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590850" name="Picture 2"/>
          <p:cNvPicPr>
            <a:picLocks noChangeAspect="1" noChangeArrowheads="1"/>
          </p:cNvPicPr>
          <p:nvPr/>
        </p:nvPicPr>
        <p:blipFill>
          <a:blip r:embed="rId2" cstate="print"/>
          <a:srcRect l="786" t="9042"/>
          <a:stretch>
            <a:fillRect/>
          </a:stretch>
        </p:blipFill>
        <p:spPr bwMode="auto">
          <a:xfrm>
            <a:off x="18000" y="720000"/>
            <a:ext cx="9108000" cy="54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4697849"/>
            <a:ext cx="190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Drift tubes and Scintillators are presently used.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18115" y="5862758"/>
            <a:ext cx="1962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</a:rPr>
              <a:t>BAESSO, Paolo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MRPCs for PET imaging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14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7" name="Content Placeholder 6" descr="pe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000" y="720000"/>
            <a:ext cx="5238750" cy="3657600"/>
          </a:xfrm>
        </p:spPr>
      </p:pic>
      <p:pic>
        <p:nvPicPr>
          <p:cNvPr id="8" name="Picture 7" descr="the-physics-of-positron-emission-tomography-pet942-thumbnail-4.jpg"/>
          <p:cNvPicPr>
            <a:picLocks noChangeAspect="1"/>
          </p:cNvPicPr>
          <p:nvPr/>
        </p:nvPicPr>
        <p:blipFill>
          <a:blip r:embed="rId3" cstate="print"/>
          <a:srcRect l="1476" t="53150" r="68898" b="4593"/>
          <a:stretch>
            <a:fillRect/>
          </a:stretch>
        </p:blipFill>
        <p:spPr>
          <a:xfrm>
            <a:off x="4176267" y="720000"/>
            <a:ext cx="1009609" cy="1080000"/>
          </a:xfrm>
          <a:prstGeom prst="rect">
            <a:avLst/>
          </a:prstGeom>
        </p:spPr>
      </p:pic>
      <p:pic>
        <p:nvPicPr>
          <p:cNvPr id="9" name="Picture 8" descr="the-physics-of-positron-emission-tomography-pet942-thumbnail-4.jpg"/>
          <p:cNvPicPr>
            <a:picLocks noChangeAspect="1"/>
          </p:cNvPicPr>
          <p:nvPr/>
        </p:nvPicPr>
        <p:blipFill>
          <a:blip r:embed="rId3" cstate="print"/>
          <a:srcRect l="69882" t="56430" r="5413" b="8530"/>
          <a:stretch>
            <a:fillRect/>
          </a:stretch>
        </p:blipFill>
        <p:spPr>
          <a:xfrm>
            <a:off x="4176000" y="3284984"/>
            <a:ext cx="1015236" cy="1080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92080" y="720000"/>
            <a:ext cx="3744000" cy="254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endParaRPr lang="en-IN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56000" y="720000"/>
            <a:ext cx="3852000" cy="3636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Detector with good efficiency, spatial, timing and energy resolutions.</a:t>
            </a:r>
          </a:p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Low system dead time (lower dose)</a:t>
            </a:r>
          </a:p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Rejection of scattered, random or multiple events.</a:t>
            </a:r>
          </a:p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Scintillation crystals (Bismuth Germanium Oxide (BGO), Gadolinium Oxyorthosilicate (GSO), Lutetium Oxyorthosilicate (LSO), etc.) current choices.</a:t>
            </a:r>
          </a:p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MRPC is a cheaper, works on direct detection, with higher FOV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0" y="4392000"/>
            <a:ext cx="291313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 l="2904" t="2919" r="5323" b="3648"/>
          <a:stretch>
            <a:fillRect/>
          </a:stretch>
        </p:blipFill>
        <p:spPr bwMode="auto">
          <a:xfrm>
            <a:off x="2970379" y="4392000"/>
            <a:ext cx="319881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192000" y="4379852"/>
            <a:ext cx="2916000" cy="21698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Gamma sensitivity saturates at a thickness of 400µm for bakelite, 200µm common glass and 150µm for lead glass.</a:t>
            </a:r>
          </a:p>
          <a:p>
            <a:pPr marL="180000" indent="-180000" fontAlgn="base">
              <a:spcAft>
                <a:spcPct val="0"/>
              </a:spcAft>
              <a:buClr>
                <a:srgbClr val="FFFFFF"/>
              </a:buClr>
              <a:buSzPct val="60000"/>
              <a:buFont typeface="Wingdings" pitchFamily="2" charset="2"/>
              <a:buChar char="u"/>
              <a:defRPr/>
            </a:pPr>
            <a:r>
              <a:rPr lang="en-IN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Standard electrodes are coated with  with high Z material acting as </a:t>
            </a:r>
            <a:r>
              <a:rPr lang="en-IN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sym typeface="Symbol"/>
              </a:rPr>
              <a:t>-e converter.</a:t>
            </a:r>
            <a:endParaRPr lang="en-IN" sz="15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7010" y="6001543"/>
            <a:ext cx="1331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1400" dirty="0">
                <a:solidFill>
                  <a:srgbClr val="FF0000"/>
                </a:solidFill>
                <a:latin typeface="Arial Rounded MT Bold" pitchFamily="34" charset="0"/>
              </a:rPr>
              <a:t>Maria Necchi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RPC-PET for small animals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15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6" name="Picture 4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 t="2132" b="3732"/>
          <a:stretch>
            <a:fillRect/>
          </a:stretch>
        </p:blipFill>
        <p:spPr bwMode="auto">
          <a:xfrm>
            <a:off x="0" y="720725"/>
            <a:ext cx="91440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5400000">
            <a:off x="7639794" y="4919196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</a:rPr>
              <a:t>FONTE, Paulo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INO’s Multi-gap RPC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16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589826" name="Picture 2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725"/>
            <a:ext cx="91440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0FF6-ED99-4026-B117-86BC071B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training and INO School </a:t>
            </a:r>
            <a:endParaRPr lang="en-IN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E489606-A3A5-45B0-B991-5731473BF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20000"/>
            <a:ext cx="4572000" cy="3428139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12E99F-4616-4A73-A78E-D4D020515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8233"/>
          <a:stretch/>
        </p:blipFill>
        <p:spPr>
          <a:xfrm>
            <a:off x="4572000" y="4176000"/>
            <a:ext cx="4572000" cy="257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B9390D-C868-4E6B-B295-24083FD68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4572000" cy="342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0559F6-5AD3-41AE-8FE7-25F084B5F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" y="4176000"/>
            <a:ext cx="4572000" cy="25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Nuclear weapons inspection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Spent nuclear fuel has long been a major source of concern for regulatory agencies as plutonium produced in reactors could be diverted for building weapons.</a:t>
            </a:r>
          </a:p>
          <a:p>
            <a:r>
              <a:rPr lang="en-IN" dirty="0"/>
              <a:t>Detectors can monitor anti-neutrinos produced during the fission reactions in the reactors in real time.</a:t>
            </a:r>
          </a:p>
          <a:p>
            <a:r>
              <a:rPr lang="en-IN" dirty="0"/>
              <a:t>A network of neutrino detectors are also useful to estimate radioactive material reserves.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18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based communication?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" y="720000"/>
            <a:ext cx="9108000" cy="340267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IN" sz="2400" dirty="0"/>
              <a:t>Electromagnetic radiation is today's carrier of choice for moving information.</a:t>
            </a:r>
          </a:p>
          <a:p>
            <a:pPr>
              <a:lnSpc>
                <a:spcPct val="120000"/>
              </a:lnSpc>
            </a:pPr>
            <a:r>
              <a:rPr lang="en-IN" sz="2400" dirty="0"/>
              <a:t>Can’t work in some situations. Neutrinos as the carrier!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First demonstration by </a:t>
            </a:r>
            <a:r>
              <a:rPr lang="en-IN" sz="2400" dirty="0"/>
              <a:t>MINERvA experiment at Fermilab in 2012 (arXiv.org &gt; hep-ex &gt; arXiv:1203.2847).</a:t>
            </a:r>
          </a:p>
          <a:p>
            <a:pPr>
              <a:lnSpc>
                <a:spcPct val="120000"/>
              </a:lnSpc>
            </a:pPr>
            <a:r>
              <a:rPr lang="en-IN" sz="2400" dirty="0"/>
              <a:t>Word ‘neutrino’ transmitted at 0.1bits/s!!!</a:t>
            </a:r>
          </a:p>
          <a:p>
            <a:pPr>
              <a:lnSpc>
                <a:spcPct val="120000"/>
              </a:lnSpc>
            </a:pPr>
            <a:r>
              <a:rPr lang="en-IN" sz="2400" dirty="0"/>
              <a:t>Futuristic, but looong way to go …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19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E7A5D7-EB89-4AA8-BA95-C87329D8283A}"/>
              </a:ext>
            </a:extLst>
          </p:cNvPr>
          <p:cNvGrpSpPr/>
          <p:nvPr/>
        </p:nvGrpSpPr>
        <p:grpSpPr>
          <a:xfrm>
            <a:off x="35496" y="4185336"/>
            <a:ext cx="9053195" cy="2268000"/>
            <a:chOff x="35496" y="3068960"/>
            <a:chExt cx="9053195" cy="2268000"/>
          </a:xfrm>
        </p:grpSpPr>
        <p:pic>
          <p:nvPicPr>
            <p:cNvPr id="1026" name="Picture 2" descr="Image result for neutrino communication">
              <a:extLst>
                <a:ext uri="{FF2B5EF4-FFF2-40B4-BE49-F238E27FC236}">
                  <a16:creationId xmlns:a16="http://schemas.microsoft.com/office/drawing/2014/main" id="{27690C0D-0B78-4E2F-858F-AF54F7B18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068960"/>
              <a:ext cx="5014899" cy="22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neutrino communication">
              <a:extLst>
                <a:ext uri="{FF2B5EF4-FFF2-40B4-BE49-F238E27FC236}">
                  <a16:creationId xmlns:a16="http://schemas.microsoft.com/office/drawing/2014/main" id="{AD7994F8-A0EB-4304-978E-3091BC0C1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3" r="5642" b="17583"/>
            <a:stretch/>
          </p:blipFill>
          <p:spPr bwMode="auto">
            <a:xfrm>
              <a:off x="5063362" y="3068960"/>
              <a:ext cx="4025329" cy="22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00B4-4968-4526-90FB-EA4DE86A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ICAL detector and construction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5A8AD5-372F-4F3A-9A7A-85A71DF1C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" y="720000"/>
            <a:ext cx="9109075" cy="509000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684B1-50BB-4A95-A7C7-07F4AA19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D37E2-080D-4CF1-B741-C621D54716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2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328BF-575E-48DB-8FF5-A37151727A9F}"/>
              </a:ext>
            </a:extLst>
          </p:cNvPr>
          <p:cNvSpPr/>
          <p:nvPr/>
        </p:nvSpPr>
        <p:spPr>
          <a:xfrm>
            <a:off x="1644916" y="5810002"/>
            <a:ext cx="5854168" cy="400110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pPr algn="ctr"/>
            <a:r>
              <a:rPr lang="en-IN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Our own ‘Made In India’ mega science project</a:t>
            </a:r>
            <a:endParaRPr lang="en-IN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5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IN" sz="2800" dirty="0"/>
              <a:t>Design of state-of-the-art engineering infrastructure</a:t>
            </a:r>
          </a:p>
          <a:p>
            <a:pPr>
              <a:lnSpc>
                <a:spcPct val="120000"/>
              </a:lnSpc>
            </a:pPr>
            <a:r>
              <a:rPr lang="en-IN" sz="2800" dirty="0"/>
              <a:t>Thorough understanding of basic detector physics and engineering</a:t>
            </a:r>
          </a:p>
          <a:p>
            <a:pPr>
              <a:lnSpc>
                <a:spcPct val="120000"/>
              </a:lnSpc>
            </a:pPr>
            <a:r>
              <a:rPr lang="en-IN" sz="2800" dirty="0"/>
              <a:t>Cutting edge signal processing, trigger, data acquisition, network and software technologies</a:t>
            </a:r>
          </a:p>
          <a:p>
            <a:pPr>
              <a:lnSpc>
                <a:spcPct val="120000"/>
              </a:lnSpc>
            </a:pPr>
            <a:r>
              <a:rPr lang="en-IN" sz="2800" dirty="0"/>
              <a:t>Able support of local industry at all stages is crucial</a:t>
            </a:r>
          </a:p>
          <a:p>
            <a:pPr>
              <a:lnSpc>
                <a:spcPct val="120000"/>
              </a:lnSpc>
            </a:pPr>
            <a:r>
              <a:rPr lang="en-IN" sz="2800" dirty="0"/>
              <a:t>Successful model of collaborative scientific research</a:t>
            </a:r>
          </a:p>
          <a:p>
            <a:pPr>
              <a:lnSpc>
                <a:spcPct val="120000"/>
              </a:lnSpc>
            </a:pPr>
            <a:r>
              <a:rPr lang="en-IN" sz="2800" dirty="0"/>
              <a:t>Corporate class financial, personnel and project management practices</a:t>
            </a:r>
          </a:p>
          <a:p>
            <a:pPr>
              <a:lnSpc>
                <a:spcPct val="120000"/>
              </a:lnSpc>
            </a:pPr>
            <a:r>
              <a:rPr lang="en-IN" sz="2800" dirty="0"/>
              <a:t>Scientific human resource development</a:t>
            </a:r>
            <a:endParaRPr lang="en-IN" sz="28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en-IN" sz="2800" dirty="0"/>
              <a:t>Public outreach and societal responsibilities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dirty="0"/>
              <a:t>Deliverables of INO project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Dr. B.Satyanarayana, TIFR/INO, Mumbai               Scientre Stage | Vigyan Samagam | Nehru Science Centre, Mumbai                May 8,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76000" y="6498000"/>
            <a:ext cx="468000" cy="360000"/>
          </a:xfrm>
          <a:prstGeom prst="rect">
            <a:avLst/>
          </a:prstGeom>
        </p:spPr>
        <p:txBody>
          <a:bodyPr/>
          <a:lstStyle/>
          <a:p>
            <a:fld id="{B952559B-CBE9-47DB-8D21-B94808B55832}" type="slidenum">
              <a:rPr lang="en-IN" smtClean="0"/>
              <a:pPr/>
              <a:t>20</a:t>
            </a:fld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and figures of ICAL</a:t>
            </a:r>
            <a:endParaRPr lang="en-IN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3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E4F500-23C3-4A5C-A073-A53D74C63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" y="720000"/>
            <a:ext cx="9142858" cy="576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Deployment scenario of RPCs</a:t>
            </a:r>
            <a:endParaRPr lang="en-SG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D520C9-7A23-4B5D-9800-2926857B3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15" y="720725"/>
            <a:ext cx="8955170" cy="5759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4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4CB9B-D4EE-484B-AB26-A25B809B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and instrumentation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4F80B9-4A0D-448B-8E30-25639EDFE9B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000"/>
            <a:ext cx="9144000" cy="5130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73F022-93AD-4C3E-93A5-0B72D973A014}"/>
              </a:ext>
            </a:extLst>
          </p:cNvPr>
          <p:cNvSpPr txBox="1">
            <a:spLocks/>
          </p:cNvSpPr>
          <p:nvPr/>
        </p:nvSpPr>
        <p:spPr bwMode="auto">
          <a:xfrm>
            <a:off x="712800" y="1065102"/>
            <a:ext cx="375300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marL="216000" indent="-189000" defTabSz="685800" fontAlgn="base"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en-SG" sz="1500" kern="0" dirty="0">
                <a:solidFill>
                  <a:srgbClr val="FF0000"/>
                </a:solidFill>
                <a:latin typeface="Arial Rounded MT Bold" pitchFamily="34" charset="0"/>
              </a:rPr>
              <a:t>Design, development and characterisation of RPCs to their industrial production. </a:t>
            </a:r>
          </a:p>
          <a:p>
            <a:pPr marL="216000" indent="-189000" defTabSz="685800" fontAlgn="base"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en-SG" sz="1500" kern="0" dirty="0">
                <a:solidFill>
                  <a:schemeClr val="bg1"/>
                </a:solidFill>
                <a:latin typeface="Arial Rounded MT Bold" pitchFamily="34" charset="0"/>
              </a:rPr>
              <a:t>Materials design, production and process optimisation.</a:t>
            </a:r>
          </a:p>
          <a:p>
            <a:pPr marL="216000" indent="-189000" defTabSz="685800" fontAlgn="base">
              <a:spcAft>
                <a:spcPct val="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en-SG" sz="1500" kern="0" dirty="0">
                <a:solidFill>
                  <a:srgbClr val="FF0000"/>
                </a:solidFill>
                <a:latin typeface="Arial Rounded MT Bold" pitchFamily="34" charset="0"/>
              </a:rPr>
              <a:t>Overall scheme of electronics,    DAQ and trigger systems.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275B-D593-465C-9998-00B488CF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B95D0-9ABA-4C64-AA75-B1D2C7AA53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5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9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3B33-A860-4426-B2E5-5D4B7519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Indigenous industrial solutions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49724-6394-4136-A569-DA2BB9A0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A1A22-F421-4B04-A3D2-4921A4E00D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6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0DFBCBF-040F-4A3C-8150-A20D7EB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28448"/>
          <a:stretch>
            <a:fillRect/>
          </a:stretch>
        </p:blipFill>
        <p:spPr bwMode="auto">
          <a:xfrm>
            <a:off x="-49383" y="3645024"/>
            <a:ext cx="9144000" cy="215298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ABD50DF-B2E8-4A33-8845-3373FDDAF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81" y="789916"/>
            <a:ext cx="9109075" cy="22717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E9B516-F4CA-440C-B888-12AE0843BD74}"/>
              </a:ext>
            </a:extLst>
          </p:cNvPr>
          <p:cNvSpPr/>
          <p:nvPr/>
        </p:nvSpPr>
        <p:spPr>
          <a:xfrm>
            <a:off x="1088044" y="5810002"/>
            <a:ext cx="6967933" cy="400110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pPr algn="ctr"/>
            <a:r>
              <a:rPr lang="en-IN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Pickup panels for signal extraction from RPC detectors</a:t>
            </a:r>
            <a:endParaRPr lang="en-IN" sz="2000" dirty="0">
              <a:latin typeface="Arial Rounded MT Bold" panose="020F07040305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0E2805-C39A-4266-8D90-D40C4B1B9A2E}"/>
              </a:ext>
            </a:extLst>
          </p:cNvPr>
          <p:cNvSpPr/>
          <p:nvPr/>
        </p:nvSpPr>
        <p:spPr>
          <a:xfrm>
            <a:off x="1667677" y="3068960"/>
            <a:ext cx="6113469" cy="400110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pPr algn="ctr"/>
            <a:r>
              <a:rPr lang="en-IN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Polycarbonate components for RPC gap making</a:t>
            </a:r>
            <a:endParaRPr lang="en-IN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1BE4B4-6A6A-4B9A-8B70-F97F0E0A6C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0" y="720724"/>
            <a:ext cx="9108000" cy="57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Industrial production of RPCs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7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CC91-33E3-4E11-95C7-B1E7B58B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Generations of gas systems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AF294-C1ED-426A-92EF-2DB5619E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2F86C-93CE-4C2B-B07B-CB40421612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8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E75E78-F247-4B54-A8D7-333CAA54B6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" y="720000"/>
            <a:ext cx="9109075" cy="50221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BD8BCA-0A5C-481C-BD88-0FF673475EE5}"/>
              </a:ext>
            </a:extLst>
          </p:cNvPr>
          <p:cNvSpPr txBox="1">
            <a:spLocks/>
          </p:cNvSpPr>
          <p:nvPr/>
        </p:nvSpPr>
        <p:spPr bwMode="auto">
          <a:xfrm>
            <a:off x="12707" y="5733256"/>
            <a:ext cx="9118587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r>
              <a:rPr lang="en-SG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ICAL detector holds about 200,000 litres of gas all the time. Gas recycling system ensures that almost no gas is wasted.</a:t>
            </a:r>
          </a:p>
        </p:txBody>
      </p:sp>
    </p:spTree>
    <p:extLst>
      <p:ext uri="{BB962C8B-B14F-4D97-AF65-F5344CB8AC3E}">
        <p14:creationId xmlns:p14="http://schemas.microsoft.com/office/powerpoint/2010/main" val="63683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179F11-28CA-4B8A-90CB-00B5167ADF1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99598" y="720725"/>
            <a:ext cx="8544804" cy="57594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50ECB8-1D46-47DB-8EF3-E4140C36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srgbClr val="C4C3AA">
                    <a:lumMod val="75000"/>
                  </a:srgbClr>
                </a:solidFill>
              </a:rPr>
              <a:t>Dr. B.Satyanarayana, TIFR/INO, Mumbai               Scientre Stage | Vigyan Samagam | Nehru Science Centre, Mumbai                May 8, 2019</a:t>
            </a:r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0896B-0CFD-4F68-A2F4-56370D36EF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A25DDA1-8321-48AA-B72A-57DD9D18B8CF}" type="slidenum">
              <a:rPr lang="en-SG" smtClean="0">
                <a:solidFill>
                  <a:srgbClr val="C4C3AA">
                    <a:lumMod val="75000"/>
                  </a:srgbClr>
                </a:solidFill>
              </a:rPr>
              <a:pPr/>
              <a:t>9</a:t>
            </a:fld>
            <a:endParaRPr lang="en-SG" dirty="0">
              <a:solidFill>
                <a:srgbClr val="C4C3AA">
                  <a:lumMod val="75000"/>
                </a:srgbClr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93F4941-0EE0-472E-B3C2-CDAE692F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725"/>
          </a:xfrm>
        </p:spPr>
        <p:txBody>
          <a:bodyPr/>
          <a:lstStyle/>
          <a:p>
            <a:r>
              <a:rPr lang="en-US" dirty="0"/>
              <a:t>Integrated circuits development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8283542"/>
      </p:ext>
    </p:extLst>
  </p:cSld>
  <p:clrMapOvr>
    <a:masterClrMapping/>
  </p:clrMapOvr>
</p:sld>
</file>

<file path=ppt/theme/theme1.xml><?xml version="1.0" encoding="utf-8"?>
<a:theme xmlns:a="http://schemas.openxmlformats.org/drawingml/2006/main" name="Satellite Dish design template">
  <a:themeElements>
    <a:clrScheme name="Office Theme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S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S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atellite Dish design template">
  <a:themeElements>
    <a:clrScheme name="Office Theme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S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SG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51694</TotalTime>
  <Words>947</Words>
  <Application>Microsoft Office PowerPoint</Application>
  <PresentationFormat>On-screen Show (4:3)</PresentationFormat>
  <Paragraphs>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Verdana</vt:lpstr>
      <vt:lpstr>Wingdings</vt:lpstr>
      <vt:lpstr>Satellite Dish design template</vt:lpstr>
      <vt:lpstr>4_Satellite Dish design template</vt:lpstr>
      <vt:lpstr>Technology spin-offs and societal benefits of INO project</vt:lpstr>
      <vt:lpstr>ICAL detector and construction</vt:lpstr>
      <vt:lpstr>Facts and figures of ICAL</vt:lpstr>
      <vt:lpstr>Deployment scenario of RPCs</vt:lpstr>
      <vt:lpstr>Detector and instrumentation</vt:lpstr>
      <vt:lpstr>Indigenous industrial solutions</vt:lpstr>
      <vt:lpstr>Industrial production of RPCs</vt:lpstr>
      <vt:lpstr>Generations of gas systems</vt:lpstr>
      <vt:lpstr>Integrated circuits development</vt:lpstr>
      <vt:lpstr>DAQ and trigger systems</vt:lpstr>
      <vt:lpstr>ICAL prototype detector stack</vt:lpstr>
      <vt:lpstr>Selfie tomography of an RPC!</vt:lpstr>
      <vt:lpstr>RPC muon tomography</vt:lpstr>
      <vt:lpstr>MRPCs for PET imaging</vt:lpstr>
      <vt:lpstr>RPC-PET for small animals</vt:lpstr>
      <vt:lpstr>INO’s Multi-gap RPC setup</vt:lpstr>
      <vt:lpstr>Student training and INO School </vt:lpstr>
      <vt:lpstr>Nuclear weapons inspection </vt:lpstr>
      <vt:lpstr>Neutrino based communication?</vt:lpstr>
      <vt:lpstr>Deliverables of INO project</vt:lpstr>
    </vt:vector>
  </TitlesOfParts>
  <Company>TIFR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Spin-offs and societal benefits of INO project</dc:title>
  <dc:creator>B.Satyanarayana</dc:creator>
  <cp:lastModifiedBy>Satyanarayana Bheesette</cp:lastModifiedBy>
  <cp:revision>691</cp:revision>
  <dcterms:created xsi:type="dcterms:W3CDTF">2008-09-25T08:04:45Z</dcterms:created>
  <dcterms:modified xsi:type="dcterms:W3CDTF">2019-05-08T08:21:36Z</dcterms:modified>
</cp:coreProperties>
</file>