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  <p:sldMasterId id="2147483752" r:id="rId2"/>
    <p:sldMasterId id="2147483779" r:id="rId3"/>
    <p:sldMasterId id="2147483787" r:id="rId4"/>
  </p:sldMasterIdLst>
  <p:notesMasterIdLst>
    <p:notesMasterId r:id="rId34"/>
  </p:notesMasterIdLst>
  <p:handoutMasterIdLst>
    <p:handoutMasterId r:id="rId35"/>
  </p:handoutMasterIdLst>
  <p:sldIdLst>
    <p:sldId id="685" r:id="rId5"/>
    <p:sldId id="1056" r:id="rId6"/>
    <p:sldId id="1031" r:id="rId7"/>
    <p:sldId id="875" r:id="rId8"/>
    <p:sldId id="896" r:id="rId9"/>
    <p:sldId id="882" r:id="rId10"/>
    <p:sldId id="1052" r:id="rId11"/>
    <p:sldId id="1053" r:id="rId12"/>
    <p:sldId id="920" r:id="rId13"/>
    <p:sldId id="881" r:id="rId14"/>
    <p:sldId id="1001" r:id="rId15"/>
    <p:sldId id="965" r:id="rId16"/>
    <p:sldId id="933" r:id="rId17"/>
    <p:sldId id="1043" r:id="rId18"/>
    <p:sldId id="970" r:id="rId19"/>
    <p:sldId id="792" r:id="rId20"/>
    <p:sldId id="581" r:id="rId21"/>
    <p:sldId id="814" r:id="rId22"/>
    <p:sldId id="830" r:id="rId23"/>
    <p:sldId id="942" r:id="rId24"/>
    <p:sldId id="877" r:id="rId25"/>
    <p:sldId id="1055" r:id="rId26"/>
    <p:sldId id="829" r:id="rId27"/>
    <p:sldId id="923" r:id="rId28"/>
    <p:sldId id="588" r:id="rId29"/>
    <p:sldId id="1039" r:id="rId30"/>
    <p:sldId id="971" r:id="rId31"/>
    <p:sldId id="1057" r:id="rId32"/>
    <p:sldId id="1054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pos="1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  <p:cmAuthor id="1" name="Frederick Bordry" initials="F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900"/>
    <a:srgbClr val="FF0000"/>
    <a:srgbClr val="008000"/>
    <a:srgbClr val="327AEB"/>
    <a:srgbClr val="CC6600"/>
    <a:srgbClr val="FF5050"/>
    <a:srgbClr val="66FF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0" autoAdjust="0"/>
    <p:restoredTop sz="95007" autoAdjust="0"/>
  </p:normalViewPr>
  <p:slideViewPr>
    <p:cSldViewPr>
      <p:cViewPr>
        <p:scale>
          <a:sx n="60" d="100"/>
          <a:sy n="60" d="100"/>
        </p:scale>
        <p:origin x="1531" y="91"/>
      </p:cViewPr>
      <p:guideLst>
        <p:guide orient="horz" pos="890"/>
        <p:guide pos="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7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08/05/2019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0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44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91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5017B0-C3D2-4C6B-AF87-5C6B37735DF3}" type="slidenum">
              <a:rPr lang="en-GB">
                <a:solidFill>
                  <a:prstClr val="black"/>
                </a:solidFill>
              </a:rPr>
              <a:pPr eaLnBrk="1" hangingPunct="1"/>
              <a:t>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55975" cy="25177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01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70 millions de millions de collisions =</a:t>
            </a:r>
            <a:r>
              <a:rPr lang="fr-FR" baseline="0" dirty="0" smtClean="0"/>
              <a:t> </a:t>
            </a:r>
            <a:r>
              <a:rPr lang="fr-FR" dirty="0" smtClean="0"/>
              <a:t>1 femtobarn</a:t>
            </a:r>
            <a:r>
              <a:rPr lang="fr-FR" baseline="30000" dirty="0" smtClean="0"/>
              <a:t>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79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03E50-6FEA-EF40-8ACF-84D9C8EEB9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8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58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708025"/>
            <a:ext cx="47275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3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6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9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3908-4EF1-FE48-AD15-A61E23EBC998}" type="datetime1">
              <a:rPr lang="en-US" smtClean="0"/>
              <a:t>08-May-19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1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6858000" y="633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6242863"/>
            <a:ext cx="5080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noProof="0" dirty="0" smtClean="0">
                <a:solidFill>
                  <a:schemeClr val="bg1"/>
                </a:solidFill>
              </a:rPr>
              <a:t>CERN Accelerators and future projects</a:t>
            </a:r>
          </a:p>
          <a:p>
            <a:r>
              <a:rPr lang="en-GB" sz="1000" b="0" noProof="0" dirty="0" err="1" smtClean="0">
                <a:solidFill>
                  <a:schemeClr val="bg1"/>
                </a:solidFill>
              </a:rPr>
              <a:t>Frédérick</a:t>
            </a:r>
            <a:r>
              <a:rPr lang="en-GB" sz="1000" b="0" noProof="0" dirty="0" smtClean="0">
                <a:solidFill>
                  <a:schemeClr val="bg1"/>
                </a:solidFill>
              </a:rPr>
              <a:t> Bordry</a:t>
            </a:r>
          </a:p>
          <a:p>
            <a:r>
              <a:rPr lang="en-GB" sz="1000" b="0" noProof="0" dirty="0" err="1" smtClean="0">
                <a:solidFill>
                  <a:schemeClr val="bg1"/>
                </a:solidFill>
              </a:rPr>
              <a:t>Vigyan</a:t>
            </a:r>
            <a:r>
              <a:rPr lang="en-GB" sz="1000" b="0" noProof="0" dirty="0" smtClean="0">
                <a:solidFill>
                  <a:schemeClr val="bg1"/>
                </a:solidFill>
              </a:rPr>
              <a:t> </a:t>
            </a:r>
            <a:r>
              <a:rPr lang="en-GB" sz="1000" b="0" noProof="0" dirty="0" err="1" smtClean="0">
                <a:solidFill>
                  <a:schemeClr val="bg1"/>
                </a:solidFill>
              </a:rPr>
              <a:t>Samagam</a:t>
            </a:r>
            <a:r>
              <a:rPr lang="en-GB" sz="1000" b="0" baseline="0" noProof="0" dirty="0" smtClean="0">
                <a:solidFill>
                  <a:schemeClr val="bg1"/>
                </a:solidFill>
              </a:rPr>
              <a:t>, </a:t>
            </a:r>
            <a:r>
              <a:rPr lang="en-GB" sz="1000" b="0" noProof="0" dirty="0" smtClean="0">
                <a:solidFill>
                  <a:schemeClr val="bg1"/>
                </a:solidFill>
              </a:rPr>
              <a:t>Mumbai 8th May 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1" r:id="rId4"/>
    <p:sldLayoutId id="2147483805" r:id="rId5"/>
    <p:sldLayoutId id="2147483824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pitchFamily="-112" charset="-128"/>
            </a:endParaRPr>
          </a:p>
        </p:txBody>
      </p:sp>
      <p:pic>
        <p:nvPicPr>
          <p:cNvPr id="11" name="Picture 10" descr="cern_logo_1.png"/>
          <p:cNvPicPr>
            <a:picLocks noChangeAspect="1"/>
          </p:cNvPicPr>
          <p:nvPr userDrawn="1"/>
        </p:nvPicPr>
        <p:blipFill>
          <a:blip r:embed="rId5" cstate="screen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91264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6858000" y="633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55576" y="6242863"/>
            <a:ext cx="5080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noProof="0" dirty="0" smtClean="0">
                <a:solidFill>
                  <a:schemeClr val="bg1"/>
                </a:solidFill>
              </a:rPr>
              <a:t>CERN Accelerators and future projects</a:t>
            </a:r>
          </a:p>
          <a:p>
            <a:r>
              <a:rPr lang="en-GB" sz="1000" b="0" noProof="0" dirty="0" err="1" smtClean="0">
                <a:solidFill>
                  <a:schemeClr val="bg1"/>
                </a:solidFill>
              </a:rPr>
              <a:t>Frédérick</a:t>
            </a:r>
            <a:r>
              <a:rPr lang="en-GB" sz="1000" b="0" noProof="0" dirty="0" smtClean="0">
                <a:solidFill>
                  <a:schemeClr val="bg1"/>
                </a:solidFill>
              </a:rPr>
              <a:t> Bordry</a:t>
            </a:r>
          </a:p>
          <a:p>
            <a:r>
              <a:rPr lang="en-GB" sz="1000" b="0" noProof="0" dirty="0" err="1" smtClean="0">
                <a:solidFill>
                  <a:schemeClr val="bg1"/>
                </a:solidFill>
              </a:rPr>
              <a:t>Vigyan</a:t>
            </a:r>
            <a:r>
              <a:rPr lang="en-GB" sz="1000" b="0" noProof="0" dirty="0" smtClean="0">
                <a:solidFill>
                  <a:schemeClr val="bg1"/>
                </a:solidFill>
              </a:rPr>
              <a:t> </a:t>
            </a:r>
            <a:r>
              <a:rPr lang="en-GB" sz="1000" b="0" noProof="0" dirty="0" err="1" smtClean="0">
                <a:solidFill>
                  <a:schemeClr val="bg1"/>
                </a:solidFill>
              </a:rPr>
              <a:t>Samagam</a:t>
            </a:r>
            <a:r>
              <a:rPr lang="en-GB" sz="1000" b="0" baseline="0" noProof="0" dirty="0" smtClean="0">
                <a:solidFill>
                  <a:schemeClr val="bg1"/>
                </a:solidFill>
              </a:rPr>
              <a:t>, </a:t>
            </a:r>
            <a:r>
              <a:rPr lang="en-GB" sz="1000" b="0" noProof="0" dirty="0" smtClean="0">
                <a:solidFill>
                  <a:schemeClr val="bg1"/>
                </a:solidFill>
              </a:rPr>
              <a:t>Mumbai 8th May 2019</a:t>
            </a:r>
          </a:p>
        </p:txBody>
      </p:sp>
    </p:spTree>
    <p:extLst>
      <p:ext uri="{BB962C8B-B14F-4D97-AF65-F5344CB8AC3E}">
        <p14:creationId xmlns:p14="http://schemas.microsoft.com/office/powerpoint/2010/main" val="72234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25" r:id="rId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4" cstate="screen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48.jpeg"/><Relationship Id="rId4" Type="http://schemas.openxmlformats.org/officeDocument/2006/relationships/image" Target="../media/image47.wmf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://fr.wikipedia.org/wiki/Image:Flag_of_India.sv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hyperlink" Target="http://elogbook.cern.ch/eLogbook/attach_viewer.jsp?attach_id=1025394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://fr.wikipedia.org/wiki/Image:Flag_of_Russia.svg" TargetMode="External"/><Relationship Id="rId1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hyperlink" Target="http://fr.wikipedia.org/wiki/Image:Flag_of_the_United_States.svg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11" Type="http://schemas.openxmlformats.org/officeDocument/2006/relationships/hyperlink" Target="http://fr.wikipedia.org/wiki/Image:Flag_of_India.svg" TargetMode="External"/><Relationship Id="rId5" Type="http://schemas.openxmlformats.org/officeDocument/2006/relationships/image" Target="../media/image26.jpeg"/><Relationship Id="rId15" Type="http://schemas.openxmlformats.org/officeDocument/2006/relationships/hyperlink" Target="http://fr.wikipedia.org/wiki/Image:Flag_of_Japan.svg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hyperlink" Target="http://fr.wikipedia.org/wiki/Image:Flag_of_Canada.svg" TargetMode="External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://fr.wikipedia.org/wiki/Image:Flag_of_India.sv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espace2013.cern.ch/fcc/PublishingImages/AlpsWithFCC950x237.png"/>
          <p:cNvSpPr>
            <a:spLocks noChangeAspect="1" noChangeArrowheads="1"/>
          </p:cNvSpPr>
          <p:nvPr/>
        </p:nvSpPr>
        <p:spPr bwMode="auto">
          <a:xfrm>
            <a:off x="2411760" y="21108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http://sciencesprings.files.wordpress.com/2013/01/cern-lhc-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144000" cy="31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233700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CERN </a:t>
            </a:r>
            <a:r>
              <a:rPr lang="en-GB" sz="2800" b="1" dirty="0" smtClean="0"/>
              <a:t>accelerators </a:t>
            </a:r>
            <a:r>
              <a:rPr lang="en-GB" sz="2800" b="1" dirty="0"/>
              <a:t>and future projects</a:t>
            </a:r>
            <a:endParaRPr lang="en-GB" sz="2000" dirty="0" smtClean="0"/>
          </a:p>
          <a:p>
            <a:r>
              <a:rPr lang="en-GB" sz="2000" dirty="0" err="1" smtClean="0"/>
              <a:t>Frédérick</a:t>
            </a:r>
            <a:r>
              <a:rPr lang="en-GB" sz="2000" dirty="0" smtClean="0"/>
              <a:t> Bordry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Vigyan</a:t>
            </a:r>
            <a:r>
              <a:rPr lang="en-GB" sz="2000" dirty="0" smtClean="0"/>
              <a:t> </a:t>
            </a:r>
            <a:r>
              <a:rPr lang="en-GB" sz="2000" dirty="0" err="1" smtClean="0"/>
              <a:t>Samagam</a:t>
            </a:r>
            <a:endParaRPr lang="en-GB" sz="2000" dirty="0" smtClean="0"/>
          </a:p>
          <a:p>
            <a:r>
              <a:rPr lang="en-GB" sz="2000" dirty="0" smtClean="0"/>
              <a:t>Mumbai, </a:t>
            </a:r>
            <a:r>
              <a:rPr lang="en-GB" sz="2000" dirty="0"/>
              <a:t>8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May 2019</a:t>
            </a:r>
            <a:endParaRPr lang="en-GB" sz="2000" dirty="0"/>
          </a:p>
        </p:txBody>
      </p:sp>
      <p:pic>
        <p:nvPicPr>
          <p:cNvPr id="6" name="Image 2" descr="LOGOfin.ep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17"/>
          <a:stretch/>
        </p:blipFill>
        <p:spPr>
          <a:xfrm>
            <a:off x="7596336" y="260648"/>
            <a:ext cx="1309519" cy="1371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110863"/>
            <a:ext cx="1905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95" y="941951"/>
            <a:ext cx="2980069" cy="3934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13869" y="110321"/>
            <a:ext cx="8212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From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individual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theoretical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physicist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idea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….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06" y="1610749"/>
            <a:ext cx="3132496" cy="4108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953155" y="645388"/>
            <a:ext cx="5190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…to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collective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innovation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+mn-cs"/>
              </a:rPr>
              <a:t>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7676" y="607804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t>1964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319" y="1330864"/>
            <a:ext cx="2376402" cy="148062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9" name="Picture 6" descr="Side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123" y="1330864"/>
            <a:ext cx="2151812" cy="14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HC-tunnel-withbik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64616" y="3474488"/>
            <a:ext cx="3484078" cy="2537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674156" y="6078049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t>1964-2012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1026" name="Picture 2" descr="http://wlcg-public.web.cern.ch/sites/wlcg-public.web.cern.ch/files/WLCG-snapshot-2811201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2089" y="3588172"/>
            <a:ext cx="2657632" cy="24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9072" y="3068960"/>
            <a:ext cx="6899192" cy="3744031"/>
            <a:chOff x="179013" y="3226565"/>
            <a:chExt cx="6422749" cy="35018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013" y="3737974"/>
              <a:ext cx="5974205" cy="29904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9013" y="3226565"/>
              <a:ext cx="5143562" cy="52322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FFFFFF"/>
                  </a:solidFill>
                  <a:ea typeface="ＭＳ Ｐゴシック" charset="-128"/>
                </a:rPr>
                <a:t>Nobel Prize in Physics 2013</a:t>
              </a:r>
              <a:endParaRPr lang="en-US" sz="28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377" y="3328192"/>
              <a:ext cx="1344385" cy="1251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5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LumiRun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69838"/>
            <a:ext cx="763467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0689" y="161669"/>
            <a:ext cx="3823483" cy="52322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LHC: Run 1 and Run 2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116632"/>
            <a:ext cx="421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Run</a:t>
            </a:r>
            <a:r>
              <a:rPr lang="fr-FR" sz="2800" dirty="0" smtClean="0"/>
              <a:t> 2 at </a:t>
            </a:r>
            <a:r>
              <a:rPr lang="fr-FR" sz="2800" dirty="0"/>
              <a:t>13 </a:t>
            </a:r>
            <a:r>
              <a:rPr lang="fr-FR" sz="2800" dirty="0" err="1" smtClean="0"/>
              <a:t>TeV</a:t>
            </a:r>
            <a:r>
              <a:rPr lang="fr-FR" sz="2800" dirty="0" smtClean="0"/>
              <a:t>: </a:t>
            </a:r>
            <a:endParaRPr lang="fr-FR" sz="2800" dirty="0"/>
          </a:p>
          <a:p>
            <a:r>
              <a:rPr lang="fr-FR" sz="2800" dirty="0" smtClean="0"/>
              <a:t>  2015, 2016, 2017, 2018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754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055"/>
          <a:stretch/>
        </p:blipFill>
        <p:spPr>
          <a:xfrm>
            <a:off x="310219" y="3651522"/>
            <a:ext cx="8226425" cy="2441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2062494" y="3679029"/>
            <a:ext cx="5685250" cy="97866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80814" y="418535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LS2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26288" y="4168361"/>
            <a:ext cx="2459607" cy="472345"/>
          </a:xfrm>
          <a:prstGeom prst="rect">
            <a:avLst/>
          </a:prstGeom>
          <a:noFill/>
          <a:ln w="38100">
            <a:solidFill>
              <a:srgbClr val="0651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1520" y="260648"/>
            <a:ext cx="6530196" cy="6527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The Long Shutdown 2 (LS2)</a:t>
            </a: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259632" y="1108577"/>
            <a:ext cx="7538121" cy="2298279"/>
          </a:xfrm>
          <a:prstGeom prst="wedgeRectCallout">
            <a:avLst>
              <a:gd name="adj1" fmla="val 14384"/>
              <a:gd name="adj2" fmla="val 77130"/>
            </a:avLst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Perform major </a:t>
            </a:r>
            <a:r>
              <a:rPr lang="en-GB" sz="2000" b="1" dirty="0" smtClean="0">
                <a:solidFill>
                  <a:srgbClr val="00B0F0"/>
                </a:solidFill>
                <a:ea typeface="ＭＳ Ｐゴシック" pitchFamily="-108" charset="-128"/>
              </a:rPr>
              <a:t>Maintenance and Consolidations</a:t>
            </a:r>
          </a:p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Increase intensity/brightness in the injectors to match HL-LHC requirements (</a:t>
            </a:r>
            <a:r>
              <a:rPr lang="en-GB" sz="2000" b="1" dirty="0" smtClean="0">
                <a:solidFill>
                  <a:srgbClr val="00B0F0"/>
                </a:solidFill>
                <a:ea typeface="ＭＳ Ｐゴシック" pitchFamily="-108" charset="-128"/>
              </a:rPr>
              <a:t>LIU Project</a:t>
            </a: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) ; </a:t>
            </a:r>
            <a:r>
              <a:rPr lang="en-GB" sz="2000" b="1" dirty="0" err="1" smtClean="0">
                <a:solidFill>
                  <a:srgbClr val="002060"/>
                </a:solidFill>
                <a:ea typeface="ＭＳ Ｐゴシック" pitchFamily="-108" charset="-128"/>
              </a:rPr>
              <a:t>Linac</a:t>
            </a: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 4 connection </a:t>
            </a:r>
            <a:endParaRPr lang="en-GB" sz="2000" b="1" dirty="0" smtClean="0">
              <a:solidFill>
                <a:srgbClr val="002060"/>
              </a:solidFill>
            </a:endParaRPr>
          </a:p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Increase </a:t>
            </a:r>
            <a:r>
              <a:rPr lang="en-GB" sz="2000" b="1" dirty="0" smtClean="0">
                <a:solidFill>
                  <a:srgbClr val="00B0F0"/>
                </a:solidFill>
                <a:ea typeface="ＭＳ Ｐゴシック" pitchFamily="-108" charset="-128"/>
              </a:rPr>
              <a:t>injector reliability and lifetime </a:t>
            </a: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to cover HL-LHC run (until ~2035) closely related to consolidation programs (in synergy with LIU Project)</a:t>
            </a:r>
          </a:p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Anticipate </a:t>
            </a:r>
            <a:r>
              <a:rPr lang="en-GB" sz="2000" b="1" dirty="0" smtClean="0">
                <a:solidFill>
                  <a:srgbClr val="00B0F0"/>
                </a:solidFill>
                <a:ea typeface="ＭＳ Ｐゴシック" pitchFamily="-108" charset="-128"/>
              </a:rPr>
              <a:t>HL-LHC</a:t>
            </a:r>
            <a:r>
              <a:rPr lang="en-GB" sz="2000" b="1" dirty="0" smtClean="0">
                <a:solidFill>
                  <a:srgbClr val="002060"/>
                </a:solidFill>
                <a:ea typeface="ＭＳ Ｐゴシック" pitchFamily="-108" charset="-128"/>
              </a:rPr>
              <a:t> work</a:t>
            </a:r>
            <a:endParaRPr lang="en-GB" sz="1600" b="1" dirty="0">
              <a:solidFill>
                <a:srgbClr val="002060"/>
              </a:solidFill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1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9126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3400" b="1" dirty="0">
                <a:latin typeface="+mn-lt"/>
                <a:cs typeface="Arial" pitchFamily="34" charset="0"/>
              </a:rPr>
              <a:t>Goals and means of the LHC Injectors Upgrade: LIU project</a:t>
            </a:r>
            <a:endParaRPr lang="fr-FR" sz="3400" b="1" dirty="0">
              <a:latin typeface="+mn-lt"/>
            </a:endParaRPr>
          </a:p>
        </p:txBody>
      </p:sp>
      <p:pic>
        <p:nvPicPr>
          <p:cNvPr id="9" name="Picture 5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2797" y="3144915"/>
            <a:ext cx="4015760" cy="287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72" y="-1056430"/>
            <a:ext cx="615696" cy="749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3337669"/>
            <a:ext cx="569897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effectLst>
                  <a:outerShdw sx="1000" sy="1000" algn="tl">
                    <a:srgbClr val="000000"/>
                  </a:outerShdw>
                </a:effectLst>
                <a:ea typeface="ＭＳ Ｐゴシック" pitchFamily="-108" charset="-128"/>
              </a:rPr>
              <a:t>Inc</a:t>
            </a:r>
            <a:r>
              <a:rPr lang="en-GB" sz="2000" b="1" dirty="0">
                <a:ea typeface="ＭＳ Ｐゴシック" pitchFamily="-108" charset="-128"/>
              </a:rPr>
              <a:t>rease intensity/brightness in the injectors to match </a:t>
            </a:r>
            <a:r>
              <a:rPr lang="en-GB" sz="2000" b="1" dirty="0" smtClean="0">
                <a:ea typeface="ＭＳ Ｐゴシック" pitchFamily="-108" charset="-128"/>
              </a:rPr>
              <a:t>HL-LHC </a:t>
            </a:r>
            <a:r>
              <a:rPr lang="en-GB" sz="2000" b="1" dirty="0">
                <a:ea typeface="ＭＳ Ｐゴシック" pitchFamily="-108" charset="-128"/>
              </a:rPr>
              <a:t>requirements</a:t>
            </a:r>
            <a:endParaRPr lang="en-GB" sz="2000" b="1" dirty="0">
              <a:solidFill>
                <a:srgbClr val="008000"/>
              </a:solidFill>
            </a:endParaRPr>
          </a:p>
          <a:p>
            <a:pPr marL="457200">
              <a:defRPr/>
            </a:pPr>
            <a:r>
              <a:rPr lang="en-GB" sz="500" b="1" dirty="0">
                <a:ea typeface="ＭＳ Ｐゴシック" pitchFamily="-108" charset="-128"/>
              </a:rPr>
              <a:t>	</a:t>
            </a:r>
            <a:endParaRPr lang="en-GB" sz="500" b="1" dirty="0">
              <a:solidFill>
                <a:srgbClr val="0000FF"/>
              </a:solidFill>
              <a:ea typeface="ＭＳ Ｐゴシック" pitchFamily="-108" charset="-128"/>
            </a:endParaRPr>
          </a:p>
          <a:p>
            <a:pPr marL="285750" indent="-285750">
              <a:buClr>
                <a:schemeClr val="tx1"/>
              </a:buClr>
              <a:defRPr/>
            </a:pPr>
            <a:r>
              <a:rPr lang="en-GB" sz="1600" dirty="0">
                <a:ea typeface="ＭＳ Ｐゴシック" pitchFamily="-108" charset="-128"/>
              </a:rPr>
              <a:t>Enable Linac4/PSB/PS/SPS  to accelerate and manipulate higher intensity beams (efficient production, space charge &amp; electron cloud mitigation, impedance reduction,  feedbacks, etc.)</a:t>
            </a:r>
          </a:p>
          <a:p>
            <a:pPr marL="285750" indent="-285750">
              <a:buClr>
                <a:schemeClr val="tx1"/>
              </a:buClr>
              <a:defRPr/>
            </a:pPr>
            <a:r>
              <a:rPr lang="en-GB" sz="1600" dirty="0">
                <a:ea typeface="ＭＳ Ｐゴシック" pitchFamily="-108" charset="-128"/>
                <a:sym typeface="Symbol" pitchFamily="18" charset="2"/>
              </a:rPr>
              <a:t>Upgrade the injectors of the ion chain (Linac3, LEIR, PS, SPS) to produce beam parameters at the LHC injection that can meet the luminosity goal</a:t>
            </a:r>
          </a:p>
          <a:p>
            <a:endParaRPr lang="fr-FR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824" y="2783133"/>
            <a:ext cx="2483050" cy="228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560" y="5064539"/>
            <a:ext cx="2235314" cy="1238928"/>
          </a:xfrm>
          <a:prstGeom prst="rect">
            <a:avLst/>
          </a:prstGeom>
        </p:spPr>
      </p:pic>
      <p:pic>
        <p:nvPicPr>
          <p:cNvPr id="12" name="Picture 11" descr="liu_ppt-0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848519"/>
            <a:ext cx="364565" cy="44026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91264" cy="1612776"/>
          </a:xfrm>
          <a:prstGeom prst="rect">
            <a:avLst/>
          </a:prstGeom>
        </p:spPr>
        <p:txBody>
          <a:bodyPr/>
          <a:lstStyle/>
          <a:p>
            <a:pPr marL="36576" indent="0">
              <a:buNone/>
            </a:pPr>
            <a:r>
              <a:rPr lang="fr-FR" sz="2200" b="1" dirty="0" err="1"/>
              <a:t>Increase</a:t>
            </a:r>
            <a:r>
              <a:rPr lang="fr-FR" sz="2200" b="1" dirty="0"/>
              <a:t> </a:t>
            </a:r>
            <a:r>
              <a:rPr lang="fr-FR" sz="2200" b="1" dirty="0" err="1"/>
              <a:t>injector</a:t>
            </a:r>
            <a:r>
              <a:rPr lang="fr-FR" sz="2200" b="1" dirty="0"/>
              <a:t> </a:t>
            </a:r>
            <a:r>
              <a:rPr lang="fr-FR" sz="2200" b="1" dirty="0" err="1"/>
              <a:t>reliability</a:t>
            </a:r>
            <a:r>
              <a:rPr lang="fr-FR" sz="2200" b="1" dirty="0"/>
              <a:t> and </a:t>
            </a:r>
            <a:r>
              <a:rPr lang="fr-FR" sz="2200" b="1" dirty="0" err="1"/>
              <a:t>lifetime</a:t>
            </a:r>
            <a:r>
              <a:rPr lang="fr-FR" sz="2200" b="1" dirty="0"/>
              <a:t> to </a:t>
            </a:r>
            <a:r>
              <a:rPr lang="fr-FR" sz="2200" b="1" dirty="0" err="1"/>
              <a:t>cover</a:t>
            </a:r>
            <a:r>
              <a:rPr lang="fr-FR" sz="2200" b="1" dirty="0"/>
              <a:t> HL-LHC </a:t>
            </a:r>
            <a:r>
              <a:rPr lang="fr-FR" sz="2200" b="1" dirty="0" err="1"/>
              <a:t>run</a:t>
            </a:r>
            <a:r>
              <a:rPr lang="fr-FR" sz="2200" b="1" dirty="0"/>
              <a:t> (</a:t>
            </a:r>
            <a:r>
              <a:rPr lang="fr-FR" sz="2200" b="1" dirty="0" err="1"/>
              <a:t>until</a:t>
            </a:r>
            <a:r>
              <a:rPr lang="fr-FR" sz="2200" b="1" dirty="0"/>
              <a:t> ~2040) </a:t>
            </a:r>
            <a:r>
              <a:rPr lang="fr-FR" sz="2200" b="1" dirty="0" err="1"/>
              <a:t>closely</a:t>
            </a:r>
            <a:r>
              <a:rPr lang="fr-FR" sz="2200" b="1" dirty="0"/>
              <a:t> </a:t>
            </a:r>
            <a:r>
              <a:rPr lang="fr-FR" sz="2200" b="1" dirty="0" err="1"/>
              <a:t>related</a:t>
            </a:r>
            <a:r>
              <a:rPr lang="fr-FR" sz="2200" b="1" dirty="0"/>
              <a:t> to </a:t>
            </a:r>
            <a:r>
              <a:rPr lang="fr-FR" sz="2800" b="1" dirty="0"/>
              <a:t>consolidation </a:t>
            </a:r>
            <a:r>
              <a:rPr lang="fr-FR" sz="2800" b="1" dirty="0" smtClean="0"/>
              <a:t>program</a:t>
            </a:r>
            <a:endParaRPr lang="fr-FR" dirty="0"/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sz="1600" dirty="0"/>
              <a:t>Upgrade/replace </a:t>
            </a:r>
            <a:r>
              <a:rPr lang="fr-FR" sz="1600" dirty="0" err="1"/>
              <a:t>ageing</a:t>
            </a:r>
            <a:r>
              <a:rPr lang="fr-FR" sz="1600" dirty="0"/>
              <a:t> </a:t>
            </a:r>
            <a:r>
              <a:rPr lang="fr-FR" sz="1600" dirty="0" err="1"/>
              <a:t>equipment</a:t>
            </a:r>
            <a:r>
              <a:rPr lang="fr-FR" sz="1600" dirty="0"/>
              <a:t> (power supplies, </a:t>
            </a:r>
            <a:r>
              <a:rPr lang="fr-FR" sz="1600" dirty="0" err="1"/>
              <a:t>magnets</a:t>
            </a:r>
            <a:r>
              <a:rPr lang="fr-FR" sz="1600" dirty="0"/>
              <a:t>, RF…)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sz="1600" dirty="0" err="1"/>
              <a:t>Improve</a:t>
            </a:r>
            <a:r>
              <a:rPr lang="fr-FR" sz="1600" dirty="0"/>
              <a:t> radioprotection </a:t>
            </a:r>
            <a:r>
              <a:rPr lang="fr-FR" sz="1600" dirty="0" err="1"/>
              <a:t>measures</a:t>
            </a:r>
            <a:r>
              <a:rPr lang="fr-FR" sz="1600" dirty="0"/>
              <a:t> (</a:t>
            </a:r>
            <a:r>
              <a:rPr lang="fr-FR" sz="1600" dirty="0" err="1"/>
              <a:t>shielding</a:t>
            </a:r>
            <a:r>
              <a:rPr lang="fr-FR" sz="1600" dirty="0"/>
              <a:t>, ventilation</a:t>
            </a:r>
            <a:r>
              <a:rPr lang="fr-FR" sz="1600" dirty="0" smtClean="0"/>
              <a:t>…)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719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s.cern.ch/record/2263623/files/62__MAX0102.jpg?subformat=icon-14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5604" r="24028" b="8480"/>
          <a:stretch/>
        </p:blipFill>
        <p:spPr bwMode="auto">
          <a:xfrm>
            <a:off x="5076056" y="2060848"/>
            <a:ext cx="3682540" cy="34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/>
          <p:nvPr/>
        </p:nvSpPr>
        <p:spPr>
          <a:xfrm>
            <a:off x="467544" y="476672"/>
            <a:ext cx="8280920" cy="707886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9</a:t>
            </a:r>
            <a:r>
              <a:rPr lang="en-GB" sz="4000" baseline="3000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th</a:t>
            </a:r>
            <a:r>
              <a:rPr lang="en-GB" sz="400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 May 2017: </a:t>
            </a:r>
            <a:r>
              <a:rPr lang="en-GB" sz="4000" dirty="0" err="1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Linac</a:t>
            </a:r>
            <a:r>
              <a:rPr lang="en-GB" sz="400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 4 Inauguration</a:t>
            </a:r>
            <a:endParaRPr lang="en-GB" sz="400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4600" r="5112"/>
          <a:stretch/>
        </p:blipFill>
        <p:spPr>
          <a:xfrm>
            <a:off x="107504" y="2060848"/>
            <a:ext cx="4824536" cy="34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7544" y="400973"/>
            <a:ext cx="4536504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… long live the </a:t>
            </a:r>
            <a:r>
              <a:rPr lang="en-GB" sz="2800" dirty="0" err="1" smtClean="0">
                <a:solidFill>
                  <a:schemeClr val="bg1"/>
                </a:solidFill>
              </a:rPr>
              <a:t>Linac</a:t>
            </a:r>
            <a:r>
              <a:rPr lang="en-GB" sz="2800" dirty="0" smtClean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1088157"/>
            <a:ext cx="82089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Linac4 reliability run </a:t>
            </a:r>
            <a:r>
              <a:rPr lang="en-US" sz="2000" dirty="0"/>
              <a:t>to further assess the beam performance and machine availability : </a:t>
            </a:r>
          </a:p>
          <a:p>
            <a:pPr lvl="1" algn="just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availability above </a:t>
            </a:r>
            <a:r>
              <a:rPr lang="en-US" sz="1600" b="1" dirty="0">
                <a:solidFill>
                  <a:srgbClr val="008000"/>
                </a:solidFill>
              </a:rPr>
              <a:t>95% in best weeks with 25 mA delivered</a:t>
            </a:r>
          </a:p>
          <a:p>
            <a:pPr lvl="1" algn="just"/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Integration of Linac4 into the general injectors operation significantly progressed</a:t>
            </a:r>
          </a:p>
          <a:p>
            <a:pPr lvl="1" algn="just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Beam current measurement @160 MeV done for the first time after the bend towards the Linac4 Transfer 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52936"/>
            <a:ext cx="5654040" cy="3032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328" y="2564904"/>
            <a:ext cx="446449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167" y="854724"/>
            <a:ext cx="2390398" cy="115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4406" y="116983"/>
            <a:ext cx="7728589" cy="7780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Why High-Luminosity LHC ? </a:t>
            </a:r>
            <a:r>
              <a:rPr lang="en-GB" sz="2800" dirty="0" smtClean="0">
                <a:solidFill>
                  <a:schemeClr val="bg1"/>
                </a:solidFill>
              </a:rPr>
              <a:t>(LS3)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1932" y="1305669"/>
            <a:ext cx="8567774" cy="3307118"/>
            <a:chOff x="476311" y="1566926"/>
            <a:chExt cx="8567774" cy="330711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311" y="1566926"/>
              <a:ext cx="5382862" cy="330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151595" y="3458416"/>
              <a:ext cx="2892490" cy="9233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By continuous performance improvement and consolidation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51595" y="2220684"/>
              <a:ext cx="2892490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By implementing HL-LHC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959800" y="2540011"/>
              <a:ext cx="0" cy="97024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/>
            <p:cNvSpPr/>
            <p:nvPr/>
          </p:nvSpPr>
          <p:spPr>
            <a:xfrm>
              <a:off x="5700157" y="2315168"/>
              <a:ext cx="401605" cy="17001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5701584" y="3540258"/>
              <a:ext cx="401605" cy="170013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59800" y="2820205"/>
              <a:ext cx="2328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Almost a factor 3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41612" y="4746409"/>
            <a:ext cx="5197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sz="2400" b="1" dirty="0"/>
              <a:t>Goal of HL-LHC project</a:t>
            </a:r>
            <a:r>
              <a:rPr lang="en-GB" sz="24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250 </a:t>
            </a:r>
            <a:r>
              <a:rPr lang="en-GB" sz="2400" dirty="0"/>
              <a:t>– 300 fb</a:t>
            </a:r>
            <a:r>
              <a:rPr lang="en-GB" sz="2400" baseline="30000" dirty="0"/>
              <a:t>-1</a:t>
            </a:r>
            <a:r>
              <a:rPr lang="en-GB" sz="2400" dirty="0"/>
              <a:t> per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ym typeface="Wingdings"/>
              </a:rPr>
              <a:t>3000 fb</a:t>
            </a:r>
            <a:r>
              <a:rPr lang="en-GB" sz="2400" b="1" baseline="30000" dirty="0">
                <a:sym typeface="Wingdings"/>
              </a:rPr>
              <a:t>-1</a:t>
            </a:r>
            <a:r>
              <a:rPr lang="en-GB" sz="2400" b="1" dirty="0">
                <a:sym typeface="Wingdings"/>
              </a:rPr>
              <a:t> in about 10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5421" y="4276258"/>
            <a:ext cx="3084285" cy="1753945"/>
          </a:xfrm>
          <a:prstGeom prst="rect">
            <a:avLst/>
          </a:prstGeom>
          <a:solidFill>
            <a:srgbClr val="FF0000"/>
          </a:solidFill>
        </p:spPr>
        <p:txBody>
          <a:bodyPr wrap="square" lIns="91057" tIns="45531" rIns="91057" bIns="45531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Around 300 fb</a:t>
            </a:r>
            <a:r>
              <a:rPr lang="en-US" b="1" baseline="30000" dirty="0" smtClean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-1</a:t>
            </a:r>
            <a:r>
              <a:rPr lang="en-US" b="1" dirty="0" smtClean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 the present </a:t>
            </a:r>
            <a:r>
              <a:rPr lang="en-US" b="1" dirty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nner Triplet magnets reach the end of their useful life (due to radiation damage)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a typeface="ＭＳ Ｐゴシック" pitchFamily="-112" charset="-128"/>
                <a:cs typeface="Arial" charset="0"/>
              </a:rPr>
              <a:t>and must be replaced.</a:t>
            </a:r>
          </a:p>
        </p:txBody>
      </p:sp>
    </p:spTree>
    <p:extLst>
      <p:ext uri="{BB962C8B-B14F-4D97-AF65-F5344CB8AC3E}">
        <p14:creationId xmlns:p14="http://schemas.microsoft.com/office/powerpoint/2010/main" val="9185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98363"/>
            <a:ext cx="8525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1588" algn="just"/>
            <a:r>
              <a:rPr lang="en-GB" sz="2000" i="1" dirty="0" smtClean="0"/>
              <a:t>Europe’s top priority should be the </a:t>
            </a:r>
            <a:r>
              <a:rPr lang="en-GB" sz="2000" b="1" i="1" dirty="0" smtClean="0"/>
              <a:t>exploitation of the full potential of the LHC</a:t>
            </a:r>
            <a:r>
              <a:rPr lang="en-GB" sz="2000" i="1" dirty="0" smtClean="0"/>
              <a:t>, including the high-luminosity upgrade of the machine and detectors with a view to collecting </a:t>
            </a:r>
            <a:r>
              <a:rPr lang="en-GB" sz="2000" b="1" i="1" dirty="0" smtClean="0"/>
              <a:t>ten times more data than in the initial design, by around 2030</a:t>
            </a:r>
            <a:r>
              <a:rPr lang="en-GB" sz="2000" i="1" dirty="0" smtClean="0"/>
              <a:t>. This upgrade programme will also provide further exciting opportunities for the study of flavour physics and the quark-gluon plasma.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43497" y="3611060"/>
            <a:ext cx="7809285" cy="206210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HL-LHC from a study to a PROJECT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300 fb</a:t>
            </a:r>
            <a:r>
              <a:rPr lang="en-GB" sz="3200" b="1" baseline="30000" dirty="0" smtClean="0">
                <a:solidFill>
                  <a:schemeClr val="bg1"/>
                </a:solidFill>
              </a:rPr>
              <a:t>-1</a:t>
            </a:r>
            <a:r>
              <a:rPr lang="en-GB" sz="3200" b="1" dirty="0" smtClean="0">
                <a:solidFill>
                  <a:schemeClr val="bg1"/>
                </a:solidFill>
              </a:rPr>
              <a:t> → 3000 fb</a:t>
            </a:r>
            <a:r>
              <a:rPr lang="en-GB" sz="3200" b="1" baseline="30000" dirty="0" smtClean="0">
                <a:solidFill>
                  <a:schemeClr val="bg1"/>
                </a:solidFill>
              </a:rPr>
              <a:t>-1</a:t>
            </a:r>
          </a:p>
          <a:p>
            <a:r>
              <a:rPr lang="en-GB" sz="3200" dirty="0">
                <a:solidFill>
                  <a:schemeClr val="bg1"/>
                </a:solidFill>
              </a:rPr>
              <a:t>i</a:t>
            </a:r>
            <a:r>
              <a:rPr lang="en-GB" sz="3200" dirty="0" smtClean="0">
                <a:solidFill>
                  <a:schemeClr val="bg1"/>
                </a:solidFill>
              </a:rPr>
              <a:t>ncluding LHC injectors upgrade </a:t>
            </a:r>
            <a:r>
              <a:rPr lang="en-GB" sz="3600" b="1" dirty="0" smtClean="0">
                <a:solidFill>
                  <a:schemeClr val="bg1"/>
                </a:solidFill>
              </a:rPr>
              <a:t>LIU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(</a:t>
            </a:r>
            <a:r>
              <a:rPr lang="en-GB" sz="2800" dirty="0" err="1" smtClean="0">
                <a:solidFill>
                  <a:schemeClr val="bg1"/>
                </a:solidFill>
              </a:rPr>
              <a:t>Linac</a:t>
            </a:r>
            <a:r>
              <a:rPr lang="en-GB" sz="2800" dirty="0" smtClean="0">
                <a:solidFill>
                  <a:schemeClr val="bg1"/>
                </a:solidFill>
              </a:rPr>
              <a:t> 4, Booster 2GeV, PS and SPS upgrade)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210419"/>
            <a:ext cx="648072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The European Strategy for Particle </a:t>
            </a:r>
            <a:r>
              <a:rPr lang="en-GB" sz="2400" b="1" dirty="0" smtClean="0">
                <a:solidFill>
                  <a:schemeClr val="bg1"/>
                </a:solidFill>
              </a:rPr>
              <a:t>Physics 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Update </a:t>
            </a:r>
            <a:r>
              <a:rPr lang="fr-FR" sz="2400" dirty="0">
                <a:solidFill>
                  <a:schemeClr val="bg1"/>
                </a:solidFill>
              </a:rPr>
              <a:t>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242458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08631"/>
            <a:ext cx="5585753" cy="4781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6912" y="216835"/>
            <a:ext cx="3915803" cy="7060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HL-LHC Project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89306" y="1594559"/>
            <a:ext cx="3452843" cy="3624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New IR-quads </a:t>
            </a:r>
            <a:r>
              <a:rPr lang="en-GB" sz="2600" b="1" dirty="0" smtClean="0"/>
              <a:t>Nb</a:t>
            </a:r>
            <a:r>
              <a:rPr lang="en-GB" sz="2600" b="1" baseline="-25000" dirty="0" smtClean="0"/>
              <a:t>3</a:t>
            </a:r>
            <a:r>
              <a:rPr lang="en-GB" sz="2600" b="1" dirty="0" smtClean="0"/>
              <a:t>Sn (</a:t>
            </a:r>
            <a:r>
              <a:rPr lang="en-GB" sz="2600" b="1" dirty="0"/>
              <a:t>inner triplets)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b="1" dirty="0" smtClean="0"/>
              <a:t>New 11 </a:t>
            </a:r>
            <a:r>
              <a:rPr lang="en-GB" sz="2600" b="1" dirty="0"/>
              <a:t>T Nb</a:t>
            </a:r>
            <a:r>
              <a:rPr lang="en-GB" sz="2600" b="1" baseline="-25000" dirty="0"/>
              <a:t>3</a:t>
            </a:r>
            <a:r>
              <a:rPr lang="en-GB" sz="2600" b="1" dirty="0"/>
              <a:t>Sn (short) </a:t>
            </a:r>
            <a:r>
              <a:rPr lang="en-GB" sz="2600" b="1" dirty="0" smtClean="0"/>
              <a:t>dipoles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 smtClean="0"/>
              <a:t>Collimation upgrade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/>
              <a:t>Cryogenics </a:t>
            </a:r>
            <a:r>
              <a:rPr lang="en-GB" sz="2600" dirty="0" smtClean="0"/>
              <a:t>upgrade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 smtClean="0"/>
              <a:t>Crab Cavities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 smtClean="0"/>
              <a:t>Cold powering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 smtClean="0"/>
              <a:t>Machine protection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 smtClean="0"/>
              <a:t>…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6912" y="5496908"/>
            <a:ext cx="8180402" cy="5243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solidFill>
                  <a:schemeClr val="bg1"/>
                </a:solidFill>
                <a:sym typeface="Wingdings"/>
              </a:rPr>
              <a:t>Major intervention on more than 1.2 km of the </a:t>
            </a:r>
            <a:r>
              <a:rPr lang="en-GB" sz="2400" b="1" dirty="0" smtClean="0">
                <a:solidFill>
                  <a:schemeClr val="bg1"/>
                </a:solidFill>
                <a:sym typeface="Wingdings"/>
              </a:rPr>
              <a:t>LHC</a:t>
            </a:r>
            <a:endParaRPr lang="en-GB" sz="1800" b="1" dirty="0">
              <a:solidFill>
                <a:schemeClr val="bg1"/>
              </a:solidFill>
              <a:sym typeface="Wingdings"/>
            </a:endParaRPr>
          </a:p>
        </p:txBody>
      </p:sp>
      <p:pic>
        <p:nvPicPr>
          <p:cNvPr id="6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80" y="241662"/>
            <a:ext cx="2356225" cy="9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43470"/>
            <a:ext cx="7651239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Squeezing the beams: High Field SC Magnets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251519" y="692696"/>
            <a:ext cx="432048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Quads for the inner triplet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Decision </a:t>
            </a:r>
            <a:r>
              <a:rPr lang="en-GB" sz="2000" b="1" dirty="0">
                <a:solidFill>
                  <a:srgbClr val="FF0000"/>
                </a:solidFill>
              </a:rPr>
              <a:t>2012 for low-β quads</a:t>
            </a:r>
            <a:br>
              <a:rPr lang="en-GB" sz="2000" b="1" dirty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Aperture </a:t>
            </a:r>
            <a:r>
              <a:rPr lang="en-GB" sz="2000" b="1" dirty="0" smtClean="0">
                <a:solidFill>
                  <a:srgbClr val="FF0000"/>
                </a:solidFill>
                <a:sym typeface="Symbol"/>
              </a:rPr>
              <a:t> </a:t>
            </a:r>
            <a:r>
              <a:rPr lang="en-GB" sz="2000" b="1" dirty="0" smtClean="0">
                <a:solidFill>
                  <a:srgbClr val="FF0000"/>
                </a:solidFill>
              </a:rPr>
              <a:t>150 </a:t>
            </a:r>
            <a:r>
              <a:rPr lang="en-GB" sz="2000" b="1" dirty="0">
                <a:solidFill>
                  <a:srgbClr val="FF0000"/>
                </a:solidFill>
              </a:rPr>
              <a:t>mm – 140 </a:t>
            </a:r>
            <a:r>
              <a:rPr lang="en-GB" sz="2000" b="1" dirty="0" smtClean="0">
                <a:solidFill>
                  <a:srgbClr val="FF0000"/>
                </a:solidFill>
              </a:rPr>
              <a:t>T/m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(</a:t>
            </a:r>
            <a:r>
              <a:rPr lang="en-GB" sz="2000" b="1" dirty="0" err="1">
                <a:solidFill>
                  <a:srgbClr val="FF0000"/>
                </a:solidFill>
              </a:rPr>
              <a:t>B</a:t>
            </a:r>
            <a:r>
              <a:rPr lang="en-GB" sz="2000" b="1" baseline="-25000" dirty="0" err="1">
                <a:solidFill>
                  <a:srgbClr val="FF0000"/>
                </a:solidFill>
              </a:rPr>
              <a:t>peak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≈12.3 </a:t>
            </a:r>
            <a:r>
              <a:rPr lang="en-GB" sz="2000" b="1" dirty="0">
                <a:solidFill>
                  <a:srgbClr val="FF0000"/>
                </a:solidFill>
              </a:rPr>
              <a:t>T</a:t>
            </a:r>
            <a:r>
              <a:rPr lang="en-GB" sz="2000" b="1" dirty="0" smtClean="0">
                <a:solidFill>
                  <a:srgbClr val="FF0000"/>
                </a:solidFill>
              </a:rPr>
              <a:t>)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operational </a:t>
            </a:r>
            <a:r>
              <a:rPr lang="en-GB" sz="2000" dirty="0"/>
              <a:t>field, designed for 13.5 T </a:t>
            </a:r>
            <a:r>
              <a:rPr lang="en-GB" sz="3200" b="1" dirty="0">
                <a:solidFill>
                  <a:srgbClr val="00B050"/>
                </a:solidFill>
              </a:rPr>
              <a:t>=&gt; </a:t>
            </a:r>
            <a:r>
              <a:rPr lang="en-GB" sz="3200" b="1" dirty="0" smtClean="0">
                <a:solidFill>
                  <a:srgbClr val="00B050"/>
                </a:solidFill>
              </a:rPr>
              <a:t>Nb</a:t>
            </a:r>
            <a:r>
              <a:rPr lang="en-GB" sz="3200" b="1" baseline="-25000" dirty="0" smtClean="0">
                <a:solidFill>
                  <a:srgbClr val="00B050"/>
                </a:solidFill>
              </a:rPr>
              <a:t>3</a:t>
            </a:r>
            <a:r>
              <a:rPr lang="en-GB" sz="3200" b="1" dirty="0" smtClean="0">
                <a:solidFill>
                  <a:srgbClr val="00B050"/>
                </a:solidFill>
              </a:rPr>
              <a:t>Sn technology</a:t>
            </a:r>
            <a:endParaRPr lang="en-GB" sz="1100" b="1" i="1" dirty="0" smtClean="0"/>
          </a:p>
          <a:p>
            <a:r>
              <a:rPr lang="en-GB" sz="2000" b="1" i="1" dirty="0" smtClean="0"/>
              <a:t>(LHC</a:t>
            </a:r>
            <a:r>
              <a:rPr lang="en-GB" sz="2000" b="1" i="1" dirty="0"/>
              <a:t>: 8 T, 70 </a:t>
            </a:r>
            <a:r>
              <a:rPr lang="en-GB" sz="2000" b="1" i="1" dirty="0" smtClean="0"/>
              <a:t>mm )</a:t>
            </a:r>
            <a:endParaRPr lang="en-GB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4170" y="916310"/>
            <a:ext cx="2008634" cy="200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05" y="4365104"/>
            <a:ext cx="4662508" cy="24482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860032" y="3999294"/>
          <a:ext cx="4104455" cy="151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385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β</a:t>
                      </a:r>
                      <a:r>
                        <a:rPr lang="en-GB" sz="1400" b="1" baseline="-25000" dirty="0" smtClean="0"/>
                        <a:t>triplet</a:t>
                      </a:r>
                      <a:r>
                        <a:rPr lang="en-GB" sz="1400" b="1" dirty="0" smtClean="0"/>
                        <a:t> 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Sigma</a:t>
                      </a:r>
                    </a:p>
                    <a:p>
                      <a:pPr algn="ctr"/>
                      <a:r>
                        <a:rPr lang="en-US" sz="1400" b="1" dirty="0" smtClean="0"/>
                        <a:t>triplet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β*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Sigma*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Nominal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~4.5 km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1.5 mm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55 cm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17 um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~20 km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2.6 mm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15 cm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7 um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7061" y="811154"/>
            <a:ext cx="4596939" cy="2755978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907704" y="5517233"/>
            <a:ext cx="4937826" cy="332320"/>
            <a:chOff x="1907704" y="5517233"/>
            <a:chExt cx="4937826" cy="33232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6842760" y="5517233"/>
              <a:ext cx="2770" cy="279047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907704" y="5803834"/>
              <a:ext cx="4937826" cy="45719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915816" y="3709487"/>
            <a:ext cx="5544616" cy="1519714"/>
            <a:chOff x="2915816" y="3709487"/>
            <a:chExt cx="5544616" cy="1519714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8458200" y="3738052"/>
              <a:ext cx="2232" cy="254828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2915816" y="3709487"/>
              <a:ext cx="5544616" cy="28565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915816" y="3709487"/>
              <a:ext cx="1" cy="1519714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225" y="3109451"/>
            <a:ext cx="1228636" cy="122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8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183839" cy="1143000"/>
          </a:xfrm>
        </p:spPr>
        <p:txBody>
          <a:bodyPr anchor="t">
            <a:noAutofit/>
          </a:bodyPr>
          <a:lstStyle/>
          <a:p>
            <a:r>
              <a:rPr lang="en-GB" altLang="en-US" sz="3400" b="1" dirty="0"/>
              <a:t>CERN’s scientific diversity </a:t>
            </a:r>
            <a:r>
              <a:rPr lang="en-GB" altLang="en-US" sz="3400" b="1" dirty="0" smtClean="0"/>
              <a:t>programme</a:t>
            </a:r>
            <a:endParaRPr lang="fr-FR" sz="3400" b="1" dirty="0"/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396" y="1425846"/>
            <a:ext cx="5255395" cy="397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199" y="282846"/>
            <a:ext cx="5019871" cy="11430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CERN accelerators</a:t>
            </a:r>
            <a:endParaRPr kumimoji="0" lang="fr-FR" sz="3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5864842" y="1425846"/>
            <a:ext cx="3064553" cy="45482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/>
              <a:t>AD: </a:t>
            </a:r>
            <a:r>
              <a:rPr lang="en-US" altLang="en-US" sz="1100" dirty="0"/>
              <a:t>Antiproton Decelerator for antimatter studies 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/>
              <a:t>AWAKE</a:t>
            </a:r>
            <a:r>
              <a:rPr lang="en-US" altLang="en-US" sz="1100" dirty="0"/>
              <a:t>: proton-induced plasma </a:t>
            </a:r>
            <a:r>
              <a:rPr lang="en-US" altLang="en-US" sz="1100" dirty="0" err="1"/>
              <a:t>wakefield</a:t>
            </a:r>
            <a:r>
              <a:rPr lang="en-US" altLang="en-US" sz="1100" dirty="0"/>
              <a:t> acceleration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/>
              <a:t>CAST, OSQAR</a:t>
            </a:r>
            <a:r>
              <a:rPr lang="en-US" altLang="en-US" sz="1100" dirty="0"/>
              <a:t>: </a:t>
            </a:r>
            <a:r>
              <a:rPr lang="en-US" altLang="en-US" sz="1100" dirty="0" err="1"/>
              <a:t>axions</a:t>
            </a:r>
            <a:endParaRPr lang="en-US" altLang="en-US" sz="1100" dirty="0"/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/>
              <a:t>CLOUD</a:t>
            </a:r>
            <a:r>
              <a:rPr lang="en-US" altLang="en-US" sz="1100" dirty="0"/>
              <a:t>: impact of cosmic rays on </a:t>
            </a:r>
            <a:r>
              <a:rPr lang="en-US" altLang="en-US" sz="1100" dirty="0" err="1"/>
              <a:t>aeorosols</a:t>
            </a:r>
            <a:r>
              <a:rPr lang="en-US" altLang="en-US" sz="1100" dirty="0"/>
              <a:t> and clouds </a:t>
            </a:r>
            <a:r>
              <a:rPr lang="en-US" altLang="en-US" sz="1100" dirty="0">
                <a:sym typeface="Wingdings" panose="05000000000000000000" pitchFamily="2" charset="2"/>
              </a:rPr>
              <a:t> implications on climate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COMPASS</a:t>
            </a:r>
            <a:r>
              <a:rPr lang="en-US" altLang="en-US" sz="1100" dirty="0">
                <a:sym typeface="Wingdings" panose="05000000000000000000" pitchFamily="2" charset="2"/>
              </a:rPr>
              <a:t>: hadron structure and spectroscopy  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ISOLDE</a:t>
            </a:r>
            <a:r>
              <a:rPr lang="en-US" altLang="en-US" sz="1100" dirty="0">
                <a:sym typeface="Wingdings" panose="05000000000000000000" pitchFamily="2" charset="2"/>
              </a:rPr>
              <a:t>: radioactive nuclei facility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NA61/Shine</a:t>
            </a:r>
            <a:r>
              <a:rPr lang="en-US" altLang="en-US" sz="1100" dirty="0">
                <a:sym typeface="Wingdings" panose="05000000000000000000" pitchFamily="2" charset="2"/>
              </a:rPr>
              <a:t>: heavy ions and neutrino targets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NA62</a:t>
            </a:r>
            <a:r>
              <a:rPr lang="en-US" altLang="en-US" sz="1100" dirty="0">
                <a:sym typeface="Wingdings" panose="05000000000000000000" pitchFamily="2" charset="2"/>
              </a:rPr>
              <a:t>: rare kaon decays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NA63</a:t>
            </a:r>
            <a:r>
              <a:rPr lang="en-US" altLang="en-US" sz="1100" dirty="0">
                <a:sym typeface="Wingdings" panose="05000000000000000000" pitchFamily="2" charset="2"/>
              </a:rPr>
              <a:t>: radiation processes in strong EM fields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NA64</a:t>
            </a:r>
            <a:r>
              <a:rPr lang="en-US" altLang="en-US" sz="1100" dirty="0">
                <a:sym typeface="Wingdings" panose="05000000000000000000" pitchFamily="2" charset="2"/>
              </a:rPr>
              <a:t>: search for dark photons 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Neutrino Platform:  </a:t>
            </a:r>
            <a:r>
              <a:rPr lang="en-US" altLang="en-US" sz="1100" dirty="0">
                <a:sym typeface="Wingdings" panose="05000000000000000000" pitchFamily="2" charset="2"/>
              </a:rPr>
              <a:t>𝛎 detectors R&amp;D for experiments in US, Japan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n-TOF:</a:t>
            </a:r>
            <a:r>
              <a:rPr lang="en-US" altLang="en-US" sz="1100" dirty="0">
                <a:sym typeface="Wingdings" panose="05000000000000000000" pitchFamily="2" charset="2"/>
              </a:rPr>
              <a:t> n-induced cross-sections</a:t>
            </a:r>
          </a:p>
          <a:p>
            <a:pPr marL="36576" indent="0">
              <a:spcAft>
                <a:spcPts val="600"/>
              </a:spcAft>
              <a:buNone/>
            </a:pPr>
            <a:r>
              <a:rPr lang="en-US" altLang="en-US" sz="1100" b="1" dirty="0">
                <a:sym typeface="Wingdings" panose="05000000000000000000" pitchFamily="2" charset="2"/>
              </a:rPr>
              <a:t>UA9</a:t>
            </a:r>
            <a:r>
              <a:rPr lang="en-US" altLang="en-US" sz="1100" dirty="0">
                <a:sym typeface="Wingdings" panose="05000000000000000000" pitchFamily="2" charset="2"/>
              </a:rPr>
              <a:t>: crystal collimation</a:t>
            </a:r>
          </a:p>
          <a:p>
            <a:endParaRPr lang="fr-FR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1980524" y="5414256"/>
            <a:ext cx="2441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~20 experiments,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1200 physicists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760" y="1174581"/>
            <a:ext cx="3092024" cy="20588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5472" y="235036"/>
            <a:ext cx="280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effect of cosmic rays on cloud 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22"/>
          <p:cNvGrpSpPr/>
          <p:nvPr/>
        </p:nvGrpSpPr>
        <p:grpSpPr>
          <a:xfrm>
            <a:off x="6222672" y="3784249"/>
            <a:ext cx="2649672" cy="1184665"/>
            <a:chOff x="4714875" y="1295400"/>
            <a:chExt cx="4429125" cy="2105025"/>
          </a:xfrm>
        </p:grpSpPr>
        <p:pic>
          <p:nvPicPr>
            <p:cNvPr id="13" name="Picture 12" descr="aegis_1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875" y="1295400"/>
              <a:ext cx="4429125" cy="21050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534400" y="29718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 Antimatter" pitchFamily="18" charset="0"/>
                  <a:ea typeface="+mn-ea"/>
                  <a:cs typeface="+mn-cs"/>
                </a:rPr>
                <a:t>H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 Antimatter" pitchFamily="18" charset="0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800" y="29718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637029" y="3032144"/>
              <a:ext cx="152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441" y="5002874"/>
            <a:ext cx="1572114" cy="11392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19385" y="3414917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Matter-Antimatter comparison</a:t>
            </a:r>
          </a:p>
        </p:txBody>
      </p:sp>
    </p:spTree>
    <p:extLst>
      <p:ext uri="{BB962C8B-B14F-4D97-AF65-F5344CB8AC3E}">
        <p14:creationId xmlns:p14="http://schemas.microsoft.com/office/powerpoint/2010/main" val="14488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build="p"/>
      <p:bldP spid="8" grpId="1" build="p"/>
      <p:bldP spid="9" grpId="0"/>
      <p:bldP spid="11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67444" y="384248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" y="805581"/>
            <a:ext cx="7768336" cy="5309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95536" y="123488"/>
            <a:ext cx="7259231" cy="52322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2018: 11T </a:t>
            </a:r>
            <a:r>
              <a:rPr lang="en-GB" sz="2800" dirty="0">
                <a:solidFill>
                  <a:schemeClr val="bg1"/>
                </a:solidFill>
              </a:rPr>
              <a:t>First Nb</a:t>
            </a:r>
            <a:r>
              <a:rPr lang="en-GB" sz="2800" baseline="-25000" dirty="0">
                <a:solidFill>
                  <a:schemeClr val="bg1"/>
                </a:solidFill>
              </a:rPr>
              <a:t>3</a:t>
            </a:r>
            <a:r>
              <a:rPr lang="en-GB" sz="2800" dirty="0">
                <a:solidFill>
                  <a:schemeClr val="bg1"/>
                </a:solidFill>
              </a:rPr>
              <a:t>Sn magnet on </a:t>
            </a:r>
            <a:r>
              <a:rPr lang="en-GB" sz="2800" dirty="0" smtClean="0">
                <a:solidFill>
                  <a:schemeClr val="bg1"/>
                </a:solidFill>
              </a:rPr>
              <a:t>test </a:t>
            </a:r>
            <a:r>
              <a:rPr lang="en-GB" sz="2800" dirty="0">
                <a:solidFill>
                  <a:schemeClr val="bg1"/>
                </a:solidFill>
              </a:rPr>
              <a:t>stand </a:t>
            </a:r>
          </a:p>
        </p:txBody>
      </p:sp>
    </p:spTree>
    <p:extLst>
      <p:ext uri="{BB962C8B-B14F-4D97-AF65-F5344CB8AC3E}">
        <p14:creationId xmlns:p14="http://schemas.microsoft.com/office/powerpoint/2010/main" val="18327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2798" y="1357572"/>
            <a:ext cx="8643488" cy="2722114"/>
            <a:chOff x="282798" y="950265"/>
            <a:chExt cx="8643488" cy="27674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798" y="950265"/>
              <a:ext cx="8643488" cy="276747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95672" y="3363024"/>
              <a:ext cx="7620744" cy="226252"/>
              <a:chOff x="695672" y="3174759"/>
              <a:chExt cx="7620744" cy="22625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386066" y="3174759"/>
                <a:ext cx="700996" cy="226252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 smtClean="0"/>
                  <a:t>150  fb</a:t>
                </a:r>
                <a:r>
                  <a:rPr lang="en-GB" sz="1000" b="1" baseline="30000" dirty="0" smtClean="0"/>
                  <a:t>-1</a:t>
                </a:r>
                <a:endParaRPr lang="en-GB" sz="1000" b="1" baseline="30000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796136" y="3179873"/>
                <a:ext cx="720080" cy="216024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 smtClean="0"/>
                  <a:t>300  fb</a:t>
                </a:r>
                <a:r>
                  <a:rPr lang="en-GB" sz="1000" b="1" baseline="30000" dirty="0" smtClean="0"/>
                  <a:t>-1</a:t>
                </a:r>
                <a:endParaRPr lang="en-GB" sz="1000" b="1" baseline="300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5672" y="3179873"/>
                <a:ext cx="648072" cy="216024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b="1" dirty="0" smtClean="0"/>
                  <a:t>30  fb</a:t>
                </a:r>
                <a:r>
                  <a:rPr lang="en-GB" sz="900" b="1" baseline="30000" dirty="0" smtClean="0"/>
                  <a:t>-1</a:t>
                </a:r>
                <a:endParaRPr lang="en-GB" sz="900" b="1" baseline="300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524328" y="3174759"/>
                <a:ext cx="792088" cy="221138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 smtClean="0"/>
                  <a:t>3000  fb</a:t>
                </a:r>
                <a:r>
                  <a:rPr lang="en-GB" sz="1000" b="1" baseline="30000" dirty="0" smtClean="0"/>
                  <a:t>-1</a:t>
                </a:r>
                <a:endParaRPr lang="en-GB" sz="1000" b="1" baseline="30000" dirty="0"/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45" y="4015405"/>
            <a:ext cx="7488831" cy="21276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51920" y="584688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FAV = Fabrication, Assembly and Verification 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23528" y="116631"/>
            <a:ext cx="2981647" cy="9215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HL-LHC project: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construction phase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8558" y="538839"/>
            <a:ext cx="21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Cost to Completion</a:t>
            </a:r>
          </a:p>
          <a:p>
            <a:pPr>
              <a:tabLst>
                <a:tab pos="1347788" algn="l"/>
              </a:tabLst>
            </a:pPr>
            <a:r>
              <a:rPr lang="en-GB" sz="1400" b="1" dirty="0" smtClean="0"/>
              <a:t>Material : 950 MCHF</a:t>
            </a:r>
            <a:endParaRPr lang="en-GB" sz="10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465591" y="1051585"/>
            <a:ext cx="1754481" cy="1869431"/>
            <a:chOff x="2331554" y="412263"/>
            <a:chExt cx="1754481" cy="1869431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3066215" y="564210"/>
              <a:ext cx="19885" cy="1717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flipH="1">
              <a:off x="2331554" y="412263"/>
              <a:ext cx="1754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t</a:t>
              </a:r>
              <a:r>
                <a:rPr lang="en-GB" b="1" dirty="0" smtClean="0">
                  <a:solidFill>
                    <a:srgbClr val="FF0000"/>
                  </a:solidFill>
                </a:rPr>
                <a:t>oday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3287"/>
            <a:ext cx="2248755" cy="14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4"/>
          <a:stretch/>
        </p:blipFill>
        <p:spPr>
          <a:xfrm>
            <a:off x="135863" y="404664"/>
            <a:ext cx="5978767" cy="561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877856"/>
            <a:ext cx="6273786" cy="26231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412" y="1484784"/>
            <a:ext cx="5319036" cy="47144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195736" y="0"/>
            <a:ext cx="64087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https://project-hl-lhc-industry.web.cern.ch</a:t>
            </a:r>
          </a:p>
        </p:txBody>
      </p:sp>
    </p:spTree>
    <p:extLst>
      <p:ext uri="{BB962C8B-B14F-4D97-AF65-F5344CB8AC3E}">
        <p14:creationId xmlns:p14="http://schemas.microsoft.com/office/powerpoint/2010/main" val="16353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358" y="1227699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600" i="1" dirty="0" smtClean="0"/>
              <a:t>	with </a:t>
            </a:r>
            <a:r>
              <a:rPr lang="en-GB" sz="1600" i="1" dirty="0"/>
              <a:t>emphasis on </a:t>
            </a:r>
            <a:r>
              <a:rPr lang="en-GB" sz="1600" b="1" i="1" dirty="0"/>
              <a:t>proton-proton and </a:t>
            </a:r>
            <a:r>
              <a:rPr lang="en-GB" sz="1600" b="1" i="1" dirty="0" smtClean="0"/>
              <a:t>electron-positron</a:t>
            </a:r>
            <a:r>
              <a:rPr lang="en-GB" sz="1600" b="1" i="1" dirty="0"/>
              <a:t> </a:t>
            </a:r>
            <a:r>
              <a:rPr lang="en-GB" sz="1600" b="1" i="1" dirty="0" smtClean="0"/>
              <a:t>high-energy </a:t>
            </a:r>
            <a:r>
              <a:rPr lang="en-GB" sz="1600" b="1" i="1" dirty="0"/>
              <a:t>frontier machines</a:t>
            </a:r>
            <a:r>
              <a:rPr lang="en-GB" sz="1600" i="1" dirty="0"/>
              <a:t>. These design studies should be coupled to a </a:t>
            </a:r>
            <a:r>
              <a:rPr lang="en-GB" sz="1600" i="1" dirty="0" smtClean="0"/>
              <a:t>vigorous accelerator </a:t>
            </a:r>
            <a:r>
              <a:rPr lang="en-GB" sz="1600" b="1" i="1" dirty="0"/>
              <a:t>R&amp;D programme</a:t>
            </a:r>
            <a:r>
              <a:rPr lang="en-GB" sz="1600" i="1" dirty="0"/>
              <a:t>, including </a:t>
            </a:r>
            <a:r>
              <a:rPr lang="en-GB" sz="2000" b="1" i="1" dirty="0">
                <a:solidFill>
                  <a:srgbClr val="FF0000"/>
                </a:solidFill>
              </a:rPr>
              <a:t>high-field magnets</a:t>
            </a:r>
            <a:r>
              <a:rPr lang="en-GB" sz="2000" b="1" i="1" dirty="0"/>
              <a:t> </a:t>
            </a:r>
            <a:r>
              <a:rPr lang="en-GB" b="1" i="1" dirty="0"/>
              <a:t>and </a:t>
            </a:r>
            <a:r>
              <a:rPr lang="en-GB" sz="2000" b="1" i="1" dirty="0">
                <a:solidFill>
                  <a:srgbClr val="00B050"/>
                </a:solidFill>
              </a:rPr>
              <a:t>high-gradient </a:t>
            </a:r>
            <a:r>
              <a:rPr lang="en-GB" sz="2000" b="1" i="1" dirty="0" smtClean="0">
                <a:solidFill>
                  <a:srgbClr val="00B050"/>
                </a:solidFill>
              </a:rPr>
              <a:t>accelerating</a:t>
            </a:r>
            <a:r>
              <a:rPr lang="en-GB" sz="2000" b="1" i="1" dirty="0" smtClean="0"/>
              <a:t> structures</a:t>
            </a:r>
            <a:r>
              <a:rPr lang="en-GB" sz="1600" i="1" dirty="0"/>
              <a:t>, </a:t>
            </a:r>
            <a:r>
              <a:rPr lang="en-GB" sz="1600" b="1" i="1" dirty="0"/>
              <a:t>in collaboration with national institutes, laboratories and universities worldwide.</a:t>
            </a:r>
            <a:endParaRPr lang="fr-FR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4615" y="2748577"/>
            <a:ext cx="4220262" cy="3421359"/>
            <a:chOff x="34615" y="2748577"/>
            <a:chExt cx="4220262" cy="34213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5" y="3201618"/>
              <a:ext cx="4220262" cy="2968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763688" y="2748577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FF0000"/>
                  </a:solidFill>
                </a:rPr>
                <a:t>HFM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84168" y="2758331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</a:rPr>
              <a:t>HGA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19" y="105744"/>
            <a:ext cx="8548317" cy="8309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Times-Roman"/>
              </a:rPr>
              <a:t>“to </a:t>
            </a:r>
            <a:r>
              <a:rPr lang="en-GB" sz="2400" dirty="0">
                <a:solidFill>
                  <a:schemeClr val="bg1"/>
                </a:solidFill>
                <a:latin typeface="Times-Roman"/>
              </a:rPr>
              <a:t>propose an ambitious </a:t>
            </a:r>
            <a:r>
              <a:rPr lang="en-GB" sz="2400" b="1" dirty="0">
                <a:solidFill>
                  <a:schemeClr val="bg1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chemeClr val="bg1"/>
                </a:solidFill>
                <a:latin typeface="Times-Roman"/>
              </a:rPr>
              <a:t>by the time of the next Strategy </a:t>
            </a:r>
            <a:r>
              <a:rPr lang="en-GB" sz="2400" dirty="0" smtClean="0">
                <a:solidFill>
                  <a:schemeClr val="bg1"/>
                </a:solidFill>
                <a:latin typeface="Times-Roman"/>
              </a:rPr>
              <a:t>update”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755" y="95435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600" dirty="0" smtClean="0"/>
              <a:t>d)	</a:t>
            </a:r>
            <a:r>
              <a:rPr lang="en-GB" sz="1600" i="1" dirty="0" smtClean="0"/>
              <a:t>CERN </a:t>
            </a:r>
            <a:r>
              <a:rPr lang="en-GB" sz="1600" i="1" dirty="0"/>
              <a:t>should undertake </a:t>
            </a:r>
            <a:r>
              <a:rPr lang="en-GB" sz="1600" i="1" dirty="0" smtClean="0"/>
              <a:t>design studies </a:t>
            </a:r>
            <a:r>
              <a:rPr lang="en-GB" sz="1600" i="1" dirty="0"/>
              <a:t>for accelerator projects in a global context, </a:t>
            </a:r>
            <a:endParaRPr lang="fr-FR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615" y="949101"/>
            <a:ext cx="904900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700" b="1" dirty="0">
                <a:solidFill>
                  <a:srgbClr val="CC0000"/>
                </a:solidFill>
              </a:rPr>
              <a:t> </a:t>
            </a:r>
            <a:r>
              <a:rPr lang="en-GB" sz="1700" b="1" dirty="0" smtClean="0">
                <a:solidFill>
                  <a:srgbClr val="CC0000"/>
                </a:solidFill>
              </a:rPr>
              <a:t>   </a:t>
            </a:r>
            <a:r>
              <a:rPr lang="en-GB" sz="1700" b="1" i="1" dirty="0" smtClean="0">
                <a:solidFill>
                  <a:srgbClr val="CC0000"/>
                </a:solidFill>
              </a:rPr>
              <a:t>CERN </a:t>
            </a:r>
            <a:r>
              <a:rPr lang="en-GB" sz="1700" b="1" i="1" dirty="0">
                <a:solidFill>
                  <a:srgbClr val="CC0000"/>
                </a:solidFill>
              </a:rPr>
              <a:t>should undertake </a:t>
            </a:r>
            <a:r>
              <a:rPr lang="en-GB" sz="1700" b="1" i="1" dirty="0" smtClean="0">
                <a:solidFill>
                  <a:srgbClr val="CC0000"/>
                </a:solidFill>
              </a:rPr>
              <a:t>design studies </a:t>
            </a:r>
            <a:r>
              <a:rPr lang="en-GB" sz="1700" b="1" i="1" dirty="0">
                <a:solidFill>
                  <a:srgbClr val="CC0000"/>
                </a:solidFill>
              </a:rPr>
              <a:t>for accelerator projects in a global context, </a:t>
            </a:r>
            <a:endParaRPr lang="fr-FR" sz="1700" b="1" dirty="0">
              <a:solidFill>
                <a:srgbClr val="CC0000"/>
              </a:solidFill>
            </a:endParaRPr>
          </a:p>
        </p:txBody>
      </p:sp>
      <p:pic>
        <p:nvPicPr>
          <p:cNvPr id="1026" name="Picture 2" descr="http://htimko.web.cern.ch/htimko/img/cav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799" y="3291685"/>
            <a:ext cx="3837289" cy="2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Box 16">
            <a:extLst>
              <a:ext uri="{FF2B5EF4-FFF2-40B4-BE49-F238E27FC236}">
                <a16:creationId xmlns:a16="http://schemas.microsoft.com/office/drawing/2014/main" id="{F73EC535-6BD6-9047-BC15-60066D393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46" y="119398"/>
            <a:ext cx="4652962" cy="44608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altLang="en-US" sz="2300" dirty="0">
                <a:solidFill>
                  <a:schemeClr val="bg1"/>
                </a:solidFill>
              </a:rPr>
              <a:t>CLIC: multi-</a:t>
            </a:r>
            <a:r>
              <a:rPr lang="en-US" altLang="en-US" sz="2300" dirty="0" err="1">
                <a:solidFill>
                  <a:schemeClr val="bg1"/>
                </a:solidFill>
              </a:rPr>
              <a:t>TeV</a:t>
            </a:r>
            <a:r>
              <a:rPr lang="en-US" altLang="en-US" sz="2300" dirty="0">
                <a:solidFill>
                  <a:schemeClr val="bg1"/>
                </a:solidFill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</a:rPr>
              <a:t>e</a:t>
            </a:r>
            <a:r>
              <a:rPr lang="en-US" altLang="en-US" sz="2300" baseline="30000" dirty="0" err="1">
                <a:solidFill>
                  <a:schemeClr val="bg1"/>
                </a:solidFill>
              </a:rPr>
              <a:t>+</a:t>
            </a:r>
            <a:r>
              <a:rPr lang="en-US" altLang="en-US" sz="2300" dirty="0" err="1">
                <a:solidFill>
                  <a:schemeClr val="bg1"/>
                </a:solidFill>
              </a:rPr>
              <a:t>e</a:t>
            </a:r>
            <a:r>
              <a:rPr lang="en-US" altLang="en-US" sz="2300" baseline="30000" dirty="0">
                <a:solidFill>
                  <a:schemeClr val="bg1"/>
                </a:solidFill>
              </a:rPr>
              <a:t>-</a:t>
            </a:r>
            <a:r>
              <a:rPr lang="en-US" altLang="en-US" sz="2300" dirty="0">
                <a:solidFill>
                  <a:schemeClr val="bg1"/>
                </a:solidFill>
              </a:rPr>
              <a:t> linear collider</a:t>
            </a:r>
          </a:p>
        </p:txBody>
      </p:sp>
      <p:pic>
        <p:nvPicPr>
          <p:cNvPr id="230402" name="Picture 4">
            <a:extLst>
              <a:ext uri="{FF2B5EF4-FFF2-40B4-BE49-F238E27FC236}">
                <a16:creationId xmlns:a16="http://schemas.microsoft.com/office/drawing/2014/main" id="{823CE569-62C4-2545-A257-F594F6FE58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85778"/>
            <a:ext cx="3271056" cy="23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3">
            <a:extLst>
              <a:ext uri="{FF2B5EF4-FFF2-40B4-BE49-F238E27FC236}">
                <a16:creationId xmlns:a16="http://schemas.microsoft.com/office/drawing/2014/main" id="{A5DF2137-2CB1-1744-AF9D-E8248C906F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5021263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E6081-8151-CD4C-B866-F30DE3F17324}"/>
              </a:ext>
            </a:extLst>
          </p:cNvPr>
          <p:cNvSpPr txBox="1"/>
          <p:nvPr/>
        </p:nvSpPr>
        <p:spPr>
          <a:xfrm>
            <a:off x="5037231" y="2506348"/>
            <a:ext cx="406713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100 MV/m accelerating gradient needed 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for compact (~50 km) machine at 3 </a:t>
            </a:r>
            <a:r>
              <a:rPr lang="en-US" sz="1600" dirty="0" err="1">
                <a:solidFill>
                  <a:schemeClr val="tx1"/>
                </a:solidFill>
              </a:rPr>
              <a:t>TeV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à"/>
              <a:defRPr/>
            </a:pPr>
            <a:r>
              <a:rPr lang="en-US" sz="1600" dirty="0">
                <a:solidFill>
                  <a:schemeClr val="tx1"/>
                </a:solidFill>
                <a:sym typeface="Wingdings"/>
              </a:rPr>
              <a:t>b</a:t>
            </a:r>
            <a:r>
              <a:rPr lang="en-US" sz="1600" dirty="0">
                <a:solidFill>
                  <a:schemeClr val="tx1"/>
                </a:solidFill>
              </a:rPr>
              <a:t>ased on normal-conducting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     accelerating structures and a two-beam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     acceleration scheme 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6AAA11B9-0223-FF45-A63B-937D2DDD504C}"/>
              </a:ext>
            </a:extLst>
          </p:cNvPr>
          <p:cNvGrpSpPr>
            <a:grpSpLocks/>
          </p:cNvGrpSpPr>
          <p:nvPr/>
        </p:nvGrpSpPr>
        <p:grpSpPr bwMode="auto">
          <a:xfrm>
            <a:off x="-34037" y="4436975"/>
            <a:ext cx="9144000" cy="2447925"/>
            <a:chOff x="1902" y="1196752"/>
            <a:chExt cx="9144000" cy="244865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42D6436-1CAD-6E4F-A112-3F87FB9C7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" y="1196752"/>
              <a:ext cx="9144000" cy="2448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26C02B7-6D60-7D41-A95E-88857C94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768" y="2492896"/>
              <a:ext cx="574196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>
                  <a:solidFill>
                    <a:schemeClr val="tx1"/>
                  </a:solidFill>
                </a:rPr>
                <a:t>1 ab</a:t>
              </a:r>
              <a:r>
                <a:rPr lang="en-US" altLang="en-US" sz="1200" baseline="3000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9EE4AE03-9318-B143-AB71-D2DF30E31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876" y="2492896"/>
              <a:ext cx="702436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>
                  <a:solidFill>
                    <a:schemeClr val="tx1"/>
                  </a:solidFill>
                </a:rPr>
                <a:t>2.5 ab</a:t>
              </a:r>
              <a:r>
                <a:rPr lang="en-US" altLang="en-US" sz="1200" baseline="3000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5FDC499E-7B9C-444F-BCC8-D302A6D91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5427" y="2431921"/>
              <a:ext cx="574196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>
                  <a:solidFill>
                    <a:schemeClr val="tx1"/>
                  </a:solidFill>
                </a:rPr>
                <a:t>5 ab</a:t>
              </a:r>
              <a:r>
                <a:rPr lang="en-US" altLang="en-US" sz="1200" baseline="3000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5E700BA8-BC12-7741-A60F-7DF7E7A1B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25" y="4140112"/>
            <a:ext cx="8731250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600" b="1" u="sng" dirty="0">
                <a:solidFill>
                  <a:schemeClr val="tx1"/>
                </a:solidFill>
              </a:rPr>
              <a:t>Technically</a:t>
            </a:r>
            <a:r>
              <a:rPr lang="en-US" altLang="en-US" sz="1600" dirty="0">
                <a:solidFill>
                  <a:schemeClr val="tx1"/>
                </a:solidFill>
              </a:rPr>
              <a:t>, construction could start in ~2026 (TDR in 2025) </a:t>
            </a:r>
            <a:r>
              <a:rPr lang="en-US" altLang="en-US" sz="1600" dirty="0">
                <a:solidFill>
                  <a:schemeClr val="tx1"/>
                </a:solidFill>
                <a:sym typeface="Wingdings" pitchFamily="2" charset="2"/>
              </a:rPr>
              <a:t> first collisions at √s=380 GeV </a:t>
            </a:r>
          </a:p>
          <a:p>
            <a:pPr>
              <a:defRPr/>
            </a:pPr>
            <a:r>
              <a:rPr lang="en-US" altLang="en-US" sz="1600" dirty="0">
                <a:solidFill>
                  <a:schemeClr val="tx1"/>
                </a:solidFill>
                <a:sym typeface="Wingdings" pitchFamily="2" charset="2"/>
              </a:rPr>
              <a:t>in ~2035  25-30 years of physics exploitation 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358" y="1227699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600" i="1" dirty="0" smtClean="0"/>
              <a:t>	with </a:t>
            </a:r>
            <a:r>
              <a:rPr lang="en-GB" sz="1600" i="1" dirty="0"/>
              <a:t>emphasis on </a:t>
            </a:r>
            <a:r>
              <a:rPr lang="en-GB" sz="1600" b="1" i="1" dirty="0"/>
              <a:t>proton-proton and </a:t>
            </a:r>
            <a:r>
              <a:rPr lang="en-GB" sz="1600" b="1" i="1" dirty="0" smtClean="0"/>
              <a:t>electron-positron</a:t>
            </a:r>
            <a:r>
              <a:rPr lang="en-GB" sz="1600" b="1" i="1" dirty="0"/>
              <a:t> </a:t>
            </a:r>
            <a:r>
              <a:rPr lang="en-GB" sz="1600" b="1" i="1" dirty="0" smtClean="0"/>
              <a:t>high-energy </a:t>
            </a:r>
            <a:r>
              <a:rPr lang="en-GB" sz="1600" b="1" i="1" dirty="0"/>
              <a:t>frontier machines</a:t>
            </a:r>
            <a:r>
              <a:rPr lang="en-GB" sz="1600" i="1" dirty="0"/>
              <a:t>. These design studies should be coupled to a </a:t>
            </a:r>
            <a:r>
              <a:rPr lang="en-GB" sz="1600" i="1" dirty="0" smtClean="0"/>
              <a:t>vigorous accelerator </a:t>
            </a:r>
            <a:r>
              <a:rPr lang="en-GB" sz="1600" b="1" i="1" dirty="0"/>
              <a:t>R&amp;D programme</a:t>
            </a:r>
            <a:r>
              <a:rPr lang="en-GB" sz="1600" i="1" dirty="0"/>
              <a:t>, including </a:t>
            </a:r>
            <a:r>
              <a:rPr lang="en-GB" sz="2000" b="1" i="1" dirty="0">
                <a:solidFill>
                  <a:srgbClr val="FF0000"/>
                </a:solidFill>
              </a:rPr>
              <a:t>high-field magnets</a:t>
            </a:r>
            <a:r>
              <a:rPr lang="en-GB" sz="2000" b="1" i="1" dirty="0"/>
              <a:t> </a:t>
            </a:r>
            <a:r>
              <a:rPr lang="en-GB" b="1" i="1" dirty="0"/>
              <a:t>and </a:t>
            </a:r>
            <a:r>
              <a:rPr lang="en-GB" sz="2000" b="1" i="1" dirty="0">
                <a:solidFill>
                  <a:srgbClr val="00B050"/>
                </a:solidFill>
              </a:rPr>
              <a:t>high-gradient </a:t>
            </a:r>
            <a:r>
              <a:rPr lang="en-GB" sz="2000" b="1" i="1" dirty="0" smtClean="0">
                <a:solidFill>
                  <a:srgbClr val="00B050"/>
                </a:solidFill>
              </a:rPr>
              <a:t>accelerating</a:t>
            </a:r>
            <a:r>
              <a:rPr lang="en-GB" sz="2000" b="1" i="1" dirty="0" smtClean="0"/>
              <a:t> structures</a:t>
            </a:r>
            <a:r>
              <a:rPr lang="en-GB" sz="1600" i="1" dirty="0"/>
              <a:t>, </a:t>
            </a:r>
            <a:r>
              <a:rPr lang="en-GB" sz="1600" b="1" i="1" dirty="0"/>
              <a:t>in collaboration with national institutes, laboratories and universities worldwide.</a:t>
            </a:r>
            <a:endParaRPr lang="fr-FR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4615" y="2737195"/>
            <a:ext cx="4220262" cy="3432741"/>
            <a:chOff x="34615" y="2737195"/>
            <a:chExt cx="4220262" cy="343274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5" y="3201618"/>
              <a:ext cx="4220262" cy="2968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979712" y="2737195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FF0000"/>
                  </a:solidFill>
                </a:rPr>
                <a:t>HFM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89962" y="276846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</a:rPr>
              <a:t>HGA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19" y="105744"/>
            <a:ext cx="8548317" cy="8309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Times-Roman"/>
              </a:rPr>
              <a:t>“to </a:t>
            </a:r>
            <a:r>
              <a:rPr lang="en-GB" sz="2400" dirty="0">
                <a:solidFill>
                  <a:schemeClr val="bg1"/>
                </a:solidFill>
                <a:latin typeface="Times-Roman"/>
              </a:rPr>
              <a:t>propose an ambitious </a:t>
            </a:r>
            <a:r>
              <a:rPr lang="en-GB" sz="2400" b="1" dirty="0">
                <a:solidFill>
                  <a:schemeClr val="bg1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chemeClr val="bg1"/>
                </a:solidFill>
                <a:latin typeface="Times-Roman"/>
              </a:rPr>
              <a:t>by the time of the next Strategy </a:t>
            </a:r>
            <a:r>
              <a:rPr lang="en-GB" sz="2400" dirty="0" smtClean="0">
                <a:solidFill>
                  <a:schemeClr val="bg1"/>
                </a:solidFill>
                <a:latin typeface="Times-Roman"/>
              </a:rPr>
              <a:t>update”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755" y="95435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600" dirty="0" smtClean="0"/>
              <a:t>d)	</a:t>
            </a:r>
            <a:r>
              <a:rPr lang="en-GB" sz="1600" i="1" dirty="0" smtClean="0"/>
              <a:t>CERN </a:t>
            </a:r>
            <a:r>
              <a:rPr lang="en-GB" sz="1600" i="1" dirty="0"/>
              <a:t>should undertake </a:t>
            </a:r>
            <a:r>
              <a:rPr lang="en-GB" sz="1600" i="1" dirty="0" smtClean="0"/>
              <a:t>design studies </a:t>
            </a:r>
            <a:r>
              <a:rPr lang="en-GB" sz="1600" i="1" dirty="0"/>
              <a:t>for accelerator projects in a global context, </a:t>
            </a:r>
            <a:endParaRPr lang="fr-FR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615" y="949101"/>
            <a:ext cx="904900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1700" b="1" dirty="0">
                <a:solidFill>
                  <a:srgbClr val="CC0000"/>
                </a:solidFill>
              </a:rPr>
              <a:t> </a:t>
            </a:r>
            <a:r>
              <a:rPr lang="en-GB" sz="1700" b="1" dirty="0" smtClean="0">
                <a:solidFill>
                  <a:srgbClr val="CC0000"/>
                </a:solidFill>
              </a:rPr>
              <a:t>   </a:t>
            </a:r>
            <a:r>
              <a:rPr lang="en-GB" sz="1700" b="1" i="1" dirty="0" smtClean="0">
                <a:solidFill>
                  <a:srgbClr val="CC0000"/>
                </a:solidFill>
              </a:rPr>
              <a:t>CERN </a:t>
            </a:r>
            <a:r>
              <a:rPr lang="en-GB" sz="1700" b="1" i="1" dirty="0">
                <a:solidFill>
                  <a:srgbClr val="CC0000"/>
                </a:solidFill>
              </a:rPr>
              <a:t>should undertake </a:t>
            </a:r>
            <a:r>
              <a:rPr lang="en-GB" sz="1700" b="1" i="1" dirty="0" smtClean="0">
                <a:solidFill>
                  <a:srgbClr val="CC0000"/>
                </a:solidFill>
              </a:rPr>
              <a:t>design studies </a:t>
            </a:r>
            <a:r>
              <a:rPr lang="en-GB" sz="1700" b="1" i="1" dirty="0">
                <a:solidFill>
                  <a:srgbClr val="CC0000"/>
                </a:solidFill>
              </a:rPr>
              <a:t>for accelerator projects in a global context, </a:t>
            </a:r>
            <a:endParaRPr lang="fr-FR" sz="1700" b="1" dirty="0">
              <a:solidFill>
                <a:srgbClr val="CC0000"/>
              </a:solidFill>
            </a:endParaRPr>
          </a:p>
        </p:txBody>
      </p:sp>
      <p:pic>
        <p:nvPicPr>
          <p:cNvPr id="1026" name="Picture 2" descr="http://htimko.web.cern.ch/htimko/img/cav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799" y="3291685"/>
            <a:ext cx="3837289" cy="2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06 at 20.02.4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2" y="937101"/>
            <a:ext cx="8558444" cy="380984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753572" y="4516723"/>
          <a:ext cx="5184424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6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Circumference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Dipole field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C.o.M</a:t>
                      </a:r>
                      <a:r>
                        <a:rPr lang="en-US" dirty="0"/>
                        <a:t>. energy (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Screen Shot 2017-08-10 at 11.21.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4588"/>
            <a:ext cx="2431228" cy="221264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14D218-249D-9846-BAA8-7D06F30430C2}"/>
              </a:ext>
            </a:extLst>
          </p:cNvPr>
          <p:cNvSpPr txBox="1">
            <a:spLocks/>
          </p:cNvSpPr>
          <p:nvPr/>
        </p:nvSpPr>
        <p:spPr>
          <a:xfrm>
            <a:off x="8642350" y="6356350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64" y="-27384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 Future Circular Collider Study  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8" y="43899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9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" y="980728"/>
            <a:ext cx="3921638" cy="4378481"/>
          </a:xfrm>
          <a:prstGeom prst="rect">
            <a:avLst/>
          </a:prstGeom>
        </p:spPr>
      </p:pic>
      <p:sp>
        <p:nvSpPr>
          <p:cNvPr id="100" name="Title 1"/>
          <p:cNvSpPr txBox="1">
            <a:spLocks/>
          </p:cNvSpPr>
          <p:nvPr/>
        </p:nvSpPr>
        <p:spPr>
          <a:xfrm>
            <a:off x="3664" y="-27384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 Future Circular Collider Study  </a:t>
            </a: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8" y="43899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5303" y="991020"/>
            <a:ext cx="2862749" cy="388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defRPr/>
            </a:pP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International FCC collaboration (CERN as host lab) to study: 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~100 km tunnel infrastructure  </a:t>
            </a:r>
            <a:r>
              <a:rPr lang="en-US" sz="15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in Geneva area, linked to CERN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5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e</a:t>
            </a:r>
            <a:r>
              <a:rPr lang="en-US" sz="1500" b="1" kern="0" baseline="3000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+</a:t>
            </a:r>
            <a:r>
              <a:rPr lang="en-US" sz="15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e</a:t>
            </a:r>
            <a:r>
              <a:rPr lang="en-US" sz="1500" b="1" kern="0" baseline="30000" dirty="0">
                <a:solidFill>
                  <a:srgbClr val="0C377B"/>
                </a:solidFill>
                <a:latin typeface="Arial"/>
                <a:cs typeface="Calibri" pitchFamily="34" charset="0"/>
              </a:rPr>
              <a:t>-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collider (</a:t>
            </a:r>
            <a:r>
              <a:rPr lang="en-US" sz="15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FCC-ee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),                </a:t>
            </a:r>
            <a:r>
              <a:rPr lang="en-US" sz="15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as potential first step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5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pp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sz="15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</a:t>
            </a:r>
            <a:r>
              <a:rPr lang="en-US" sz="15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                      </a:t>
            </a:r>
            <a:r>
              <a:rPr lang="en-US" sz="1500" kern="0" dirty="0">
                <a:solidFill>
                  <a:srgbClr val="0C377B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long-term goal, </a:t>
            </a:r>
            <a:r>
              <a:rPr lang="en-US" sz="15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defining infrastructure </a:t>
            </a:r>
            <a:r>
              <a:rPr lang="en-US" sz="15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requirements </a:t>
            </a:r>
            <a:endParaRPr lang="en-US" sz="1500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675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en-US" sz="1050" b="1" i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HE-LHC</a:t>
            </a:r>
            <a:r>
              <a:rPr lang="en-US" sz="15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with </a:t>
            </a:r>
            <a:r>
              <a:rPr lang="en-US" sz="15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</a:t>
            </a:r>
            <a:r>
              <a:rPr lang="en-US" sz="1500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15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15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technology</a:t>
            </a:r>
            <a:endParaRPr lang="en-US" sz="1500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7264" y="3933056"/>
            <a:ext cx="2925335" cy="323165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CH" sz="1500" b="1" kern="0" dirty="0">
                <a:solidFill>
                  <a:srgbClr val="FF0000"/>
                </a:solidFill>
                <a:latin typeface="Arial"/>
              </a:rPr>
              <a:t>~16 T </a:t>
            </a:r>
            <a:r>
              <a:rPr lang="fr-CH" sz="1500" b="1" kern="0" dirty="0">
                <a:solidFill>
                  <a:srgbClr val="FF0000"/>
                </a:solidFill>
                <a:latin typeface="Arial"/>
                <a:sym typeface="Symbol"/>
              </a:rPr>
              <a:t> 100 </a:t>
            </a:r>
            <a:r>
              <a:rPr lang="fr-CH" sz="1500" b="1" kern="0" dirty="0" err="1">
                <a:solidFill>
                  <a:srgbClr val="FF0000"/>
                </a:solidFill>
                <a:latin typeface="Arial"/>
                <a:sym typeface="Symbol"/>
              </a:rPr>
              <a:t>TeV</a:t>
            </a:r>
            <a:r>
              <a:rPr lang="fr-CH" sz="1500" b="1" kern="0" dirty="0">
                <a:solidFill>
                  <a:srgbClr val="FF0000"/>
                </a:solidFill>
                <a:latin typeface="Arial"/>
                <a:sym typeface="Symbol"/>
              </a:rPr>
              <a:t> </a:t>
            </a:r>
            <a:r>
              <a:rPr lang="fr-CH" sz="1500" b="1" i="1" kern="0" dirty="0">
                <a:solidFill>
                  <a:srgbClr val="FF0000"/>
                </a:solidFill>
                <a:latin typeface="Arial"/>
                <a:sym typeface="Symbol"/>
              </a:rPr>
              <a:t>pp</a:t>
            </a:r>
            <a:r>
              <a:rPr lang="fr-CH" sz="1500" b="1" kern="0" dirty="0">
                <a:solidFill>
                  <a:srgbClr val="FF0000"/>
                </a:solidFill>
                <a:latin typeface="Arial"/>
                <a:sym typeface="Symbol"/>
              </a:rPr>
              <a:t> in 100 km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777" y="2521915"/>
            <a:ext cx="952204" cy="101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777" y="1179714"/>
            <a:ext cx="949552" cy="101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605" y="3866769"/>
            <a:ext cx="970771" cy="101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934" y="2511090"/>
            <a:ext cx="952204" cy="101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35" y="1177062"/>
            <a:ext cx="1015861" cy="101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596" y="3872073"/>
            <a:ext cx="946899" cy="100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993449" y="1283114"/>
            <a:ext cx="838360" cy="81363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1423" y="1758113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2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  <p:sp>
        <p:nvSpPr>
          <p:cNvPr id="2" name="Rectangle 1"/>
          <p:cNvSpPr/>
          <p:nvPr/>
        </p:nvSpPr>
        <p:spPr>
          <a:xfrm>
            <a:off x="820003" y="5486754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defRPr/>
            </a:pPr>
            <a:r>
              <a:rPr lang="en-US" sz="2800" b="1" i="1" kern="0" dirty="0">
                <a:solidFill>
                  <a:srgbClr val="0000FF"/>
                </a:solidFill>
                <a:cs typeface="Calibri" pitchFamily="34" charset="0"/>
              </a:rPr>
              <a:t>FCC CDRs </a:t>
            </a:r>
            <a:r>
              <a:rPr lang="en-US" sz="2800" b="1" i="1" kern="0" dirty="0" smtClean="0">
                <a:solidFill>
                  <a:srgbClr val="0000FF"/>
                </a:solidFill>
                <a:cs typeface="Calibri" pitchFamily="34" charset="0"/>
              </a:rPr>
              <a:t>published on 15</a:t>
            </a:r>
            <a:r>
              <a:rPr lang="en-US" sz="2800" b="1" i="1" kern="0" baseline="30000" dirty="0" smtClean="0">
                <a:solidFill>
                  <a:srgbClr val="0000FF"/>
                </a:solidFill>
                <a:cs typeface="Calibri" pitchFamily="34" charset="0"/>
              </a:rPr>
              <a:t>th</a:t>
            </a:r>
            <a:r>
              <a:rPr lang="en-US" sz="2800" b="1" i="1" kern="0" dirty="0" smtClean="0">
                <a:solidFill>
                  <a:srgbClr val="0000FF"/>
                </a:solidFill>
                <a:cs typeface="Calibri" pitchFamily="34" charset="0"/>
              </a:rPr>
              <a:t> January </a:t>
            </a:r>
            <a:r>
              <a:rPr lang="en-US" sz="2800" b="1" i="1" kern="0" dirty="0">
                <a:solidFill>
                  <a:srgbClr val="0000FF"/>
                </a:solidFill>
                <a:cs typeface="Calibri" pitchFamily="34" charset="0"/>
              </a:rPr>
              <a:t>2019</a:t>
            </a:r>
            <a:endParaRPr lang="en-US" sz="2800" b="1" kern="0" dirty="0">
              <a:solidFill>
                <a:srgbClr val="0000FF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51520" y="764704"/>
            <a:ext cx="7488832" cy="363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/>
              <a:t>Full exploitation of the LHC: </a:t>
            </a:r>
            <a:endParaRPr lang="en-GB" altLang="en-US" sz="1600" b="1" dirty="0">
              <a:solidFill>
                <a:srgbClr val="0070C0"/>
              </a:solidFill>
            </a:endParaRPr>
          </a:p>
          <a:p>
            <a:pPr marL="216694" indent="-216694">
              <a:buSzPct val="96000"/>
              <a:buFont typeface="Wingdings" panose="05000000000000000000" pitchFamily="2" charset="2"/>
              <a:buChar char="q"/>
            </a:pPr>
            <a:r>
              <a:rPr lang="en-GB" altLang="en-US" sz="1400" dirty="0">
                <a:solidFill>
                  <a:srgbClr val="0070C0"/>
                </a:solidFill>
              </a:rPr>
              <a:t> successful operation of the nominal LHC until end 2023 </a:t>
            </a:r>
            <a:endParaRPr lang="en-GB" altLang="en-US" sz="1400" dirty="0"/>
          </a:p>
          <a:p>
            <a:pPr marL="216694" indent="-216694">
              <a:buClr>
                <a:srgbClr val="0070C0"/>
              </a:buClr>
              <a:buSzPct val="96000"/>
              <a:buFont typeface="Wingdings" panose="05000000000000000000" pitchFamily="2" charset="2"/>
              <a:buChar char="q"/>
            </a:pP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0070C0"/>
                </a:solidFill>
              </a:rPr>
              <a:t>construction &amp; installation of LHC upgrades: LIU (LHC Injectors Upgrade) and </a:t>
            </a:r>
            <a:r>
              <a:rPr lang="en-GB" altLang="en-US" sz="1600" b="1" dirty="0">
                <a:solidFill>
                  <a:srgbClr val="FF0000"/>
                </a:solidFill>
              </a:rPr>
              <a:t>HL-LHC</a:t>
            </a:r>
          </a:p>
          <a:p>
            <a:pPr marL="216694" indent="-216694">
              <a:buSzPct val="96000"/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16694" indent="-216694"/>
            <a:r>
              <a:rPr lang="en-GB" altLang="en-US" sz="1400" b="1" dirty="0"/>
              <a:t>Scientific diversity programme serving a broad community:</a:t>
            </a:r>
            <a:r>
              <a:rPr lang="en-GB" altLang="en-US" sz="1600" b="1" dirty="0">
                <a:solidFill>
                  <a:srgbClr val="0070C0"/>
                </a:solidFill>
              </a:rPr>
              <a:t> </a:t>
            </a:r>
          </a:p>
          <a:p>
            <a:pPr marL="216694" indent="-216694">
              <a:buFont typeface="Wingdings" panose="05000000000000000000" pitchFamily="2" charset="2"/>
              <a:buChar char="q"/>
            </a:pPr>
            <a:r>
              <a:rPr lang="en-GB" altLang="en-US" sz="1400" dirty="0">
                <a:solidFill>
                  <a:srgbClr val="0070C0"/>
                </a:solidFill>
              </a:rPr>
              <a:t> ongoing experiments and facilities at Booster, PS, SPS </a:t>
            </a:r>
          </a:p>
          <a:p>
            <a:pPr marL="216694" indent="-216694"/>
            <a:r>
              <a:rPr lang="en-GB" altLang="en-US" sz="1400" dirty="0">
                <a:solidFill>
                  <a:srgbClr val="0070C0"/>
                </a:solidFill>
              </a:rPr>
              <a:t>	and their upgrades (HIE-ISOLDE, ELENA)</a:t>
            </a:r>
          </a:p>
          <a:p>
            <a:pPr marL="216694" indent="-216694">
              <a:buFont typeface="Wingdings" panose="05000000000000000000" pitchFamily="2" charset="2"/>
              <a:buChar char="q"/>
            </a:pPr>
            <a:r>
              <a:rPr lang="en-GB" altLang="en-US" sz="1400" dirty="0">
                <a:solidFill>
                  <a:srgbClr val="0070C0"/>
                </a:solidFill>
              </a:rPr>
              <a:t> participation in accelerator-based neutrino projects outside Europe </a:t>
            </a:r>
          </a:p>
          <a:p>
            <a:pPr marL="216694" indent="-216694"/>
            <a:r>
              <a:rPr lang="en-GB" altLang="en-US" sz="1400" dirty="0">
                <a:solidFill>
                  <a:srgbClr val="0070C0"/>
                </a:solidFill>
              </a:rPr>
              <a:t>	(presently mainly LBNF in the US) through CERN Neutrino Platform</a:t>
            </a:r>
          </a:p>
          <a:p>
            <a:pPr marL="216694" indent="-216694"/>
            <a:endParaRPr lang="en-GB" altLang="en-US" sz="2400" dirty="0">
              <a:solidFill>
                <a:srgbClr val="0070C0"/>
              </a:solidFill>
            </a:endParaRPr>
          </a:p>
          <a:p>
            <a:pPr marL="216694" indent="-216694"/>
            <a:r>
              <a:rPr lang="en-GB" altLang="en-US" sz="1600" b="1" dirty="0"/>
              <a:t>Preparation of CERN’s future:</a:t>
            </a:r>
          </a:p>
          <a:p>
            <a:pPr marL="216694" indent="-216694">
              <a:buFont typeface="Wingdings" panose="05000000000000000000" pitchFamily="2" charset="2"/>
              <a:buChar char="q"/>
            </a:pPr>
            <a:r>
              <a:rPr lang="en-GB" altLang="en-US" sz="1400" dirty="0">
                <a:solidFill>
                  <a:srgbClr val="000099"/>
                </a:solidFill>
              </a:rPr>
              <a:t>vibrant accelerator R&amp;D programme exploiting CERN’s strengths and uniqueness </a:t>
            </a:r>
          </a:p>
          <a:p>
            <a:pPr marL="216694" indent="-216694"/>
            <a:r>
              <a:rPr lang="en-GB" altLang="en-US" sz="1400" dirty="0">
                <a:solidFill>
                  <a:srgbClr val="000099"/>
                </a:solidFill>
              </a:rPr>
              <a:t>    (</a:t>
            </a:r>
            <a:r>
              <a:rPr lang="en-GB" altLang="en-US" sz="1400" dirty="0">
                <a:solidFill>
                  <a:srgbClr val="000099"/>
                </a:solidFill>
                <a:sym typeface="Wingdings" panose="05000000000000000000" pitchFamily="2" charset="2"/>
              </a:rPr>
              <a:t>including </a:t>
            </a:r>
            <a:r>
              <a:rPr lang="en-GB" altLang="en-US" sz="1600" dirty="0">
                <a:solidFill>
                  <a:srgbClr val="000099"/>
                </a:solidFill>
                <a:sym typeface="Wingdings" panose="05000000000000000000" pitchFamily="2" charset="2"/>
              </a:rPr>
              <a:t>superconducting high-field magnets</a:t>
            </a:r>
            <a:r>
              <a:rPr lang="en-GB" altLang="en-US" sz="1400" dirty="0">
                <a:solidFill>
                  <a:srgbClr val="000099"/>
                </a:solidFill>
                <a:sym typeface="Wingdings" panose="05000000000000000000" pitchFamily="2" charset="2"/>
              </a:rPr>
              <a:t>, plasma </a:t>
            </a:r>
            <a:r>
              <a:rPr lang="en-GB" altLang="en-US" sz="1400" dirty="0" err="1">
                <a:solidFill>
                  <a:srgbClr val="000099"/>
                </a:solidFill>
                <a:sym typeface="Wingdings" panose="05000000000000000000" pitchFamily="2" charset="2"/>
              </a:rPr>
              <a:t>wakefield</a:t>
            </a:r>
            <a:r>
              <a:rPr lang="en-GB" altLang="en-US" sz="1400" dirty="0">
                <a:solidFill>
                  <a:srgbClr val="000099"/>
                </a:solidFill>
                <a:sym typeface="Wingdings" panose="05000000000000000000" pitchFamily="2" charset="2"/>
              </a:rPr>
              <a:t> acceleration, etc.) </a:t>
            </a:r>
            <a:endParaRPr lang="en-GB" altLang="en-US" sz="1400" dirty="0">
              <a:solidFill>
                <a:srgbClr val="000099"/>
              </a:solidFill>
            </a:endParaRPr>
          </a:p>
          <a:p>
            <a:pPr marL="216694" indent="-216694">
              <a:buFont typeface="Wingdings" panose="05000000000000000000" pitchFamily="2" charset="2"/>
              <a:buChar char="q"/>
            </a:pPr>
            <a:r>
              <a:rPr lang="en-GB" altLang="en-US" sz="1400" dirty="0">
                <a:solidFill>
                  <a:srgbClr val="000099"/>
                </a:solidFill>
              </a:rPr>
              <a:t> design studies for future high-energy accelerators: CLIC, </a:t>
            </a:r>
            <a:r>
              <a:rPr lang="en-GB" altLang="en-US" sz="1600" dirty="0">
                <a:solidFill>
                  <a:srgbClr val="000099"/>
                </a:solidFill>
              </a:rPr>
              <a:t>FCC</a:t>
            </a:r>
            <a:r>
              <a:rPr lang="en-GB" altLang="en-US" sz="1600" b="1" dirty="0">
                <a:solidFill>
                  <a:srgbClr val="000099"/>
                </a:solidFill>
              </a:rPr>
              <a:t> </a:t>
            </a:r>
            <a:r>
              <a:rPr lang="en-GB" altLang="en-US" sz="1400" dirty="0">
                <a:solidFill>
                  <a:srgbClr val="000099"/>
                </a:solidFill>
              </a:rPr>
              <a:t>future opportunities of diversity programme: Physics Beyond Colliders Study Group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943600" y="11337131"/>
            <a:ext cx="3452813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altLang="en-US" dirty="0" err="1" smtClean="0"/>
              <a:t>Eucard</a:t>
            </a:r>
            <a:r>
              <a:rPr lang="en-GB" altLang="en-US" dirty="0" smtClean="0"/>
              <a:t> WS - Firenze</a:t>
            </a:r>
            <a:endParaRPr lang="en-GB" altLang="en-US" dirty="0"/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11975" y="188640"/>
            <a:ext cx="8415810" cy="415498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GB" altLang="en-US" sz="2100" b="1" dirty="0">
                <a:solidFill>
                  <a:schemeClr val="bg1"/>
                </a:solidFill>
              </a:rPr>
              <a:t>CERN 3</a:t>
            </a:r>
            <a:r>
              <a:rPr lang="en-GB" altLang="en-US" sz="2100" dirty="0">
                <a:solidFill>
                  <a:schemeClr val="bg1"/>
                </a:solidFill>
              </a:rPr>
              <a:t> </a:t>
            </a:r>
            <a:r>
              <a:rPr lang="en-GB" altLang="en-US" sz="2100" b="1" dirty="0">
                <a:solidFill>
                  <a:schemeClr val="bg1"/>
                </a:solidFill>
              </a:rPr>
              <a:t>pillars</a:t>
            </a:r>
            <a:r>
              <a:rPr lang="en-GB" altLang="en-US" sz="2100" dirty="0">
                <a:solidFill>
                  <a:schemeClr val="bg1"/>
                </a:solidFill>
              </a:rPr>
              <a:t>:</a:t>
            </a:r>
            <a:r>
              <a:rPr lang="en-GB" altLang="en-US" sz="2100" b="1" dirty="0">
                <a:solidFill>
                  <a:schemeClr val="bg1"/>
                </a:solidFill>
              </a:rPr>
              <a:t> </a:t>
            </a:r>
            <a:r>
              <a:rPr lang="en-GB" altLang="en-US" dirty="0">
                <a:solidFill>
                  <a:schemeClr val="bg1"/>
                </a:solidFill>
              </a:rPr>
              <a:t>based on the 2013 European Strategy for Particle Physics 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446689" y="5100142"/>
            <a:ext cx="8281096" cy="55399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1500" b="1" dirty="0">
                <a:solidFill>
                  <a:schemeClr val="bg1"/>
                </a:solidFill>
              </a:rPr>
              <a:t>Important milestone: update of the European Strategy for Particle Physics (ESPP) </a:t>
            </a:r>
            <a:endParaRPr lang="en-GB" altLang="en-US" sz="1500" b="1" dirty="0" smtClean="0">
              <a:solidFill>
                <a:schemeClr val="bg1"/>
              </a:solidFill>
            </a:endParaRPr>
          </a:p>
          <a:p>
            <a:r>
              <a:rPr lang="en-GB" altLang="en-US" sz="1500" b="1" dirty="0" smtClean="0">
                <a:solidFill>
                  <a:schemeClr val="bg1"/>
                </a:solidFill>
              </a:rPr>
              <a:t>Inputs </a:t>
            </a:r>
            <a:r>
              <a:rPr lang="en-GB" altLang="en-US" sz="1500" b="1" dirty="0">
                <a:solidFill>
                  <a:schemeClr val="bg1"/>
                </a:solidFill>
              </a:rPr>
              <a:t>in December 2018, Granada meeting in May 2019 and to be completed in May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1484784"/>
            <a:ext cx="3160985" cy="1849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814230"/>
            <a:ext cx="2913491" cy="41197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5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40" y="1340768"/>
            <a:ext cx="3847492" cy="3847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9" y="1066742"/>
            <a:ext cx="2857062" cy="384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8064" y="4914735"/>
            <a:ext cx="3963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GB" altLang="ja-JP" sz="2000" b="1" smtClean="0">
                <a:ea typeface="ＭＳ Ｐゴシック" charset="-128"/>
                <a:cs typeface="Times New Roman" pitchFamily="18" charset="0"/>
              </a:rPr>
              <a:t>"I believe in the true meeting of </a:t>
            </a:r>
          </a:p>
          <a:p>
            <a:pPr algn="just">
              <a:spcBef>
                <a:spcPts val="0"/>
              </a:spcBef>
            </a:pPr>
            <a:r>
              <a:rPr lang="en-GB" altLang="ja-JP" sz="2000" b="1" smtClean="0">
                <a:ea typeface="ＭＳ Ｐゴシック" charset="-128"/>
                <a:cs typeface="Times New Roman" pitchFamily="18" charset="0"/>
              </a:rPr>
              <a:t>the East and the West"</a:t>
            </a:r>
          </a:p>
          <a:p>
            <a:pPr algn="r">
              <a:spcBef>
                <a:spcPts val="0"/>
              </a:spcBef>
            </a:pPr>
            <a:r>
              <a:rPr lang="en-GB" altLang="ja-JP" sz="2000" b="1" i="1" smtClean="0">
                <a:ea typeface="ＭＳ Ｐゴシック" charset="-128"/>
                <a:cs typeface="Times New Roman" pitchFamily="18" charset="0"/>
              </a:rPr>
              <a:t>      Rabindranath Tagore </a:t>
            </a:r>
            <a:endParaRPr lang="en-GB" sz="2000" b="1" i="1"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2710" y="5425878"/>
            <a:ext cx="468052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solidFill>
                  <a:srgbClr val="CC0000"/>
                </a:solidFill>
              </a:rPr>
              <a:t>Thanks for your attention</a:t>
            </a:r>
            <a:endParaRPr lang="en-GB" sz="2800" b="1">
              <a:solidFill>
                <a:srgbClr val="CC0000"/>
              </a:solidFill>
            </a:endParaRPr>
          </a:p>
        </p:txBody>
      </p:sp>
      <p:pic>
        <p:nvPicPr>
          <p:cNvPr id="9" name="Picture 9" descr="120px-Flag_of_India">
            <a:hlinkClick r:id="rId4" tooltip="Flag of India.svg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292" y="13742"/>
            <a:ext cx="1414196" cy="9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4502" y="240047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"</a:t>
            </a:r>
            <a:r>
              <a:rPr lang="en-GB" sz="2000" b="1" dirty="0"/>
              <a:t>The task of the mind is to produce future</a:t>
            </a:r>
            <a:r>
              <a:rPr lang="fr-FR" sz="2000" b="1" dirty="0"/>
              <a:t>"</a:t>
            </a:r>
          </a:p>
          <a:p>
            <a:r>
              <a:rPr lang="fr-FR" sz="2000" dirty="0"/>
              <a:t>   </a:t>
            </a:r>
            <a:r>
              <a:rPr lang="en-US" sz="2000" dirty="0"/>
              <a:t>Paul Valéry</a:t>
            </a:r>
          </a:p>
        </p:txBody>
      </p:sp>
    </p:spTree>
    <p:extLst>
      <p:ext uri="{BB962C8B-B14F-4D97-AF65-F5344CB8AC3E}">
        <p14:creationId xmlns:p14="http://schemas.microsoft.com/office/powerpoint/2010/main" val="42593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375283" y="2044101"/>
            <a:ext cx="37567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FF0000"/>
                </a:solidFill>
                <a:ea typeface="ＭＳ Ｐゴシック" pitchFamily="20" charset="-128"/>
              </a:rPr>
              <a:t>1983	First studies for the LHC project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FF0000"/>
                </a:solidFill>
                <a:ea typeface="ＭＳ Ｐゴシック" pitchFamily="20" charset="-128"/>
              </a:rPr>
              <a:t>1988	First magnet model  (feasibility)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FF0000"/>
                </a:solidFill>
                <a:ea typeface="ＭＳ Ｐゴシック" pitchFamily="20" charset="-128"/>
              </a:rPr>
              <a:t>1994	Approval of the LHC by the CERN Council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ea typeface="ＭＳ Ｐゴシック" pitchFamily="20" charset="-128"/>
              </a:rPr>
              <a:t>1996-1999	Series production industrialisation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ea typeface="ＭＳ Ｐゴシック" pitchFamily="20" charset="-128"/>
              </a:rPr>
              <a:t>1998	Declaration of Public Utility &amp; Start of civil engineering	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ea typeface="ＭＳ Ｐゴシック" pitchFamily="20" charset="-128"/>
              </a:rPr>
              <a:t>1998-2000	Placement of the main production contracts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ea typeface="ＭＳ Ｐゴシック" pitchFamily="20" charset="-128"/>
              </a:rPr>
              <a:t>2004	Start of the LHC installation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008000"/>
                </a:solidFill>
                <a:ea typeface="ＭＳ Ｐゴシック" pitchFamily="20" charset="-128"/>
              </a:rPr>
              <a:t>2005-2007	Magnets Installation in the tunnel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008000"/>
                </a:solidFill>
                <a:ea typeface="ＭＳ Ｐゴシック" pitchFamily="20" charset="-128"/>
              </a:rPr>
              <a:t>2006-2008	Hardware commissioning</a:t>
            </a:r>
          </a:p>
          <a:p>
            <a:pPr marL="872729" indent="-872729" eaLnBrk="0" hangingPunct="0">
              <a:tabLst>
                <a:tab pos="854869" algn="l"/>
              </a:tabLst>
            </a:pPr>
            <a:r>
              <a:rPr lang="en-GB" sz="1200" dirty="0">
                <a:solidFill>
                  <a:srgbClr val="008000"/>
                </a:solidFill>
                <a:ea typeface="ＭＳ Ｐゴシック" pitchFamily="20" charset="-128"/>
              </a:rPr>
              <a:t>2008-2009	Beam commissioning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6"/>
          <a:stretch/>
        </p:blipFill>
        <p:spPr bwMode="auto">
          <a:xfrm>
            <a:off x="5494956" y="1268760"/>
            <a:ext cx="3663097" cy="424478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1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0" y="5305301"/>
            <a:ext cx="1254569" cy="5085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475001" y="5557556"/>
            <a:ext cx="366899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n-GB" dirty="0">
                <a:solidFill>
                  <a:srgbClr val="FFFFFF"/>
                </a:solidFill>
                <a:ea typeface="ＭＳ Ｐゴシック" pitchFamily="20" charset="-128"/>
                <a:sym typeface="Monotype Sorts" pitchFamily="2" charset="2"/>
              </a:rPr>
              <a:t>A 27 km circumference collider…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6188" y="4624752"/>
            <a:ext cx="3756728" cy="139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2469" indent="-702469" eaLnBrk="0" hangingPunct="0">
              <a:lnSpc>
                <a:spcPct val="150000"/>
              </a:lnSpc>
              <a:tabLst>
                <a:tab pos="854869" algn="l"/>
              </a:tabLst>
            </a:pPr>
            <a:r>
              <a:rPr lang="en-GB" sz="1050" b="1" dirty="0">
                <a:ea typeface="ＭＳ Ｐゴシック" pitchFamily="20" charset="-128"/>
              </a:rPr>
              <a:t>2010-2037…	 Physics exploitation</a:t>
            </a:r>
          </a:p>
          <a:p>
            <a:pPr marL="702469" indent="-702469" eaLnBrk="0" hangingPunct="0">
              <a:tabLst>
                <a:tab pos="854869" algn="l"/>
                <a:tab pos="1699022" algn="l"/>
              </a:tabLst>
            </a:pPr>
            <a:r>
              <a:rPr lang="en-GB" sz="1050" dirty="0">
                <a:ea typeface="ＭＳ Ｐゴシック" pitchFamily="20" charset="-128"/>
              </a:rPr>
              <a:t>		2010 – 2012 		Run 1 ;7 and 8 </a:t>
            </a:r>
            <a:r>
              <a:rPr lang="en-GB" sz="1050" dirty="0" err="1">
                <a:ea typeface="ＭＳ Ｐゴシック" pitchFamily="20" charset="-128"/>
              </a:rPr>
              <a:t>TeV</a:t>
            </a:r>
            <a:endParaRPr lang="en-GB" sz="1050" dirty="0">
              <a:ea typeface="ＭＳ Ｐゴシック" pitchFamily="20" charset="-128"/>
            </a:endParaRPr>
          </a:p>
          <a:p>
            <a:pPr marL="702469" indent="-702469" eaLnBrk="0" hangingPunct="0">
              <a:tabLst>
                <a:tab pos="854869" algn="l"/>
              </a:tabLst>
            </a:pPr>
            <a:r>
              <a:rPr lang="en-GB" sz="1050" dirty="0">
                <a:ea typeface="ＭＳ Ｐゴシック" pitchFamily="20" charset="-128"/>
              </a:rPr>
              <a:t>		</a:t>
            </a:r>
            <a:r>
              <a:rPr lang="en-GB" sz="1050" i="1" dirty="0">
                <a:ea typeface="ＭＳ Ｐゴシック" pitchFamily="20" charset="-128"/>
              </a:rPr>
              <a:t>2015 – 2018 	Run 2 ; 13 </a:t>
            </a:r>
            <a:r>
              <a:rPr lang="en-GB" sz="1050" i="1" dirty="0" err="1">
                <a:ea typeface="ＭＳ Ｐゴシック" pitchFamily="20" charset="-128"/>
              </a:rPr>
              <a:t>TeV</a:t>
            </a:r>
            <a:r>
              <a:rPr lang="en-GB" sz="1050" i="1" dirty="0">
                <a:ea typeface="ＭＳ Ｐゴシック" pitchFamily="20" charset="-128"/>
              </a:rPr>
              <a:t> </a:t>
            </a:r>
          </a:p>
          <a:p>
            <a:pPr marL="702469" indent="-702469" eaLnBrk="0" hangingPunct="0">
              <a:tabLst>
                <a:tab pos="854869" algn="l"/>
              </a:tabLst>
            </a:pPr>
            <a:r>
              <a:rPr lang="en-GB" sz="1050" dirty="0">
                <a:ea typeface="ＭＳ Ｐゴシック" pitchFamily="20" charset="-128"/>
              </a:rPr>
              <a:t>		2021 – 2023 	Run 3 (14 </a:t>
            </a:r>
            <a:r>
              <a:rPr lang="en-GB" sz="1050" dirty="0" err="1">
                <a:ea typeface="ＭＳ Ｐゴシック" pitchFamily="20" charset="-128"/>
              </a:rPr>
              <a:t>TeV</a:t>
            </a:r>
            <a:r>
              <a:rPr lang="en-GB" sz="1050" dirty="0">
                <a:ea typeface="ＭＳ Ｐゴシック" pitchFamily="20" charset="-128"/>
              </a:rPr>
              <a:t>)</a:t>
            </a:r>
          </a:p>
          <a:p>
            <a:pPr marL="702469" indent="-702469" eaLnBrk="0" hangingPunct="0">
              <a:tabLst>
                <a:tab pos="854869" algn="l"/>
              </a:tabLst>
            </a:pPr>
            <a:r>
              <a:rPr lang="en-GB" sz="1050" dirty="0">
                <a:ea typeface="ＭＳ Ｐゴシック" pitchFamily="20" charset="-128"/>
              </a:rPr>
              <a:t>		</a:t>
            </a:r>
            <a:r>
              <a:rPr lang="en-GB" sz="1350" u="sng" dirty="0">
                <a:ea typeface="ＭＳ Ｐゴシック" pitchFamily="20" charset="-128"/>
              </a:rPr>
              <a:t>2024 – 2025 	HL-LHC installation</a:t>
            </a:r>
          </a:p>
          <a:p>
            <a:pPr marL="702469" indent="-702469" eaLnBrk="0" hangingPunct="0">
              <a:tabLst>
                <a:tab pos="854869" algn="l"/>
              </a:tabLst>
            </a:pPr>
            <a:r>
              <a:rPr lang="en-GB" sz="1050" dirty="0">
                <a:ea typeface="ＭＳ Ｐゴシック" pitchFamily="20" charset="-128"/>
              </a:rPr>
              <a:t>		2026 – 2037… 	HL-LHC operation</a:t>
            </a:r>
          </a:p>
        </p:txBody>
      </p:sp>
      <p:sp>
        <p:nvSpPr>
          <p:cNvPr id="3" name="Right Brace 2"/>
          <p:cNvSpPr/>
          <p:nvPr/>
        </p:nvSpPr>
        <p:spPr>
          <a:xfrm>
            <a:off x="3943355" y="2044102"/>
            <a:ext cx="425508" cy="2469907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435993" y="3140555"/>
            <a:ext cx="11224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~ 25 </a:t>
            </a:r>
            <a:r>
              <a:rPr lang="fr-FR" sz="1500" b="1" dirty="0" err="1">
                <a:solidFill>
                  <a:srgbClr val="FF0000"/>
                </a:solidFill>
              </a:rPr>
              <a:t>years</a:t>
            </a:r>
            <a:endParaRPr lang="fr-FR" sz="1500" b="1" dirty="0">
              <a:solidFill>
                <a:srgbClr val="FF0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921428" y="4811215"/>
            <a:ext cx="425508" cy="913547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4380708" y="5117656"/>
            <a:ext cx="11224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~ 30 </a:t>
            </a:r>
            <a:r>
              <a:rPr lang="fr-FR" sz="1500" b="1" dirty="0" err="1">
                <a:solidFill>
                  <a:srgbClr val="FF0000"/>
                </a:solidFill>
              </a:rPr>
              <a:t>years</a:t>
            </a:r>
            <a:endParaRPr lang="fr-FR" sz="1500" b="1" dirty="0">
              <a:solidFill>
                <a:srgbClr val="FF0000"/>
              </a:solidFill>
            </a:endParaRPr>
          </a:p>
        </p:txBody>
      </p:sp>
      <p:sp>
        <p:nvSpPr>
          <p:cNvPr id="15" name="Titel 1"/>
          <p:cNvSpPr>
            <a:spLocks/>
          </p:cNvSpPr>
          <p:nvPr/>
        </p:nvSpPr>
        <p:spPr bwMode="auto">
          <a:xfrm>
            <a:off x="683568" y="108543"/>
            <a:ext cx="8094663" cy="609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3600" smtClean="0">
                <a:solidFill>
                  <a:prstClr val="white"/>
                </a:solidFill>
                <a:ea typeface="ＭＳ Ｐゴシック" pitchFamily="20" charset="-128"/>
              </a:rPr>
              <a:t>LHC (Large Hadron Collider)</a:t>
            </a:r>
            <a:endParaRPr lang="en-GB" sz="3600">
              <a:solidFill>
                <a:prstClr val="white"/>
              </a:solidFill>
              <a:ea typeface="ＭＳ Ｐゴシック" pitchFamily="20" charset="-128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21660" y="692696"/>
            <a:ext cx="3823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14 </a:t>
            </a:r>
            <a:r>
              <a:rPr lang="en-GB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TeV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 proton-proton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accelerator-collider built in the LEP tunnel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855" y="148478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dirty="0" smtClean="0">
                <a:solidFill>
                  <a:srgbClr val="0C377B"/>
                </a:solidFill>
                <a:ea typeface="ＭＳ Ｐゴシック" pitchFamily="-112" charset="-128"/>
              </a:rPr>
              <a:t>Lead-Lead </a:t>
            </a:r>
            <a:r>
              <a:rPr lang="fr-FR" dirty="0">
                <a:solidFill>
                  <a:srgbClr val="0C377B"/>
                </a:solidFill>
                <a:ea typeface="ＭＳ Ｐゴシック" pitchFamily="-112" charset="-128"/>
              </a:rPr>
              <a:t> </a:t>
            </a:r>
            <a:r>
              <a:rPr lang="fr-FR" dirty="0" smtClean="0">
                <a:solidFill>
                  <a:srgbClr val="0C377B"/>
                </a:solidFill>
                <a:ea typeface="ＭＳ Ｐゴシック" pitchFamily="-112" charset="-128"/>
              </a:rPr>
              <a:t>(Lead-proton) collisions</a:t>
            </a:r>
            <a:endParaRPr lang="fr-FR" dirty="0">
              <a:solidFill>
                <a:srgbClr val="0C377B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0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179512" y="307494"/>
            <a:ext cx="4297238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sz="3200" b="1" dirty="0" smtClean="0">
                <a:solidFill>
                  <a:schemeClr val="bg1"/>
                </a:solidFill>
                <a:effectLst/>
                <a:ea typeface="ＭＳ Ｐゴシック" pitchFamily="-112" charset="-128"/>
                <a:cs typeface=""/>
                <a:sym typeface="Monotype Sorts" pitchFamily="2" charset="2"/>
              </a:rPr>
              <a:t>LHC: </a:t>
            </a:r>
          </a:p>
          <a:p>
            <a:pPr algn="ctr" eaLnBrk="0" hangingPunct="0"/>
            <a:r>
              <a:rPr lang="en-GB" sz="2400" b="1" dirty="0" smtClean="0">
                <a:solidFill>
                  <a:schemeClr val="bg1"/>
                </a:solidFill>
                <a:effectLst/>
                <a:ea typeface="ＭＳ Ｐゴシック" pitchFamily="-112" charset="-128"/>
                <a:cs typeface=""/>
                <a:sym typeface="Monotype Sorts" pitchFamily="2" charset="2"/>
              </a:rPr>
              <a:t>technological challenges</a:t>
            </a:r>
            <a:endParaRPr lang="en-GB" sz="2400" b="1" dirty="0">
              <a:solidFill>
                <a:schemeClr val="bg1"/>
              </a:solidFill>
              <a:effectLst/>
              <a:ea typeface="ＭＳ Ｐゴシック" pitchFamily="-112" charset="-128"/>
              <a:cs typeface=""/>
              <a:sym typeface="Monotype Sorts" pitchFamily="2" charset="2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78450" y="3408864"/>
            <a:ext cx="8859713" cy="2558829"/>
          </a:xfrm>
          <a:prstGeom prst="rect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The highest field accelerator magnets: 8.3 T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(1232 dipole magnets of 15 m)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The largest superconducting magnet system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(~10’000 magnets)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The largest 1.9 K cryogenics installation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(superfluid helium, 150 tons of </a:t>
            </a:r>
            <a:r>
              <a:rPr lang="en-GB" sz="1400" b="1" dirty="0" err="1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LHe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 to cool 42’000 tons)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Ultra-high cryogenic vacuum for the particle beams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(10</a:t>
            </a:r>
            <a:r>
              <a:rPr lang="en-GB" sz="1400" b="1" baseline="30000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-13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atm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, ten times lower than the Moon)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The highest currents controlled with high precision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(up to 13 kA)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The highest precision ever demanded from the power converters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(parts per million level)</a:t>
            </a:r>
          </a:p>
          <a:p>
            <a:pPr marL="76200" indent="-76200" eaLnBrk="0" hangingPunct="0">
              <a:lnSpc>
                <a:spcPct val="85000"/>
              </a:lnSpc>
              <a:spcBef>
                <a:spcPct val="20000"/>
              </a:spcBef>
              <a:buSzPct val="65000"/>
              <a:buFontTx/>
              <a:buChar char="•"/>
              <a:defRPr/>
            </a:pPr>
            <a:r>
              <a:rPr lang="en-GB" sz="1600" b="1" dirty="0" smtClean="0">
                <a:solidFill>
                  <a:srgbClr val="FFFF00"/>
                </a:solidFill>
                <a:effectLst/>
                <a:ea typeface="Calibri" charset="0"/>
                <a:cs typeface="Calibri" charset="0"/>
              </a:rPr>
              <a:t>A sophisticated and ultra-reliable magnet quench protection system </a:t>
            </a:r>
          </a:p>
          <a:p>
            <a:pPr eaLnBrk="0" hangingPunct="0">
              <a:lnSpc>
                <a:spcPct val="85000"/>
              </a:lnSpc>
              <a:spcBef>
                <a:spcPct val="20000"/>
              </a:spcBef>
              <a:buSzPct val="65000"/>
              <a:defRPr/>
            </a:pPr>
            <a:r>
              <a:rPr lang="en-GB" sz="16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   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(Energy stored in the magnet system:  ~10  </a:t>
            </a:r>
            <a:r>
              <a:rPr lang="en-GB" sz="1400" b="1" dirty="0" err="1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Gjoule</a:t>
            </a:r>
            <a:r>
              <a:rPr lang="en-GB" sz="1400" b="1" dirty="0" smtClean="0">
                <a:solidFill>
                  <a:schemeClr val="bg1"/>
                </a:solidFill>
                <a:effectLst/>
                <a:ea typeface="Calibri" charset="0"/>
                <a:cs typeface="Calibri" charset="0"/>
              </a:rPr>
              <a:t>, in the beams &gt; 700 MJ)</a:t>
            </a:r>
          </a:p>
        </p:txBody>
      </p:sp>
      <p:pic>
        <p:nvPicPr>
          <p:cNvPr id="12" name="Picture 11" descr="LHC-tunnel-withbik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6756" y="1"/>
            <a:ext cx="4127244" cy="300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3" descr="\\cern.ch\dfs\Departments\TE\Projects\Splices\Talks\Mike\Outreach\Raw material\LHC_tunnel_3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199" y="0"/>
            <a:ext cx="4258800" cy="313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9512" y="1673513"/>
            <a:ext cx="4428795" cy="13234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2000" b="1" dirty="0" smtClean="0">
                <a:solidFill>
                  <a:prstClr val="white"/>
                </a:solidFill>
                <a:effectLst/>
                <a:latin typeface="Times New Roman" pitchFamily="18" charset="0"/>
                <a:ea typeface="ＭＳ Ｐゴシック" pitchFamily="-112" charset="-128"/>
                <a:cs typeface=""/>
              </a:rPr>
              <a:t>The specifications of many systems were beyond the state of the art.</a:t>
            </a:r>
          </a:p>
          <a:p>
            <a:pPr algn="just" eaLnBrk="0" hangingPunct="0"/>
            <a:r>
              <a:rPr lang="en-GB" sz="2000" b="1" dirty="0" smtClean="0">
                <a:solidFill>
                  <a:prstClr val="white"/>
                </a:solidFill>
                <a:effectLst/>
                <a:latin typeface="Times New Roman" pitchFamily="18" charset="0"/>
                <a:ea typeface="ＭＳ Ｐゴシック" pitchFamily="-112" charset="-128"/>
                <a:cs typeface=""/>
              </a:rPr>
              <a:t>Long R&amp;D programs with many institutes and industries worldwide.</a:t>
            </a:r>
            <a:endParaRPr lang="en-GB" sz="1600" b="1" dirty="0">
              <a:solidFill>
                <a:prstClr val="white"/>
              </a:solidFill>
              <a:effectLst/>
              <a:latin typeface="Times New Roman" pitchFamily="18" charset="0"/>
              <a:ea typeface="ＭＳ Ｐゴシック" pitchFamily="-112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501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8820471" y="6612499"/>
            <a:ext cx="28542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4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defRPr>
            </a:lvl9pPr>
          </a:lstStyle>
          <a:p>
            <a:fld id="{8A37C28D-FCB0-477D-82D3-62143F2DA8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3528" y="4267200"/>
            <a:ext cx="432048" cy="304800"/>
            <a:chOff x="9237" y="4267200"/>
            <a:chExt cx="524163" cy="3048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9237" y="4267200"/>
              <a:ext cx="491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84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1620" y="4267200"/>
            <a:ext cx="373996" cy="304800"/>
            <a:chOff x="9236" y="4267200"/>
            <a:chExt cx="524164" cy="3048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3608" y="4267200"/>
            <a:ext cx="404192" cy="304800"/>
            <a:chOff x="1066800" y="4267200"/>
            <a:chExt cx="381000" cy="3048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90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800" y="4267200"/>
            <a:ext cx="381000" cy="304800"/>
            <a:chOff x="1066800" y="4267200"/>
            <a:chExt cx="381000" cy="3048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33800" y="4267200"/>
            <a:ext cx="381000" cy="304800"/>
            <a:chOff x="1066800" y="4267200"/>
            <a:chExt cx="381000" cy="3048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97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71800" y="4267200"/>
            <a:ext cx="381000" cy="304800"/>
            <a:chOff x="1066800" y="4267200"/>
            <a:chExt cx="381000" cy="3048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95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52800" y="4267200"/>
            <a:ext cx="381000" cy="304800"/>
            <a:chOff x="1066800" y="4267200"/>
            <a:chExt cx="381000" cy="3048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96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90800" y="4267200"/>
            <a:ext cx="381000" cy="304800"/>
            <a:chOff x="1066800" y="4267200"/>
            <a:chExt cx="381000" cy="3048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94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28800" y="4267200"/>
            <a:ext cx="381000" cy="304800"/>
            <a:chOff x="1066800" y="4267200"/>
            <a:chExt cx="381000" cy="3048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9800" y="4267200"/>
            <a:ext cx="381000" cy="304800"/>
            <a:chOff x="1066800" y="4267200"/>
            <a:chExt cx="381000" cy="30480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93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14800" y="4267200"/>
            <a:ext cx="381000" cy="304800"/>
            <a:chOff x="1066800" y="4267200"/>
            <a:chExt cx="381000" cy="3048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98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495800" y="4267200"/>
            <a:ext cx="381000" cy="304800"/>
            <a:chOff x="1066800" y="4267200"/>
            <a:chExt cx="381000" cy="3048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99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81800" y="4267200"/>
            <a:ext cx="381000" cy="304800"/>
            <a:chOff x="1066800" y="4267200"/>
            <a:chExt cx="381000" cy="30480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05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019800" y="4267200"/>
            <a:ext cx="381000" cy="304800"/>
            <a:chOff x="1066800" y="4267200"/>
            <a:chExt cx="381000" cy="3048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03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00800" y="4267200"/>
            <a:ext cx="381000" cy="304800"/>
            <a:chOff x="1066800" y="4267200"/>
            <a:chExt cx="381000" cy="3048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04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38800" y="4267200"/>
            <a:ext cx="381000" cy="304800"/>
            <a:chOff x="1066800" y="4267200"/>
            <a:chExt cx="381000" cy="3048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76800" y="4267200"/>
            <a:ext cx="381000" cy="304800"/>
            <a:chOff x="1066800" y="4267200"/>
            <a:chExt cx="381000" cy="3048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257800" y="4267200"/>
            <a:ext cx="381000" cy="304800"/>
            <a:chOff x="1066800" y="4267200"/>
            <a:chExt cx="381000" cy="3048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62800" y="4267200"/>
            <a:ext cx="381000" cy="304800"/>
            <a:chOff x="1066800" y="4267200"/>
            <a:chExt cx="381000" cy="30480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06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543800" y="4267200"/>
            <a:ext cx="381000" cy="304800"/>
            <a:chOff x="1066800" y="4267200"/>
            <a:chExt cx="381000" cy="304800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07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686800" y="4267200"/>
            <a:ext cx="381000" cy="304800"/>
            <a:chOff x="1066800" y="4267200"/>
            <a:chExt cx="381000" cy="30480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10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924800" y="4267200"/>
            <a:ext cx="381000" cy="304800"/>
            <a:chOff x="1066800" y="4267200"/>
            <a:chExt cx="381000" cy="304800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08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305800" y="4267200"/>
            <a:ext cx="381000" cy="304800"/>
            <a:chOff x="1066800" y="4267200"/>
            <a:chExt cx="381000" cy="304800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09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772400" y="1600200"/>
            <a:ext cx="1219200" cy="2671375"/>
            <a:chOff x="7772400" y="1600200"/>
            <a:chExt cx="1219200" cy="2671375"/>
          </a:xfrm>
        </p:grpSpPr>
        <p:sp>
          <p:nvSpPr>
            <p:cNvPr id="81" name="TextBox 80"/>
            <p:cNvSpPr txBox="1"/>
            <p:nvPr/>
          </p:nvSpPr>
          <p:spPr>
            <a:xfrm>
              <a:off x="7772400" y="1600200"/>
              <a:ext cx="1219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pril 2008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ast dipole down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001000" y="3657600"/>
              <a:ext cx="0" cy="613975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headEnd type="oval"/>
            </a:ln>
            <a:effectLst/>
          </p:spPr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400" y="2057400"/>
              <a:ext cx="1163372" cy="154940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5257800" y="76200"/>
            <a:ext cx="2362200" cy="4195375"/>
            <a:chOff x="5257800" y="76200"/>
            <a:chExt cx="2362200" cy="4195375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381000"/>
              <a:ext cx="2286000" cy="1714500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257800" y="76200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June 2007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First sector cold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7620000" y="2209800"/>
              <a:ext cx="0" cy="2061775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headEnd type="oval"/>
            </a:ln>
            <a:effectLst/>
          </p:spPr>
        </p:cxnSp>
      </p:grpSp>
      <p:grpSp>
        <p:nvGrpSpPr>
          <p:cNvPr id="91" name="Group 90"/>
          <p:cNvGrpSpPr/>
          <p:nvPr/>
        </p:nvGrpSpPr>
        <p:grpSpPr>
          <a:xfrm>
            <a:off x="3733800" y="4544199"/>
            <a:ext cx="2095500" cy="2230623"/>
            <a:chOff x="3733800" y="4544199"/>
            <a:chExt cx="2095500" cy="2230623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4876800"/>
              <a:ext cx="1727200" cy="189802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3733800" y="46482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2002 String 2</a:t>
              </a:r>
            </a:p>
          </p:txBody>
        </p:sp>
        <p:cxnSp>
          <p:nvCxnSpPr>
            <p:cNvPr id="94" name="Straight Connector 93"/>
            <p:cNvCxnSpPr>
              <a:stCxn id="58" idx="2"/>
              <a:endCxn id="93" idx="3"/>
            </p:cNvCxnSpPr>
            <p:nvPr/>
          </p:nvCxnSpPr>
          <p:spPr>
            <a:xfrm flipH="1">
              <a:off x="5257800" y="4544199"/>
              <a:ext cx="571500" cy="234806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tailEnd type="oval"/>
            </a:ln>
            <a:effectLst/>
          </p:spPr>
        </p:cxnSp>
      </p:grpSp>
      <p:grpSp>
        <p:nvGrpSpPr>
          <p:cNvPr id="95" name="Group 94"/>
          <p:cNvGrpSpPr/>
          <p:nvPr/>
        </p:nvGrpSpPr>
        <p:grpSpPr>
          <a:xfrm>
            <a:off x="5715000" y="4509120"/>
            <a:ext cx="1708150" cy="2039000"/>
            <a:chOff x="5715000" y="4509120"/>
            <a:chExt cx="1708150" cy="20390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000" y="5181600"/>
              <a:ext cx="1708150" cy="136652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5715000" y="4724400"/>
              <a:ext cx="16732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November 2006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1232 delivered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7308304" y="4509120"/>
              <a:ext cx="6896" cy="524272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tailEnd type="oval"/>
            </a:ln>
            <a:effectLst/>
          </p:spPr>
        </p:cxnSp>
      </p:grpSp>
      <p:sp>
        <p:nvSpPr>
          <p:cNvPr id="99" name="TextBox 98"/>
          <p:cNvSpPr txBox="1"/>
          <p:nvPr/>
        </p:nvSpPr>
        <p:spPr>
          <a:xfrm>
            <a:off x="4114800" y="3962400"/>
            <a:ext cx="1753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Main contracts signed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2286000" y="0"/>
            <a:ext cx="2590800" cy="4271575"/>
            <a:chOff x="2286000" y="0"/>
            <a:chExt cx="2590800" cy="4271575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743200" y="3810000"/>
              <a:ext cx="0" cy="461575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headEnd type="oval"/>
            </a:ln>
            <a:effectLst/>
          </p:spPr>
        </p:cxnSp>
        <p:sp>
          <p:nvSpPr>
            <p:cNvPr id="102" name="TextBox 101"/>
            <p:cNvSpPr txBox="1"/>
            <p:nvPr/>
          </p:nvSpPr>
          <p:spPr>
            <a:xfrm>
              <a:off x="2286000" y="3124200"/>
              <a:ext cx="12058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1994 project approved by council (1-in-2)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2057400"/>
              <a:ext cx="1616364" cy="1066800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381000"/>
              <a:ext cx="2406861" cy="1562100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2286000" y="0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June 1994</a:t>
              </a:r>
              <a:b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first full scale prototype dipole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3752" y="533400"/>
            <a:ext cx="2286000" cy="3732616"/>
            <a:chOff x="0" y="533400"/>
            <a:chExt cx="2286000" cy="373261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85800" y="3124200"/>
              <a:ext cx="0" cy="1141816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headEnd type="oval"/>
            </a:ln>
            <a:effectLst/>
          </p:spPr>
        </p:cxnSp>
        <p:pic>
          <p:nvPicPr>
            <p:cNvPr id="108" name="Picture 107" descr="Screen shot 2011-11-09 at 8.21.14 PM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92921"/>
              <a:ext cx="2286000" cy="2153479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0" y="533400"/>
              <a:ext cx="19259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ECFA-CERN workshop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800600" y="2286000"/>
            <a:ext cx="2267443" cy="1981200"/>
            <a:chOff x="4800600" y="2286000"/>
            <a:chExt cx="2267443" cy="1981200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2286000"/>
              <a:ext cx="2267443" cy="1460500"/>
            </a:xfrm>
            <a:prstGeom prst="rect">
              <a:avLst/>
            </a:prstGeom>
          </p:spPr>
        </p:pic>
        <p:cxnSp>
          <p:nvCxnSpPr>
            <p:cNvPr id="112" name="Straight Connector 111"/>
            <p:cNvCxnSpPr/>
            <p:nvPr/>
          </p:nvCxnSpPr>
          <p:spPr>
            <a:xfrm>
              <a:off x="6934200" y="3810000"/>
              <a:ext cx="0" cy="45720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headEnd type="oval"/>
            </a:ln>
            <a:effectLst/>
          </p:spPr>
        </p:cxnSp>
      </p:grpSp>
      <p:grpSp>
        <p:nvGrpSpPr>
          <p:cNvPr id="113" name="Group 112"/>
          <p:cNvGrpSpPr/>
          <p:nvPr/>
        </p:nvGrpSpPr>
        <p:grpSpPr>
          <a:xfrm>
            <a:off x="3870" y="4276328"/>
            <a:ext cx="360040" cy="304800"/>
            <a:chOff x="9237" y="4267200"/>
            <a:chExt cx="524163" cy="304800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</p:cxnSp>
        <p:sp>
          <p:nvSpPr>
            <p:cNvPr id="115" name="TextBox 114"/>
            <p:cNvSpPr txBox="1"/>
            <p:nvPr/>
          </p:nvSpPr>
          <p:spPr>
            <a:xfrm>
              <a:off x="9237" y="4267200"/>
              <a:ext cx="491922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85000"/>
                    </a:sysClr>
                  </a:solidFill>
                  <a:effectLst/>
                  <a:uLnTx/>
                  <a:uFillTx/>
                </a:rPr>
                <a:t>83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 flipH="1">
            <a:off x="967408" y="4114800"/>
            <a:ext cx="76200" cy="6096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Straight Connector 116"/>
          <p:cNvCxnSpPr/>
          <p:nvPr/>
        </p:nvCxnSpPr>
        <p:spPr>
          <a:xfrm flipH="1">
            <a:off x="823392" y="4114800"/>
            <a:ext cx="76200" cy="6096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2" name="TextBox 121"/>
          <p:cNvSpPr txBox="1"/>
          <p:nvPr/>
        </p:nvSpPr>
        <p:spPr>
          <a:xfrm>
            <a:off x="2100176" y="4917660"/>
            <a:ext cx="148122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9T -10 m</a:t>
            </a:r>
            <a:r>
              <a:rPr kumimoji="0" lang="en-US" sz="11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prototype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1331640" y="4566442"/>
            <a:ext cx="0" cy="304800"/>
          </a:xfrm>
          <a:prstGeom prst="line">
            <a:avLst/>
          </a:prstGeom>
          <a:solidFill>
            <a:schemeClr val="bg1"/>
          </a:solidFill>
          <a:ln w="158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tailEnd type="oval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7452321" y="4509120"/>
            <a:ext cx="1656182" cy="2016224"/>
            <a:chOff x="7452321" y="4509120"/>
            <a:chExt cx="1656182" cy="2016224"/>
          </a:xfrm>
        </p:grpSpPr>
        <p:grpSp>
          <p:nvGrpSpPr>
            <p:cNvPr id="127" name="Group 126"/>
            <p:cNvGrpSpPr/>
            <p:nvPr/>
          </p:nvGrpSpPr>
          <p:grpSpPr>
            <a:xfrm>
              <a:off x="7452321" y="5230077"/>
              <a:ext cx="1656182" cy="1295267"/>
              <a:chOff x="762001" y="1753578"/>
              <a:chExt cx="2066531" cy="1388280"/>
            </a:xfrm>
          </p:grpSpPr>
          <p:sp>
            <p:nvSpPr>
              <p:cNvPr id="129" name="TextBox 128"/>
              <p:cNvSpPr txBox="1"/>
              <p:nvPr/>
            </p:nvSpPr>
            <p:spPr>
              <a:xfrm>
                <a:off x="851849" y="2696523"/>
                <a:ext cx="1976683" cy="445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0000"/>
                    </a:solidFill>
                    <a:effectLst/>
                  </a:rPr>
                  <a:t>September 10, 2008</a:t>
                </a:r>
              </a:p>
              <a:p>
                <a:r>
                  <a:rPr lang="en-US" sz="1000" dirty="0" smtClean="0">
                    <a:solidFill>
                      <a:srgbClr val="000000"/>
                    </a:solidFill>
                    <a:effectLst/>
                  </a:rPr>
                  <a:t>First beams around </a:t>
                </a:r>
                <a:endParaRPr lang="en-US" sz="1000" dirty="0">
                  <a:solidFill>
                    <a:srgbClr val="000000"/>
                  </a:solidFill>
                  <a:effectLst/>
                </a:endParaRPr>
              </a:p>
            </p:txBody>
          </p:sp>
          <p:pic>
            <p:nvPicPr>
              <p:cNvPr id="130" name="Picture 7" descr="attach_reader?attach_id=1025394&amp;height=150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1" y="1753578"/>
                <a:ext cx="2042494" cy="773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8" name="Straight Connector 127"/>
            <p:cNvCxnSpPr/>
            <p:nvPr/>
          </p:nvCxnSpPr>
          <p:spPr>
            <a:xfrm>
              <a:off x="8172400" y="4509120"/>
              <a:ext cx="0" cy="648072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tailEnd type="oval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172817" y="3549134"/>
            <a:ext cx="7942482" cy="413266"/>
            <a:chOff x="172817" y="3549134"/>
            <a:chExt cx="7942482" cy="413266"/>
          </a:xfrm>
        </p:grpSpPr>
        <p:sp>
          <p:nvSpPr>
            <p:cNvPr id="134" name="Right Arrow 133"/>
            <p:cNvSpPr/>
            <p:nvPr/>
          </p:nvSpPr>
          <p:spPr>
            <a:xfrm>
              <a:off x="172817" y="3878253"/>
              <a:ext cx="7942482" cy="84147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681150" y="3549134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25 years</a:t>
              </a:r>
              <a:endParaRPr lang="en-GB" dirty="0"/>
            </a:p>
          </p:txBody>
        </p:sp>
      </p:grpSp>
      <p:cxnSp>
        <p:nvCxnSpPr>
          <p:cNvPr id="133" name="Straight Connector 132"/>
          <p:cNvCxnSpPr/>
          <p:nvPr/>
        </p:nvCxnSpPr>
        <p:spPr>
          <a:xfrm>
            <a:off x="2743200" y="4562246"/>
            <a:ext cx="0" cy="304800"/>
          </a:xfrm>
          <a:prstGeom prst="line">
            <a:avLst/>
          </a:prstGeom>
          <a:solidFill>
            <a:schemeClr val="bg1"/>
          </a:solidFill>
          <a:ln w="158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tailEnd type="oval"/>
          </a:ln>
          <a:effectLst/>
        </p:spPr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990" y="5252321"/>
            <a:ext cx="2136944" cy="1490502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334449" y="4888298"/>
            <a:ext cx="1481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Decision for </a:t>
            </a:r>
            <a:r>
              <a:rPr kumimoji="0" lang="en-US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Nb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-Ti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9" name="Straight Connector 138"/>
          <p:cNvCxnSpPr/>
          <p:nvPr/>
        </p:nvCxnSpPr>
        <p:spPr>
          <a:xfrm flipV="1">
            <a:off x="823392" y="3585710"/>
            <a:ext cx="0" cy="674132"/>
          </a:xfrm>
          <a:prstGeom prst="line">
            <a:avLst/>
          </a:prstGeom>
          <a:solidFill>
            <a:schemeClr val="bg1"/>
          </a:solidFill>
          <a:ln w="158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tailEnd type="oval"/>
          </a:ln>
          <a:effectLst/>
        </p:spPr>
      </p:cxnSp>
      <p:sp>
        <p:nvSpPr>
          <p:cNvPr id="140" name="TextBox 139"/>
          <p:cNvSpPr txBox="1"/>
          <p:nvPr/>
        </p:nvSpPr>
        <p:spPr>
          <a:xfrm>
            <a:off x="792426" y="3285782"/>
            <a:ext cx="98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 smtClean="0">
                <a:solidFill>
                  <a:sysClr val="windowText" lastClr="000000"/>
                </a:solidFill>
              </a:rPr>
              <a:t>9T- 1m single bore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1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4" name="Object 4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251520" y="1710208"/>
          <a:ext cx="3095625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Photo Editor Photo" r:id="rId3" imgW="7457143" imgH="4858428" progId="">
                  <p:embed/>
                </p:oleObj>
              </mc:Choice>
              <mc:Fallback>
                <p:oleObj name="Photo Editor Photo" r:id="rId3" imgW="7457143" imgH="4858428" progId="">
                  <p:embed/>
                  <p:pic>
                    <p:nvPicPr>
                      <p:cNvPr id="209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710208"/>
                        <a:ext cx="3095625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9926" name="Picture 3" descr="0107011_0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195" y="1710208"/>
            <a:ext cx="2663825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927" name="Picture 3" descr="0106025_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057" y="3821583"/>
            <a:ext cx="34559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9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445" y="3797771"/>
            <a:ext cx="36734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930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920" y="1694333"/>
            <a:ext cx="25209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932" name="Picture 12" descr="160px-Flag_of_Canada">
            <a:hlinkClick r:id="rId9" tooltip="Flag of Canada.svg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772816"/>
            <a:ext cx="936625" cy="468313"/>
          </a:xfrm>
          <a:prstGeom prst="rect">
            <a:avLst/>
          </a:prstGeom>
          <a:noFill/>
        </p:spPr>
      </p:pic>
      <p:pic>
        <p:nvPicPr>
          <p:cNvPr id="209934" name="Picture 14" descr="120px-Flag_of_India">
            <a:hlinkClick r:id="rId11" tooltip="Flag of India.svg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02250" y="1772816"/>
            <a:ext cx="782638" cy="522287"/>
          </a:xfrm>
          <a:prstGeom prst="rect">
            <a:avLst/>
          </a:prstGeom>
          <a:noFill/>
        </p:spPr>
      </p:pic>
      <p:pic>
        <p:nvPicPr>
          <p:cNvPr id="209936" name="Picture 16" descr="120px-Flag_of_Russia">
            <a:hlinkClick r:id="rId13" tooltip="Flag of Russia.svg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048" y="3908474"/>
            <a:ext cx="792162" cy="528638"/>
          </a:xfrm>
          <a:prstGeom prst="rect">
            <a:avLst/>
          </a:prstGeom>
          <a:noFill/>
        </p:spPr>
      </p:pic>
      <p:pic>
        <p:nvPicPr>
          <p:cNvPr id="209938" name="Picture 18" descr="120px-Flag_of_Japan">
            <a:hlinkClick r:id="rId15" tooltip="Flag of Japan.svg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3663" y="1772816"/>
            <a:ext cx="792162" cy="528637"/>
          </a:xfrm>
          <a:prstGeom prst="rect">
            <a:avLst/>
          </a:prstGeom>
          <a:noFill/>
        </p:spPr>
      </p:pic>
      <p:pic>
        <p:nvPicPr>
          <p:cNvPr id="209940" name="Picture 20" descr="152px-Flag_of_the_United_States">
            <a:hlinkClick r:id="rId17" tooltip="Flag of the United States.svg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1560" y="3861048"/>
            <a:ext cx="936625" cy="49371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11560" y="148382"/>
            <a:ext cx="8208912" cy="12311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328863" algn="l"/>
              </a:tabLst>
            </a:pPr>
            <a:r>
              <a:rPr lang="en-GB" sz="2800" dirty="0">
                <a:solidFill>
                  <a:schemeClr val="bg1"/>
                </a:solidFill>
              </a:rPr>
              <a:t>In-kind </a:t>
            </a:r>
            <a:r>
              <a:rPr lang="en-GB" sz="2800" dirty="0" smtClean="0">
                <a:solidFill>
                  <a:schemeClr val="bg1"/>
                </a:solidFill>
              </a:rPr>
              <a:t>contributions:</a:t>
            </a: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LHC accelerator </a:t>
            </a:r>
            <a:r>
              <a:rPr lang="en-GB" sz="2400" dirty="0" smtClean="0">
                <a:solidFill>
                  <a:schemeClr val="bg1"/>
                </a:solidFill>
              </a:rPr>
              <a:t>	~ </a:t>
            </a:r>
            <a:r>
              <a:rPr lang="en-GB" sz="2400" dirty="0">
                <a:solidFill>
                  <a:schemeClr val="bg1"/>
                </a:solidFill>
              </a:rPr>
              <a:t>15 % (Non-member and host states)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200" i="1" dirty="0">
                <a:solidFill>
                  <a:schemeClr val="bg1"/>
                </a:solidFill>
              </a:rPr>
              <a:t>LHC detectors </a:t>
            </a:r>
            <a:r>
              <a:rPr lang="en-GB" sz="2200" i="1" dirty="0" smtClean="0">
                <a:solidFill>
                  <a:schemeClr val="bg1"/>
                </a:solidFill>
              </a:rPr>
              <a:t>	~ </a:t>
            </a:r>
            <a:r>
              <a:rPr lang="en-GB" sz="2200" i="1" dirty="0">
                <a:solidFill>
                  <a:schemeClr val="bg1"/>
                </a:solidFill>
              </a:rPr>
              <a:t>80 % (Member and non-member states</a:t>
            </a:r>
            <a:r>
              <a:rPr lang="en-GB" sz="2200" i="1" dirty="0" smtClean="0">
                <a:solidFill>
                  <a:schemeClr val="bg1"/>
                </a:solidFill>
              </a:rPr>
              <a:t>)</a:t>
            </a:r>
            <a:endParaRPr lang="en-GB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777" y="1185577"/>
            <a:ext cx="3380202" cy="198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Picture 2" descr="\\cern.ch\dfs\Users\v\vparma\Public\Jacks\Packin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3"/>
          <a:stretch/>
        </p:blipFill>
        <p:spPr bwMode="auto">
          <a:xfrm>
            <a:off x="645405" y="3485366"/>
            <a:ext cx="3565525" cy="21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8" name="Picture 8" descr="0608005_01-A4-at-144-dpi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52"/>
          <a:stretch/>
        </p:blipFill>
        <p:spPr bwMode="auto">
          <a:xfrm>
            <a:off x="4624473" y="3515210"/>
            <a:ext cx="3565525" cy="21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49" name="Text Box 9"/>
          <p:cNvSpPr txBox="1">
            <a:spLocks noChangeArrowheads="1"/>
          </p:cNvSpPr>
          <p:nvPr/>
        </p:nvSpPr>
        <p:spPr bwMode="auto">
          <a:xfrm>
            <a:off x="520786" y="3392973"/>
            <a:ext cx="35290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50" name="Text Box 10"/>
          <p:cNvSpPr txBox="1">
            <a:spLocks noChangeArrowheads="1"/>
          </p:cNvSpPr>
          <p:nvPr/>
        </p:nvSpPr>
        <p:spPr bwMode="auto">
          <a:xfrm>
            <a:off x="681918" y="5661248"/>
            <a:ext cx="3529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solidFill>
                  <a:srgbClr val="0066CC"/>
                </a:solidFill>
                <a:latin typeface="Arial" charset="0"/>
              </a:rPr>
              <a:t>7089 precision support jacks for magnets</a:t>
            </a:r>
            <a:br>
              <a:rPr lang="en-GB" sz="1400" dirty="0" smtClean="0">
                <a:solidFill>
                  <a:srgbClr val="0066CC"/>
                </a:solidFill>
                <a:latin typeface="Arial" charset="0"/>
              </a:rPr>
            </a:br>
            <a:r>
              <a:rPr lang="en-GB" sz="1000" i="1" dirty="0" err="1" smtClean="0">
                <a:solidFill>
                  <a:srgbClr val="0066CC"/>
                </a:solidFill>
                <a:latin typeface="Arial" charset="0"/>
              </a:rPr>
              <a:t>Avasarala</a:t>
            </a:r>
            <a:r>
              <a:rPr lang="en-GB" sz="1000" i="1" dirty="0" smtClean="0">
                <a:solidFill>
                  <a:srgbClr val="0066CC"/>
                </a:solidFill>
                <a:latin typeface="Arial" charset="0"/>
              </a:rPr>
              <a:t> Bangalore,  IGTR Indore</a:t>
            </a:r>
          </a:p>
        </p:txBody>
      </p:sp>
      <p:sp>
        <p:nvSpPr>
          <p:cNvPr id="419853" name="Text Box 13"/>
          <p:cNvSpPr txBox="1">
            <a:spLocks noChangeArrowheads="1"/>
          </p:cNvSpPr>
          <p:nvPr/>
        </p:nvSpPr>
        <p:spPr bwMode="auto">
          <a:xfrm>
            <a:off x="4463341" y="5632180"/>
            <a:ext cx="38877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Scientists &amp; engineers from DAE of India</a:t>
            </a:r>
            <a:b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test LHC superconducting magnets at CERN</a:t>
            </a:r>
            <a:endParaRPr lang="en-GB" sz="1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sp>
        <p:nvSpPr>
          <p:cNvPr id="419854" name="Text Box 14"/>
          <p:cNvSpPr txBox="1">
            <a:spLocks noChangeArrowheads="1"/>
          </p:cNvSpPr>
          <p:nvPr/>
        </p:nvSpPr>
        <p:spPr bwMode="auto">
          <a:xfrm>
            <a:off x="2446424" y="620688"/>
            <a:ext cx="3960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solidFill>
                  <a:srgbClr val="0066CC"/>
                </a:solidFill>
                <a:latin typeface="Arial" charset="0"/>
              </a:rPr>
              <a:t>1762 superconducting corrector magnets</a:t>
            </a:r>
            <a:br>
              <a:rPr lang="en-GB" sz="1400" dirty="0" smtClean="0">
                <a:solidFill>
                  <a:srgbClr val="0066CC"/>
                </a:solidFill>
                <a:latin typeface="Arial" charset="0"/>
              </a:rPr>
            </a:br>
            <a:r>
              <a:rPr lang="en-GB" sz="1000" i="1" dirty="0" err="1" smtClean="0">
                <a:solidFill>
                  <a:srgbClr val="0066CC"/>
                </a:solidFill>
                <a:latin typeface="Arial" charset="0"/>
              </a:rPr>
              <a:t>Kirloskar</a:t>
            </a:r>
            <a:r>
              <a:rPr lang="en-GB" sz="1000" i="1" dirty="0" smtClean="0">
                <a:solidFill>
                  <a:srgbClr val="0066CC"/>
                </a:solidFill>
                <a:latin typeface="Arial" charset="0"/>
              </a:rPr>
              <a:t> Bangalore, Crompton-Greaves Bhopal, IGTR Indore</a:t>
            </a:r>
          </a:p>
        </p:txBody>
      </p:sp>
      <p:pic>
        <p:nvPicPr>
          <p:cNvPr id="13" name="Picture 3" descr="0107011_0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80" y="1169380"/>
            <a:ext cx="280828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120px-Flag_of_India">
            <a:hlinkClick r:id="rId7" tooltip="Flag of India.svg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569" y="152365"/>
            <a:ext cx="1027323" cy="6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0382" y="152365"/>
            <a:ext cx="7281938" cy="5365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Contributions from India to the LHC project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733047"/>
            <a:ext cx="5317299" cy="43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HPS receptio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8" b="4551"/>
          <a:stretch/>
        </p:blipFill>
        <p:spPr bwMode="auto">
          <a:xfrm>
            <a:off x="311445" y="836712"/>
            <a:ext cx="8640763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537" y="132180"/>
            <a:ext cx="8588210" cy="64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Quench Heater Power Supplies (ECIL Hyderabad and BARC)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Massive production : 5500 units</a:t>
            </a:r>
          </a:p>
        </p:txBody>
      </p:sp>
      <p:pic>
        <p:nvPicPr>
          <p:cNvPr id="4" name="Picture 6" descr="100_065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700" b="16058"/>
          <a:stretch/>
        </p:blipFill>
        <p:spPr bwMode="auto">
          <a:xfrm>
            <a:off x="311445" y="3662462"/>
            <a:ext cx="4425729" cy="286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4734"/>
            <a:ext cx="6299200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3214" y="2420888"/>
            <a:ext cx="2665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defRPr/>
            </a:pPr>
            <a:r>
              <a:rPr lang="en-GB" sz="2000" kern="0" dirty="0" smtClean="0">
                <a:solidFill>
                  <a:srgbClr val="00007D"/>
                </a:solidFill>
                <a:latin typeface="Arial"/>
                <a:ea typeface="+mn-ea"/>
              </a:rPr>
              <a:t>2010: </a:t>
            </a:r>
            <a:r>
              <a:rPr lang="en-GB" sz="2000" b="1" kern="0" dirty="0" smtClean="0">
                <a:solidFill>
                  <a:srgbClr val="FF0000"/>
                </a:solidFill>
                <a:latin typeface="Arial"/>
                <a:ea typeface="+mn-ea"/>
              </a:rPr>
              <a:t>0.04 fb</a:t>
            </a:r>
            <a:r>
              <a:rPr lang="en-GB" sz="2000" b="1" kern="0" baseline="30000" dirty="0" smtClean="0">
                <a:solidFill>
                  <a:srgbClr val="FF0000"/>
                </a:solidFill>
                <a:latin typeface="Arial"/>
                <a:ea typeface="+mn-ea"/>
              </a:rPr>
              <a:t>-1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99CC"/>
              </a:buClr>
              <a:defRPr/>
            </a:pP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7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TeV</a:t>
            </a: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CoM</a:t>
            </a:r>
            <a:endParaRPr lang="en-GB" sz="1800" kern="0" dirty="0" smtClean="0">
              <a:solidFill>
                <a:srgbClr val="0C377B"/>
              </a:solidFill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GB" sz="2000" kern="0" dirty="0" smtClean="0">
                <a:solidFill>
                  <a:srgbClr val="008000"/>
                </a:solidFill>
                <a:cs typeface="Arial" charset="0"/>
              </a:rPr>
              <a:t>Commissioning</a:t>
            </a:r>
          </a:p>
          <a:p>
            <a:pPr marL="0" lvl="1">
              <a:buClr>
                <a:srgbClr val="9999CC"/>
              </a:buClr>
              <a:defRPr/>
            </a:pPr>
            <a:r>
              <a:rPr lang="en-GB" sz="2000" kern="0" dirty="0" smtClean="0">
                <a:solidFill>
                  <a:srgbClr val="00007D"/>
                </a:solidFill>
                <a:latin typeface="Arial"/>
                <a:ea typeface="+mn-ea"/>
              </a:rPr>
              <a:t>2011:  </a:t>
            </a:r>
            <a:r>
              <a:rPr lang="en-GB" sz="2000" b="1" kern="0" dirty="0" smtClean="0">
                <a:solidFill>
                  <a:srgbClr val="FF0000"/>
                </a:solidFill>
                <a:latin typeface="Arial"/>
                <a:ea typeface="+mn-ea"/>
              </a:rPr>
              <a:t>6.1  fb</a:t>
            </a:r>
            <a:r>
              <a:rPr lang="en-GB" sz="2000" b="1" kern="0" baseline="30000" dirty="0" smtClean="0">
                <a:solidFill>
                  <a:srgbClr val="FF0000"/>
                </a:solidFill>
                <a:latin typeface="Arial"/>
                <a:ea typeface="+mn-ea"/>
              </a:rPr>
              <a:t>-1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99CC"/>
              </a:buClr>
              <a:defRPr/>
            </a:pP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7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TeV</a:t>
            </a: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CoM</a:t>
            </a:r>
            <a:endParaRPr lang="en-GB" sz="1800" kern="0" dirty="0" smtClean="0">
              <a:solidFill>
                <a:srgbClr val="0C377B"/>
              </a:solidFill>
              <a:latin typeface="Arial"/>
              <a:ea typeface="+mn-ea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GB" sz="2000" kern="0" dirty="0">
                <a:solidFill>
                  <a:srgbClr val="008000"/>
                </a:solidFill>
                <a:cs typeface="Arial" charset="0"/>
              </a:rPr>
              <a:t>… exploring limits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defRPr/>
            </a:pPr>
            <a:r>
              <a:rPr lang="en-GB" sz="2000" kern="0" dirty="0" smtClean="0">
                <a:solidFill>
                  <a:srgbClr val="00007D"/>
                </a:solidFill>
                <a:latin typeface="Arial"/>
                <a:ea typeface="+mn-ea"/>
              </a:rPr>
              <a:t>2012:  </a:t>
            </a:r>
            <a:r>
              <a:rPr lang="en-GB" sz="2000" b="1" kern="0" dirty="0" smtClean="0">
                <a:solidFill>
                  <a:srgbClr val="FF0000"/>
                </a:solidFill>
                <a:latin typeface="Arial"/>
                <a:ea typeface="+mn-ea"/>
              </a:rPr>
              <a:t>23.3  fb</a:t>
            </a:r>
            <a:r>
              <a:rPr lang="en-GB" sz="2000" b="1" kern="0" baseline="30000" dirty="0" smtClean="0">
                <a:solidFill>
                  <a:srgbClr val="FF0000"/>
                </a:solidFill>
                <a:latin typeface="Arial"/>
                <a:ea typeface="+mn-ea"/>
              </a:rPr>
              <a:t>-1</a:t>
            </a:r>
            <a:endParaRPr lang="en-GB" sz="2000" b="1" kern="0" dirty="0" smtClean="0">
              <a:solidFill>
                <a:srgbClr val="FF0000"/>
              </a:solidFill>
              <a:latin typeface="Arial"/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99CC"/>
              </a:buClr>
              <a:defRPr/>
            </a:pP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8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TeV</a:t>
            </a:r>
            <a:r>
              <a:rPr lang="en-GB" sz="1800" kern="0" dirty="0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 </a:t>
            </a:r>
            <a:r>
              <a:rPr lang="en-GB" sz="1800" kern="0" dirty="0" err="1" smtClean="0">
                <a:solidFill>
                  <a:srgbClr val="0C377B"/>
                </a:solidFill>
                <a:latin typeface="Arial"/>
                <a:ea typeface="+mn-ea"/>
                <a:cs typeface="Arial" charset="0"/>
              </a:rPr>
              <a:t>CoM</a:t>
            </a:r>
            <a:endParaRPr lang="en-GB" sz="1800" kern="0" dirty="0" smtClean="0">
              <a:solidFill>
                <a:srgbClr val="0C377B"/>
              </a:solidFill>
              <a:latin typeface="Arial"/>
              <a:ea typeface="+mn-ea"/>
              <a:cs typeface="Arial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99CC"/>
              </a:buClr>
              <a:defRPr/>
            </a:pPr>
            <a:r>
              <a:rPr lang="en-GB" sz="2000" kern="0" dirty="0" smtClean="0">
                <a:solidFill>
                  <a:srgbClr val="008000"/>
                </a:solidFill>
                <a:latin typeface="Arial"/>
                <a:ea typeface="+mn-ea"/>
                <a:cs typeface="Arial" charset="0"/>
              </a:rPr>
              <a:t>… production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99CC"/>
              </a:buClr>
              <a:defRPr/>
            </a:pPr>
            <a:endParaRPr lang="en-GB" sz="1800" kern="0" dirty="0">
              <a:solidFill>
                <a:srgbClr val="0C377B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99592" y="3046852"/>
            <a:ext cx="1143704" cy="727905"/>
          </a:xfrm>
          <a:prstGeom prst="wedgeRectCallout">
            <a:avLst>
              <a:gd name="adj1" fmla="val 89240"/>
              <a:gd name="adj2" fmla="val 112225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1600" b="1" kern="0" dirty="0" smtClean="0">
                <a:solidFill>
                  <a:prstClr val="white"/>
                </a:solidFill>
                <a:latin typeface="Calibri"/>
              </a:rPr>
              <a:t>BEH boson</a:t>
            </a:r>
            <a:r>
              <a:rPr lang="en-GB" sz="1600" b="1" kern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announce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408" y="328464"/>
            <a:ext cx="8629286" cy="5847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>
              <a:tabLst>
                <a:tab pos="4840288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Arial"/>
              </a:rPr>
              <a:t>LHC 2010-2012: a</a:t>
            </a:r>
            <a:r>
              <a:rPr lang="en-GB" sz="3200" b="1" dirty="0" smtClean="0">
                <a:solidFill>
                  <a:srgbClr val="FFFFFF"/>
                </a:solidFill>
              </a:rPr>
              <a:t> </a:t>
            </a:r>
            <a:r>
              <a:rPr lang="en-GB" sz="3200" b="1" dirty="0">
                <a:solidFill>
                  <a:srgbClr val="FFFFFF"/>
                </a:solidFill>
              </a:rPr>
              <a:t>rich harvest </a:t>
            </a:r>
            <a:r>
              <a:rPr lang="en-GB" sz="3200" b="1" dirty="0" smtClean="0">
                <a:solidFill>
                  <a:srgbClr val="FFFFFF"/>
                </a:solidFill>
              </a:rPr>
              <a:t>of collisions </a:t>
            </a:r>
            <a:endParaRPr lang="en-GB" sz="3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1588" y="1137120"/>
            <a:ext cx="2852063" cy="954107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pPr algn="ctr">
              <a:buClr>
                <a:srgbClr val="00007D"/>
              </a:buClr>
              <a:defRPr/>
            </a:pPr>
            <a:r>
              <a:rPr lang="en-GB" sz="3200" b="1" kern="0" dirty="0" smtClean="0">
                <a:solidFill>
                  <a:schemeClr val="bg1"/>
                </a:solidFill>
                <a:sym typeface="Symbol"/>
              </a:rPr>
              <a:t> </a:t>
            </a:r>
            <a:r>
              <a:rPr lang="en-GB" sz="3200" b="1" kern="0" dirty="0" smtClean="0">
                <a:solidFill>
                  <a:schemeClr val="bg1"/>
                </a:solidFill>
              </a:rPr>
              <a:t>30  fb</a:t>
            </a:r>
            <a:r>
              <a:rPr lang="en-GB" sz="3200" b="1" kern="0" baseline="30000" dirty="0" smtClean="0">
                <a:solidFill>
                  <a:schemeClr val="bg1"/>
                </a:solidFill>
              </a:rPr>
              <a:t>-1</a:t>
            </a:r>
          </a:p>
          <a:p>
            <a:pPr algn="ctr">
              <a:buClr>
                <a:srgbClr val="00007D"/>
              </a:buClr>
              <a:defRPr/>
            </a:pPr>
            <a:r>
              <a:rPr lang="en-GB" sz="2400" b="1" kern="0" dirty="0">
                <a:solidFill>
                  <a:schemeClr val="bg1"/>
                </a:solidFill>
                <a:sym typeface="Symbol"/>
              </a:rPr>
              <a:t> </a:t>
            </a:r>
            <a:r>
              <a:rPr lang="en-GB" sz="2400" b="1" kern="0" dirty="0" smtClean="0">
                <a:solidFill>
                  <a:schemeClr val="bg1"/>
                </a:solidFill>
              </a:rPr>
              <a:t>2 10</a:t>
            </a:r>
            <a:r>
              <a:rPr lang="en-GB" sz="2400" b="1" kern="0" baseline="30000" dirty="0" smtClean="0">
                <a:solidFill>
                  <a:schemeClr val="bg1"/>
                </a:solidFill>
              </a:rPr>
              <a:t>15</a:t>
            </a:r>
            <a:r>
              <a:rPr lang="en-GB" sz="2400" b="1" kern="0" dirty="0" smtClean="0">
                <a:solidFill>
                  <a:schemeClr val="bg1"/>
                </a:solidFill>
              </a:rPr>
              <a:t> collisions </a:t>
            </a:r>
            <a:endParaRPr lang="en-GB" sz="2400" b="1" kern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4205397"/>
            <a:ext cx="2921758" cy="2103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5266103"/>
            <a:ext cx="2180338" cy="77328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FFFFFF"/>
                </a:solidFill>
                <a:latin typeface="Arial"/>
              </a:rPr>
              <a:t>7 </a:t>
            </a:r>
            <a:r>
              <a:rPr lang="en-GB" sz="135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GB" sz="1350" b="1" dirty="0">
                <a:solidFill>
                  <a:srgbClr val="FFFFFF"/>
                </a:solidFill>
                <a:latin typeface="Arial"/>
              </a:rPr>
              <a:t> and  8 </a:t>
            </a:r>
            <a:r>
              <a:rPr lang="en-GB" sz="135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GB" sz="1350" b="1" dirty="0">
                <a:solidFill>
                  <a:srgbClr val="FFFFFF"/>
                </a:solidFill>
                <a:latin typeface="Arial"/>
              </a:rPr>
              <a:t> in 2012</a:t>
            </a:r>
          </a:p>
          <a:p>
            <a:pPr algn="ctr"/>
            <a:endParaRPr lang="en-GB" sz="675" b="1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GB" sz="1200" b="1" dirty="0">
                <a:solidFill>
                  <a:srgbClr val="FFFFFF"/>
                </a:solidFill>
                <a:latin typeface="Arial"/>
              </a:rPr>
              <a:t>Up to 1380 bunches </a:t>
            </a:r>
          </a:p>
          <a:p>
            <a:pPr algn="ctr"/>
            <a:r>
              <a:rPr lang="en-GB" sz="1200" b="1" dirty="0">
                <a:solidFill>
                  <a:srgbClr val="FFFFFF"/>
                </a:solidFill>
                <a:latin typeface="Arial"/>
              </a:rPr>
              <a:t>With 1.5 10</a:t>
            </a:r>
            <a:r>
              <a:rPr lang="en-GB" sz="1200" b="1" baseline="30000" dirty="0">
                <a:solidFill>
                  <a:srgbClr val="FFFFFF"/>
                </a:solidFill>
                <a:latin typeface="Arial"/>
              </a:rPr>
              <a:t>11 </a:t>
            </a:r>
            <a:r>
              <a:rPr lang="en-GB" sz="1200" b="1" dirty="0">
                <a:solidFill>
                  <a:srgbClr val="FFFFFF"/>
                </a:solidFill>
                <a:latin typeface="Arial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36266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FC5643-CERN3027 - Scale of contributions</Template>
  <TotalTime>9265</TotalTime>
  <Words>1394</Words>
  <Application>Microsoft Office PowerPoint</Application>
  <PresentationFormat>On-screen Show (4:3)</PresentationFormat>
  <Paragraphs>292</Paragraphs>
  <Slides>29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ＭＳ Ｐゴシック</vt:lpstr>
      <vt:lpstr>arial</vt:lpstr>
      <vt:lpstr>arial</vt:lpstr>
      <vt:lpstr>Calibri</vt:lpstr>
      <vt:lpstr>Helvetica</vt:lpstr>
      <vt:lpstr>Lucida Grande</vt:lpstr>
      <vt:lpstr>Monotype Sorts</vt:lpstr>
      <vt:lpstr>Symbol</vt:lpstr>
      <vt:lpstr>Tahoma</vt:lpstr>
      <vt:lpstr>Times New Roman</vt:lpstr>
      <vt:lpstr>Times New Roman Antimatter</vt:lpstr>
      <vt:lpstr>Times-Roman</vt:lpstr>
      <vt:lpstr>Ubuntu Light</vt:lpstr>
      <vt:lpstr>Wingdings</vt:lpstr>
      <vt:lpstr>FC5643-CERN3027 - Scale of contributions</vt:lpstr>
      <vt:lpstr>2_Bold Stripes</vt:lpstr>
      <vt:lpstr>1_FC5643-CERN3027 - Scale of contributions</vt:lpstr>
      <vt:lpstr>Bold Stripes</vt:lpstr>
      <vt:lpstr>Photo Editor Photo</vt:lpstr>
      <vt:lpstr>PowerPoint Presentation</vt:lpstr>
      <vt:lpstr>CERN’s scientific diversity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and means of the LHC Injectors Upgrade: LIU project</vt:lpstr>
      <vt:lpstr>PowerPoint Presentation</vt:lpstr>
      <vt:lpstr>PowerPoint Presentation</vt:lpstr>
      <vt:lpstr>Why High-Luminosity LHC ? (LS3)</vt:lpstr>
      <vt:lpstr>PowerPoint Presentation</vt:lpstr>
      <vt:lpstr>The HL-LHC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LS1 presentation FC and Council</dc:title>
  <dc:creator>Frederick.Bordry@cern.ch</dc:creator>
  <cp:lastModifiedBy>Frederick Bordry</cp:lastModifiedBy>
  <cp:revision>860</cp:revision>
  <cp:lastPrinted>2014-09-05T07:45:58Z</cp:lastPrinted>
  <dcterms:created xsi:type="dcterms:W3CDTF">2012-06-07T06:34:51Z</dcterms:created>
  <dcterms:modified xsi:type="dcterms:W3CDTF">2019-05-08T01:30:32Z</dcterms:modified>
</cp:coreProperties>
</file>