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099" r:id="rId2"/>
    <p:sldId id="1143" r:id="rId3"/>
    <p:sldId id="408" r:id="rId4"/>
    <p:sldId id="347" r:id="rId5"/>
    <p:sldId id="384" r:id="rId6"/>
    <p:sldId id="359" r:id="rId7"/>
    <p:sldId id="423" r:id="rId8"/>
    <p:sldId id="361" r:id="rId9"/>
    <p:sldId id="453" r:id="rId10"/>
    <p:sldId id="900" r:id="rId11"/>
    <p:sldId id="901" r:id="rId12"/>
    <p:sldId id="903" r:id="rId13"/>
    <p:sldId id="444" r:id="rId14"/>
    <p:sldId id="1313" r:id="rId15"/>
    <p:sldId id="344" r:id="rId16"/>
    <p:sldId id="350" r:id="rId17"/>
    <p:sldId id="346" r:id="rId18"/>
    <p:sldId id="476" r:id="rId19"/>
    <p:sldId id="348" r:id="rId20"/>
    <p:sldId id="349" r:id="rId21"/>
    <p:sldId id="4660" r:id="rId22"/>
    <p:sldId id="4661" r:id="rId23"/>
    <p:sldId id="4662" r:id="rId24"/>
    <p:sldId id="1304" r:id="rId25"/>
    <p:sldId id="464" r:id="rId26"/>
    <p:sldId id="4655" r:id="rId27"/>
    <p:sldId id="419" r:id="rId28"/>
    <p:sldId id="4657" r:id="rId29"/>
    <p:sldId id="4658" r:id="rId30"/>
    <p:sldId id="1555" r:id="rId31"/>
    <p:sldId id="1148" r:id="rId32"/>
    <p:sldId id="413" r:id="rId33"/>
    <p:sldId id="4659" r:id="rId34"/>
    <p:sldId id="465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/Xu" initials="NX" lastIdx="1" clrIdx="0"/>
  <p:cmAuthor id="1" name="Nu/Xu" initials="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00"/>
    <a:srgbClr val="83008A"/>
    <a:srgbClr val="A90000"/>
    <a:srgbClr val="F1AA23"/>
    <a:srgbClr val="A7A7A7"/>
    <a:srgbClr val="A8A8A8"/>
    <a:srgbClr val="1B400F"/>
    <a:srgbClr val="DA0000"/>
    <a:srgbClr val="1B4008"/>
    <a:srgbClr val="F3B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50000" autoAdjust="0"/>
  </p:normalViewPr>
  <p:slideViewPr>
    <p:cSldViewPr snapToObjects="1">
      <p:cViewPr varScale="1">
        <p:scale>
          <a:sx n="78" d="100"/>
          <a:sy n="78" d="100"/>
        </p:scale>
        <p:origin x="7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277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860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6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2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B3E6AF-EC7E-F241-ABD8-A101F33DDDAC}" type="slidenum">
              <a:rPr lang="en-US"/>
              <a:pPr/>
              <a:t>3</a:t>
            </a:fld>
            <a:endParaRPr lang="en-US"/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06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8236B2-B27F-2C4A-A310-78C538CABABB}" type="slidenum">
              <a:rPr lang="en-US"/>
              <a:pPr/>
              <a:t>10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5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360863"/>
            <a:ext cx="5013325" cy="4133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4" tIns="45706" rIns="91414" bIns="45706">
            <a:prstTxWarp prst="textNoShape">
              <a:avLst/>
            </a:prstTxWarp>
          </a:bodyPr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9071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83B23-837F-CC49-B54A-688583CA428E}" type="slidenum">
              <a:rPr lang="en-US"/>
              <a:pPr/>
              <a:t>11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）这是相图，温度</a:t>
            </a:r>
            <a:r>
              <a:rPr lang="en-US" altLang="zh-CN" dirty="0"/>
              <a:t> </a:t>
            </a:r>
            <a:r>
              <a:rPr lang="zh-CN" altLang="en-US" dirty="0"/>
              <a:t>和</a:t>
            </a:r>
            <a:r>
              <a:rPr lang="en-US" altLang="zh-CN" dirty="0"/>
              <a:t> </a:t>
            </a:r>
            <a:r>
              <a:rPr lang="zh-CN" altLang="en-US" dirty="0"/>
              <a:t>重子数密度</a:t>
            </a:r>
            <a:endParaRPr lang="en-US" altLang="zh-CN" dirty="0"/>
          </a:p>
          <a:p>
            <a:r>
              <a:rPr lang="zh-CN" altLang="zh-CN" dirty="0"/>
              <a:t>2</a:t>
            </a:r>
            <a:r>
              <a:rPr lang="zh-CN" altLang="en-US" dirty="0"/>
              <a:t>）本世纪初，大型对撞机投入使用，我们的研究集中在高能低密度区。这里从强子到</a:t>
            </a:r>
            <a:r>
              <a:rPr lang="en-US" altLang="zh-CN" dirty="0"/>
              <a:t>QGP</a:t>
            </a:r>
            <a:r>
              <a:rPr lang="zh-CN" altLang="en-US" dirty="0"/>
              <a:t>的转变是</a:t>
            </a:r>
            <a:r>
              <a:rPr lang="en-US" altLang="zh-CN" dirty="0"/>
              <a:t> </a:t>
            </a:r>
            <a:r>
              <a:rPr lang="zh-CN" altLang="en-US" dirty="0"/>
              <a:t>平滑过度。</a:t>
            </a:r>
            <a:endParaRPr lang="en-US" altLang="zh-CN" dirty="0"/>
          </a:p>
          <a:p>
            <a:r>
              <a:rPr lang="zh-CN" altLang="zh-CN" dirty="0"/>
              <a:t>3</a:t>
            </a:r>
            <a:r>
              <a:rPr lang="zh-CN" altLang="en-US" dirty="0"/>
              <a:t>）而在高密度区，相结构丰富，但是研究较少。理论模型预言是一级相变。如果这是正确的，根据热力学原理，必须有一个终子点，这就是</a:t>
            </a:r>
            <a:r>
              <a:rPr lang="en-US" altLang="zh-CN" dirty="0"/>
              <a:t>QCD</a:t>
            </a:r>
            <a:r>
              <a:rPr lang="zh-CN" altLang="en-US" dirty="0"/>
              <a:t>的</a:t>
            </a:r>
            <a:r>
              <a:rPr lang="en-US" altLang="zh-CN" dirty="0"/>
              <a:t> </a:t>
            </a:r>
            <a:r>
              <a:rPr lang="zh-CN" altLang="en-US" dirty="0"/>
              <a:t>凝价点。</a:t>
            </a:r>
            <a:endParaRPr lang="en-US" altLang="zh-CN" dirty="0"/>
          </a:p>
          <a:p>
            <a:r>
              <a:rPr lang="zh-CN" altLang="en-US" dirty="0"/>
              <a:t>这个发现标志着强相互作用的新的物质结构，他的重要性和</a:t>
            </a:r>
            <a:r>
              <a:rPr lang="en-US" altLang="zh-CN" dirty="0"/>
              <a:t>Higgs</a:t>
            </a:r>
            <a:r>
              <a:rPr lang="zh-CN" altLang="en-US" dirty="0"/>
              <a:t>的发现是一样的。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4</a:t>
            </a:r>
            <a:r>
              <a:rPr lang="zh-CN" altLang="en-US" dirty="0"/>
              <a:t>）</a:t>
            </a:r>
            <a:r>
              <a:rPr lang="en-US" altLang="zh-CN" dirty="0"/>
              <a:t> </a:t>
            </a:r>
            <a:r>
              <a:rPr lang="zh-CN" altLang="en-US" dirty="0"/>
              <a:t>研究这个相图，也能使我们更好的认识宇宙的演化：从早期</a:t>
            </a:r>
            <a:r>
              <a:rPr lang="en-US" altLang="zh-CN" dirty="0"/>
              <a:t> </a:t>
            </a:r>
            <a:r>
              <a:rPr lang="zh-CN" altLang="en-US" dirty="0"/>
              <a:t>到现在星体内部的结构。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我们这里</a:t>
            </a:r>
            <a:r>
              <a:rPr lang="en-US" altLang="zh-CN" dirty="0"/>
              <a:t>focus</a:t>
            </a:r>
            <a:r>
              <a:rPr lang="zh-CN" altLang="en-US" dirty="0"/>
              <a:t>在高密区。</a:t>
            </a:r>
            <a:endParaRPr lang="en-US" altLang="zh-CN" dirty="0"/>
          </a:p>
          <a:p>
            <a:r>
              <a:rPr lang="zh-CN" altLang="en-US" dirty="0"/>
              <a:t>我们关心的问题是：</a:t>
            </a:r>
            <a:r>
              <a:rPr lang="en-US" altLang="zh-CN" dirty="0"/>
              <a:t>QCD</a:t>
            </a:r>
            <a:r>
              <a:rPr lang="zh-CN" altLang="en-US" dirty="0"/>
              <a:t>临界点是否存在？如果存在，在哪里？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75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B893D-CA12-ED4A-B200-96D4DFDCF42C}" type="slidenum">
              <a:rPr lang="en-US"/>
              <a:pPr/>
              <a:t>17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5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）这是相图，温度</a:t>
            </a:r>
            <a:r>
              <a:rPr lang="en-US" altLang="zh-CN" dirty="0"/>
              <a:t> </a:t>
            </a:r>
            <a:r>
              <a:rPr lang="zh-CN" altLang="en-US" dirty="0"/>
              <a:t>和</a:t>
            </a:r>
            <a:r>
              <a:rPr lang="en-US" altLang="zh-CN" dirty="0"/>
              <a:t> </a:t>
            </a:r>
            <a:r>
              <a:rPr lang="zh-CN" altLang="en-US" dirty="0"/>
              <a:t>重子数密度</a:t>
            </a:r>
            <a:endParaRPr lang="en-US" altLang="zh-CN" dirty="0"/>
          </a:p>
          <a:p>
            <a:r>
              <a:rPr lang="zh-CN" altLang="zh-CN" dirty="0"/>
              <a:t>2</a:t>
            </a:r>
            <a:r>
              <a:rPr lang="zh-CN" altLang="en-US" dirty="0"/>
              <a:t>）本世纪初，大型对撞机投入使用，我们的研究集中在高能低密度区。这里从强子到</a:t>
            </a:r>
            <a:r>
              <a:rPr lang="en-US" altLang="zh-CN" dirty="0"/>
              <a:t>QGP</a:t>
            </a:r>
            <a:r>
              <a:rPr lang="zh-CN" altLang="en-US" dirty="0"/>
              <a:t>的转变是</a:t>
            </a:r>
            <a:r>
              <a:rPr lang="en-US" altLang="zh-CN" dirty="0"/>
              <a:t> </a:t>
            </a:r>
            <a:r>
              <a:rPr lang="zh-CN" altLang="en-US" dirty="0"/>
              <a:t>平滑过度。</a:t>
            </a:r>
            <a:endParaRPr lang="en-US" altLang="zh-CN" dirty="0"/>
          </a:p>
          <a:p>
            <a:r>
              <a:rPr lang="zh-CN" altLang="zh-CN" dirty="0"/>
              <a:t>3</a:t>
            </a:r>
            <a:r>
              <a:rPr lang="zh-CN" altLang="en-US" dirty="0"/>
              <a:t>）而在高密度区，相结构丰富，但是研究较少。理论模型预言是一级相变。如果这是正确的，根据热力学原理，必须有一个终子点，这就是</a:t>
            </a:r>
            <a:r>
              <a:rPr lang="en-US" altLang="zh-CN" dirty="0"/>
              <a:t>QCD</a:t>
            </a:r>
            <a:r>
              <a:rPr lang="zh-CN" altLang="en-US" dirty="0"/>
              <a:t>的</a:t>
            </a:r>
            <a:r>
              <a:rPr lang="en-US" altLang="zh-CN" dirty="0"/>
              <a:t> </a:t>
            </a:r>
            <a:r>
              <a:rPr lang="zh-CN" altLang="en-US" dirty="0"/>
              <a:t>凝价点。</a:t>
            </a:r>
            <a:endParaRPr lang="en-US" altLang="zh-CN" dirty="0"/>
          </a:p>
          <a:p>
            <a:r>
              <a:rPr lang="zh-CN" altLang="en-US" dirty="0"/>
              <a:t>这个发现标志着强相互作用的新的物质结构，他的重要性和</a:t>
            </a:r>
            <a:r>
              <a:rPr lang="en-US" altLang="zh-CN" dirty="0"/>
              <a:t>Higgs</a:t>
            </a:r>
            <a:r>
              <a:rPr lang="zh-CN" altLang="en-US" dirty="0"/>
              <a:t>的发现是一样的。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4</a:t>
            </a:r>
            <a:r>
              <a:rPr lang="zh-CN" altLang="en-US" dirty="0"/>
              <a:t>）</a:t>
            </a:r>
            <a:r>
              <a:rPr lang="en-US" altLang="zh-CN" dirty="0"/>
              <a:t> </a:t>
            </a:r>
            <a:r>
              <a:rPr lang="zh-CN" altLang="en-US" dirty="0"/>
              <a:t>研究这个相图，也能使我们更好的认识宇宙的演化：从早期</a:t>
            </a:r>
            <a:r>
              <a:rPr lang="en-US" altLang="zh-CN" dirty="0"/>
              <a:t> </a:t>
            </a:r>
            <a:r>
              <a:rPr lang="zh-CN" altLang="en-US" dirty="0"/>
              <a:t>到现在星体内部的结构。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我们这里</a:t>
            </a:r>
            <a:r>
              <a:rPr lang="en-US" altLang="zh-CN" dirty="0"/>
              <a:t>focus</a:t>
            </a:r>
            <a:r>
              <a:rPr lang="zh-CN" altLang="en-US" dirty="0"/>
              <a:t>在高密区。</a:t>
            </a:r>
            <a:endParaRPr lang="en-US" altLang="zh-CN" dirty="0"/>
          </a:p>
          <a:p>
            <a:r>
              <a:rPr lang="zh-CN" altLang="en-US" dirty="0"/>
              <a:t>我们关心的问题是：</a:t>
            </a:r>
            <a:r>
              <a:rPr lang="en-US" altLang="zh-CN" dirty="0"/>
              <a:t>QCD</a:t>
            </a:r>
            <a:r>
              <a:rPr lang="zh-CN" altLang="en-US" dirty="0"/>
              <a:t>临界点是否存在？如果存在，在哪里？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62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AB3E6AF-EC7E-F241-ABD8-A101F33DDDAC}" type="slidenum">
              <a:rPr lang="en-US"/>
              <a:pPr/>
              <a:t>26</a:t>
            </a:fld>
            <a:endParaRPr lang="en-US"/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822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07" charset="0"/>
              </a:defRPr>
            </a:lvl1pPr>
          </a:lstStyle>
          <a:p>
            <a:fld id="{BFB2B18B-382C-C44B-8633-519DDCAF271A}" type="datetime1">
              <a:rPr lang="zh-CN" altLang="en-US"/>
              <a:pPr/>
              <a:t>2019/11/17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662363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-107" charset="0"/>
              </a:defRPr>
            </a:lvl1pPr>
          </a:lstStyle>
          <a:p>
            <a:fld id="{A3411E92-9C9B-7E44-961F-70D1F9BD18F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728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149536"/>
      </p:ext>
    </p:extLst>
  </p:cSld>
  <p:clrMapOvr>
    <a:masterClrMapping/>
  </p:clrMapOvr>
  <p:transition spd="med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4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ATHIC 2008, Tsukuba, Japan, Oct. 13 - 15, 2008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3500"/>
            <a:ext cx="79248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/>
                <a:cs typeface="Times New Roman" panose="02020603050405020304" pitchFamily="18" charset="0"/>
              </a:rPr>
              <a:t>Nu Xu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细黑"/>
              <a:cs typeface="Times New Roman" panose="02020603050405020304" pitchFamily="18" charset="0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6294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3520E-2858-C04D-BD0C-83D59CDE2525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细黑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914400" y="6667500"/>
            <a:ext cx="728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Workshop on QCD in the Nonperturbative Regime”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/>
                <a:cs typeface="Times New Roman" panose="02020603050405020304" pitchFamily="18" charset="0"/>
              </a:rPr>
              <a:t>,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细黑"/>
                <a:cs typeface="Times New Roman" panose="02020603050405020304" pitchFamily="18" charset="0"/>
              </a:rPr>
              <a:t>TIFR, Bombay, November 18 - 20, 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细黑"/>
              <a:cs typeface="Times New Roman" panose="02020603050405020304" pitchFamily="18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93113150-2EED-E643-97E6-5C48BFBB663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09600"/>
            <a:ext cx="8077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pd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3.pd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13" Type="http://schemas.openxmlformats.org/officeDocument/2006/relationships/image" Target="../media/image12.png"/><Relationship Id="rId18" Type="http://schemas.openxmlformats.org/officeDocument/2006/relationships/image" Target="../media/image32.pd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6.pdf"/><Relationship Id="rId17" Type="http://schemas.openxmlformats.org/officeDocument/2006/relationships/image" Target="../media/image14.png"/><Relationship Id="rId2" Type="http://schemas.openxmlformats.org/officeDocument/2006/relationships/image" Target="../media/image16.pdf"/><Relationship Id="rId16" Type="http://schemas.openxmlformats.org/officeDocument/2006/relationships/image" Target="../media/image30.pd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df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24.pdf"/><Relationship Id="rId19" Type="http://schemas.openxmlformats.org/officeDocument/2006/relationships/image" Target="../media/image15.png"/><Relationship Id="rId4" Type="http://schemas.openxmlformats.org/officeDocument/2006/relationships/image" Target="../media/image18.pdf"/><Relationship Id="rId9" Type="http://schemas.openxmlformats.org/officeDocument/2006/relationships/image" Target="../media/image10.png"/><Relationship Id="rId14" Type="http://schemas.openxmlformats.org/officeDocument/2006/relationships/image" Target="../media/image28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d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pd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txBody>
          <a:bodyPr wrap="none" anchor="ctr"/>
          <a:lstStyle/>
          <a:p>
            <a:pPr marL="12700"/>
            <a:r>
              <a:rPr lang="en-US" sz="2000" b="1" i="1" dirty="0"/>
              <a:t> </a:t>
            </a:r>
            <a:br>
              <a:rPr lang="en-US" sz="2000" b="1" i="1" dirty="0"/>
            </a:br>
            <a:br>
              <a:rPr lang="en-US" sz="2000" b="1" i="1" dirty="0"/>
            </a:br>
            <a:br>
              <a:rPr lang="en-US" sz="2000" b="1" i="1" dirty="0"/>
            </a:br>
            <a:br>
              <a:rPr lang="en-US" sz="2000" b="1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sz="1400" i="1" dirty="0"/>
            </a:br>
            <a:br>
              <a:rPr lang="en-US" altLang="zh-CN" sz="4000" dirty="0">
                <a:latin typeface="STHeiti" panose="02010600040101010101" pitchFamily="2" charset="-122"/>
                <a:ea typeface="STHeiti" panose="02010600040101010101" pitchFamily="2" charset="-122"/>
                <a:cs typeface="华文细黑"/>
              </a:rPr>
            </a:br>
            <a:br>
              <a:rPr lang="en-US" altLang="zh-CN" sz="4000" dirty="0">
                <a:latin typeface="STHeiti" panose="02010600040101010101" pitchFamily="2" charset="-122"/>
                <a:ea typeface="STHeiti" panose="02010600040101010101" pitchFamily="2" charset="-122"/>
                <a:cs typeface="华文细黑"/>
              </a:rPr>
            </a:br>
            <a:br>
              <a:rPr lang="en-US" dirty="0"/>
            </a:br>
            <a:r>
              <a:rPr lang="en-US" sz="4400" b="1" dirty="0">
                <a:latin typeface="STHeiti" panose="02010600040101010101" pitchFamily="2" charset="-122"/>
                <a:ea typeface="STHeiti" panose="02010600040101010101" pitchFamily="2" charset="-122"/>
              </a:rPr>
              <a:t>Study QCD Phase Diagram in </a:t>
            </a:r>
            <a:br>
              <a:rPr lang="en-US" sz="4400" b="1" dirty="0">
                <a:latin typeface="STHeiti" panose="02010600040101010101" pitchFamily="2" charset="-122"/>
                <a:ea typeface="STHeiti" panose="02010600040101010101" pitchFamily="2" charset="-122"/>
              </a:rPr>
            </a:br>
            <a:r>
              <a:rPr lang="en-US" sz="4400" b="1" dirty="0">
                <a:latin typeface="STHeiti" panose="02010600040101010101" pitchFamily="2" charset="-122"/>
                <a:ea typeface="STHeiti" panose="02010600040101010101" pitchFamily="2" charset="-122"/>
              </a:rPr>
              <a:t>High-Energy Nuclear Collisions</a:t>
            </a:r>
            <a:br>
              <a:rPr lang="en-US" b="1" dirty="0"/>
            </a:br>
            <a:br>
              <a:rPr lang="en-US" b="1" dirty="0"/>
            </a:b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r>
              <a:rPr lang="en-US" sz="2800" dirty="0">
                <a:latin typeface="华文细黑"/>
                <a:ea typeface="华文细黑"/>
                <a:cs typeface="华文细黑"/>
              </a:rPr>
              <a:t>  Nu Xu</a:t>
            </a: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r>
              <a:rPr lang="en-US" sz="2800" b="1" dirty="0">
                <a:solidFill>
                  <a:srgbClr val="C00000"/>
                </a:solidFill>
                <a:latin typeface="华文细黑"/>
                <a:ea typeface="华文细黑"/>
                <a:cs typeface="华文细黑"/>
              </a:rPr>
              <a:t>Many Thanks to Organizers!</a:t>
            </a:r>
            <a:br>
              <a:rPr lang="en-US" sz="2800" b="1" dirty="0">
                <a:solidFill>
                  <a:srgbClr val="C00000"/>
                </a:solidFill>
                <a:latin typeface="华文细黑"/>
                <a:ea typeface="华文细黑"/>
                <a:cs typeface="华文细黑"/>
              </a:rPr>
            </a:br>
            <a:br>
              <a:rPr lang="en-US" sz="2800" dirty="0">
                <a:latin typeface="华文细黑"/>
                <a:ea typeface="华文细黑"/>
                <a:cs typeface="华文细黑"/>
              </a:rPr>
            </a:br>
            <a:br>
              <a:rPr lang="en-US" sz="2000" dirty="0">
                <a:latin typeface="华文细黑"/>
                <a:ea typeface="华文细黑"/>
                <a:cs typeface="华文细黑"/>
              </a:rPr>
            </a:br>
            <a:r>
              <a:rPr lang="en-US" sz="2000" dirty="0">
                <a:latin typeface="华文细黑"/>
                <a:ea typeface="华文细黑"/>
                <a:cs typeface="华文细黑"/>
              </a:rPr>
              <a:t> Institute of Modern Physics, CAS,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Lanzhou</a:t>
            </a:r>
            <a:br>
              <a:rPr lang="en-US" altLang="zh-CN" sz="2000" dirty="0">
                <a:latin typeface="华文细黑"/>
                <a:ea typeface="华文细黑"/>
                <a:cs typeface="华文细黑"/>
              </a:rPr>
            </a:b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Central China Normal University, Wuhan</a:t>
            </a:r>
            <a:br>
              <a:rPr lang="en-US" altLang="zh-CN" sz="2800" dirty="0">
                <a:latin typeface="华文细黑"/>
                <a:ea typeface="华文细黑"/>
                <a:cs typeface="华文细黑"/>
              </a:rPr>
            </a:br>
            <a:br>
              <a:rPr lang="en-US" altLang="zh-CN" sz="2800" dirty="0">
                <a:latin typeface="华文细黑"/>
                <a:ea typeface="华文细黑"/>
                <a:cs typeface="华文细黑"/>
              </a:rPr>
            </a:br>
            <a:br>
              <a:rPr lang="en-US" altLang="zh-CN" sz="1400" dirty="0">
                <a:latin typeface="华文细黑"/>
                <a:ea typeface="华文细黑"/>
                <a:cs typeface="华文细黑"/>
              </a:rPr>
            </a:br>
            <a:br>
              <a:rPr lang="en-US" altLang="zh-CN" sz="2800" dirty="0">
                <a:latin typeface="华文细黑"/>
                <a:ea typeface="华文细黑"/>
                <a:cs typeface="华文细黑"/>
              </a:rPr>
            </a:br>
            <a:r>
              <a:rPr lang="en-US" altLang="zh-CN" sz="2800" dirty="0">
                <a:latin typeface="华文细黑"/>
                <a:ea typeface="华文细黑"/>
                <a:cs typeface="华文细黑"/>
              </a:rPr>
              <a:t>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        </a:t>
            </a:r>
            <a:br>
              <a:rPr lang="en-US" sz="1400" i="1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1600" i="1" dirty="0"/>
            </a:br>
            <a:r>
              <a:rPr lang="en-US" sz="1600" i="1" dirty="0"/>
              <a:t> </a:t>
            </a:r>
            <a:br>
              <a:rPr lang="en-US" sz="2000" dirty="0">
                <a:solidFill>
                  <a:srgbClr val="000000"/>
                </a:solidFill>
              </a:rPr>
            </a:br>
            <a:br>
              <a:rPr lang="en-US" sz="2000" dirty="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-152400" y="0"/>
            <a:ext cx="9296400" cy="685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5" name="Oval 3"/>
          <p:cNvSpPr>
            <a:spLocks noChangeArrowheads="1"/>
          </p:cNvSpPr>
          <p:nvPr/>
        </p:nvSpPr>
        <p:spPr bwMode="auto">
          <a:xfrm rot="-5396455">
            <a:off x="5864225" y="2441575"/>
            <a:ext cx="674688" cy="1277938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6" name="Line 4"/>
          <p:cNvSpPr>
            <a:spLocks noChangeShapeType="1"/>
          </p:cNvSpPr>
          <p:nvPr/>
        </p:nvSpPr>
        <p:spPr bwMode="auto">
          <a:xfrm rot="-5400000">
            <a:off x="5707063" y="2555875"/>
            <a:ext cx="995362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/>
        </p:nvSpPr>
        <p:spPr bwMode="auto">
          <a:xfrm>
            <a:off x="6202363" y="3054350"/>
            <a:ext cx="14160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8" name="Oval 6"/>
          <p:cNvSpPr>
            <a:spLocks noChangeArrowheads="1"/>
          </p:cNvSpPr>
          <p:nvPr/>
        </p:nvSpPr>
        <p:spPr bwMode="auto">
          <a:xfrm>
            <a:off x="1684338" y="2413000"/>
            <a:ext cx="1347787" cy="1287463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79" name="Oval 7"/>
          <p:cNvSpPr>
            <a:spLocks noChangeArrowheads="1"/>
          </p:cNvSpPr>
          <p:nvPr/>
        </p:nvSpPr>
        <p:spPr bwMode="auto">
          <a:xfrm>
            <a:off x="2255838" y="2413000"/>
            <a:ext cx="1347787" cy="1287463"/>
          </a:xfrm>
          <a:prstGeom prst="ellipse">
            <a:avLst/>
          </a:prstGeom>
          <a:gradFill rotWithShape="0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0" name="Text Box 8"/>
          <p:cNvSpPr txBox="1">
            <a:spLocks noChangeArrowheads="1"/>
          </p:cNvSpPr>
          <p:nvPr/>
        </p:nvSpPr>
        <p:spPr bwMode="auto">
          <a:xfrm>
            <a:off x="2489200" y="16954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BellGothic" pitchFamily="34" charset="0"/>
              </a:rPr>
              <a:t>y</a:t>
            </a:r>
          </a:p>
        </p:txBody>
      </p:sp>
      <p:sp>
        <p:nvSpPr>
          <p:cNvPr id="463881" name="Text Box 9"/>
          <p:cNvSpPr txBox="1">
            <a:spLocks noChangeArrowheads="1"/>
          </p:cNvSpPr>
          <p:nvPr/>
        </p:nvSpPr>
        <p:spPr bwMode="auto">
          <a:xfrm>
            <a:off x="3773488" y="272891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BellGothic" pitchFamily="34" charset="0"/>
              </a:rPr>
              <a:t>x</a:t>
            </a:r>
            <a:endParaRPr lang="en-US" sz="1600" baseline="-25000">
              <a:solidFill>
                <a:schemeClr val="bg1"/>
              </a:solidFill>
              <a:latin typeface="BellGothic" pitchFamily="34" charset="0"/>
            </a:endParaRPr>
          </a:p>
        </p:txBody>
      </p:sp>
      <p:sp>
        <p:nvSpPr>
          <p:cNvPr id="463882" name="Oval 10"/>
          <p:cNvSpPr>
            <a:spLocks noChangeArrowheads="1"/>
          </p:cNvSpPr>
          <p:nvPr/>
        </p:nvSpPr>
        <p:spPr bwMode="auto">
          <a:xfrm>
            <a:off x="2254250" y="2424113"/>
            <a:ext cx="736600" cy="12779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50000">
                <a:srgbClr val="006600"/>
              </a:gs>
              <a:gs pos="100000">
                <a:srgbClr val="00CC00"/>
              </a:gs>
            </a:gsLst>
            <a:lin ang="0" scaled="1"/>
          </a:gradFill>
          <a:ln w="9525">
            <a:solidFill>
              <a:srgbClr val="00CC00"/>
            </a:solidFill>
            <a:prstDash val="lg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3" name="Line 11"/>
          <p:cNvSpPr>
            <a:spLocks noChangeShapeType="1"/>
          </p:cNvSpPr>
          <p:nvPr/>
        </p:nvSpPr>
        <p:spPr bwMode="auto">
          <a:xfrm>
            <a:off x="2627313" y="3068638"/>
            <a:ext cx="123507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4" name="Line 12"/>
          <p:cNvSpPr>
            <a:spLocks noChangeShapeType="1"/>
          </p:cNvSpPr>
          <p:nvPr/>
        </p:nvSpPr>
        <p:spPr bwMode="auto">
          <a:xfrm flipV="1">
            <a:off x="2627313" y="2079625"/>
            <a:ext cx="1587" cy="1003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5" name="Text Box 13"/>
          <p:cNvSpPr txBox="1">
            <a:spLocks noChangeArrowheads="1"/>
          </p:cNvSpPr>
          <p:nvPr/>
        </p:nvSpPr>
        <p:spPr bwMode="auto">
          <a:xfrm rot="16278">
            <a:off x="6057900" y="1712913"/>
            <a:ext cx="36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BellGothic" pitchFamily="34" charset="0"/>
              </a:rPr>
              <a:t>p</a:t>
            </a:r>
            <a:r>
              <a:rPr lang="en-US" sz="1600" baseline="-25000">
                <a:solidFill>
                  <a:schemeClr val="bg1"/>
                </a:solidFill>
                <a:latin typeface="BellGothic" pitchFamily="34" charset="0"/>
              </a:rPr>
              <a:t>y</a:t>
            </a:r>
            <a:endParaRPr lang="en-US" sz="1600">
              <a:solidFill>
                <a:schemeClr val="bg1"/>
              </a:solidFill>
              <a:latin typeface="BellGothic" pitchFamily="34" charset="0"/>
            </a:endParaRPr>
          </a:p>
        </p:txBody>
      </p:sp>
      <p:sp>
        <p:nvSpPr>
          <p:cNvPr id="463886" name="Text Box 14"/>
          <p:cNvSpPr txBox="1">
            <a:spLocks noChangeArrowheads="1"/>
          </p:cNvSpPr>
          <p:nvPr/>
        </p:nvSpPr>
        <p:spPr bwMode="auto">
          <a:xfrm rot="32774">
            <a:off x="7537450" y="2722563"/>
            <a:ext cx="549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>
                <a:solidFill>
                  <a:schemeClr val="bg1"/>
                </a:solidFill>
                <a:latin typeface="BellGothic" pitchFamily="34" charset="0"/>
              </a:rPr>
              <a:t>p</a:t>
            </a:r>
            <a:r>
              <a:rPr lang="en-US" sz="1600" baseline="-25000">
                <a:solidFill>
                  <a:schemeClr val="bg1"/>
                </a:solidFill>
                <a:latin typeface="BellGothic" pitchFamily="34" charset="0"/>
              </a:rPr>
              <a:t>x</a:t>
            </a:r>
          </a:p>
        </p:txBody>
      </p:sp>
      <p:sp>
        <p:nvSpPr>
          <p:cNvPr id="463887" name="AutoShape 15"/>
          <p:cNvSpPr>
            <a:spLocks noChangeArrowheads="1"/>
          </p:cNvSpPr>
          <p:nvPr/>
        </p:nvSpPr>
        <p:spPr bwMode="auto">
          <a:xfrm rot="-13364457">
            <a:off x="5373688" y="3359150"/>
            <a:ext cx="252412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8" name="AutoShape 16"/>
          <p:cNvSpPr>
            <a:spLocks noChangeArrowheads="1"/>
          </p:cNvSpPr>
          <p:nvPr/>
        </p:nvSpPr>
        <p:spPr bwMode="auto">
          <a:xfrm rot="2195161">
            <a:off x="6772275" y="3367088"/>
            <a:ext cx="257175" cy="8731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89" name="AutoShape 17"/>
          <p:cNvSpPr>
            <a:spLocks noChangeArrowheads="1"/>
          </p:cNvSpPr>
          <p:nvPr/>
        </p:nvSpPr>
        <p:spPr bwMode="auto">
          <a:xfrm rot="-8195698">
            <a:off x="5449888" y="2676525"/>
            <a:ext cx="250825" cy="904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0" name="AutoShape 18"/>
          <p:cNvSpPr>
            <a:spLocks noChangeArrowheads="1"/>
          </p:cNvSpPr>
          <p:nvPr/>
        </p:nvSpPr>
        <p:spPr bwMode="auto">
          <a:xfrm rot="-6451382">
            <a:off x="5726112" y="2552701"/>
            <a:ext cx="250825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1" name="AutoShape 19"/>
          <p:cNvSpPr>
            <a:spLocks noChangeArrowheads="1"/>
          </p:cNvSpPr>
          <p:nvPr/>
        </p:nvSpPr>
        <p:spPr bwMode="auto">
          <a:xfrm rot="-2675131">
            <a:off x="6751638" y="2720975"/>
            <a:ext cx="250825" cy="904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2" name="AutoShape 20"/>
          <p:cNvSpPr>
            <a:spLocks noChangeArrowheads="1"/>
          </p:cNvSpPr>
          <p:nvPr/>
        </p:nvSpPr>
        <p:spPr bwMode="auto">
          <a:xfrm rot="5363457">
            <a:off x="6084888" y="3565525"/>
            <a:ext cx="252412" cy="904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3" name="AutoShape 21"/>
          <p:cNvSpPr>
            <a:spLocks noChangeArrowheads="1"/>
          </p:cNvSpPr>
          <p:nvPr/>
        </p:nvSpPr>
        <p:spPr bwMode="auto">
          <a:xfrm rot="24786">
            <a:off x="6889750" y="3035300"/>
            <a:ext cx="257175" cy="873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4" name="AutoShape 22"/>
          <p:cNvSpPr>
            <a:spLocks noChangeArrowheads="1"/>
          </p:cNvSpPr>
          <p:nvPr/>
        </p:nvSpPr>
        <p:spPr bwMode="auto">
          <a:xfrm rot="3817646">
            <a:off x="6463507" y="3540919"/>
            <a:ext cx="252412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5" name="AutoShape 23"/>
          <p:cNvSpPr>
            <a:spLocks noChangeArrowheads="1"/>
          </p:cNvSpPr>
          <p:nvPr/>
        </p:nvSpPr>
        <p:spPr bwMode="auto">
          <a:xfrm rot="-4256754">
            <a:off x="6408737" y="2566988"/>
            <a:ext cx="250825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6" name="AutoShape 24"/>
          <p:cNvSpPr>
            <a:spLocks noChangeArrowheads="1"/>
          </p:cNvSpPr>
          <p:nvPr/>
        </p:nvSpPr>
        <p:spPr bwMode="auto">
          <a:xfrm rot="-10731225">
            <a:off x="5256213" y="3013075"/>
            <a:ext cx="257175" cy="873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7" name="AutoShape 25"/>
          <p:cNvSpPr>
            <a:spLocks noChangeArrowheads="1"/>
          </p:cNvSpPr>
          <p:nvPr/>
        </p:nvSpPr>
        <p:spPr bwMode="auto">
          <a:xfrm rot="-5502003">
            <a:off x="6067425" y="2506663"/>
            <a:ext cx="250825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8" name="AutoShape 26"/>
          <p:cNvSpPr>
            <a:spLocks noChangeArrowheads="1"/>
          </p:cNvSpPr>
          <p:nvPr/>
        </p:nvSpPr>
        <p:spPr bwMode="auto">
          <a:xfrm rot="6601722">
            <a:off x="5712619" y="3531394"/>
            <a:ext cx="252412" cy="88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899" name="Text Box 27"/>
          <p:cNvSpPr txBox="1">
            <a:spLocks noChangeArrowheads="1"/>
          </p:cNvSpPr>
          <p:nvPr/>
        </p:nvSpPr>
        <p:spPr bwMode="auto">
          <a:xfrm>
            <a:off x="1001713" y="1103313"/>
            <a:ext cx="714057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coordinate-space-anisotropy        </a:t>
            </a:r>
            <a:r>
              <a:rPr lang="en-US" sz="2000">
                <a:solidFill>
                  <a:schemeClr val="bg1"/>
                </a:solidFill>
                <a:sym typeface="Zapf Dingbats" pitchFamily="-106" charset="2"/>
              </a:rPr>
              <a:t></a:t>
            </a:r>
            <a:r>
              <a:rPr lang="en-US" sz="1800">
                <a:solidFill>
                  <a:schemeClr val="bg1"/>
                </a:solidFill>
              </a:rPr>
              <a:t>      momentum-space-anisotropy</a:t>
            </a:r>
          </a:p>
        </p:txBody>
      </p:sp>
      <p:sp>
        <p:nvSpPr>
          <p:cNvPr id="463900" name="Text Box 28"/>
          <p:cNvSpPr txBox="1">
            <a:spLocks noChangeArrowheads="1"/>
          </p:cNvSpPr>
          <p:nvPr/>
        </p:nvSpPr>
        <p:spPr bwMode="auto">
          <a:xfrm>
            <a:off x="1765300" y="48514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 b="1">
              <a:solidFill>
                <a:srgbClr val="CC0000"/>
              </a:solidFill>
            </a:endParaRPr>
          </a:p>
        </p:txBody>
      </p:sp>
      <p:sp>
        <p:nvSpPr>
          <p:cNvPr id="463901" name="Text Box 29"/>
          <p:cNvSpPr txBox="1">
            <a:spLocks noGrp="1" noChangeArrowheads="1"/>
          </p:cNvSpPr>
          <p:nvPr>
            <p:ph type="title"/>
          </p:nvPr>
        </p:nvSpPr>
        <p:spPr>
          <a:xfrm>
            <a:off x="1587500" y="111125"/>
            <a:ext cx="5922963" cy="442913"/>
          </a:xfrm>
          <a:noFill/>
          <a:ln/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Anisotropy Parameter v</a:t>
            </a:r>
            <a:r>
              <a:rPr lang="en-US" baseline="-25000">
                <a:solidFill>
                  <a:schemeClr val="bg1"/>
                </a:solidFill>
              </a:rPr>
              <a:t>2</a:t>
            </a:r>
            <a:endParaRPr lang="en-US" baseline="-25000"/>
          </a:p>
        </p:txBody>
      </p:sp>
      <p:graphicFrame>
        <p:nvGraphicFramePr>
          <p:cNvPr id="463902" name="Object 30"/>
          <p:cNvGraphicFramePr>
            <a:graphicFrameLocks noChangeAspect="1"/>
          </p:cNvGraphicFramePr>
          <p:nvPr/>
        </p:nvGraphicFramePr>
        <p:xfrm>
          <a:off x="1190625" y="4572000"/>
          <a:ext cx="69199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21" name="Equation" r:id="rId4" imgW="3594100" imgH="431800" progId="Equation.3">
                  <p:embed/>
                </p:oleObj>
              </mc:Choice>
              <mc:Fallback>
                <p:oleObj name="Equation" r:id="rId4" imgW="3594100" imgH="431800" progId="Equation.3">
                  <p:embed/>
                  <p:pic>
                    <p:nvPicPr>
                      <p:cNvPr id="46390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25" y="4572000"/>
                        <a:ext cx="6919913" cy="830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3903" name="Text Box 31"/>
          <p:cNvSpPr txBox="1">
            <a:spLocks noChangeArrowheads="1"/>
          </p:cNvSpPr>
          <p:nvPr/>
        </p:nvSpPr>
        <p:spPr bwMode="auto">
          <a:xfrm>
            <a:off x="1034983" y="5867400"/>
            <a:ext cx="7144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400" b="1" dirty="0">
                <a:solidFill>
                  <a:schemeClr val="bg1"/>
                </a:solidFill>
              </a:rPr>
              <a:t>Initial/final conditions, EoS, degrees of freedom</a:t>
            </a:r>
            <a:endParaRPr lang="en-US" sz="2400" dirty="0"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6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914400" y="4643497"/>
            <a:ext cx="7543800" cy="2062103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800" dirty="0">
              <a:cs typeface="Arial"/>
            </a:endParaRPr>
          </a:p>
          <a:p>
            <a:r>
              <a:rPr lang="en-US" sz="2000" b="1" i="1" dirty="0">
                <a:solidFill>
                  <a:srgbClr val="800000"/>
                </a:solidFill>
                <a:cs typeface="Arial"/>
              </a:rPr>
              <a:t>  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</a:rPr>
              <a:t>Low p</a:t>
            </a:r>
            <a:r>
              <a:rPr lang="en-US" sz="2000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T 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</a:rPr>
              <a:t>(≤ 2 GeV/c): hydrodynamic mass ordering</a:t>
            </a:r>
          </a:p>
          <a:p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</a:rPr>
              <a:t>  High p</a:t>
            </a:r>
            <a:r>
              <a:rPr lang="en-US" sz="2000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T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</a:rPr>
              <a:t> (&gt; 2 GeV/c): </a:t>
            </a:r>
            <a:r>
              <a:rPr lang="en-US" sz="2000" b="1" i="1" dirty="0">
                <a:latin typeface="STHeiti" panose="02010600040101010101" pitchFamily="2" charset="-122"/>
                <a:ea typeface="STHeiti" panose="02010600040101010101" pitchFamily="2" charset="-122"/>
              </a:rPr>
              <a:t>number of quarks scaling (NCQ)</a:t>
            </a:r>
          </a:p>
          <a:p>
            <a:endParaRPr lang="en-US" sz="800" b="1" i="1" dirty="0">
              <a:latin typeface="STHeiti" panose="02010600040101010101" pitchFamily="2" charset="-122"/>
              <a:ea typeface="STHeiti" panose="02010600040101010101" pitchFamily="2" charset="-122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i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Partonic Collectivity, necessary for QGP!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Wingdings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De-confinement in Au+Au collisions at RHIC!</a:t>
            </a:r>
          </a:p>
          <a:p>
            <a:r>
              <a:rPr lang="en-US" sz="2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		                                                    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STAR: PRL</a:t>
            </a:r>
            <a:r>
              <a:rPr lang="en-US" sz="1400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116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62301(2016)</a:t>
            </a:r>
            <a:endParaRPr lang="en-US" sz="2400" b="1" dirty="0">
              <a:solidFill>
                <a:srgbClr val="8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pic>
        <p:nvPicPr>
          <p:cNvPr id="4" name="Picture 3" descr="plot1_v2_2april0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t="3252" b="9756"/>
              <a:stretch>
                <a:fillRect/>
              </a:stretch>
            </p:blipFill>
          </mc:Choice>
          <mc:Fallback>
            <p:blipFill>
              <a:blip r:embed="rId4"/>
              <a:srcRect t="3252" b="9756"/>
              <a:stretch>
                <a:fillRect/>
              </a:stretch>
            </p:blipFill>
          </mc:Fallback>
        </mc:AlternateContent>
        <p:spPr>
          <a:xfrm>
            <a:off x="533400" y="647700"/>
            <a:ext cx="7924800" cy="407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-381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Partonic Collectivity at RHIC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7154961" y="1998184"/>
            <a:ext cx="21244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QM09: </a:t>
            </a:r>
            <a:r>
              <a:rPr lang="en-US" sz="1400" i="1" dirty="0" err="1"/>
              <a:t>arXiv</a:t>
            </a:r>
            <a:r>
              <a:rPr lang="en-US" sz="1400" i="1" dirty="0"/>
              <a:t> 0907.2265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8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 l="15495" t="29167" r="14063" b="14583"/>
          <a:stretch>
            <a:fillRect/>
          </a:stretch>
        </p:blipFill>
        <p:spPr bwMode="auto">
          <a:xfrm>
            <a:off x="807765" y="762000"/>
            <a:ext cx="6736035" cy="425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" y="-508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THeiti" panose="02010600040101010101" pitchFamily="2" charset="-122"/>
                <a:ea typeface="STHeiti" panose="02010600040101010101" pitchFamily="2" charset="-122"/>
              </a:rPr>
              <a:t>Low </a:t>
            </a:r>
            <a:r>
              <a:rPr lang="en-US" sz="3600" b="1" i="1" dirty="0" err="1">
                <a:latin typeface="STHeiti" panose="02010600040101010101" pitchFamily="2" charset="-122"/>
                <a:ea typeface="STHeiti" panose="02010600040101010101" pitchFamily="2" charset="-122"/>
              </a:rPr>
              <a:t>η/s</a:t>
            </a:r>
            <a:r>
              <a:rPr lang="en-US" sz="3600" dirty="0">
                <a:latin typeface="STHeiti" panose="02010600040101010101" pitchFamily="2" charset="-122"/>
                <a:ea typeface="STHeiti" panose="02010600040101010101" pitchFamily="2" charset="-122"/>
              </a:rPr>
              <a:t> for QCD Matter at RHIC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5475982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1)</a:t>
            </a:r>
            <a:r>
              <a:rPr lang="en-US" sz="3200" b="1" i="1" dirty="0">
                <a:latin typeface="STHeiti" panose="02010600040101010101" pitchFamily="2" charset="-122"/>
                <a:ea typeface="STHeiti" panose="02010600040101010101" pitchFamily="2" charset="-122"/>
              </a:rPr>
              <a:t> </a:t>
            </a:r>
            <a:r>
              <a:rPr lang="en-US" sz="3200" b="1" dirty="0" err="1">
                <a:latin typeface="STHeiti" panose="02010600040101010101" pitchFamily="2" charset="-122"/>
                <a:ea typeface="STHeiti" panose="02010600040101010101" pitchFamily="2" charset="-122"/>
              </a:rPr>
              <a:t>η/s</a:t>
            </a:r>
            <a:r>
              <a:rPr lang="en-US" sz="3200" b="1" dirty="0">
                <a:latin typeface="STHeiti" panose="02010600040101010101" pitchFamily="2" charset="-122"/>
                <a:ea typeface="STHeiti" panose="02010600040101010101" pitchFamily="2" charset="-122"/>
              </a:rPr>
              <a:t> ≥ 1/4π, ‘perfect liquid’</a:t>
            </a:r>
          </a:p>
          <a:p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2)</a:t>
            </a:r>
            <a:r>
              <a:rPr lang="en-US" sz="3200" b="1" i="1" dirty="0">
                <a:latin typeface="STHeiti" panose="02010600040101010101" pitchFamily="2" charset="-122"/>
                <a:ea typeface="STHeiti" panose="02010600040101010101" pitchFamily="2" charset="-122"/>
              </a:rPr>
              <a:t> </a:t>
            </a:r>
            <a:r>
              <a:rPr lang="en-US" sz="3200" b="1" dirty="0" err="1">
                <a:latin typeface="STHeiti" panose="02010600040101010101" pitchFamily="2" charset="-122"/>
                <a:ea typeface="STHeiti" panose="02010600040101010101" pitchFamily="2" charset="-122"/>
              </a:rPr>
              <a:t>η/s</a:t>
            </a:r>
            <a:r>
              <a:rPr lang="en-US" sz="3200" dirty="0" err="1">
                <a:latin typeface="STHeiti" panose="02010600040101010101" pitchFamily="2" charset="-122"/>
                <a:ea typeface="STHeiti" panose="02010600040101010101" pitchFamily="2" charset="-122"/>
              </a:rPr>
              <a:t>(QCD</a:t>
            </a:r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 matter) &lt;&lt; </a:t>
            </a:r>
            <a:r>
              <a:rPr lang="en-US" sz="3200" b="1" dirty="0" err="1">
                <a:latin typeface="STHeiti" panose="02010600040101010101" pitchFamily="2" charset="-122"/>
                <a:ea typeface="STHeiti" panose="02010600040101010101" pitchFamily="2" charset="-122"/>
              </a:rPr>
              <a:t>η/s</a:t>
            </a:r>
            <a:r>
              <a:rPr lang="en-US" sz="3200" dirty="0" err="1">
                <a:latin typeface="STHeiti" panose="02010600040101010101" pitchFamily="2" charset="-122"/>
                <a:ea typeface="STHeiti" panose="02010600040101010101" pitchFamily="2" charset="-122"/>
              </a:rPr>
              <a:t>(QED</a:t>
            </a:r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 matter)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4401" y="1828800"/>
            <a:ext cx="1569999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RHIC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46" y="987623"/>
            <a:ext cx="232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T. </a:t>
            </a:r>
            <a:r>
              <a:rPr lang="en-US" sz="1400" dirty="0" err="1"/>
              <a:t>Ludlam</a:t>
            </a:r>
            <a:r>
              <a:rPr lang="en-US" sz="1400" dirty="0"/>
              <a:t> and L. </a:t>
            </a:r>
            <a:r>
              <a:rPr lang="en-US" sz="1400" dirty="0" err="1"/>
              <a:t>McLerran</a:t>
            </a:r>
            <a:r>
              <a:rPr lang="en-US" sz="1400" dirty="0"/>
              <a:t> 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EFBA0233-77C4-894A-8657-8657E35771FF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6154867" y="2825066"/>
            <a:ext cx="2221468" cy="967601"/>
          </a:xfrm>
          <a:prstGeom prst="bentConnector3">
            <a:avLst>
              <a:gd name="adj1" fmla="val 10001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221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2736"/>
            <a:ext cx="8813799" cy="520492"/>
          </a:xfrm>
        </p:spPr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STAR 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Charm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Results: D</a:t>
            </a:r>
            <a:r>
              <a:rPr lang="en-US" baseline="30000" dirty="0">
                <a:latin typeface="STHeiti" panose="02010600040101010101" pitchFamily="2" charset="-122"/>
                <a:ea typeface="STHeiti" panose="02010600040101010101" pitchFamily="2" charset="-122"/>
              </a:rPr>
              <a:t>0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Collectivity (v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)</a:t>
            </a:r>
            <a:endParaRPr lang="en-US" baseline="-25000" dirty="0"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7142" r="49635"/>
          <a:stretch>
            <a:fillRect/>
          </a:stretch>
        </p:blipFill>
        <p:spPr>
          <a:xfrm>
            <a:off x="522949" y="812800"/>
            <a:ext cx="3642231" cy="4838700"/>
          </a:xfrm>
          <a:prstGeom prst="rect">
            <a:avLst/>
          </a:prstGeom>
        </p:spPr>
      </p:pic>
      <p:pic>
        <p:nvPicPr>
          <p:cNvPr id="5" name="Picture 4" descr="fig3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0604" y="774701"/>
            <a:ext cx="3781047" cy="49021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2100" y="677528"/>
            <a:ext cx="8521700" cy="5964571"/>
          </a:xfrm>
          <a:prstGeom prst="roundRect">
            <a:avLst>
              <a:gd name="adj" fmla="val 3347"/>
            </a:avLst>
          </a:prstGeom>
          <a:noFill/>
          <a:ln w="57150" cap="flat" cmpd="thickThin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676900"/>
            <a:ext cx="8275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"/>
                <a:cs typeface="Arial"/>
              </a:rPr>
              <a:t>“These results suggest that charm quarks have achieved </a:t>
            </a:r>
            <a:r>
              <a:rPr lang="en-US" sz="1900" b="1" dirty="0">
                <a:solidFill>
                  <a:srgbClr val="C00000"/>
                </a:solidFill>
                <a:latin typeface="Arial"/>
                <a:cs typeface="Arial"/>
              </a:rPr>
              <a:t>local thermal equilibrium</a:t>
            </a:r>
            <a:r>
              <a:rPr lang="en-US" sz="1900" dirty="0">
                <a:latin typeface="Arial"/>
                <a:cs typeface="Arial"/>
              </a:rPr>
              <a:t> with the medium created in such (200GeV Au+Au) collisions.”</a:t>
            </a:r>
          </a:p>
          <a:p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				                                         </a:t>
            </a:r>
            <a:r>
              <a:rPr lang="en-US" sz="1400" dirty="0">
                <a:latin typeface="Arial"/>
                <a:cs typeface="Arial"/>
              </a:rPr>
              <a:t>STAR: Phys. Rev. Lett. </a:t>
            </a:r>
            <a:r>
              <a:rPr lang="en-US" sz="1400" b="1" dirty="0">
                <a:latin typeface="Arial"/>
                <a:cs typeface="Arial"/>
              </a:rPr>
              <a:t>118</a:t>
            </a:r>
            <a:r>
              <a:rPr lang="en-US" sz="1400" dirty="0">
                <a:latin typeface="Arial"/>
                <a:cs typeface="Arial"/>
              </a:rPr>
              <a:t>, 212301(2017)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70000" y="3619500"/>
            <a:ext cx="2730500" cy="158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22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tmu_dl_may2018.eps"/>
          <p:cNvPicPr>
            <a:picLocks noChangeAspect="1"/>
          </p:cNvPicPr>
          <p:nvPr/>
        </p:nvPicPr>
        <p:blipFill rotWithShape="1">
          <a:blip r:embed="rId3"/>
          <a:srcRect l="3218" t="8182" r="2564" b="3486"/>
          <a:stretch/>
        </p:blipFill>
        <p:spPr>
          <a:xfrm>
            <a:off x="503346" y="666426"/>
            <a:ext cx="8009960" cy="613768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409698" y="0"/>
            <a:ext cx="636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QCD Phase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1D4E6-DB17-714B-9D74-15DB4974C726}"/>
              </a:ext>
            </a:extLst>
          </p:cNvPr>
          <p:cNvSpPr txBox="1"/>
          <p:nvPr/>
        </p:nvSpPr>
        <p:spPr>
          <a:xfrm>
            <a:off x="6049721" y="104346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Quark-gluon Plasma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262C47-FE9D-1440-81A2-DD78FC4F872F}"/>
              </a:ext>
            </a:extLst>
          </p:cNvPr>
          <p:cNvSpPr txBox="1"/>
          <p:nvPr/>
        </p:nvSpPr>
        <p:spPr>
          <a:xfrm>
            <a:off x="3485133" y="506711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Gas</a:t>
            </a:r>
          </a:p>
        </p:txBody>
      </p:sp>
      <p:sp>
        <p:nvSpPr>
          <p:cNvPr id="2" name="AutoShape 25" descr="Shuryak.jpg">
            <a:extLst>
              <a:ext uri="{FF2B5EF4-FFF2-40B4-BE49-F238E27FC236}">
                <a16:creationId xmlns:a16="http://schemas.microsoft.com/office/drawing/2014/main" id="{FDEACC5C-AEB9-AE41-BA0F-6405D31066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7E7CFDC-4938-FF40-829E-0823FDD494EF}"/>
              </a:ext>
            </a:extLst>
          </p:cNvPr>
          <p:cNvSpPr/>
          <p:nvPr/>
        </p:nvSpPr>
        <p:spPr>
          <a:xfrm>
            <a:off x="3048001" y="2001295"/>
            <a:ext cx="2209799" cy="1122905"/>
          </a:xfrm>
          <a:prstGeom prst="roundRect">
            <a:avLst/>
          </a:prstGeom>
          <a:solidFill>
            <a:srgbClr val="FFFF00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        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981163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16000"/>
            <a:ext cx="8763000" cy="3492500"/>
          </a:xfrm>
        </p:spPr>
        <p:txBody>
          <a:bodyPr>
            <a:normAutofit fontScale="90000"/>
          </a:bodyPr>
          <a:lstStyle/>
          <a:p>
            <a:r>
              <a:rPr lang="en-US" sz="1800" i="1" dirty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br>
              <a:rPr lang="en-US" sz="5400" b="1" i="1" dirty="0">
                <a:solidFill>
                  <a:srgbClr val="800000"/>
                </a:solidFill>
              </a:rPr>
            </a:br>
            <a:br>
              <a:rPr lang="en-US" sz="5400" b="1" i="1" dirty="0">
                <a:solidFill>
                  <a:srgbClr val="800000"/>
                </a:solidFill>
              </a:rPr>
            </a:br>
            <a:r>
              <a:rPr lang="en-US" sz="9600" b="1" dirty="0">
                <a:latin typeface="STHeiti" panose="02010600040101010101" pitchFamily="2" charset="-122"/>
                <a:ea typeface="STHeiti" panose="02010600040101010101" pitchFamily="2" charset="-122"/>
              </a:rPr>
              <a:t>Criticality</a:t>
            </a:r>
            <a:br>
              <a:rPr lang="en-US" sz="96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876" t="39123" r="3812"/>
          <a:stretch>
            <a:fillRect/>
          </a:stretch>
        </p:blipFill>
        <p:spPr>
          <a:xfrm>
            <a:off x="3124200" y="4070401"/>
            <a:ext cx="2729324" cy="21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05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"/>
            <a:ext cx="8737599" cy="488950"/>
          </a:xfrm>
        </p:spPr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Expectation from Model Calculations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888" y="153566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115466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09700" y="6172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794" t="2273" r="3812"/>
          <a:stretch>
            <a:fillRect/>
          </a:stretch>
        </p:blipFill>
        <p:spPr>
          <a:xfrm>
            <a:off x="177800" y="838200"/>
            <a:ext cx="4699000" cy="5759344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5266" y="900034"/>
            <a:ext cx="3447534" cy="20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0" y="3290768"/>
            <a:ext cx="423853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Characteristic “Oscillating pattern” is expected for the QCD critical point but </a:t>
            </a:r>
            <a:r>
              <a:rPr lang="en-US" sz="2000" i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the exact shape depends on the location of freeze-out with respect to the location of CP</a:t>
            </a:r>
          </a:p>
          <a:p>
            <a:r>
              <a:rPr lang="en-US" sz="2000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Critical Region (CR)</a:t>
            </a:r>
          </a:p>
          <a:p>
            <a:endParaRPr lang="en-US" sz="10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- M. </a:t>
            </a:r>
            <a:r>
              <a:rPr lang="en-US" sz="14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Stephanov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1400" b="1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PRL107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052301(2011)</a:t>
            </a:r>
          </a:p>
          <a:p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- V. </a:t>
            </a:r>
            <a:r>
              <a:rPr lang="en-US" sz="14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Skokov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Quark Matter 2012</a:t>
            </a:r>
          </a:p>
          <a:p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- J.W. Chen, J. Deng, H. </a:t>
            </a:r>
            <a:r>
              <a:rPr lang="en-US" sz="14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Kohyyama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</a:p>
          <a:p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    Phys. Rev. </a:t>
            </a:r>
            <a:r>
              <a:rPr lang="en-US" sz="1400" b="1" u="sng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D93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(2016) 034037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5962650" y="2616200"/>
            <a:ext cx="152400" cy="1588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43600" y="27432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524712" y="2634218"/>
            <a:ext cx="190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20                  200</a:t>
            </a:r>
          </a:p>
        </p:txBody>
      </p:sp>
    </p:spTree>
    <p:extLst>
      <p:ext uri="{BB962C8B-B14F-4D97-AF65-F5344CB8AC3E}">
        <p14:creationId xmlns:p14="http://schemas.microsoft.com/office/powerpoint/2010/main" val="2574693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63500"/>
            <a:ext cx="7543800" cy="647700"/>
          </a:xfrm>
        </p:spPr>
        <p:txBody>
          <a:bodyPr/>
          <a:lstStyle/>
          <a:p>
            <a:r>
              <a:rPr lang="en-US" sz="3500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Higher Moments and Criticality</a:t>
            </a:r>
          </a:p>
        </p:txBody>
      </p:sp>
      <p:pic>
        <p:nvPicPr>
          <p:cNvPr id="15375" name="Picture 15" descr="net_proton"/>
          <p:cNvPicPr>
            <a:picLocks noChangeAspect="1" noChangeArrowheads="1"/>
          </p:cNvPicPr>
          <p:nvPr/>
        </p:nvPicPr>
        <p:blipFill>
          <a:blip r:embed="rId4"/>
          <a:srcRect l="1810" t="4768" r="13568" b="1192"/>
          <a:stretch>
            <a:fillRect/>
          </a:stretch>
        </p:blipFill>
        <p:spPr bwMode="auto">
          <a:xfrm>
            <a:off x="228600" y="3485770"/>
            <a:ext cx="3363282" cy="283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3797300" y="698500"/>
            <a:ext cx="5181600" cy="5778500"/>
          </a:xfrm>
          <a:prstGeom prst="roundRect">
            <a:avLst>
              <a:gd name="adj" fmla="val 2655"/>
            </a:avLst>
          </a:prstGeom>
          <a:noFill/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US" sz="1600" dirty="0">
                <a:latin typeface="Arial"/>
                <a:cs typeface="Arial"/>
              </a:rPr>
              <a:t>1) 	Higher moments of conserved quantum numbers: </a:t>
            </a:r>
            <a:r>
              <a:rPr lang="en-US" sz="1600" b="1" i="1" dirty="0">
                <a:solidFill>
                  <a:srgbClr val="800000"/>
                </a:solidFill>
                <a:latin typeface="Arial"/>
                <a:cs typeface="Arial"/>
              </a:rPr>
              <a:t>Q, S, B</a:t>
            </a:r>
            <a:r>
              <a:rPr lang="en-US" sz="1600" dirty="0">
                <a:latin typeface="Arial"/>
                <a:cs typeface="Arial"/>
              </a:rPr>
              <a:t>, in high-energy nuclear collisions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000" dirty="0">
              <a:latin typeface="Arial"/>
              <a:cs typeface="Arial"/>
            </a:endParaRPr>
          </a:p>
          <a:p>
            <a:pPr marL="342900" indent="-342900"/>
            <a:r>
              <a:rPr lang="en-US" sz="1600" dirty="0">
                <a:latin typeface="Arial"/>
                <a:cs typeface="Arial"/>
              </a:rPr>
              <a:t>2)	Sensitive to critical point (</a:t>
            </a:r>
            <a:r>
              <a:rPr lang="en-US" sz="1600" dirty="0" err="1">
                <a:latin typeface="Arial"/>
                <a:cs typeface="Arial"/>
              </a:rPr>
              <a:t>ξ</a:t>
            </a:r>
            <a:r>
              <a:rPr lang="en-US" sz="1600" dirty="0">
                <a:latin typeface="Arial"/>
                <a:cs typeface="Arial"/>
              </a:rPr>
              <a:t> correlation length): 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600" dirty="0">
              <a:latin typeface="Arial"/>
              <a:cs typeface="Arial"/>
            </a:endParaRPr>
          </a:p>
          <a:p>
            <a:pPr marL="342900" indent="-342900"/>
            <a:endParaRPr lang="en-US" sz="1600" dirty="0">
              <a:latin typeface="Arial"/>
              <a:cs typeface="Arial"/>
            </a:endParaRPr>
          </a:p>
          <a:p>
            <a:pPr marL="342900" indent="-342900"/>
            <a:endParaRPr lang="en-US" sz="1600" dirty="0">
              <a:latin typeface="Arial"/>
              <a:cs typeface="Arial"/>
            </a:endParaRPr>
          </a:p>
          <a:p>
            <a:pPr marL="342900" indent="-342900"/>
            <a:r>
              <a:rPr lang="en-US" sz="1600" dirty="0">
                <a:latin typeface="Arial"/>
                <a:cs typeface="Arial"/>
              </a:rPr>
              <a:t>3)	Direct comparison with calculations at any order:  </a:t>
            </a:r>
          </a:p>
          <a:p>
            <a:pPr marL="342900" indent="-342900"/>
            <a:r>
              <a:rPr lang="en-US" sz="1600" dirty="0">
                <a:latin typeface="Arial"/>
                <a:cs typeface="Arial"/>
              </a:rPr>
              <a:t>	</a:t>
            </a:r>
          </a:p>
          <a:p>
            <a:pPr marL="342900" indent="-342900"/>
            <a:r>
              <a:rPr lang="en-US" sz="1600" dirty="0">
                <a:latin typeface="Arial"/>
                <a:cs typeface="Arial"/>
              </a:rPr>
              <a:t>	</a:t>
            </a:r>
          </a:p>
          <a:p>
            <a:pPr marL="342900" indent="-342900"/>
            <a:endParaRPr lang="en-US" sz="1600" dirty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Extract susceptibilities and freeze-out temperature</a:t>
            </a:r>
            <a:r>
              <a:rPr lang="en-US" sz="1600" dirty="0">
                <a:latin typeface="Arial"/>
                <a:cs typeface="Arial"/>
              </a:rPr>
              <a:t>. An independent/important test of thermal equilibrium in heavy ion collisions. </a:t>
            </a:r>
            <a:endParaRPr lang="en-US" sz="1600" b="1" dirty="0">
              <a:latin typeface="Arial"/>
              <a:cs typeface="Arial"/>
            </a:endParaRPr>
          </a:p>
          <a:p>
            <a:pPr marL="342900" indent="-342900">
              <a:buAutoNum type="arabicParenR" startAt="4"/>
            </a:pPr>
            <a:endParaRPr lang="en-US" sz="800" dirty="0">
              <a:latin typeface="Arial"/>
              <a:cs typeface="Arial"/>
            </a:endParaRPr>
          </a:p>
          <a:p>
            <a:pPr marL="342900" indent="-342900"/>
            <a:r>
              <a:rPr lang="en-US" sz="1400" dirty="0">
                <a:latin typeface="Arial"/>
                <a:cs typeface="Arial"/>
              </a:rPr>
              <a:t>References:</a:t>
            </a:r>
          </a:p>
          <a:p>
            <a:pPr marL="114300" indent="-114300"/>
            <a:r>
              <a:rPr lang="en-US" sz="1400" dirty="0">
                <a:latin typeface="Arial"/>
                <a:cs typeface="Arial"/>
              </a:rPr>
              <a:t>	</a:t>
            </a:r>
            <a:r>
              <a:rPr lang="en-US" sz="1200" dirty="0">
                <a:latin typeface="Arial"/>
                <a:cs typeface="Arial"/>
              </a:rPr>
              <a:t>- STAR: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  </a:t>
            </a:r>
            <a:r>
              <a:rPr lang="en-US" sz="1200" i="1" dirty="0">
                <a:latin typeface="Arial"/>
                <a:ea typeface="Arial" pitchFamily="-108" charset="0"/>
                <a:cs typeface="Arial"/>
              </a:rPr>
              <a:t>PRL</a:t>
            </a:r>
            <a:r>
              <a:rPr lang="en-US" sz="1200" b="1" u="sng" dirty="0">
                <a:latin typeface="Arial"/>
                <a:ea typeface="Arial" pitchFamily="-108" charset="0"/>
                <a:cs typeface="Arial"/>
              </a:rPr>
              <a:t>105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22303(10); </a:t>
            </a:r>
            <a:r>
              <a:rPr lang="en-US" sz="1200" i="1" dirty="0">
                <a:latin typeface="Arial"/>
                <a:ea typeface="Arial" pitchFamily="-108" charset="0"/>
                <a:cs typeface="Arial"/>
              </a:rPr>
              <a:t>ibid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</a:t>
            </a:r>
            <a:r>
              <a:rPr lang="en-US" sz="1200" b="1" u="sng" dirty="0">
                <a:latin typeface="Arial"/>
                <a:ea typeface="Arial" pitchFamily="-108" charset="0"/>
                <a:cs typeface="Arial"/>
              </a:rPr>
              <a:t>112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032302(14) </a:t>
            </a:r>
          </a:p>
          <a:p>
            <a:pPr marL="114300" indent="-114300"/>
            <a:r>
              <a:rPr lang="en-US" sz="1200" dirty="0">
                <a:latin typeface="Arial"/>
                <a:ea typeface="Arial" pitchFamily="-108" charset="0"/>
                <a:cs typeface="Arial"/>
              </a:rPr>
              <a:t>   - S. </a:t>
            </a:r>
            <a:r>
              <a:rPr lang="en-US" sz="1200" dirty="0" err="1">
                <a:latin typeface="Arial"/>
                <a:ea typeface="Arial" pitchFamily="-108" charset="0"/>
                <a:cs typeface="Arial"/>
              </a:rPr>
              <a:t>Ejiri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F. </a:t>
            </a:r>
            <a:r>
              <a:rPr lang="en-US" sz="1200" dirty="0" err="1">
                <a:latin typeface="Arial"/>
                <a:ea typeface="Arial" pitchFamily="-108" charset="0"/>
                <a:cs typeface="Arial"/>
              </a:rPr>
              <a:t>Karsch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K. </a:t>
            </a:r>
            <a:r>
              <a:rPr lang="en-US" sz="1200" dirty="0" err="1">
                <a:latin typeface="Arial"/>
                <a:ea typeface="Arial" pitchFamily="-108" charset="0"/>
                <a:cs typeface="Arial"/>
              </a:rPr>
              <a:t>Redlich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</a:t>
            </a:r>
            <a:r>
              <a:rPr lang="en-US" sz="1200" i="1" dirty="0">
                <a:latin typeface="Arial"/>
                <a:ea typeface="Arial" pitchFamily="-108" charset="0"/>
                <a:cs typeface="Arial"/>
              </a:rPr>
              <a:t>PLB633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, 275(06) // M. </a:t>
            </a:r>
            <a:r>
              <a:rPr lang="en-US" sz="1200" dirty="0" err="1">
                <a:latin typeface="Arial"/>
                <a:ea typeface="Arial" pitchFamily="-108" charset="0"/>
                <a:cs typeface="Arial"/>
              </a:rPr>
              <a:t>Stephanov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: </a:t>
            </a:r>
            <a:r>
              <a:rPr lang="en-US" sz="1200" i="1" dirty="0">
                <a:latin typeface="Arial"/>
                <a:ea typeface="Arial" pitchFamily="-108" charset="0"/>
                <a:cs typeface="Arial"/>
              </a:rPr>
              <a:t>PRL</a:t>
            </a:r>
            <a:r>
              <a:rPr lang="en-US" sz="1200" dirty="0">
                <a:latin typeface="Arial"/>
                <a:ea typeface="Arial" pitchFamily="-108" charset="0"/>
                <a:cs typeface="Arial"/>
              </a:rPr>
              <a:t>102, 032301(09) //</a:t>
            </a:r>
            <a:r>
              <a:rPr lang="en-US" sz="1200" dirty="0">
                <a:latin typeface="Arial"/>
                <a:cs typeface="Arial"/>
              </a:rPr>
              <a:t> R.V. </a:t>
            </a:r>
            <a:r>
              <a:rPr lang="en-US" sz="1200" dirty="0" err="1">
                <a:latin typeface="Arial"/>
                <a:cs typeface="Arial"/>
              </a:rPr>
              <a:t>Gavai</a:t>
            </a:r>
            <a:r>
              <a:rPr lang="en-US" sz="1200" dirty="0">
                <a:latin typeface="Arial"/>
                <a:cs typeface="Arial"/>
              </a:rPr>
              <a:t> and S. Gupta, </a:t>
            </a:r>
            <a:r>
              <a:rPr lang="en-US" sz="1200" i="1" dirty="0">
                <a:latin typeface="Arial"/>
                <a:cs typeface="Arial"/>
              </a:rPr>
              <a:t>PLB696</a:t>
            </a:r>
            <a:r>
              <a:rPr lang="en-US" sz="1200" dirty="0">
                <a:latin typeface="Arial"/>
                <a:cs typeface="Arial"/>
              </a:rPr>
              <a:t>, 459(11) // F. </a:t>
            </a:r>
            <a:r>
              <a:rPr lang="en-US" sz="1200" dirty="0" err="1">
                <a:latin typeface="Arial"/>
                <a:cs typeface="Arial"/>
              </a:rPr>
              <a:t>Karsch</a:t>
            </a:r>
            <a:r>
              <a:rPr lang="en-US" sz="1200" dirty="0">
                <a:latin typeface="Arial"/>
                <a:cs typeface="Arial"/>
              </a:rPr>
              <a:t> et al, </a:t>
            </a:r>
            <a:r>
              <a:rPr lang="en-US" sz="1200" i="1" dirty="0">
                <a:latin typeface="Arial"/>
                <a:cs typeface="Arial"/>
              </a:rPr>
              <a:t>PLB695</a:t>
            </a:r>
            <a:r>
              <a:rPr lang="en-US" sz="1200" dirty="0">
                <a:latin typeface="Arial"/>
                <a:cs typeface="Arial"/>
              </a:rPr>
              <a:t>, 136(11), </a:t>
            </a:r>
          </a:p>
          <a:p>
            <a:pPr marL="114300" indent="-114300"/>
            <a:r>
              <a:rPr lang="en-US" sz="1200" dirty="0">
                <a:latin typeface="Arial"/>
                <a:cs typeface="Arial"/>
              </a:rPr>
              <a:t>   - A. </a:t>
            </a:r>
            <a:r>
              <a:rPr lang="en-US" sz="1200" dirty="0" err="1">
                <a:latin typeface="Arial"/>
                <a:cs typeface="Arial"/>
              </a:rPr>
              <a:t>Bazavov</a:t>
            </a:r>
            <a:r>
              <a:rPr lang="en-US" sz="1200" dirty="0">
                <a:latin typeface="Arial"/>
                <a:cs typeface="Arial"/>
              </a:rPr>
              <a:t> et al., PRL109, 192302(12) // S. </a:t>
            </a:r>
            <a:r>
              <a:rPr lang="en-US" sz="1200" dirty="0" err="1">
                <a:latin typeface="Arial"/>
                <a:cs typeface="Arial"/>
              </a:rPr>
              <a:t>Borsanyi</a:t>
            </a:r>
            <a:r>
              <a:rPr lang="en-US" sz="1200" dirty="0">
                <a:latin typeface="Arial"/>
                <a:cs typeface="Arial"/>
              </a:rPr>
              <a:t> et al., PRL111, 062005(13) // V. </a:t>
            </a:r>
            <a:r>
              <a:rPr lang="en-US" sz="1200" dirty="0" err="1">
                <a:latin typeface="Arial"/>
                <a:cs typeface="Arial"/>
              </a:rPr>
              <a:t>Skokov</a:t>
            </a:r>
            <a:r>
              <a:rPr lang="en-US" sz="1200" dirty="0">
                <a:latin typeface="Arial"/>
                <a:cs typeface="Arial"/>
              </a:rPr>
              <a:t> et al., PRC88, 034901(13)</a:t>
            </a:r>
          </a:p>
          <a:p>
            <a:pPr marL="114300" indent="-114300"/>
            <a:r>
              <a:rPr lang="en-US" sz="1200" dirty="0">
                <a:latin typeface="Arial"/>
                <a:cs typeface="Arial"/>
              </a:rPr>
              <a:t>	- PBM, A. </a:t>
            </a:r>
            <a:r>
              <a:rPr lang="en-US" sz="1200" dirty="0" err="1">
                <a:latin typeface="Arial"/>
                <a:cs typeface="Arial"/>
              </a:rPr>
              <a:t>Rustamov</a:t>
            </a:r>
            <a:r>
              <a:rPr lang="en-US" sz="1200" dirty="0">
                <a:latin typeface="Arial"/>
                <a:cs typeface="Arial"/>
              </a:rPr>
              <a:t>, J. </a:t>
            </a:r>
            <a:r>
              <a:rPr lang="en-US" sz="1200" dirty="0" err="1">
                <a:latin typeface="Arial"/>
                <a:cs typeface="Arial"/>
              </a:rPr>
              <a:t>Stachel</a:t>
            </a:r>
            <a:r>
              <a:rPr lang="en-US" sz="1200" dirty="0">
                <a:latin typeface="Arial"/>
                <a:cs typeface="Arial"/>
              </a:rPr>
              <a:t>, arXiv</a:t>
            </a:r>
            <a:r>
              <a:rPr lang="en-US" sz="1200">
                <a:latin typeface="Arial"/>
                <a:cs typeface="Arial"/>
              </a:rPr>
              <a:t>:1612.00702, NPA960, 114(17) </a:t>
            </a:r>
            <a:endParaRPr lang="en-US" sz="1200" dirty="0">
              <a:latin typeface="Arial"/>
              <a:cs typeface="Arial"/>
            </a:endParaRPr>
          </a:p>
        </p:txBody>
      </p:sp>
      <p:graphicFrame>
        <p:nvGraphicFramePr>
          <p:cNvPr id="593922" name="Object 2"/>
          <p:cNvGraphicFramePr>
            <a:graphicFrameLocks noChangeAspect="1"/>
          </p:cNvGraphicFramePr>
          <p:nvPr/>
        </p:nvGraphicFramePr>
        <p:xfrm>
          <a:off x="4191000" y="1739900"/>
          <a:ext cx="426402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45" name="Equation" r:id="rId5" imgW="2578100" imgH="1104900" progId="Equation.3">
                  <p:embed/>
                </p:oleObj>
              </mc:Choice>
              <mc:Fallback>
                <p:oleObj name="Equation" r:id="rId5" imgW="2578100" imgH="1104900" progId="Equation.3">
                  <p:embed/>
                  <p:pic>
                    <p:nvPicPr>
                      <p:cNvPr id="5939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739900"/>
                        <a:ext cx="4264025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191000" y="2794000"/>
            <a:ext cx="3505200" cy="914400"/>
          </a:xfrm>
          <a:prstGeom prst="roundRect">
            <a:avLst/>
          </a:prstGeom>
          <a:noFill/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798195"/>
            <a:ext cx="3574170" cy="2478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14800" y="1714500"/>
            <a:ext cx="4495800" cy="685800"/>
          </a:xfrm>
          <a:prstGeom prst="roundRect">
            <a:avLst/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71831" y="1002268"/>
            <a:ext cx="89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μ</a:t>
            </a:r>
            <a:r>
              <a:rPr lang="en-US" b="1" i="1" baseline="-25000" dirty="0"/>
              <a:t>B</a:t>
            </a:r>
            <a:r>
              <a:rPr lang="en-US" b="1" i="1" dirty="0"/>
              <a:t> = 0</a:t>
            </a:r>
          </a:p>
        </p:txBody>
      </p:sp>
    </p:spTree>
    <p:extLst>
      <p:ext uri="{BB962C8B-B14F-4D97-AF65-F5344CB8AC3E}">
        <p14:creationId xmlns:p14="http://schemas.microsoft.com/office/powerpoint/2010/main" val="113550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F212-A28D-CB4F-B975-1DC4893A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Energy Dependence of Net-p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53EE1-0BE7-A044-B68F-4A016D25B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25939" y="-1531716"/>
            <a:ext cx="5005722" cy="9381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CC5B71-6333-B346-AC2E-E86372724CAA}"/>
              </a:ext>
            </a:extLst>
          </p:cNvPr>
          <p:cNvSpPr txBox="1"/>
          <p:nvPr/>
        </p:nvSpPr>
        <p:spPr>
          <a:xfrm>
            <a:off x="381000" y="5537955"/>
            <a:ext cx="8332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STAR data:</a:t>
            </a:r>
          </a:p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(0-5%)  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Au+Au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collisions at √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s</a:t>
            </a:r>
            <a:r>
              <a:rPr lang="en-US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NN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= 7.7, 11.5, 14.5, 19.6, 27, 39, 62.4, 200 GeV    </a:t>
            </a:r>
          </a:p>
          <a:p>
            <a:r>
              <a:rPr lang="zh-CN" altLang="en-US" sz="800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  </a:t>
            </a:r>
            <a:r>
              <a:rPr lang="en-US" altLang="zh-CN" sz="800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                                                                     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net-p   |y|&lt;0.5, 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p</a:t>
            </a:r>
            <a:r>
              <a:rPr lang="en-US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T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: 0.4 – 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2.0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GeV/c</a:t>
            </a:r>
          </a:p>
        </p:txBody>
      </p:sp>
    </p:spTree>
    <p:extLst>
      <p:ext uri="{BB962C8B-B14F-4D97-AF65-F5344CB8AC3E}">
        <p14:creationId xmlns:p14="http://schemas.microsoft.com/office/powerpoint/2010/main" val="420253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CCEB87-AD5D-4A4A-AEE3-22DFCC1F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85800"/>
            <a:ext cx="6889750" cy="4873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"/>
            <a:ext cx="8382000" cy="488950"/>
          </a:xfrm>
        </p:spPr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Higher Moments of Net-Q, -K, -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</a:rPr>
              <a:t>p</a:t>
            </a:r>
            <a:endParaRPr lang="en-US" dirty="0"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1" y="5588000"/>
            <a:ext cx="787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The results of net-Q and net-Kaon show </a:t>
            </a:r>
            <a:r>
              <a:rPr lang="en-US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flat energy dependence</a:t>
            </a:r>
          </a:p>
          <a:p>
            <a:pPr marL="342900" indent="-342900">
              <a:buAutoNum type="arabicParenR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Net-p shows </a:t>
            </a:r>
            <a:r>
              <a:rPr lang="en-US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non-monotonic energy dependence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in the most central Au+Au collisions starting at 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√</a:t>
            </a:r>
            <a:r>
              <a:rPr lang="en-US" b="1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</a:t>
            </a:r>
            <a:r>
              <a:rPr lang="en-US" b="1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NN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&lt; 39 GeV!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2895600"/>
            <a:ext cx="3384550" cy="26640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3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781800" cy="609599"/>
          </a:xfrm>
        </p:spPr>
        <p:txBody>
          <a:bodyPr/>
          <a:lstStyle/>
          <a:p>
            <a:br>
              <a:rPr lang="en-US" altLang="zh-CN" dirty="0">
                <a:latin typeface="华文细黑"/>
                <a:ea typeface="华文细黑"/>
                <a:cs typeface="华文细黑"/>
              </a:rPr>
            </a:br>
            <a:r>
              <a:rPr lang="en-US" altLang="zh-CN" b="1" dirty="0">
                <a:latin typeface="华文细黑"/>
                <a:ea typeface="华文细黑"/>
                <a:cs typeface="华文细黑"/>
              </a:rPr>
              <a:t>Outline</a:t>
            </a:r>
            <a:br>
              <a:rPr lang="en-US" altLang="zh-CN" sz="1200" dirty="0">
                <a:latin typeface="华文细黑"/>
                <a:ea typeface="华文细黑"/>
                <a:cs typeface="华文细黑"/>
              </a:rPr>
            </a:br>
            <a:br>
              <a:rPr lang="en-US" altLang="zh-CN" sz="1200" dirty="0">
                <a:latin typeface="华文细黑"/>
                <a:ea typeface="华文细黑"/>
                <a:cs typeface="华文细黑"/>
              </a:rPr>
            </a:br>
            <a:br>
              <a:rPr lang="en-US" sz="1000" dirty="0">
                <a:latin typeface="华文细黑"/>
                <a:ea typeface="华文细黑"/>
                <a:cs typeface="华文细黑"/>
              </a:rPr>
            </a:br>
            <a:br>
              <a:rPr lang="en-US" altLang="zh-CN" sz="1000" dirty="0">
                <a:latin typeface="华文细黑"/>
                <a:ea typeface="华文细黑"/>
                <a:cs typeface="华文细黑"/>
              </a:rPr>
            </a:b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E3737-B57D-9B4F-B88B-03B8E63CE72D}"/>
              </a:ext>
            </a:extLst>
          </p:cNvPr>
          <p:cNvSpPr txBox="1"/>
          <p:nvPr/>
        </p:nvSpPr>
        <p:spPr>
          <a:xfrm>
            <a:off x="1600200" y="1516082"/>
            <a:ext cx="601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buAutoNum type="arabicParenR"/>
            </a:pPr>
            <a:r>
              <a:rPr lang="en-US" sz="3200" b="1" dirty="0">
                <a:latin typeface="STHeiti" panose="02010600040101010101" pitchFamily="2" charset="-122"/>
                <a:ea typeface="STHeiti" panose="02010600040101010101" pitchFamily="2" charset="-122"/>
              </a:rPr>
              <a:t>Introduction</a:t>
            </a:r>
          </a:p>
          <a:p>
            <a:r>
              <a:rPr lang="en-US" sz="2800" dirty="0">
                <a:latin typeface="STHeiti" panose="02010600040101010101" pitchFamily="2" charset="-122"/>
                <a:ea typeface="STHeiti" panose="02010600040101010101" pitchFamily="2" charset="-122"/>
              </a:rPr>
              <a:t>	</a:t>
            </a:r>
            <a:endParaRPr lang="en-US" dirty="0">
              <a:latin typeface="STHeiti" panose="02010600040101010101" pitchFamily="2" charset="-122"/>
              <a:ea typeface="STHeiti" panose="02010600040101010101" pitchFamily="2" charset="-122"/>
            </a:endParaRPr>
          </a:p>
          <a:p>
            <a:r>
              <a:rPr lang="en-US" sz="3200" b="1" dirty="0">
                <a:latin typeface="STHeiti" panose="02010600040101010101" pitchFamily="2" charset="-122"/>
                <a:ea typeface="STHeiti" panose="02010600040101010101" pitchFamily="2" charset="-122"/>
              </a:rPr>
              <a:t>2) Selected Results from BES-I</a:t>
            </a:r>
          </a:p>
          <a:p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	(</a:t>
            </a:r>
            <a:r>
              <a:rPr lang="en-US" sz="3200" dirty="0" err="1">
                <a:latin typeface="STHeiti" panose="02010600040101010101" pitchFamily="2" charset="-122"/>
                <a:ea typeface="STHeiti" panose="02010600040101010101" pitchFamily="2" charset="-122"/>
              </a:rPr>
              <a:t>i</a:t>
            </a:r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)	 </a:t>
            </a:r>
            <a:r>
              <a:rPr lang="en-US" sz="32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Collectivity</a:t>
            </a:r>
          </a:p>
          <a:p>
            <a:r>
              <a:rPr lang="en-US" sz="32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	</a:t>
            </a:r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(ii) Chirality</a:t>
            </a:r>
          </a:p>
          <a:p>
            <a:r>
              <a:rPr lang="en-US" sz="3200" dirty="0">
                <a:latin typeface="STHeiti" panose="02010600040101010101" pitchFamily="2" charset="-122"/>
                <a:ea typeface="STHeiti" panose="02010600040101010101" pitchFamily="2" charset="-122"/>
              </a:rPr>
              <a:t>	(iii)</a:t>
            </a:r>
            <a:r>
              <a:rPr lang="en-US" sz="32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Criticality</a:t>
            </a:r>
          </a:p>
          <a:p>
            <a:endParaRPr lang="en-US" sz="3200" b="1" dirty="0">
              <a:latin typeface="STHeiti" panose="02010600040101010101" pitchFamily="2" charset="-122"/>
              <a:ea typeface="STHeiti" panose="02010600040101010101" pitchFamily="2" charset="-122"/>
            </a:endParaRPr>
          </a:p>
          <a:p>
            <a:r>
              <a:rPr lang="en-US" sz="3200" b="1" dirty="0">
                <a:latin typeface="STHeiti" panose="02010600040101010101" pitchFamily="2" charset="-122"/>
                <a:ea typeface="STHeiti" panose="02010600040101010101" pitchFamily="2" charset="-122"/>
              </a:rPr>
              <a:t>3)  BES-II and Beyond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A03D4-5CF4-0E41-9544-4AB7D1A122F9}"/>
              </a:ext>
            </a:extLst>
          </p:cNvPr>
          <p:cNvSpPr txBox="1"/>
          <p:nvPr/>
        </p:nvSpPr>
        <p:spPr>
          <a:xfrm>
            <a:off x="3602182" y="4890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lot61_ppbnetp_jan2015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763" t="4961" r="954" b="3655"/>
              <a:stretch>
                <a:fillRect/>
              </a:stretch>
            </p:blipFill>
          </mc:Choice>
          <mc:Fallback>
            <p:blipFill>
              <a:blip r:embed="rId3"/>
              <a:srcRect l="763" t="4961" r="954" b="3655"/>
              <a:stretch>
                <a:fillRect/>
              </a:stretch>
            </p:blipFill>
          </mc:Fallback>
        </mc:AlternateContent>
        <p:spPr>
          <a:xfrm>
            <a:off x="1524000" y="685800"/>
            <a:ext cx="6019800" cy="4091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900" y="44450"/>
            <a:ext cx="6285300" cy="488950"/>
          </a:xfrm>
        </p:spPr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Net-proton Higher Moment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5600" y="5689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sz="2000" b="1" dirty="0" err="1">
              <a:latin typeface="Arial"/>
              <a:ea typeface="+mj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5236276"/>
                <a:ext cx="8001000" cy="1240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AutoNum type="arabicParenR"/>
                </a:pPr>
                <a:r>
                  <a:rPr lang="en-US" sz="2400" dirty="0">
                    <a:solidFill>
                      <a:srgbClr val="000000"/>
                    </a:solidFill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Non-monotonic in the most central 0-5% collisions </a:t>
                </a:r>
              </a:p>
              <a:p>
                <a:pPr marL="457200" indent="-457200">
                  <a:buAutoNum type="arabicParenR"/>
                </a:pPr>
                <a:r>
                  <a:rPr lang="en-US" sz="2400" dirty="0">
                    <a:solidFill>
                      <a:srgbClr val="FF0000"/>
                    </a:solidFill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Attractive enhancement </a:t>
                </a:r>
                <a:r>
                  <a:rPr lang="en-US" sz="2400" dirty="0">
                    <a:solidFill>
                      <a:srgbClr val="000000"/>
                    </a:solidFill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&lt;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 20GeV!</a:t>
                </a:r>
              </a:p>
              <a:p>
                <a:endParaRPr kumimoji="1" lang="en-US" sz="1200" i="1" dirty="0">
                  <a:latin typeface="STHeiti" panose="02010600040101010101" pitchFamily="2" charset="-122"/>
                  <a:ea typeface="STHeiti" panose="02010600040101010101" pitchFamily="2" charset="-122"/>
                  <a:cs typeface="Arial"/>
                </a:endParaRPr>
              </a:p>
              <a:p>
                <a:pPr marL="457200" indent="-457200"/>
                <a:r>
                  <a:rPr kumimoji="1" lang="en-US" sz="1200" i="1" dirty="0"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                                                                                                                            X.F. </a:t>
                </a:r>
                <a:r>
                  <a:rPr kumimoji="1" lang="en-US" sz="1200" i="1" dirty="0" err="1"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Luo</a:t>
                </a:r>
                <a:r>
                  <a:rPr kumimoji="1" lang="en-US" sz="1200" i="1" dirty="0"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, CPOD2014, QM2015</a:t>
                </a:r>
                <a:r>
                  <a:rPr kumimoji="1" lang="en-US" sz="1400" i="1" dirty="0">
                    <a:latin typeface="STHeiti" panose="02010600040101010101" pitchFamily="2" charset="-122"/>
                    <a:ea typeface="STHeiti" panose="02010600040101010101" pitchFamily="2" charset="-122"/>
                    <a:cs typeface="Arial"/>
                  </a:rPr>
                  <a:t>  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236276"/>
                <a:ext cx="8001000" cy="1240724"/>
              </a:xfrm>
              <a:prstGeom prst="rect">
                <a:avLst/>
              </a:prstGeom>
              <a:blipFill>
                <a:blip r:embed="rId4"/>
                <a:stretch>
                  <a:fillRect l="-794" t="-3030" r="-159"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3810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0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42000"/>
                </a:srgbClr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914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7200" y="1066800"/>
            <a:ext cx="914400" cy="914400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42000"/>
                </a:srgbClr>
              </a:gs>
              <a:gs pos="100000">
                <a:prstClr val="white"/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20574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04161" y="2057400"/>
            <a:ext cx="121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peripheral</a:t>
            </a:r>
          </a:p>
        </p:txBody>
      </p:sp>
    </p:spTree>
    <p:extLst>
      <p:ext uri="{BB962C8B-B14F-4D97-AF65-F5344CB8AC3E}">
        <p14:creationId xmlns:p14="http://schemas.microsoft.com/office/powerpoint/2010/main" val="1648870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0A4A80-EB10-424E-95A7-D582CDD6A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80"/>
          <a:stretch/>
        </p:blipFill>
        <p:spPr>
          <a:xfrm>
            <a:off x="1981201" y="1219200"/>
            <a:ext cx="2971800" cy="2912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8ABB4-1211-8F48-BBCE-5C26F2CB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: Sign for Chiral Transition</a:t>
            </a:r>
            <a:endParaRPr lang="en-US" baseline="-25000" dirty="0"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8786-A42B-1F48-8CFD-DBF3C7278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45477"/>
            <a:ext cx="8229600" cy="62612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</a:rPr>
              <a:t>Baryon C</a:t>
            </a:r>
            <a:r>
              <a:rPr lang="en-US" sz="2400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sz="2400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</a:rPr>
              <a:t> &lt; 0 near TC, sign for smooth crossover?</a:t>
            </a:r>
          </a:p>
        </p:txBody>
      </p:sp>
      <p:pic>
        <p:nvPicPr>
          <p:cNvPr id="5" name="Screen Shot 0030-04-15 at 7.32.44 PM.png" descr="Screen Shot 0030-04-15 at 7.32.44 PM.png">
            <a:extLst>
              <a:ext uri="{FF2B5EF4-FFF2-40B4-BE49-F238E27FC236}">
                <a16:creationId xmlns:a16="http://schemas.microsoft.com/office/drawing/2014/main" id="{4359B66D-3584-9646-AB3C-365494C607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2880"/>
          <a:stretch/>
        </p:blipFill>
        <p:spPr>
          <a:xfrm>
            <a:off x="4945152" y="1367420"/>
            <a:ext cx="3665448" cy="282358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56DAFC2-A9AC-FB46-AB4F-B22E0A6273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1867453"/>
                  </p:ext>
                </p:extLst>
              </p:nvPr>
            </p:nvGraphicFramePr>
            <p:xfrm>
              <a:off x="838200" y="4344606"/>
              <a:ext cx="7543800" cy="15227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4276">
                      <a:extLst>
                        <a:ext uri="{9D8B030D-6E8A-4147-A177-3AD203B41FA5}">
                          <a16:colId xmlns:a16="http://schemas.microsoft.com/office/drawing/2014/main" val="710480978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2594460020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4014178989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2661276018"/>
                        </a:ext>
                      </a:extLst>
                    </a:gridCol>
                    <a:gridCol w="1630434">
                      <a:extLst>
                        <a:ext uri="{9D8B030D-6E8A-4147-A177-3AD203B41FA5}">
                          <a16:colId xmlns:a16="http://schemas.microsoft.com/office/drawing/2014/main" val="797499983"/>
                        </a:ext>
                      </a:extLst>
                    </a:gridCol>
                  </a:tblGrid>
                  <a:tr h="3756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:  </m:t>
                                </m:r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𝑓𝑜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p>
                              </m:sSubSup>
                            </m:oMath>
                          </a14:m>
                          <a:endParaRPr lang="en-US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𝟔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p>
                              </m:sSubSup>
                            </m:oMath>
                          </a14:m>
                          <a:endParaRPr lang="en-US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/>
                            <a:t>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sup>
                              </m:sSubSup>
                            </m:oMath>
                          </a14:m>
                          <a:endParaRPr lang="en-US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𝟔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sup>
                              </m:sSubSup>
                            </m:oMath>
                          </a14:m>
                          <a:endParaRPr lang="en-US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527949753"/>
                      </a:ext>
                    </a:extLst>
                  </a:tr>
                  <a:tr h="3229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HRG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10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10424434"/>
                      </a:ext>
                    </a:extLst>
                  </a:tr>
                  <a:tr h="3229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QCD: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≅1</m:t>
                              </m:r>
                            </m:oMath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~0.5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&lt; 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&lt; 0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9100965"/>
                      </a:ext>
                    </a:extLst>
                  </a:tr>
                  <a:tr h="32290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QCD:</a:t>
                          </a:r>
                          <a:r>
                            <a:rPr lang="en-US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0.9</m:t>
                              </m:r>
                            </m:oMath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&gt; 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&gt; 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~ 10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055879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56DAFC2-A9AC-FB46-AB4F-B22E0A6273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1867453"/>
                  </p:ext>
                </p:extLst>
              </p:nvPr>
            </p:nvGraphicFramePr>
            <p:xfrm>
              <a:off x="838200" y="4344606"/>
              <a:ext cx="7543800" cy="152279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4276">
                      <a:extLst>
                        <a:ext uri="{9D8B030D-6E8A-4147-A177-3AD203B41FA5}">
                          <a16:colId xmlns:a16="http://schemas.microsoft.com/office/drawing/2014/main" val="710480978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2594460020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4014178989"/>
                        </a:ext>
                      </a:extLst>
                    </a:gridCol>
                    <a:gridCol w="1383030">
                      <a:extLst>
                        <a:ext uri="{9D8B030D-6E8A-4147-A177-3AD203B41FA5}">
                          <a16:colId xmlns:a16="http://schemas.microsoft.com/office/drawing/2014/main" val="2661276018"/>
                        </a:ext>
                      </a:extLst>
                    </a:gridCol>
                    <a:gridCol w="1630434">
                      <a:extLst>
                        <a:ext uri="{9D8B030D-6E8A-4147-A177-3AD203B41FA5}">
                          <a16:colId xmlns:a16="http://schemas.microsoft.com/office/drawing/2014/main" val="797499983"/>
                        </a:ext>
                      </a:extLst>
                    </a:gridCol>
                  </a:tblGrid>
                  <a:tr h="4255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719" t="-2941" r="-328777" b="-27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28440" t="-2941" r="-319266" b="-27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28440" t="-2941" r="-219266" b="-27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28440" t="-2941" r="-119266" b="-27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64844" t="-2941" r="-1563" b="-27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794975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HRG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10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2104244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719" t="-217241" r="-328777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28440" t="-217241" r="-319266" b="-1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&lt; 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F0000"/>
                              </a:solidFill>
                            </a:rPr>
                            <a:t>&lt; 0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91009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9" t="-317241" r="-328777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&gt; 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&gt; 1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~ 2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~ 10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055879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0A8C706-D654-2B4F-BE48-0E6245C2288A}"/>
              </a:ext>
            </a:extLst>
          </p:cNvPr>
          <p:cNvSpPr txBox="1"/>
          <p:nvPr/>
        </p:nvSpPr>
        <p:spPr>
          <a:xfrm>
            <a:off x="582448" y="6096000"/>
            <a:ext cx="810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" pitchFamily="2" charset="0"/>
              </a:rPr>
              <a:t>Reference:   </a:t>
            </a:r>
            <a:r>
              <a:rPr lang="en-US" sz="1400" dirty="0">
                <a:latin typeface="Times" pitchFamily="2" charset="0"/>
              </a:rPr>
              <a:t>B. </a:t>
            </a:r>
            <a:r>
              <a:rPr lang="en-US" sz="1400" dirty="0" err="1">
                <a:latin typeface="Times" pitchFamily="2" charset="0"/>
              </a:rPr>
              <a:t>Friman</a:t>
            </a:r>
            <a:r>
              <a:rPr lang="en-US" sz="1400" dirty="0">
                <a:latin typeface="Times" pitchFamily="2" charset="0"/>
              </a:rPr>
              <a:t> </a:t>
            </a:r>
            <a:r>
              <a:rPr lang="en-US" sz="1400" i="1" dirty="0">
                <a:latin typeface="Times" pitchFamily="2" charset="0"/>
              </a:rPr>
              <a:t>et al, </a:t>
            </a:r>
            <a:r>
              <a:rPr lang="en-US" sz="1400" dirty="0">
                <a:latin typeface="Times" pitchFamily="2" charset="0"/>
              </a:rPr>
              <a:t>Eur. Phys. J. </a:t>
            </a:r>
            <a:r>
              <a:rPr lang="en-US" sz="1400" b="1" u="sng" dirty="0">
                <a:latin typeface="Times" pitchFamily="2" charset="0"/>
              </a:rPr>
              <a:t>C71</a:t>
            </a:r>
            <a:r>
              <a:rPr lang="en-US" sz="1400" dirty="0">
                <a:latin typeface="Times" pitchFamily="2" charset="0"/>
              </a:rPr>
              <a:t>:1694(11); C. Schmidt, </a:t>
            </a:r>
            <a:r>
              <a:rPr lang="en-US" sz="1400" dirty="0" err="1">
                <a:latin typeface="Times" pitchFamily="2" charset="0"/>
              </a:rPr>
              <a:t>Prog.Theor.Phys.Suppl</a:t>
            </a:r>
            <a:r>
              <a:rPr lang="en-US" sz="1400" dirty="0">
                <a:latin typeface="Times" pitchFamily="2" charset="0"/>
              </a:rPr>
              <a:t>. </a:t>
            </a:r>
            <a:r>
              <a:rPr lang="en-US" sz="1400" b="1" dirty="0">
                <a:latin typeface="Times" pitchFamily="2" charset="0"/>
              </a:rPr>
              <a:t>186</a:t>
            </a:r>
            <a:r>
              <a:rPr lang="en-US" sz="1400" dirty="0">
                <a:latin typeface="Times" pitchFamily="2" charset="0"/>
              </a:rPr>
              <a:t>, 563(10);</a:t>
            </a:r>
          </a:p>
          <a:p>
            <a:r>
              <a:rPr lang="en-US" sz="1400" dirty="0">
                <a:latin typeface="Times" pitchFamily="2" charset="0"/>
              </a:rPr>
              <a:t>                      M. Cheng </a:t>
            </a:r>
            <a:r>
              <a:rPr lang="en-US" sz="1400" i="1" dirty="0">
                <a:latin typeface="Times" pitchFamily="2" charset="0"/>
              </a:rPr>
              <a:t>et al</a:t>
            </a:r>
            <a:r>
              <a:rPr lang="en-US" sz="1400" dirty="0">
                <a:latin typeface="Times" pitchFamily="2" charset="0"/>
              </a:rPr>
              <a:t>., Phys. Rev. </a:t>
            </a:r>
            <a:r>
              <a:rPr lang="en-US" sz="1400" b="1" u="sng" dirty="0">
                <a:latin typeface="Times" pitchFamily="2" charset="0"/>
              </a:rPr>
              <a:t>D79</a:t>
            </a:r>
            <a:r>
              <a:rPr lang="en-US" sz="1400" dirty="0">
                <a:latin typeface="Times" pitchFamily="2" charset="0"/>
              </a:rPr>
              <a:t>, 074505(09)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B5664A-6440-D045-B252-AC677ED0FFBD}"/>
              </a:ext>
            </a:extLst>
          </p:cNvPr>
          <p:cNvSpPr/>
          <p:nvPr/>
        </p:nvSpPr>
        <p:spPr>
          <a:xfrm>
            <a:off x="457201" y="1371602"/>
            <a:ext cx="8382000" cy="4664722"/>
          </a:xfrm>
          <a:prstGeom prst="roundRect">
            <a:avLst>
              <a:gd name="adj" fmla="val 2827"/>
            </a:avLst>
          </a:prstGeom>
          <a:noFill/>
          <a:ln w="190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50220-29A5-404F-9141-70595952FE21}"/>
              </a:ext>
            </a:extLst>
          </p:cNvPr>
          <p:cNvSpPr txBox="1"/>
          <p:nvPr/>
        </p:nvSpPr>
        <p:spPr>
          <a:xfrm>
            <a:off x="762000" y="1569185"/>
            <a:ext cx="768159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(A)</a:t>
            </a:r>
          </a:p>
          <a:p>
            <a:r>
              <a:rPr lang="en-US" sz="2000" b="1" dirty="0"/>
              <a:t>LGT </a:t>
            </a:r>
          </a:p>
          <a:p>
            <a:endParaRPr lang="en-US" sz="2000" dirty="0"/>
          </a:p>
          <a:p>
            <a:r>
              <a:rPr lang="en-US" sz="2000" dirty="0"/>
              <a:t>(B) </a:t>
            </a:r>
          </a:p>
          <a:p>
            <a:r>
              <a:rPr lang="en-US" sz="2000" b="1" i="1" dirty="0"/>
              <a:t>O</a:t>
            </a:r>
            <a:r>
              <a:rPr lang="en-US" sz="2000" b="1" dirty="0"/>
              <a:t>(4)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552B5-8541-9542-A031-DAA65ED5C496}"/>
              </a:ext>
            </a:extLst>
          </p:cNvPr>
          <p:cNvSpPr txBox="1"/>
          <p:nvPr/>
        </p:nvSpPr>
        <p:spPr>
          <a:xfrm>
            <a:off x="2362200" y="1600201"/>
            <a:ext cx="5261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2425F-5E55-F94E-B8C0-1F98544FBF24}"/>
              </a:ext>
            </a:extLst>
          </p:cNvPr>
          <p:cNvSpPr txBox="1"/>
          <p:nvPr/>
        </p:nvSpPr>
        <p:spPr>
          <a:xfrm>
            <a:off x="5569894" y="1600201"/>
            <a:ext cx="5261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873356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C62_netchar_mer040.pdf" descr="C62_netchar_mer040.pdf">
            <a:extLst>
              <a:ext uri="{FF2B5EF4-FFF2-40B4-BE49-F238E27FC236}">
                <a16:creationId xmlns:a16="http://schemas.microsoft.com/office/drawing/2014/main" id="{62893448-4AC8-1C48-89E0-345CA4A7C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16840" t="22679" r="22095" b="16878"/>
          <a:stretch>
            <a:fillRect/>
          </a:stretch>
        </p:blipFill>
        <p:spPr>
          <a:xfrm>
            <a:off x="457200" y="1295400"/>
            <a:ext cx="4038599" cy="27783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8ABB4-1211-8F48-BBCE-5C26F2CB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500"/>
            <a:ext cx="7924800" cy="488950"/>
          </a:xfrm>
        </p:spPr>
        <p:txBody>
          <a:bodyPr/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STAR net-Q/net-proton 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7FDA7-1AFA-D547-AC0E-110E9F59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9" t="5990" b="5159"/>
          <a:stretch/>
        </p:blipFill>
        <p:spPr>
          <a:xfrm rot="5400000">
            <a:off x="5129037" y="633237"/>
            <a:ext cx="2786143" cy="4176981"/>
          </a:xfrm>
          <a:prstGeom prst="rect">
            <a:avLst/>
          </a:prstGeom>
          <a:noFill/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E7CE265E-7FFD-624B-9DA6-8D779D01A3B6}"/>
              </a:ext>
            </a:extLst>
          </p:cNvPr>
          <p:cNvGrpSpPr/>
          <p:nvPr/>
        </p:nvGrpSpPr>
        <p:grpSpPr>
          <a:xfrm>
            <a:off x="12433435" y="4485043"/>
            <a:ext cx="11229865" cy="8119133"/>
            <a:chOff x="0" y="0"/>
            <a:chExt cx="11229864" cy="8119132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863270E9-4460-414F-A9CD-6B69E200E87A}"/>
                </a:ext>
              </a:extLst>
            </p:cNvPr>
            <p:cNvGrpSpPr/>
            <p:nvPr/>
          </p:nvGrpSpPr>
          <p:grpSpPr>
            <a:xfrm>
              <a:off x="0" y="0"/>
              <a:ext cx="11229865" cy="7399162"/>
              <a:chOff x="0" y="0"/>
              <a:chExt cx="11229864" cy="7399161"/>
            </a:xfrm>
          </p:grpSpPr>
          <p:pic>
            <p:nvPicPr>
              <p:cNvPr id="10" name="net_charge_6th.pdf.pdf" descr="net_charge_6th.pdf.pdf">
                <a:extLst>
                  <a:ext uri="{FF2B5EF4-FFF2-40B4-BE49-F238E27FC236}">
                    <a16:creationId xmlns:a16="http://schemas.microsoft.com/office/drawing/2014/main" id="{A97AE484-2A4C-CC42-867F-7937B07F6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915351" y="-1915352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Au+Au, √sNN = 200 GeV…">
                <a:extLst>
                  <a:ext uri="{FF2B5EF4-FFF2-40B4-BE49-F238E27FC236}">
                    <a16:creationId xmlns:a16="http://schemas.microsoft.com/office/drawing/2014/main" id="{1E5BD658-66C4-3946-A9E0-E617AE2F5857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Au+Au, √s</a:t>
                </a:r>
                <a:r>
                  <a:rPr baseline="-5999"/>
                  <a:t>NN</a:t>
                </a:r>
                <a:r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STAR Preliminary</a:t>
                </a:r>
              </a:p>
            </p:txBody>
          </p:sp>
          <p:sp>
            <p:nvSpPr>
              <p:cNvPr id="12" name="Net-Charge, |η|&lt;0.5">
                <a:extLst>
                  <a:ext uri="{FF2B5EF4-FFF2-40B4-BE49-F238E27FC236}">
                    <a16:creationId xmlns:a16="http://schemas.microsoft.com/office/drawing/2014/main" id="{0E03AF6F-CC29-4B4B-A817-0C974EABB17D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8" name="Group">
              <a:extLst>
                <a:ext uri="{FF2B5EF4-FFF2-40B4-BE49-F238E27FC236}">
                  <a16:creationId xmlns:a16="http://schemas.microsoft.com/office/drawing/2014/main" id="{80F30FF8-C20E-C84D-9269-243526D529AC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53D2015D-7521-BC49-BF3F-5AAE6B1FD1A3}"/>
              </a:ext>
            </a:extLst>
          </p:cNvPr>
          <p:cNvGrpSpPr/>
          <p:nvPr/>
        </p:nvGrpSpPr>
        <p:grpSpPr>
          <a:xfrm>
            <a:off x="12585835" y="4637443"/>
            <a:ext cx="11229865" cy="8119133"/>
            <a:chOff x="0" y="0"/>
            <a:chExt cx="11229864" cy="8119132"/>
          </a:xfrm>
        </p:grpSpPr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8797FFB3-3CF5-EE45-842A-27D9EECF1000}"/>
                </a:ext>
              </a:extLst>
            </p:cNvPr>
            <p:cNvGrpSpPr/>
            <p:nvPr/>
          </p:nvGrpSpPr>
          <p:grpSpPr>
            <a:xfrm>
              <a:off x="0" y="0"/>
              <a:ext cx="11229865" cy="7399162"/>
              <a:chOff x="0" y="0"/>
              <a:chExt cx="11229864" cy="7399161"/>
            </a:xfrm>
          </p:grpSpPr>
          <p:pic>
            <p:nvPicPr>
              <p:cNvPr id="16" name="net_charge_6th.pdf.pdf" descr="net_charge_6th.pdf.pdf">
                <a:extLst>
                  <a:ext uri="{FF2B5EF4-FFF2-40B4-BE49-F238E27FC236}">
                    <a16:creationId xmlns:a16="http://schemas.microsoft.com/office/drawing/2014/main" id="{2316621E-ACF7-4849-BC58-83DBFBADE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915351" y="-1915352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Au+Au, √sNN = 200 GeV…">
                <a:extLst>
                  <a:ext uri="{FF2B5EF4-FFF2-40B4-BE49-F238E27FC236}">
                    <a16:creationId xmlns:a16="http://schemas.microsoft.com/office/drawing/2014/main" id="{C4001D6D-3C4D-BF4D-90E2-82C7E7339A0E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Au+Au, √s</a:t>
                </a:r>
                <a:r>
                  <a:rPr baseline="-5999"/>
                  <a:t>NN</a:t>
                </a:r>
                <a:r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STAR Preliminary</a:t>
                </a:r>
              </a:p>
            </p:txBody>
          </p:sp>
          <p:sp>
            <p:nvSpPr>
              <p:cNvPr id="18" name="Net-Charge, |η|&lt;0.5">
                <a:extLst>
                  <a:ext uri="{FF2B5EF4-FFF2-40B4-BE49-F238E27FC236}">
                    <a16:creationId xmlns:a16="http://schemas.microsoft.com/office/drawing/2014/main" id="{8BC436DB-6493-3B49-89C5-CF0AF327397C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15" name="Group">
              <a:extLst>
                <a:ext uri="{FF2B5EF4-FFF2-40B4-BE49-F238E27FC236}">
                  <a16:creationId xmlns:a16="http://schemas.microsoft.com/office/drawing/2014/main" id="{4DD5762E-619F-6248-BA3E-B8253863F6DE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F7B6495A-80D1-7E43-85D8-5C82FCB32F55}"/>
              </a:ext>
            </a:extLst>
          </p:cNvPr>
          <p:cNvGrpSpPr/>
          <p:nvPr/>
        </p:nvGrpSpPr>
        <p:grpSpPr>
          <a:xfrm>
            <a:off x="12738235" y="4789843"/>
            <a:ext cx="11229865" cy="8119133"/>
            <a:chOff x="0" y="0"/>
            <a:chExt cx="11229864" cy="8119132"/>
          </a:xfrm>
        </p:grpSpPr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A7EDAE80-0E84-6D4D-8FB8-14007B698BE3}"/>
                </a:ext>
              </a:extLst>
            </p:cNvPr>
            <p:cNvGrpSpPr/>
            <p:nvPr/>
          </p:nvGrpSpPr>
          <p:grpSpPr>
            <a:xfrm>
              <a:off x="0" y="0"/>
              <a:ext cx="11229865" cy="7399162"/>
              <a:chOff x="0" y="0"/>
              <a:chExt cx="11229864" cy="7399161"/>
            </a:xfrm>
          </p:grpSpPr>
          <p:pic>
            <p:nvPicPr>
              <p:cNvPr id="22" name="net_charge_6th.pdf.pdf" descr="net_charge_6th.pdf.pdf">
                <a:extLst>
                  <a:ext uri="{FF2B5EF4-FFF2-40B4-BE49-F238E27FC236}">
                    <a16:creationId xmlns:a16="http://schemas.microsoft.com/office/drawing/2014/main" id="{CE1E9BB4-7E6E-5D4C-9794-B932A057D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915351" y="-1915352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Au+Au, √sNN = 200 GeV…">
                <a:extLst>
                  <a:ext uri="{FF2B5EF4-FFF2-40B4-BE49-F238E27FC236}">
                    <a16:creationId xmlns:a16="http://schemas.microsoft.com/office/drawing/2014/main" id="{B0AF3872-8E92-474E-A467-59F5411D25CB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Au+Au, √s</a:t>
                </a:r>
                <a:r>
                  <a:rPr baseline="-5999"/>
                  <a:t>NN</a:t>
                </a:r>
                <a:r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STAR Preliminary</a:t>
                </a:r>
              </a:p>
            </p:txBody>
          </p:sp>
          <p:sp>
            <p:nvSpPr>
              <p:cNvPr id="24" name="Net-Charge, |η|&lt;0.5">
                <a:extLst>
                  <a:ext uri="{FF2B5EF4-FFF2-40B4-BE49-F238E27FC236}">
                    <a16:creationId xmlns:a16="http://schemas.microsoft.com/office/drawing/2014/main" id="{00122FCA-6ACF-274A-84AC-359F62E01B76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21" name="Group">
              <a:extLst>
                <a:ext uri="{FF2B5EF4-FFF2-40B4-BE49-F238E27FC236}">
                  <a16:creationId xmlns:a16="http://schemas.microsoft.com/office/drawing/2014/main" id="{5F949BED-42EE-7B42-81CF-55868D070729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25" name="Group">
            <a:extLst>
              <a:ext uri="{FF2B5EF4-FFF2-40B4-BE49-F238E27FC236}">
                <a16:creationId xmlns:a16="http://schemas.microsoft.com/office/drawing/2014/main" id="{FFB97111-1AEA-C54C-9E4B-FD29A381F89E}"/>
              </a:ext>
            </a:extLst>
          </p:cNvPr>
          <p:cNvGrpSpPr/>
          <p:nvPr/>
        </p:nvGrpSpPr>
        <p:grpSpPr>
          <a:xfrm>
            <a:off x="11703569" y="4727888"/>
            <a:ext cx="11229867" cy="7876289"/>
            <a:chOff x="-729866" y="242845"/>
            <a:chExt cx="11229866" cy="7876288"/>
          </a:xfrm>
        </p:grpSpPr>
        <p:grpSp>
          <p:nvGrpSpPr>
            <p:cNvPr id="26" name="Group">
              <a:extLst>
                <a:ext uri="{FF2B5EF4-FFF2-40B4-BE49-F238E27FC236}">
                  <a16:creationId xmlns:a16="http://schemas.microsoft.com/office/drawing/2014/main" id="{91899163-0847-C548-AE58-F45CDD02CD0E}"/>
                </a:ext>
              </a:extLst>
            </p:cNvPr>
            <p:cNvGrpSpPr/>
            <p:nvPr/>
          </p:nvGrpSpPr>
          <p:grpSpPr>
            <a:xfrm>
              <a:off x="-729866" y="242845"/>
              <a:ext cx="11229866" cy="7399164"/>
              <a:chOff x="-729866" y="242845"/>
              <a:chExt cx="11229865" cy="7399163"/>
            </a:xfrm>
          </p:grpSpPr>
          <p:pic>
            <p:nvPicPr>
              <p:cNvPr id="28" name="net_charge_6th.pdf.pdf" descr="net_charge_6th.pdf.pdf">
                <a:extLst>
                  <a:ext uri="{FF2B5EF4-FFF2-40B4-BE49-F238E27FC236}">
                    <a16:creationId xmlns:a16="http://schemas.microsoft.com/office/drawing/2014/main" id="{122C59EB-1A86-2548-87A0-37B390F8E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185485" y="-1672506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" name="Au+Au, √sNN = 200 GeV…">
                <a:extLst>
                  <a:ext uri="{FF2B5EF4-FFF2-40B4-BE49-F238E27FC236}">
                    <a16:creationId xmlns:a16="http://schemas.microsoft.com/office/drawing/2014/main" id="{5A17FDAB-8745-2E41-B47E-1D46CB18528F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 err="1"/>
                  <a:t>Au+Au</a:t>
                </a:r>
                <a:r>
                  <a:rPr dirty="0"/>
                  <a:t>, √</a:t>
                </a:r>
                <a:r>
                  <a:rPr dirty="0" err="1"/>
                  <a:t>s</a:t>
                </a:r>
                <a:r>
                  <a:rPr baseline="-5999" dirty="0" err="1"/>
                  <a:t>NN</a:t>
                </a:r>
                <a:r>
                  <a:rPr dirty="0"/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/>
                  <a:t>STAR Preliminary</a:t>
                </a:r>
              </a:p>
            </p:txBody>
          </p:sp>
          <p:sp>
            <p:nvSpPr>
              <p:cNvPr id="30" name="Net-Charge, |η|&lt;0.5">
                <a:extLst>
                  <a:ext uri="{FF2B5EF4-FFF2-40B4-BE49-F238E27FC236}">
                    <a16:creationId xmlns:a16="http://schemas.microsoft.com/office/drawing/2014/main" id="{C9F86338-3897-CB41-8441-B5860DC18477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27" name="Group">
              <a:extLst>
                <a:ext uri="{FF2B5EF4-FFF2-40B4-BE49-F238E27FC236}">
                  <a16:creationId xmlns:a16="http://schemas.microsoft.com/office/drawing/2014/main" id="{A0F82E01-31A5-FB44-9E83-DB692489379F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3E88DA20-B993-2040-A68B-15F09FCD4B6E}"/>
              </a:ext>
            </a:extLst>
          </p:cNvPr>
          <p:cNvGrpSpPr/>
          <p:nvPr/>
        </p:nvGrpSpPr>
        <p:grpSpPr>
          <a:xfrm>
            <a:off x="11855969" y="4880288"/>
            <a:ext cx="11229867" cy="7876289"/>
            <a:chOff x="-729866" y="242845"/>
            <a:chExt cx="11229866" cy="7876288"/>
          </a:xfrm>
        </p:grpSpPr>
        <p:grpSp>
          <p:nvGrpSpPr>
            <p:cNvPr id="32" name="Group">
              <a:extLst>
                <a:ext uri="{FF2B5EF4-FFF2-40B4-BE49-F238E27FC236}">
                  <a16:creationId xmlns:a16="http://schemas.microsoft.com/office/drawing/2014/main" id="{0E121B01-CFD2-0C42-8C7F-64E0DE1DF875}"/>
                </a:ext>
              </a:extLst>
            </p:cNvPr>
            <p:cNvGrpSpPr/>
            <p:nvPr/>
          </p:nvGrpSpPr>
          <p:grpSpPr>
            <a:xfrm>
              <a:off x="-729866" y="242845"/>
              <a:ext cx="11229866" cy="7399164"/>
              <a:chOff x="-729866" y="242845"/>
              <a:chExt cx="11229865" cy="7399163"/>
            </a:xfrm>
          </p:grpSpPr>
          <p:pic>
            <p:nvPicPr>
              <p:cNvPr id="34" name="net_charge_6th.pdf.pdf" descr="net_charge_6th.pdf.pdf">
                <a:extLst>
                  <a:ext uri="{FF2B5EF4-FFF2-40B4-BE49-F238E27FC236}">
                    <a16:creationId xmlns:a16="http://schemas.microsoft.com/office/drawing/2014/main" id="{6BD1040F-0DCD-7543-8BF6-3A96CFA8F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185485" y="-1672506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" name="Au+Au, √sNN = 200 GeV…">
                <a:extLst>
                  <a:ext uri="{FF2B5EF4-FFF2-40B4-BE49-F238E27FC236}">
                    <a16:creationId xmlns:a16="http://schemas.microsoft.com/office/drawing/2014/main" id="{18E478C0-8990-0941-BE7D-F6083135FC1E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 err="1"/>
                  <a:t>Au+Au</a:t>
                </a:r>
                <a:r>
                  <a:rPr dirty="0"/>
                  <a:t>, √</a:t>
                </a:r>
                <a:r>
                  <a:rPr dirty="0" err="1"/>
                  <a:t>s</a:t>
                </a:r>
                <a:r>
                  <a:rPr baseline="-5999" dirty="0" err="1"/>
                  <a:t>NN</a:t>
                </a:r>
                <a:r>
                  <a:rPr dirty="0"/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/>
                  <a:t>STAR Preliminary</a:t>
                </a:r>
              </a:p>
            </p:txBody>
          </p:sp>
          <p:sp>
            <p:nvSpPr>
              <p:cNvPr id="36" name="Net-Charge, |η|&lt;0.5">
                <a:extLst>
                  <a:ext uri="{FF2B5EF4-FFF2-40B4-BE49-F238E27FC236}">
                    <a16:creationId xmlns:a16="http://schemas.microsoft.com/office/drawing/2014/main" id="{1E8E8F1C-B67A-9048-9895-BD6EE82F032A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33" name="Group">
              <a:extLst>
                <a:ext uri="{FF2B5EF4-FFF2-40B4-BE49-F238E27FC236}">
                  <a16:creationId xmlns:a16="http://schemas.microsoft.com/office/drawing/2014/main" id="{76C1EC7C-EDED-9D42-9392-54E66FE12F90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sp>
        <p:nvSpPr>
          <p:cNvPr id="44" name="Group">
            <a:extLst>
              <a:ext uri="{FF2B5EF4-FFF2-40B4-BE49-F238E27FC236}">
                <a16:creationId xmlns:a16="http://schemas.microsoft.com/office/drawing/2014/main" id="{67328543-D7B3-9143-AD77-ADECA33B7EC8}"/>
              </a:ext>
            </a:extLst>
          </p:cNvPr>
          <p:cNvSpPr txBox="1"/>
          <p:nvPr/>
        </p:nvSpPr>
        <p:spPr>
          <a:xfrm>
            <a:off x="5029199" y="3801164"/>
            <a:ext cx="3429000" cy="2631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t">
            <a:noAutofit/>
          </a:bodyPr>
          <a:lstStyle/>
          <a:p>
            <a:pPr algn="ctr"/>
            <a:r>
              <a:rPr lang="en-US" sz="1500" dirty="0"/>
              <a:t>Number of participant Nucleons</a:t>
            </a:r>
            <a:r>
              <a:rPr lang="zh-CN" altLang="en-US" sz="1500" dirty="0"/>
              <a:t> </a:t>
            </a:r>
            <a:r>
              <a:rPr sz="1500" dirty="0" err="1"/>
              <a:t>N</a:t>
            </a:r>
            <a:r>
              <a:rPr sz="1500" baseline="-5999" dirty="0" err="1"/>
              <a:t>part</a:t>
            </a:r>
            <a:endParaRPr sz="1500" dirty="0"/>
          </a:p>
        </p:txBody>
      </p:sp>
      <p:sp>
        <p:nvSpPr>
          <p:cNvPr id="45" name="Group">
            <a:extLst>
              <a:ext uri="{FF2B5EF4-FFF2-40B4-BE49-F238E27FC236}">
                <a16:creationId xmlns:a16="http://schemas.microsoft.com/office/drawing/2014/main" id="{03D20E38-C1C3-1E4D-8441-031319F25B1C}"/>
              </a:ext>
            </a:extLst>
          </p:cNvPr>
          <p:cNvSpPr txBox="1"/>
          <p:nvPr/>
        </p:nvSpPr>
        <p:spPr>
          <a:xfrm>
            <a:off x="990599" y="3801164"/>
            <a:ext cx="3429000" cy="2631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t">
            <a:noAutofit/>
          </a:bodyPr>
          <a:lstStyle/>
          <a:p>
            <a:pPr algn="ctr"/>
            <a:r>
              <a:rPr lang="en-US" sz="1500" dirty="0"/>
              <a:t>Number of participant Nucleons</a:t>
            </a:r>
            <a:r>
              <a:rPr lang="zh-CN" altLang="en-US" sz="1500" dirty="0"/>
              <a:t> </a:t>
            </a:r>
            <a:r>
              <a:rPr sz="1500" dirty="0" err="1"/>
              <a:t>N</a:t>
            </a:r>
            <a:r>
              <a:rPr sz="1500" baseline="-5999" dirty="0" err="1"/>
              <a:t>part</a:t>
            </a:r>
            <a:endParaRPr sz="15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399DF9-1127-AC47-B59D-BA9BF9C9B0F7}"/>
              </a:ext>
            </a:extLst>
          </p:cNvPr>
          <p:cNvSpPr/>
          <p:nvPr/>
        </p:nvSpPr>
        <p:spPr>
          <a:xfrm>
            <a:off x="381000" y="1210364"/>
            <a:ext cx="8382000" cy="2904436"/>
          </a:xfrm>
          <a:prstGeom prst="roundRect">
            <a:avLst>
              <a:gd name="adj" fmla="val 2827"/>
            </a:avLst>
          </a:prstGeom>
          <a:noFill/>
          <a:ln w="190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93823-D609-0E4A-B818-C07C71951A02}"/>
              </a:ext>
            </a:extLst>
          </p:cNvPr>
          <p:cNvSpPr txBox="1"/>
          <p:nvPr/>
        </p:nvSpPr>
        <p:spPr>
          <a:xfrm>
            <a:off x="749309" y="900178"/>
            <a:ext cx="3883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T. Nonaka &amp; A. </a:t>
            </a:r>
            <a:r>
              <a:rPr lang="en-US" sz="1600" dirty="0" err="1"/>
              <a:t>Pandav</a:t>
            </a:r>
            <a:r>
              <a:rPr lang="en-US" sz="1600" dirty="0"/>
              <a:t>, STAR,  QM2019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18057F-F788-D544-A9B5-719EAA8335E5}"/>
              </a:ext>
            </a:extLst>
          </p:cNvPr>
          <p:cNvSpPr txBox="1"/>
          <p:nvPr/>
        </p:nvSpPr>
        <p:spPr>
          <a:xfrm>
            <a:off x="457200" y="4646474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In central collisions,  the ratios of net-proton 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C</a:t>
            </a:r>
            <a:r>
              <a:rPr lang="en-US" b="1" baseline="-25000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="1" baseline="-25000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2 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&gt; 0 and &lt; 0 for 54.4 and 200GeV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central 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</a:rPr>
              <a:t>Au+Au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collisions, respectively</a:t>
            </a:r>
          </a:p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LQCD predictions are consistent with 200GeV central result, not trivial!</a:t>
            </a:r>
          </a:p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PQM model prediction is qualitatively consistent with data while 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</a:rPr>
              <a:t>UrQMD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shows 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&gt; 0 for all collisions</a:t>
            </a:r>
          </a:p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NEED more data from both RHIC and LHC!</a:t>
            </a:r>
          </a:p>
        </p:txBody>
      </p:sp>
    </p:spTree>
    <p:extLst>
      <p:ext uri="{BB962C8B-B14F-4D97-AF65-F5344CB8AC3E}">
        <p14:creationId xmlns:p14="http://schemas.microsoft.com/office/powerpoint/2010/main" val="441571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ABB4-1211-8F48-BBCE-5C26F2CB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500"/>
            <a:ext cx="7924800" cy="488950"/>
          </a:xfrm>
        </p:spPr>
        <p:txBody>
          <a:bodyPr/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STAR net-Q/net-proton 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7FDA7-1AFA-D547-AC0E-110E9F591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9" t="5990" b="5159"/>
          <a:stretch/>
        </p:blipFill>
        <p:spPr>
          <a:xfrm rot="5400000">
            <a:off x="5205238" y="404637"/>
            <a:ext cx="2786143" cy="417698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5898B3-AE7D-6345-9B8A-5D943D1EF984}"/>
              </a:ext>
            </a:extLst>
          </p:cNvPr>
          <p:cNvSpPr txBox="1"/>
          <p:nvPr/>
        </p:nvSpPr>
        <p:spPr>
          <a:xfrm>
            <a:off x="609600" y="4494074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In central collisions,  the ratios of net-proton 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C</a:t>
            </a:r>
            <a:r>
              <a:rPr lang="en-US" b="1" baseline="-25000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="1" baseline="-25000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2 </a:t>
            </a:r>
            <a:r>
              <a:rPr lang="en-US" b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&gt; 0 and &lt; 0 for 54.4 and 200GeV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central 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</a:rPr>
              <a:t>Au+Au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collisions, respectively</a:t>
            </a:r>
          </a:p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LQCD predictions are consistent with 200GeV central result, not trivial!</a:t>
            </a:r>
          </a:p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PQM model prediction is qualitatively consistent with data while </a:t>
            </a:r>
            <a:r>
              <a:rPr lang="en-US" dirty="0" err="1">
                <a:latin typeface="STHeiti" panose="02010600040101010101" pitchFamily="2" charset="-122"/>
                <a:ea typeface="STHeiti" panose="02010600040101010101" pitchFamily="2" charset="-122"/>
              </a:rPr>
              <a:t>UrQMD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shows 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6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/C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2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&gt; 0 for all collisions</a:t>
            </a:r>
          </a:p>
          <a:p>
            <a:pPr marL="285750" indent="-285750">
              <a:buClr>
                <a:srgbClr val="F1AA23"/>
              </a:buClr>
              <a:buFont typeface="Wingdings" pitchFamily="2" charset="2"/>
              <a:buChar char="Ø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NEED more data from both RHIC and LHC!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E7CE265E-7FFD-624B-9DA6-8D779D01A3B6}"/>
              </a:ext>
            </a:extLst>
          </p:cNvPr>
          <p:cNvGrpSpPr/>
          <p:nvPr/>
        </p:nvGrpSpPr>
        <p:grpSpPr>
          <a:xfrm>
            <a:off x="12433435" y="4485043"/>
            <a:ext cx="11229865" cy="8119133"/>
            <a:chOff x="0" y="0"/>
            <a:chExt cx="11229864" cy="8119132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863270E9-4460-414F-A9CD-6B69E200E87A}"/>
                </a:ext>
              </a:extLst>
            </p:cNvPr>
            <p:cNvGrpSpPr/>
            <p:nvPr/>
          </p:nvGrpSpPr>
          <p:grpSpPr>
            <a:xfrm>
              <a:off x="0" y="0"/>
              <a:ext cx="11229865" cy="7399162"/>
              <a:chOff x="0" y="0"/>
              <a:chExt cx="11229864" cy="7399161"/>
            </a:xfrm>
          </p:grpSpPr>
          <p:pic>
            <p:nvPicPr>
              <p:cNvPr id="10" name="net_charge_6th.pdf.pdf" descr="net_charge_6th.pdf.pdf">
                <a:extLst>
                  <a:ext uri="{FF2B5EF4-FFF2-40B4-BE49-F238E27FC236}">
                    <a16:creationId xmlns:a16="http://schemas.microsoft.com/office/drawing/2014/main" id="{A97AE484-2A4C-CC42-867F-7937B07F6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915351" y="-1915352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Au+Au, √sNN = 200 GeV…">
                <a:extLst>
                  <a:ext uri="{FF2B5EF4-FFF2-40B4-BE49-F238E27FC236}">
                    <a16:creationId xmlns:a16="http://schemas.microsoft.com/office/drawing/2014/main" id="{1E5BD658-66C4-3946-A9E0-E617AE2F5857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Au+Au, √s</a:t>
                </a:r>
                <a:r>
                  <a:rPr baseline="-5999"/>
                  <a:t>NN</a:t>
                </a:r>
                <a:r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STAR Preliminary</a:t>
                </a:r>
              </a:p>
            </p:txBody>
          </p:sp>
          <p:sp>
            <p:nvSpPr>
              <p:cNvPr id="12" name="Net-Charge, |η|&lt;0.5">
                <a:extLst>
                  <a:ext uri="{FF2B5EF4-FFF2-40B4-BE49-F238E27FC236}">
                    <a16:creationId xmlns:a16="http://schemas.microsoft.com/office/drawing/2014/main" id="{0E03AF6F-CC29-4B4B-A817-0C974EABB17D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8" name="Group">
              <a:extLst>
                <a:ext uri="{FF2B5EF4-FFF2-40B4-BE49-F238E27FC236}">
                  <a16:creationId xmlns:a16="http://schemas.microsoft.com/office/drawing/2014/main" id="{80F30FF8-C20E-C84D-9269-243526D529AC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53D2015D-7521-BC49-BF3F-5AAE6B1FD1A3}"/>
              </a:ext>
            </a:extLst>
          </p:cNvPr>
          <p:cNvGrpSpPr/>
          <p:nvPr/>
        </p:nvGrpSpPr>
        <p:grpSpPr>
          <a:xfrm>
            <a:off x="12585835" y="4637443"/>
            <a:ext cx="11229865" cy="8119133"/>
            <a:chOff x="0" y="0"/>
            <a:chExt cx="11229864" cy="8119132"/>
          </a:xfrm>
        </p:grpSpPr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8797FFB3-3CF5-EE45-842A-27D9EECF1000}"/>
                </a:ext>
              </a:extLst>
            </p:cNvPr>
            <p:cNvGrpSpPr/>
            <p:nvPr/>
          </p:nvGrpSpPr>
          <p:grpSpPr>
            <a:xfrm>
              <a:off x="0" y="0"/>
              <a:ext cx="11229865" cy="7399162"/>
              <a:chOff x="0" y="0"/>
              <a:chExt cx="11229864" cy="7399161"/>
            </a:xfrm>
          </p:grpSpPr>
          <p:pic>
            <p:nvPicPr>
              <p:cNvPr id="16" name="net_charge_6th.pdf.pdf" descr="net_charge_6th.pdf.pdf">
                <a:extLst>
                  <a:ext uri="{FF2B5EF4-FFF2-40B4-BE49-F238E27FC236}">
                    <a16:creationId xmlns:a16="http://schemas.microsoft.com/office/drawing/2014/main" id="{2316621E-ACF7-4849-BC58-83DBFBADE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915351" y="-1915352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Au+Au, √sNN = 200 GeV…">
                <a:extLst>
                  <a:ext uri="{FF2B5EF4-FFF2-40B4-BE49-F238E27FC236}">
                    <a16:creationId xmlns:a16="http://schemas.microsoft.com/office/drawing/2014/main" id="{C4001D6D-3C4D-BF4D-90E2-82C7E7339A0E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Au+Au, √s</a:t>
                </a:r>
                <a:r>
                  <a:rPr baseline="-5999"/>
                  <a:t>NN</a:t>
                </a:r>
                <a:r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STAR Preliminary</a:t>
                </a:r>
              </a:p>
            </p:txBody>
          </p:sp>
          <p:sp>
            <p:nvSpPr>
              <p:cNvPr id="18" name="Net-Charge, |η|&lt;0.5">
                <a:extLst>
                  <a:ext uri="{FF2B5EF4-FFF2-40B4-BE49-F238E27FC236}">
                    <a16:creationId xmlns:a16="http://schemas.microsoft.com/office/drawing/2014/main" id="{8BC436DB-6493-3B49-89C5-CF0AF327397C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15" name="Group">
              <a:extLst>
                <a:ext uri="{FF2B5EF4-FFF2-40B4-BE49-F238E27FC236}">
                  <a16:creationId xmlns:a16="http://schemas.microsoft.com/office/drawing/2014/main" id="{4DD5762E-619F-6248-BA3E-B8253863F6DE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F7B6495A-80D1-7E43-85D8-5C82FCB32F55}"/>
              </a:ext>
            </a:extLst>
          </p:cNvPr>
          <p:cNvGrpSpPr/>
          <p:nvPr/>
        </p:nvGrpSpPr>
        <p:grpSpPr>
          <a:xfrm>
            <a:off x="12738235" y="4789843"/>
            <a:ext cx="11229865" cy="8119133"/>
            <a:chOff x="0" y="0"/>
            <a:chExt cx="11229864" cy="8119132"/>
          </a:xfrm>
        </p:grpSpPr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A7EDAE80-0E84-6D4D-8FB8-14007B698BE3}"/>
                </a:ext>
              </a:extLst>
            </p:cNvPr>
            <p:cNvGrpSpPr/>
            <p:nvPr/>
          </p:nvGrpSpPr>
          <p:grpSpPr>
            <a:xfrm>
              <a:off x="0" y="0"/>
              <a:ext cx="11229865" cy="7399162"/>
              <a:chOff x="0" y="0"/>
              <a:chExt cx="11229864" cy="7399161"/>
            </a:xfrm>
          </p:grpSpPr>
          <p:pic>
            <p:nvPicPr>
              <p:cNvPr id="22" name="net_charge_6th.pdf.pdf" descr="net_charge_6th.pdf.pdf">
                <a:extLst>
                  <a:ext uri="{FF2B5EF4-FFF2-40B4-BE49-F238E27FC236}">
                    <a16:creationId xmlns:a16="http://schemas.microsoft.com/office/drawing/2014/main" id="{CE1E9BB4-7E6E-5D4C-9794-B932A057D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915351" y="-1915352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" name="Au+Au, √sNN = 200 GeV…">
                <a:extLst>
                  <a:ext uri="{FF2B5EF4-FFF2-40B4-BE49-F238E27FC236}">
                    <a16:creationId xmlns:a16="http://schemas.microsoft.com/office/drawing/2014/main" id="{B0AF3872-8E92-474E-A467-59F5411D25CB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Au+Au, √s</a:t>
                </a:r>
                <a:r>
                  <a:rPr baseline="-5999"/>
                  <a:t>NN</a:t>
                </a:r>
                <a:r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t>STAR Preliminary</a:t>
                </a:r>
              </a:p>
            </p:txBody>
          </p:sp>
          <p:sp>
            <p:nvSpPr>
              <p:cNvPr id="24" name="Net-Charge, |η|&lt;0.5">
                <a:extLst>
                  <a:ext uri="{FF2B5EF4-FFF2-40B4-BE49-F238E27FC236}">
                    <a16:creationId xmlns:a16="http://schemas.microsoft.com/office/drawing/2014/main" id="{00122FCA-6ACF-274A-84AC-359F62E01B76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21" name="Group">
              <a:extLst>
                <a:ext uri="{FF2B5EF4-FFF2-40B4-BE49-F238E27FC236}">
                  <a16:creationId xmlns:a16="http://schemas.microsoft.com/office/drawing/2014/main" id="{5F949BED-42EE-7B42-81CF-55868D070729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25" name="Group">
            <a:extLst>
              <a:ext uri="{FF2B5EF4-FFF2-40B4-BE49-F238E27FC236}">
                <a16:creationId xmlns:a16="http://schemas.microsoft.com/office/drawing/2014/main" id="{FFB97111-1AEA-C54C-9E4B-FD29A381F89E}"/>
              </a:ext>
            </a:extLst>
          </p:cNvPr>
          <p:cNvGrpSpPr/>
          <p:nvPr/>
        </p:nvGrpSpPr>
        <p:grpSpPr>
          <a:xfrm>
            <a:off x="11703569" y="4727888"/>
            <a:ext cx="11229867" cy="7876289"/>
            <a:chOff x="-729866" y="242845"/>
            <a:chExt cx="11229866" cy="7876288"/>
          </a:xfrm>
        </p:grpSpPr>
        <p:grpSp>
          <p:nvGrpSpPr>
            <p:cNvPr id="26" name="Group">
              <a:extLst>
                <a:ext uri="{FF2B5EF4-FFF2-40B4-BE49-F238E27FC236}">
                  <a16:creationId xmlns:a16="http://schemas.microsoft.com/office/drawing/2014/main" id="{91899163-0847-C548-AE58-F45CDD02CD0E}"/>
                </a:ext>
              </a:extLst>
            </p:cNvPr>
            <p:cNvGrpSpPr/>
            <p:nvPr/>
          </p:nvGrpSpPr>
          <p:grpSpPr>
            <a:xfrm>
              <a:off x="-729866" y="242845"/>
              <a:ext cx="11229866" cy="7399164"/>
              <a:chOff x="-729866" y="242845"/>
              <a:chExt cx="11229865" cy="7399163"/>
            </a:xfrm>
          </p:grpSpPr>
          <p:pic>
            <p:nvPicPr>
              <p:cNvPr id="28" name="net_charge_6th.pdf.pdf" descr="net_charge_6th.pdf.pdf">
                <a:extLst>
                  <a:ext uri="{FF2B5EF4-FFF2-40B4-BE49-F238E27FC236}">
                    <a16:creationId xmlns:a16="http://schemas.microsoft.com/office/drawing/2014/main" id="{122C59EB-1A86-2548-87A0-37B390F8E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185485" y="-1672506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" name="Au+Au, √sNN = 200 GeV…">
                <a:extLst>
                  <a:ext uri="{FF2B5EF4-FFF2-40B4-BE49-F238E27FC236}">
                    <a16:creationId xmlns:a16="http://schemas.microsoft.com/office/drawing/2014/main" id="{5A17FDAB-8745-2E41-B47E-1D46CB18528F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 err="1"/>
                  <a:t>Au+Au</a:t>
                </a:r>
                <a:r>
                  <a:rPr dirty="0"/>
                  <a:t>, √</a:t>
                </a:r>
                <a:r>
                  <a:rPr dirty="0" err="1"/>
                  <a:t>s</a:t>
                </a:r>
                <a:r>
                  <a:rPr baseline="-5999" dirty="0" err="1"/>
                  <a:t>NN</a:t>
                </a:r>
                <a:r>
                  <a:rPr dirty="0"/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/>
                  <a:t>STAR Preliminary</a:t>
                </a:r>
              </a:p>
            </p:txBody>
          </p:sp>
          <p:sp>
            <p:nvSpPr>
              <p:cNvPr id="30" name="Net-Charge, |η|&lt;0.5">
                <a:extLst>
                  <a:ext uri="{FF2B5EF4-FFF2-40B4-BE49-F238E27FC236}">
                    <a16:creationId xmlns:a16="http://schemas.microsoft.com/office/drawing/2014/main" id="{C9F86338-3897-CB41-8441-B5860DC18477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27" name="Group">
              <a:extLst>
                <a:ext uri="{FF2B5EF4-FFF2-40B4-BE49-F238E27FC236}">
                  <a16:creationId xmlns:a16="http://schemas.microsoft.com/office/drawing/2014/main" id="{A0F82E01-31A5-FB44-9E83-DB692489379F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3E88DA20-B993-2040-A68B-15F09FCD4B6E}"/>
              </a:ext>
            </a:extLst>
          </p:cNvPr>
          <p:cNvGrpSpPr/>
          <p:nvPr/>
        </p:nvGrpSpPr>
        <p:grpSpPr>
          <a:xfrm>
            <a:off x="11855969" y="4880288"/>
            <a:ext cx="11229867" cy="7876289"/>
            <a:chOff x="-729866" y="242845"/>
            <a:chExt cx="11229866" cy="7876288"/>
          </a:xfrm>
        </p:grpSpPr>
        <p:grpSp>
          <p:nvGrpSpPr>
            <p:cNvPr id="32" name="Group">
              <a:extLst>
                <a:ext uri="{FF2B5EF4-FFF2-40B4-BE49-F238E27FC236}">
                  <a16:creationId xmlns:a16="http://schemas.microsoft.com/office/drawing/2014/main" id="{0E121B01-CFD2-0C42-8C7F-64E0DE1DF875}"/>
                </a:ext>
              </a:extLst>
            </p:cNvPr>
            <p:cNvGrpSpPr/>
            <p:nvPr/>
          </p:nvGrpSpPr>
          <p:grpSpPr>
            <a:xfrm>
              <a:off x="-729866" y="242845"/>
              <a:ext cx="11229866" cy="7399164"/>
              <a:chOff x="-729866" y="242845"/>
              <a:chExt cx="11229865" cy="7399163"/>
            </a:xfrm>
          </p:grpSpPr>
          <p:pic>
            <p:nvPicPr>
              <p:cNvPr id="34" name="net_charge_6th.pdf.pdf" descr="net_charge_6th.pdf.pdf">
                <a:extLst>
                  <a:ext uri="{FF2B5EF4-FFF2-40B4-BE49-F238E27FC236}">
                    <a16:creationId xmlns:a16="http://schemas.microsoft.com/office/drawing/2014/main" id="{6BD1040F-0DCD-7543-8BF6-3A96CFA8F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52438" t="25765" r="3736" b="27203"/>
              <a:stretch>
                <a:fillRect/>
              </a:stretch>
            </p:blipFill>
            <p:spPr>
              <a:xfrm rot="16200000">
                <a:off x="1185485" y="-1672506"/>
                <a:ext cx="7399163" cy="11229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" name="Au+Au, √sNN = 200 GeV…">
                <a:extLst>
                  <a:ext uri="{FF2B5EF4-FFF2-40B4-BE49-F238E27FC236}">
                    <a16:creationId xmlns:a16="http://schemas.microsoft.com/office/drawing/2014/main" id="{18E478C0-8990-0941-BE7D-F6083135FC1E}"/>
                  </a:ext>
                </a:extLst>
              </p:cNvPr>
              <p:cNvSpPr txBox="1"/>
              <p:nvPr/>
            </p:nvSpPr>
            <p:spPr>
              <a:xfrm>
                <a:off x="1708537" y="527669"/>
                <a:ext cx="6762906" cy="16812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/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 err="1"/>
                  <a:t>Au+Au</a:t>
                </a:r>
                <a:r>
                  <a:rPr dirty="0"/>
                  <a:t>, √</a:t>
                </a:r>
                <a:r>
                  <a:rPr dirty="0" err="1"/>
                  <a:t>s</a:t>
                </a:r>
                <a:r>
                  <a:rPr baseline="-5999" dirty="0" err="1"/>
                  <a:t>NN</a:t>
                </a:r>
                <a:r>
                  <a:rPr dirty="0"/>
                  <a:t> = 200 GeV</a:t>
                </a:r>
              </a:p>
              <a:p>
                <a:pPr marL="0" indent="0">
                  <a:spcBef>
                    <a:spcPts val="0"/>
                  </a:spcBef>
                  <a:buSzTx/>
                  <a:buNone/>
                  <a:defRPr sz="4000"/>
                </a:pPr>
                <a:r>
                  <a:rPr dirty="0"/>
                  <a:t>STAR Preliminary</a:t>
                </a:r>
              </a:p>
            </p:txBody>
          </p:sp>
          <p:sp>
            <p:nvSpPr>
              <p:cNvPr id="36" name="Net-Charge, |η|&lt;0.5">
                <a:extLst>
                  <a:ext uri="{FF2B5EF4-FFF2-40B4-BE49-F238E27FC236}">
                    <a16:creationId xmlns:a16="http://schemas.microsoft.com/office/drawing/2014/main" id="{1E8E8F1C-B67A-9048-9895-BD6EE82F032A}"/>
                  </a:ext>
                </a:extLst>
              </p:cNvPr>
              <p:cNvSpPr txBox="1"/>
              <p:nvPr/>
            </p:nvSpPr>
            <p:spPr>
              <a:xfrm>
                <a:off x="1804113" y="1860931"/>
                <a:ext cx="4624127" cy="7405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normAutofit/>
              </a:bodyPr>
              <a:lstStyle>
                <a:lvl1pPr marL="0" indent="0">
                  <a:buSzTx/>
                  <a:buNone/>
                  <a:defRPr sz="3200"/>
                </a:lvl1pPr>
              </a:lstStyle>
              <a:p>
                <a:r>
                  <a:t>Net-Charge, |η|&lt;0.5</a:t>
                </a:r>
              </a:p>
            </p:txBody>
          </p:sp>
        </p:grpSp>
        <p:sp>
          <p:nvSpPr>
            <p:cNvPr id="33" name="Group">
              <a:extLst>
                <a:ext uri="{FF2B5EF4-FFF2-40B4-BE49-F238E27FC236}">
                  <a16:creationId xmlns:a16="http://schemas.microsoft.com/office/drawing/2014/main" id="{76C1EC7C-EDED-9D42-9392-54E66FE12F90}"/>
                </a:ext>
              </a:extLst>
            </p:cNvPr>
            <p:cNvSpPr txBox="1"/>
            <p:nvPr/>
          </p:nvSpPr>
          <p:spPr>
            <a:xfrm>
              <a:off x="4772139" y="7164885"/>
              <a:ext cx="2203995" cy="954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normAutofit/>
            </a:bodyPr>
            <a:lstStyle/>
            <a:p>
              <a:pPr marL="0" indent="0">
                <a:buSzTx/>
                <a:buNone/>
              </a:pPr>
              <a:r>
                <a:t>&lt;N</a:t>
              </a:r>
              <a:r>
                <a:rPr baseline="-5999"/>
                <a:t>part</a:t>
              </a:r>
              <a:r>
                <a:t>&gt;</a:t>
              </a:r>
            </a:p>
          </p:txBody>
        </p:sp>
      </p:grpSp>
      <p:grpSp>
        <p:nvGrpSpPr>
          <p:cNvPr id="38" name="Group">
            <a:extLst>
              <a:ext uri="{FF2B5EF4-FFF2-40B4-BE49-F238E27FC236}">
                <a16:creationId xmlns:a16="http://schemas.microsoft.com/office/drawing/2014/main" id="{0E283CA4-44AF-9B4B-A68B-C551B2EA0014}"/>
              </a:ext>
            </a:extLst>
          </p:cNvPr>
          <p:cNvGrpSpPr/>
          <p:nvPr/>
        </p:nvGrpSpPr>
        <p:grpSpPr>
          <a:xfrm>
            <a:off x="533400" y="981764"/>
            <a:ext cx="4114800" cy="2590800"/>
            <a:chOff x="-729866" y="242845"/>
            <a:chExt cx="11229865" cy="7399163"/>
          </a:xfrm>
        </p:grpSpPr>
        <p:pic>
          <p:nvPicPr>
            <p:cNvPr id="40" name="net_charge_6th.pdf.pdf" descr="net_charge_6th.pdf.pdf">
              <a:extLst>
                <a:ext uri="{FF2B5EF4-FFF2-40B4-BE49-F238E27FC236}">
                  <a16:creationId xmlns:a16="http://schemas.microsoft.com/office/drawing/2014/main" id="{F100AB83-C2DC-3842-8D3A-B90E530C6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438" t="25765" r="3736" b="27203"/>
            <a:stretch>
              <a:fillRect/>
            </a:stretch>
          </p:blipFill>
          <p:spPr>
            <a:xfrm rot="16200000">
              <a:off x="1185485" y="-1672506"/>
              <a:ext cx="7399163" cy="11229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Au+Au, √sNN = 200 GeV…">
              <a:extLst>
                <a:ext uri="{FF2B5EF4-FFF2-40B4-BE49-F238E27FC236}">
                  <a16:creationId xmlns:a16="http://schemas.microsoft.com/office/drawing/2014/main" id="{2FE4CCB4-3339-3145-B590-39F8784A4555}"/>
                </a:ext>
              </a:extLst>
            </p:cNvPr>
            <p:cNvSpPr txBox="1"/>
            <p:nvPr/>
          </p:nvSpPr>
          <p:spPr>
            <a:xfrm>
              <a:off x="443299" y="720210"/>
              <a:ext cx="6762905" cy="1681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rmAutofit/>
            </a:bodyPr>
            <a:lstStyle/>
            <a:p>
              <a:pPr algn="ctr">
                <a:defRPr sz="4000"/>
              </a:pPr>
              <a:r>
                <a:rPr sz="1300" dirty="0" err="1"/>
                <a:t>Au+Au</a:t>
              </a:r>
              <a:r>
                <a:rPr sz="1300" dirty="0"/>
                <a:t>, √</a:t>
              </a:r>
              <a:r>
                <a:rPr sz="1300" dirty="0" err="1"/>
                <a:t>s</a:t>
              </a:r>
              <a:r>
                <a:rPr sz="1300" baseline="-5999" dirty="0" err="1"/>
                <a:t>NN</a:t>
              </a:r>
              <a:r>
                <a:rPr sz="1300" dirty="0"/>
                <a:t>=200GeV</a:t>
              </a:r>
            </a:p>
            <a:p>
              <a:pPr algn="ctr">
                <a:defRPr sz="4000"/>
              </a:pPr>
              <a:endParaRPr lang="en-US" sz="800" dirty="0"/>
            </a:p>
            <a:p>
              <a:pPr algn="ctr">
                <a:defRPr sz="4000"/>
              </a:pPr>
              <a:r>
                <a:rPr lang="en-US" sz="1200" dirty="0"/>
                <a:t>(net-charge, |</a:t>
              </a:r>
              <a:r>
                <a:rPr lang="el-GR" sz="1200" dirty="0"/>
                <a:t>η|&lt;0.5</a:t>
              </a:r>
              <a:r>
                <a:rPr lang="en-US" sz="1200" dirty="0"/>
                <a:t>)</a:t>
              </a:r>
              <a:endParaRPr lang="el-GR" sz="1200" dirty="0"/>
            </a:p>
            <a:p>
              <a:pPr>
                <a:defRPr sz="4000"/>
              </a:pPr>
              <a:endParaRPr sz="1500" dirty="0"/>
            </a:p>
          </p:txBody>
        </p:sp>
        <p:sp>
          <p:nvSpPr>
            <p:cNvPr id="43" name="Au+Au, √sNN = 200 GeV…">
              <a:extLst>
                <a:ext uri="{FF2B5EF4-FFF2-40B4-BE49-F238E27FC236}">
                  <a16:creationId xmlns:a16="http://schemas.microsoft.com/office/drawing/2014/main" id="{64EA88EC-F1B4-7849-9E39-6E66FBF57D15}"/>
                </a:ext>
              </a:extLst>
            </p:cNvPr>
            <p:cNvSpPr txBox="1"/>
            <p:nvPr/>
          </p:nvSpPr>
          <p:spPr>
            <a:xfrm>
              <a:off x="1147198" y="4657911"/>
              <a:ext cx="5161926" cy="2029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numCol="1" anchor="t">
              <a:normAutofit/>
            </a:bodyPr>
            <a:lstStyle/>
            <a:p>
              <a:pPr algn="ctr">
                <a:defRPr sz="4000"/>
              </a:pPr>
              <a:r>
                <a:rPr lang="en-US" sz="1500" dirty="0"/>
                <a:t>Net-Q: C</a:t>
              </a:r>
              <a:r>
                <a:rPr lang="en-US" sz="1500" baseline="-25000" dirty="0"/>
                <a:t>6</a:t>
              </a:r>
              <a:r>
                <a:rPr lang="en-US" sz="1500" dirty="0"/>
                <a:t>/C</a:t>
              </a:r>
              <a:r>
                <a:rPr lang="en-US" sz="1500" baseline="-25000" dirty="0"/>
                <a:t>2</a:t>
              </a:r>
            </a:p>
            <a:p>
              <a:pPr algn="ctr">
                <a:defRPr sz="4000"/>
              </a:pPr>
              <a:endParaRPr lang="en-US" sz="1100" dirty="0">
                <a:solidFill>
                  <a:srgbClr val="FF0000"/>
                </a:solidFill>
              </a:endParaRPr>
            </a:p>
            <a:p>
              <a:pPr algn="ctr">
                <a:defRPr sz="4000"/>
              </a:pPr>
              <a:r>
                <a:rPr sz="1500" dirty="0">
                  <a:solidFill>
                    <a:srgbClr val="FF0000"/>
                  </a:solidFill>
                </a:rPr>
                <a:t>STAR Preliminary</a:t>
              </a:r>
            </a:p>
          </p:txBody>
        </p:sp>
      </p:grpSp>
      <p:sp>
        <p:nvSpPr>
          <p:cNvPr id="44" name="Group">
            <a:extLst>
              <a:ext uri="{FF2B5EF4-FFF2-40B4-BE49-F238E27FC236}">
                <a16:creationId xmlns:a16="http://schemas.microsoft.com/office/drawing/2014/main" id="{67328543-D7B3-9143-AD77-ADECA33B7EC8}"/>
              </a:ext>
            </a:extLst>
          </p:cNvPr>
          <p:cNvSpPr txBox="1"/>
          <p:nvPr/>
        </p:nvSpPr>
        <p:spPr>
          <a:xfrm>
            <a:off x="5105400" y="3572564"/>
            <a:ext cx="3429000" cy="2631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t">
            <a:noAutofit/>
          </a:bodyPr>
          <a:lstStyle/>
          <a:p>
            <a:pPr algn="ctr"/>
            <a:r>
              <a:rPr lang="en-US" sz="1500" dirty="0"/>
              <a:t>Number of participant Nucleons</a:t>
            </a:r>
            <a:r>
              <a:rPr lang="zh-CN" altLang="en-US" sz="1500" dirty="0"/>
              <a:t> </a:t>
            </a:r>
            <a:r>
              <a:rPr sz="1500" dirty="0" err="1"/>
              <a:t>N</a:t>
            </a:r>
            <a:r>
              <a:rPr sz="1500" baseline="-5999" dirty="0" err="1"/>
              <a:t>part</a:t>
            </a:r>
            <a:endParaRPr sz="1500" dirty="0"/>
          </a:p>
        </p:txBody>
      </p:sp>
      <p:sp>
        <p:nvSpPr>
          <p:cNvPr id="45" name="Group">
            <a:extLst>
              <a:ext uri="{FF2B5EF4-FFF2-40B4-BE49-F238E27FC236}">
                <a16:creationId xmlns:a16="http://schemas.microsoft.com/office/drawing/2014/main" id="{03D20E38-C1C3-1E4D-8441-031319F25B1C}"/>
              </a:ext>
            </a:extLst>
          </p:cNvPr>
          <p:cNvSpPr txBox="1"/>
          <p:nvPr/>
        </p:nvSpPr>
        <p:spPr>
          <a:xfrm>
            <a:off x="1066800" y="3572564"/>
            <a:ext cx="3429000" cy="2631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numCol="1" anchor="t">
            <a:noAutofit/>
          </a:bodyPr>
          <a:lstStyle/>
          <a:p>
            <a:pPr algn="ctr"/>
            <a:r>
              <a:rPr lang="en-US" sz="1500" dirty="0"/>
              <a:t>Number of participant Nucleons</a:t>
            </a:r>
            <a:r>
              <a:rPr lang="zh-CN" altLang="en-US" sz="1500" dirty="0"/>
              <a:t> </a:t>
            </a:r>
            <a:r>
              <a:rPr sz="1500" dirty="0" err="1"/>
              <a:t>N</a:t>
            </a:r>
            <a:r>
              <a:rPr sz="1500" baseline="-5999" dirty="0" err="1"/>
              <a:t>part</a:t>
            </a:r>
            <a:endParaRPr sz="15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399DF9-1127-AC47-B59D-BA9BF9C9B0F7}"/>
              </a:ext>
            </a:extLst>
          </p:cNvPr>
          <p:cNvSpPr/>
          <p:nvPr/>
        </p:nvSpPr>
        <p:spPr>
          <a:xfrm>
            <a:off x="457201" y="981764"/>
            <a:ext cx="8382000" cy="2904436"/>
          </a:xfrm>
          <a:prstGeom prst="roundRect">
            <a:avLst>
              <a:gd name="adj" fmla="val 2827"/>
            </a:avLst>
          </a:prstGeom>
          <a:noFill/>
          <a:ln w="190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E93823-D609-0E4A-B818-C07C71951A02}"/>
              </a:ext>
            </a:extLst>
          </p:cNvPr>
          <p:cNvSpPr txBox="1"/>
          <p:nvPr/>
        </p:nvSpPr>
        <p:spPr>
          <a:xfrm>
            <a:off x="825510" y="671578"/>
            <a:ext cx="3883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T. Nonaka &amp; A. </a:t>
            </a:r>
            <a:r>
              <a:rPr lang="en-US" sz="1600" dirty="0" err="1"/>
              <a:t>Pandav</a:t>
            </a:r>
            <a:r>
              <a:rPr lang="en-US" sz="1600" dirty="0"/>
              <a:t>, STAR,  QM2019</a:t>
            </a:r>
          </a:p>
        </p:txBody>
      </p:sp>
    </p:spTree>
    <p:extLst>
      <p:ext uri="{BB962C8B-B14F-4D97-AF65-F5344CB8AC3E}">
        <p14:creationId xmlns:p14="http://schemas.microsoft.com/office/powerpoint/2010/main" val="345116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tmu_dl_may2018.eps"/>
          <p:cNvPicPr>
            <a:picLocks noChangeAspect="1"/>
          </p:cNvPicPr>
          <p:nvPr/>
        </p:nvPicPr>
        <p:blipFill rotWithShape="1">
          <a:blip r:embed="rId3"/>
          <a:srcRect l="3218" t="8182" r="2564" b="3486"/>
          <a:stretch/>
        </p:blipFill>
        <p:spPr>
          <a:xfrm>
            <a:off x="503346" y="666426"/>
            <a:ext cx="8009960" cy="613768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1307356" y="-76200"/>
            <a:ext cx="676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QCD Phase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1D4E6-DB17-714B-9D74-15DB4974C726}"/>
              </a:ext>
            </a:extLst>
          </p:cNvPr>
          <p:cNvSpPr txBox="1"/>
          <p:nvPr/>
        </p:nvSpPr>
        <p:spPr>
          <a:xfrm>
            <a:off x="6049721" y="1043461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Quark-gluon Plasma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262C47-FE9D-1440-81A2-DD78FC4F872F}"/>
              </a:ext>
            </a:extLst>
          </p:cNvPr>
          <p:cNvSpPr txBox="1"/>
          <p:nvPr/>
        </p:nvSpPr>
        <p:spPr>
          <a:xfrm>
            <a:off x="3485133" y="506711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Gas</a:t>
            </a:r>
          </a:p>
        </p:txBody>
      </p:sp>
      <p:sp>
        <p:nvSpPr>
          <p:cNvPr id="2" name="AutoShape 25" descr="Shuryak.jpg">
            <a:extLst>
              <a:ext uri="{FF2B5EF4-FFF2-40B4-BE49-F238E27FC236}">
                <a16:creationId xmlns:a16="http://schemas.microsoft.com/office/drawing/2014/main" id="{FDEACC5C-AEB9-AE41-BA0F-6405D31066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3A7F8-CDA2-5949-A2F8-798730A8FA89}"/>
              </a:ext>
            </a:extLst>
          </p:cNvPr>
          <p:cNvSpPr/>
          <p:nvPr/>
        </p:nvSpPr>
        <p:spPr>
          <a:xfrm>
            <a:off x="1752599" y="1600200"/>
            <a:ext cx="1828801" cy="304800"/>
          </a:xfrm>
          <a:prstGeom prst="rect">
            <a:avLst/>
          </a:prstGeom>
          <a:solidFill>
            <a:srgbClr val="DA0000">
              <a:alpha val="67843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LHC and RHIC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B3ABFC-8E3D-5940-927D-F702CDE21424}"/>
              </a:ext>
            </a:extLst>
          </p:cNvPr>
          <p:cNvSpPr/>
          <p:nvPr/>
        </p:nvSpPr>
        <p:spPr>
          <a:xfrm>
            <a:off x="3285031" y="1885858"/>
            <a:ext cx="1744170" cy="3239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FAIR (CBM)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008C22-0D7F-D948-8C8B-287A40668FED}"/>
              </a:ext>
            </a:extLst>
          </p:cNvPr>
          <p:cNvSpPr/>
          <p:nvPr/>
        </p:nvSpPr>
        <p:spPr>
          <a:xfrm>
            <a:off x="4913729" y="2133600"/>
            <a:ext cx="648871" cy="40014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HIRFL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HIAF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2A68926-AF9D-6349-BEDD-87B0EFC5F571}"/>
              </a:ext>
            </a:extLst>
          </p:cNvPr>
          <p:cNvSpPr/>
          <p:nvPr/>
        </p:nvSpPr>
        <p:spPr>
          <a:xfrm>
            <a:off x="6172200" y="1752600"/>
            <a:ext cx="2733100" cy="1219200"/>
          </a:xfrm>
          <a:prstGeom prst="wedgeRoundRectCallout">
            <a:avLst>
              <a:gd name="adj1" fmla="val -94511"/>
              <a:gd name="adj2" fmla="val 10896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For region μ</a:t>
            </a:r>
            <a:r>
              <a:rPr lang="en-US" sz="1600" b="1" baseline="-250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B</a:t>
            </a:r>
            <a:r>
              <a:rPr lang="en-US" sz="1600" b="1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&gt; 500 MeV, √</a:t>
            </a:r>
            <a:r>
              <a:rPr lang="en-US" sz="1600" b="1" dirty="0" err="1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s</a:t>
            </a:r>
            <a:r>
              <a:rPr lang="en-US" sz="1600" b="1" baseline="-25000" dirty="0" err="1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NN</a:t>
            </a:r>
            <a:r>
              <a:rPr lang="en-US" sz="1600" b="1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≤ 5 GeV, fixed-target experiments are much more efficient</a:t>
            </a:r>
          </a:p>
        </p:txBody>
      </p:sp>
    </p:spTree>
    <p:extLst>
      <p:ext uri="{BB962C8B-B14F-4D97-AF65-F5344CB8AC3E}">
        <p14:creationId xmlns:p14="http://schemas.microsoft.com/office/powerpoint/2010/main" val="322815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0"/>
            <a:ext cx="8953500" cy="3492500"/>
          </a:xfrm>
        </p:spPr>
        <p:txBody>
          <a:bodyPr>
            <a:normAutofit fontScale="90000"/>
          </a:bodyPr>
          <a:lstStyle/>
          <a:p>
            <a:r>
              <a:rPr lang="en-US" sz="1800" i="1" dirty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br>
              <a:rPr lang="en-US" sz="5400" b="1" i="1" dirty="0">
                <a:solidFill>
                  <a:srgbClr val="800000"/>
                </a:solidFill>
              </a:rPr>
            </a:br>
            <a:br>
              <a:rPr lang="en-US" sz="5400" b="1" i="1" dirty="0">
                <a:solidFill>
                  <a:srgbClr val="800000"/>
                </a:solidFill>
              </a:rPr>
            </a:br>
            <a:r>
              <a:rPr lang="en-US" sz="9600" b="1" dirty="0">
                <a:latin typeface="STHeiti" panose="02010600040101010101" pitchFamily="2" charset="-122"/>
                <a:ea typeface="STHeiti" panose="02010600040101010101" pitchFamily="2" charset="-122"/>
              </a:rPr>
              <a:t>BES-II &amp; Beyond</a:t>
            </a:r>
            <a:br>
              <a:rPr lang="en-US" sz="96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endParaRPr lang="en-US" sz="5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5876" t="39123" r="3812"/>
          <a:stretch>
            <a:fillRect/>
          </a:stretch>
        </p:blipFill>
        <p:spPr>
          <a:xfrm>
            <a:off x="3124200" y="4070401"/>
            <a:ext cx="2729324" cy="217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72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3"/>
          <a:srcRect l="18325" t="7284" r="5878" b="23913"/>
          <a:stretch>
            <a:fillRect/>
          </a:stretch>
        </p:blipFill>
        <p:spPr bwMode="auto">
          <a:xfrm>
            <a:off x="-31750" y="591070"/>
            <a:ext cx="9201150" cy="626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23368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MTD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117600" y="762000"/>
            <a:ext cx="12065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Magnet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290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BEMC</a:t>
            </a:r>
          </a:p>
        </p:txBody>
      </p:sp>
      <p:cxnSp>
        <p:nvCxnSpPr>
          <p:cNvPr id="33" name="Straight Connector 32"/>
          <p:cNvCxnSpPr>
            <a:stCxn id="32" idx="2"/>
          </p:cNvCxnSpPr>
          <p:nvPr/>
        </p:nvCxnSpPr>
        <p:spPr>
          <a:xfrm rot="5400000">
            <a:off x="3254719" y="1857721"/>
            <a:ext cx="1409703" cy="566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54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EEMC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35400" y="3319462"/>
            <a:ext cx="739775" cy="1125538"/>
            <a:chOff x="3187" y="1779"/>
            <a:chExt cx="378" cy="565"/>
          </a:xfrm>
        </p:grpSpPr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3187" y="1779"/>
              <a:ext cx="378" cy="556"/>
            </a:xfrm>
            <a:custGeom>
              <a:avLst/>
              <a:gdLst>
                <a:gd name="T0" fmla="*/ 12 w 1673"/>
                <a:gd name="T1" fmla="*/ 27 h 2457"/>
                <a:gd name="T2" fmla="*/ 7 w 1673"/>
                <a:gd name="T3" fmla="*/ 29 h 2457"/>
                <a:gd name="T4" fmla="*/ 3 w 1673"/>
                <a:gd name="T5" fmla="*/ 26 h 2457"/>
                <a:gd name="T6" fmla="*/ 0 w 1673"/>
                <a:gd name="T7" fmla="*/ 21 h 2457"/>
                <a:gd name="T8" fmla="*/ 0 w 1673"/>
                <a:gd name="T9" fmla="*/ 13 h 2457"/>
                <a:gd name="T10" fmla="*/ 2 w 1673"/>
                <a:gd name="T11" fmla="*/ 6 h 2457"/>
                <a:gd name="T12" fmla="*/ 7 w 1673"/>
                <a:gd name="T13" fmla="*/ 1 h 2457"/>
                <a:gd name="T14" fmla="*/ 13 w 1673"/>
                <a:gd name="T15" fmla="*/ 0 h 2457"/>
                <a:gd name="T16" fmla="*/ 17 w 1673"/>
                <a:gd name="T17" fmla="*/ 3 h 2457"/>
                <a:gd name="T18" fmla="*/ 19 w 1673"/>
                <a:gd name="T19" fmla="*/ 9 h 2457"/>
                <a:gd name="T20" fmla="*/ 19 w 1673"/>
                <a:gd name="T21" fmla="*/ 16 h 2457"/>
                <a:gd name="T22" fmla="*/ 16 w 1673"/>
                <a:gd name="T23" fmla="*/ 23 h 2457"/>
                <a:gd name="T24" fmla="*/ 12 w 1673"/>
                <a:gd name="T25" fmla="*/ 28 h 2457"/>
                <a:gd name="T26" fmla="*/ 12 w 1673"/>
                <a:gd name="T27" fmla="*/ 27 h 24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73"/>
                <a:gd name="T43" fmla="*/ 0 h 2457"/>
                <a:gd name="T44" fmla="*/ 1673 w 1673"/>
                <a:gd name="T45" fmla="*/ 2457 h 24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73" h="2457">
                  <a:moveTo>
                    <a:pt x="1058" y="2354"/>
                  </a:moveTo>
                  <a:lnTo>
                    <a:pt x="614" y="2456"/>
                  </a:lnTo>
                  <a:lnTo>
                    <a:pt x="239" y="2251"/>
                  </a:lnTo>
                  <a:lnTo>
                    <a:pt x="0" y="1808"/>
                  </a:lnTo>
                  <a:lnTo>
                    <a:pt x="0" y="1126"/>
                  </a:lnTo>
                  <a:lnTo>
                    <a:pt x="205" y="546"/>
                  </a:lnTo>
                  <a:lnTo>
                    <a:pt x="648" y="68"/>
                  </a:lnTo>
                  <a:lnTo>
                    <a:pt x="1092" y="0"/>
                  </a:lnTo>
                  <a:lnTo>
                    <a:pt x="1501" y="273"/>
                  </a:lnTo>
                  <a:lnTo>
                    <a:pt x="1672" y="750"/>
                  </a:lnTo>
                  <a:lnTo>
                    <a:pt x="1638" y="1398"/>
                  </a:lnTo>
                  <a:lnTo>
                    <a:pt x="1433" y="1978"/>
                  </a:lnTo>
                  <a:lnTo>
                    <a:pt x="1058" y="2388"/>
                  </a:lnTo>
                  <a:lnTo>
                    <a:pt x="1058" y="2354"/>
                  </a:lnTo>
                </a:path>
              </a:pathLst>
            </a:custGeom>
            <a:solidFill>
              <a:srgbClr val="FF0000">
                <a:alpha val="34901"/>
              </a:srgbClr>
            </a:solidFill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3303" y="1957"/>
              <a:ext cx="154" cy="224"/>
            </a:xfrm>
            <a:custGeom>
              <a:avLst/>
              <a:gdLst>
                <a:gd name="T0" fmla="*/ 5 w 683"/>
                <a:gd name="T1" fmla="*/ 12 h 991"/>
                <a:gd name="T2" fmla="*/ 4 w 683"/>
                <a:gd name="T3" fmla="*/ 12 h 991"/>
                <a:gd name="T4" fmla="*/ 2 w 683"/>
                <a:gd name="T5" fmla="*/ 10 h 991"/>
                <a:gd name="T6" fmla="*/ 0 w 683"/>
                <a:gd name="T7" fmla="*/ 9 h 991"/>
                <a:gd name="T8" fmla="*/ 0 w 683"/>
                <a:gd name="T9" fmla="*/ 5 h 991"/>
                <a:gd name="T10" fmla="*/ 2 w 683"/>
                <a:gd name="T11" fmla="*/ 1 h 991"/>
                <a:gd name="T12" fmla="*/ 4 w 683"/>
                <a:gd name="T13" fmla="*/ 0 h 991"/>
                <a:gd name="T14" fmla="*/ 5 w 683"/>
                <a:gd name="T15" fmla="*/ 0 h 991"/>
                <a:gd name="T16" fmla="*/ 7 w 683"/>
                <a:gd name="T17" fmla="*/ 0 h 991"/>
                <a:gd name="T18" fmla="*/ 8 w 683"/>
                <a:gd name="T19" fmla="*/ 2 h 991"/>
                <a:gd name="T20" fmla="*/ 8 w 683"/>
                <a:gd name="T21" fmla="*/ 6 h 991"/>
                <a:gd name="T22" fmla="*/ 7 w 683"/>
                <a:gd name="T23" fmla="*/ 9 h 991"/>
                <a:gd name="T24" fmla="*/ 5 w 683"/>
                <a:gd name="T25" fmla="*/ 11 h 991"/>
                <a:gd name="T26" fmla="*/ 3 w 683"/>
                <a:gd name="T27" fmla="*/ 11 h 9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83"/>
                <a:gd name="T43" fmla="*/ 0 h 991"/>
                <a:gd name="T44" fmla="*/ 683 w 683"/>
                <a:gd name="T45" fmla="*/ 991 h 9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83" h="991">
                  <a:moveTo>
                    <a:pt x="443" y="990"/>
                  </a:moveTo>
                  <a:lnTo>
                    <a:pt x="307" y="990"/>
                  </a:lnTo>
                  <a:lnTo>
                    <a:pt x="136" y="887"/>
                  </a:lnTo>
                  <a:lnTo>
                    <a:pt x="0" y="751"/>
                  </a:lnTo>
                  <a:lnTo>
                    <a:pt x="0" y="444"/>
                  </a:lnTo>
                  <a:lnTo>
                    <a:pt x="136" y="103"/>
                  </a:lnTo>
                  <a:lnTo>
                    <a:pt x="307" y="0"/>
                  </a:lnTo>
                  <a:lnTo>
                    <a:pt x="443" y="0"/>
                  </a:lnTo>
                  <a:lnTo>
                    <a:pt x="648" y="35"/>
                  </a:lnTo>
                  <a:lnTo>
                    <a:pt x="682" y="205"/>
                  </a:lnTo>
                  <a:lnTo>
                    <a:pt x="682" y="512"/>
                  </a:lnTo>
                  <a:lnTo>
                    <a:pt x="614" y="785"/>
                  </a:lnTo>
                  <a:lnTo>
                    <a:pt x="443" y="956"/>
                  </a:lnTo>
                  <a:lnTo>
                    <a:pt x="273" y="956"/>
                  </a:lnTo>
                </a:path>
              </a:pathLst>
            </a:cu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3241" y="1895"/>
              <a:ext cx="99" cy="8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3342" y="1802"/>
              <a:ext cx="15" cy="1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3410" y="1795"/>
              <a:ext cx="32" cy="15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3449" y="1849"/>
              <a:ext cx="71" cy="11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3465" y="1957"/>
              <a:ext cx="94" cy="5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H="1" flipV="1">
              <a:off x="3465" y="2073"/>
              <a:ext cx="86" cy="1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H="1" flipV="1">
              <a:off x="3441" y="2149"/>
              <a:ext cx="71" cy="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H="1" flipV="1">
              <a:off x="3403" y="2188"/>
              <a:ext cx="24" cy="11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3326" y="2181"/>
              <a:ext cx="30" cy="1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3249" y="2158"/>
              <a:ext cx="76" cy="14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V="1">
              <a:off x="3187" y="2111"/>
              <a:ext cx="123" cy="78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3187" y="2035"/>
              <a:ext cx="107" cy="1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4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STAR Detector System </a:t>
            </a:r>
            <a:endParaRPr lang="el-GR" sz="36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-698500" y="-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3" name="Elbow Connector 82"/>
          <p:cNvCxnSpPr>
            <a:stCxn id="27" idx="2"/>
          </p:cNvCxnSpPr>
          <p:nvPr/>
        </p:nvCxnSpPr>
        <p:spPr>
          <a:xfrm rot="5400000">
            <a:off x="4441824" y="898526"/>
            <a:ext cx="381003" cy="895350"/>
          </a:xfrm>
          <a:prstGeom prst="bentConnector2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2"/>
          <p:cNvCxnSpPr/>
          <p:nvPr/>
        </p:nvCxnSpPr>
        <p:spPr>
          <a:xfrm rot="10800000" flipV="1">
            <a:off x="4348154" y="1156492"/>
            <a:ext cx="2955346" cy="2501107"/>
          </a:xfrm>
          <a:prstGeom prst="bentConnector3">
            <a:avLst>
              <a:gd name="adj1" fmla="val -278"/>
            </a:avLst>
          </a:prstGeom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82"/>
          <p:cNvCxnSpPr>
            <a:stCxn id="39" idx="2"/>
          </p:cNvCxnSpPr>
          <p:nvPr/>
        </p:nvCxnSpPr>
        <p:spPr>
          <a:xfrm rot="5400000">
            <a:off x="4556919" y="1678783"/>
            <a:ext cx="2163764" cy="1117599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28" idx="2"/>
          </p:cNvCxnSpPr>
          <p:nvPr/>
        </p:nvCxnSpPr>
        <p:spPr>
          <a:xfrm rot="5400000">
            <a:off x="2479276" y="1546624"/>
            <a:ext cx="781849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82"/>
          <p:cNvCxnSpPr>
            <a:stCxn id="30" idx="2"/>
          </p:cNvCxnSpPr>
          <p:nvPr/>
        </p:nvCxnSpPr>
        <p:spPr>
          <a:xfrm rot="16200000" flipH="1">
            <a:off x="1292224" y="1584326"/>
            <a:ext cx="1701802" cy="844550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82"/>
          <p:cNvCxnSpPr>
            <a:stCxn id="36" idx="2"/>
          </p:cNvCxnSpPr>
          <p:nvPr/>
        </p:nvCxnSpPr>
        <p:spPr>
          <a:xfrm rot="5400000">
            <a:off x="-292101" y="2006601"/>
            <a:ext cx="1701802" cy="1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82"/>
          <p:cNvCxnSpPr>
            <a:stCxn id="35" idx="2"/>
          </p:cNvCxnSpPr>
          <p:nvPr/>
        </p:nvCxnSpPr>
        <p:spPr>
          <a:xfrm rot="5400000">
            <a:off x="6305544" y="1885957"/>
            <a:ext cx="2832114" cy="1371599"/>
          </a:xfrm>
          <a:prstGeom prst="bentConnector3">
            <a:avLst>
              <a:gd name="adj1" fmla="val 99776"/>
            </a:avLst>
          </a:prstGeom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874000" y="762000"/>
            <a:ext cx="1066800" cy="3936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B400F"/>
                </a:solidFill>
                <a:latin typeface="Arial Black"/>
                <a:cs typeface="Arial Black"/>
              </a:rPr>
              <a:t>EPD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66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TOF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564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1B400F"/>
                </a:solidFill>
                <a:latin typeface="Arial Black"/>
                <a:cs typeface="Arial Black"/>
              </a:rPr>
              <a:t>iTPC</a:t>
            </a:r>
            <a:endParaRPr lang="en-US" b="1" dirty="0">
              <a:solidFill>
                <a:srgbClr val="1B400F"/>
              </a:solidFill>
              <a:latin typeface="Arial Black"/>
              <a:cs typeface="Arial Black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66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TPC</a:t>
            </a:r>
          </a:p>
        </p:txBody>
      </p:sp>
      <p:cxnSp>
        <p:nvCxnSpPr>
          <p:cNvPr id="72" name="Straight Connector 71"/>
          <p:cNvCxnSpPr/>
          <p:nvPr/>
        </p:nvCxnSpPr>
        <p:spPr>
          <a:xfrm rot="16200000" flipH="1">
            <a:off x="3492502" y="2247899"/>
            <a:ext cx="1447797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66276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2019 - 2021: BES-II at RHIC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86029"/>
              </p:ext>
            </p:extLst>
          </p:nvPr>
        </p:nvGraphicFramePr>
        <p:xfrm>
          <a:off x="787400" y="774700"/>
          <a:ext cx="7620000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√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baseline="-25000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NN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(GeV)</a:t>
                      </a:r>
                      <a:endParaRPr lang="en-US" sz="1400" baseline="-250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Events (10</a:t>
                      </a:r>
                      <a:r>
                        <a:rPr lang="en-US" sz="1800" baseline="30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en-US"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BES</a:t>
                      </a:r>
                      <a:r>
                        <a:rPr lang="en-US" baseline="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II </a:t>
                      </a:r>
                      <a:r>
                        <a:rPr lang="en-US" baseline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 BES I</a:t>
                      </a:r>
                      <a:endParaRPr lang="en-US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μ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</a:t>
                      </a:r>
                      <a:r>
                        <a:rPr lang="en-US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(MeV)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62.4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54.4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400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 /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2019-21 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/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300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 /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2019-21 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/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 /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2019-21 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/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315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160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/ 0.3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2019-21 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/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100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 /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2019-21 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/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5276671"/>
            <a:ext cx="863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>
                <a:latin typeface="Arial"/>
                <a:cs typeface="Arial"/>
              </a:rPr>
              <a:t>   </a:t>
            </a:r>
            <a:r>
              <a:rPr lang="en-US" sz="36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Precision measurements: map the QCD phase diagram  </a:t>
            </a:r>
            <a:r>
              <a:rPr lang="en-US" sz="28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200 &lt; μ</a:t>
            </a:r>
            <a:r>
              <a:rPr lang="en-US" sz="2800" b="1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B</a:t>
            </a:r>
            <a:r>
              <a:rPr lang="en-US" sz="28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&lt; 420MeV </a:t>
            </a:r>
          </a:p>
        </p:txBody>
      </p:sp>
    </p:spTree>
    <p:extLst>
      <p:ext uri="{BB962C8B-B14F-4D97-AF65-F5344CB8AC3E}">
        <p14:creationId xmlns:p14="http://schemas.microsoft.com/office/powerpoint/2010/main" val="1390224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F60B2C-D9C5-48F3-96B4-2019EB1D1ED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r="3433"/>
          <a:stretch>
            <a:fillRect/>
          </a:stretch>
        </p:blipFill>
        <p:spPr bwMode="auto">
          <a:xfrm>
            <a:off x="60270" y="609600"/>
            <a:ext cx="8876715" cy="62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138112"/>
            <a:ext cx="9144000" cy="928688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sz="36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Facility for Antiproton &amp; Ion Research: </a:t>
            </a:r>
            <a:r>
              <a:rPr lang="en-GB" sz="36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FAIR</a:t>
            </a:r>
          </a:p>
        </p:txBody>
      </p:sp>
      <p:sp>
        <p:nvSpPr>
          <p:cNvPr id="4" name="TextBox 28"/>
          <p:cNvSpPr txBox="1"/>
          <p:nvPr/>
        </p:nvSpPr>
        <p:spPr>
          <a:xfrm>
            <a:off x="6228184" y="1542270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GB" sz="1200" kern="0" dirty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</a:p>
        </p:txBody>
      </p:sp>
      <p:sp>
        <p:nvSpPr>
          <p:cNvPr id="5" name="TextBox 27"/>
          <p:cNvSpPr txBox="1"/>
          <p:nvPr/>
        </p:nvSpPr>
        <p:spPr>
          <a:xfrm>
            <a:off x="3409463" y="1554581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1B587C"/>
                </a:solidFill>
                <a:latin typeface="Verdana"/>
                <a:cs typeface="Arial" charset="0"/>
              </a:rPr>
              <a:t>SIS18</a:t>
            </a:r>
          </a:p>
        </p:txBody>
      </p:sp>
      <p:sp>
        <p:nvSpPr>
          <p:cNvPr id="8" name="TextBox 36"/>
          <p:cNvSpPr txBox="1"/>
          <p:nvPr/>
        </p:nvSpPr>
        <p:spPr>
          <a:xfrm>
            <a:off x="6245805" y="2738735"/>
            <a:ext cx="68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kern="0" dirty="0">
                <a:latin typeface="Angsana New" panose="02020603050405020304" pitchFamily="18" charset="-34"/>
                <a:ea typeface="STHeiti" panose="02010600040101010101" pitchFamily="2" charset="-122"/>
                <a:cs typeface="Angsana New" panose="02020603050405020304" pitchFamily="18" charset="-34"/>
              </a:rPr>
              <a:t>CBM</a:t>
            </a:r>
          </a:p>
        </p:txBody>
      </p:sp>
      <p:sp>
        <p:nvSpPr>
          <p:cNvPr id="11" name="TextBox 29"/>
          <p:cNvSpPr txBox="1"/>
          <p:nvPr/>
        </p:nvSpPr>
        <p:spPr>
          <a:xfrm>
            <a:off x="2555768" y="1700050"/>
            <a:ext cx="817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kern="0" dirty="0">
                <a:solidFill>
                  <a:srgbClr val="9F2936"/>
                </a:solidFill>
                <a:latin typeface="Verdana"/>
                <a:cs typeface="Arial" charset="0"/>
              </a:rPr>
              <a:t>p-Linac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496" y="5126716"/>
            <a:ext cx="4141941" cy="222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GB" sz="2000" b="1" dirty="0">
                <a:solidFill>
                  <a:srgbClr val="9F2936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CBM Beams</a:t>
            </a:r>
            <a:endParaRPr lang="en-GB" b="1" dirty="0">
              <a:solidFill>
                <a:srgbClr val="14425D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285750" indent="-285750" defTabSz="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10</a:t>
            </a:r>
            <a:r>
              <a:rPr lang="en-GB" baseline="30000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9</a:t>
            </a: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/s </a:t>
            </a:r>
            <a:r>
              <a:rPr lang="en-GB" baseline="30000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Au up to 11 GeV/u</a:t>
            </a:r>
          </a:p>
          <a:p>
            <a:pPr marL="285750" indent="-285750" defTabSz="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10</a:t>
            </a:r>
            <a:r>
              <a:rPr lang="en-GB" baseline="30000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9</a:t>
            </a: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/s C, Ca, ... up to 14 GeV/u</a:t>
            </a:r>
          </a:p>
          <a:p>
            <a:pPr marL="285750" indent="-285750" defTabSz="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10</a:t>
            </a:r>
            <a:r>
              <a:rPr lang="en-GB" baseline="30000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11</a:t>
            </a: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/s </a:t>
            </a:r>
            <a:r>
              <a:rPr lang="en-GB" baseline="30000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GB" dirty="0">
                <a:solidFill>
                  <a:srgbClr val="14425D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 up to 29 GeV</a:t>
            </a:r>
          </a:p>
          <a:p>
            <a:pPr marL="285750" indent="-285750" defTabSz="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4425D"/>
              </a:solidFill>
            </a:endParaRPr>
          </a:p>
          <a:p>
            <a:pPr marL="285750" indent="-285750" defTabSz="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14425D"/>
              </a:solidFill>
            </a:endParaRPr>
          </a:p>
          <a:p>
            <a:pPr defTabSz="457200">
              <a:lnSpc>
                <a:spcPct val="110000"/>
              </a:lnSpc>
            </a:pPr>
            <a:endParaRPr lang="en-GB" dirty="0">
              <a:solidFill>
                <a:srgbClr val="14425D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3851920" y="6237167"/>
            <a:ext cx="729081" cy="145"/>
          </a:xfrm>
          <a:prstGeom prst="straightConnector1">
            <a:avLst/>
          </a:prstGeom>
          <a:noFill/>
          <a:ln w="4250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21" name="Textfeld 20"/>
          <p:cNvSpPr txBox="1"/>
          <p:nvPr/>
        </p:nvSpPr>
        <p:spPr>
          <a:xfrm>
            <a:off x="3923928" y="6320353"/>
            <a:ext cx="729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kern="0" dirty="0">
                <a:solidFill>
                  <a:prstClr val="black"/>
                </a:solidFill>
                <a:latin typeface="Verdana"/>
                <a:cs typeface="Arial" charset="0"/>
              </a:rPr>
              <a:t>100 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593406" y="3178314"/>
            <a:ext cx="239819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CBM: FAIR Day-1 Experiment!</a:t>
            </a:r>
          </a:p>
          <a:p>
            <a:r>
              <a:rPr lang="de-DE" sz="2000" b="1" dirty="0" err="1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√s</a:t>
            </a:r>
            <a:r>
              <a:rPr lang="de-DE" sz="2000" b="1" baseline="-25000" dirty="0" err="1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NN</a:t>
            </a:r>
            <a:r>
              <a:rPr lang="de-DE" sz="20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= 2 - 5 GeV</a:t>
            </a:r>
          </a:p>
          <a:p>
            <a:endParaRPr lang="de-DE" sz="2000" b="1" dirty="0">
              <a:solidFill>
                <a:srgbClr val="C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lang="de-DE" sz="20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Starts in 2025  </a:t>
            </a:r>
          </a:p>
          <a:p>
            <a:endParaRPr lang="de-DE" sz="2000" b="1" dirty="0">
              <a:latin typeface="Arial"/>
              <a:ea typeface="Tahom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34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1447800" y="1519237"/>
          <a:ext cx="6293150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0" name="位图图像" r:id="rId3" imgW="6838095" imgH="4600000" progId="">
                  <p:embed/>
                </p:oleObj>
              </mc:Choice>
              <mc:Fallback>
                <p:oleObj name="位图图像" r:id="rId3" imgW="6838095" imgH="4600000" progId="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19237"/>
                        <a:ext cx="6293150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 type="none" w="sm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774690" y="-56753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de-DE" altLang="zh-CN" sz="3600" b="1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CBM Experiment at FAIR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16600" y="82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5" name="Straight Connector 24"/>
          <p:cNvCxnSpPr>
            <a:stCxn id="17" idx="2"/>
          </p:cNvCxnSpPr>
          <p:nvPr/>
        </p:nvCxnSpPr>
        <p:spPr>
          <a:xfrm rot="5400000">
            <a:off x="5325549" y="1510230"/>
            <a:ext cx="559830" cy="257173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1" idx="2"/>
          </p:cNvCxnSpPr>
          <p:nvPr/>
        </p:nvCxnSpPr>
        <p:spPr>
          <a:xfrm rot="5400000">
            <a:off x="6667501" y="1320800"/>
            <a:ext cx="393699" cy="469900"/>
          </a:xfrm>
          <a:prstGeom prst="line">
            <a:avLst/>
          </a:prstGeom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2"/>
          </p:cNvCxnSpPr>
          <p:nvPr/>
        </p:nvCxnSpPr>
        <p:spPr>
          <a:xfrm rot="5400000">
            <a:off x="6938170" y="1570832"/>
            <a:ext cx="1608137" cy="1158875"/>
          </a:xfrm>
          <a:prstGeom prst="line">
            <a:avLst/>
          </a:prstGeom>
          <a:ln w="2857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2" idx="2"/>
          </p:cNvCxnSpPr>
          <p:nvPr/>
        </p:nvCxnSpPr>
        <p:spPr>
          <a:xfrm rot="16200000" flipH="1">
            <a:off x="4059912" y="1580475"/>
            <a:ext cx="1062277" cy="635000"/>
          </a:xfrm>
          <a:prstGeom prst="line">
            <a:avLst/>
          </a:prstGeom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2" idx="2"/>
          </p:cNvCxnSpPr>
          <p:nvPr/>
        </p:nvCxnSpPr>
        <p:spPr>
          <a:xfrm rot="5400000">
            <a:off x="3340892" y="1543845"/>
            <a:ext cx="1109667" cy="755650"/>
          </a:xfrm>
          <a:prstGeom prst="line">
            <a:avLst/>
          </a:prstGeom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rot="16200000" flipH="1">
            <a:off x="1680368" y="2251869"/>
            <a:ext cx="1947864" cy="177800"/>
          </a:xfrm>
          <a:prstGeom prst="line">
            <a:avLst/>
          </a:prstGeom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3" idx="2"/>
          </p:cNvCxnSpPr>
          <p:nvPr/>
        </p:nvCxnSpPr>
        <p:spPr>
          <a:xfrm rot="16200000" flipH="1">
            <a:off x="774700" y="1638300"/>
            <a:ext cx="2057400" cy="1524000"/>
          </a:xfrm>
          <a:prstGeom prst="line">
            <a:avLst/>
          </a:prstGeom>
          <a:ln w="28575" cap="flat" cmpd="sng" algn="ctr">
            <a:solidFill>
              <a:srgbClr val="C6D9F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279400" y="723900"/>
            <a:ext cx="8610600" cy="5130800"/>
          </a:xfrm>
          <a:prstGeom prst="roundRect">
            <a:avLst>
              <a:gd name="adj" fmla="val 319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TextBox 18"/>
          <p:cNvSpPr txBox="1">
            <a:spLocks noChangeArrowheads="1"/>
          </p:cNvSpPr>
          <p:nvPr/>
        </p:nvSpPr>
        <p:spPr bwMode="auto">
          <a:xfrm>
            <a:off x="355600" y="5357911"/>
            <a:ext cx="8407400" cy="1119089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en-US" sz="2000" b="1" dirty="0">
                <a:solidFill>
                  <a:srgbClr val="800000"/>
                </a:solidFill>
                <a:latin typeface="Arial"/>
                <a:ea typeface="宋体"/>
                <a:cs typeface="Arial"/>
              </a:rPr>
              <a:t> </a:t>
            </a:r>
            <a:r>
              <a:rPr lang="en-US" sz="20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FAIR: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One of the highest intensity accelerator complexes</a:t>
            </a:r>
            <a:endParaRPr lang="en-US" altLang="zh-CN" sz="1600" dirty="0">
              <a:solidFill>
                <a:srgbClr val="0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457200" indent="-457200">
              <a:lnSpc>
                <a:spcPct val="12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altLang="zh-CN" sz="20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Precision measurements</a:t>
            </a:r>
            <a:r>
              <a:rPr lang="en-US" altLang="zh-CN" sz="2000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at high baryon density region for: </a:t>
            </a:r>
            <a:endParaRPr lang="en-US" altLang="zh-CN" sz="1600" dirty="0">
              <a:solidFill>
                <a:srgbClr val="0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(</a:t>
            </a:r>
            <a:r>
              <a:rPr lang="en-US" altLang="zh-CN" dirty="0" err="1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i</a:t>
            </a:r>
            <a:r>
              <a:rPr lang="en-US" altLang="zh-CN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) Dileptons (</a:t>
            </a:r>
            <a:r>
              <a:rPr lang="en-US" altLang="zh-CN" b="1" i="1" dirty="0" err="1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e</a:t>
            </a:r>
            <a:r>
              <a:rPr lang="en-US" altLang="zh-CN" b="1" i="1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altLang="zh-CN" b="1" i="1" dirty="0" err="1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μ</a:t>
            </a:r>
            <a:r>
              <a:rPr lang="en-US" altLang="zh-CN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);  (ii) 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High order correlations; </a:t>
            </a:r>
            <a:r>
              <a:rPr lang="en-US" altLang="zh-CN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(iii) Flavor productions (</a:t>
            </a:r>
            <a:r>
              <a:rPr lang="en-US" altLang="zh-CN" b="1" i="1" dirty="0" err="1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</a:t>
            </a:r>
            <a:r>
              <a:rPr lang="en-US" altLang="zh-CN" b="1" i="1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altLang="zh-CN" b="1" i="1" dirty="0" err="1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</a:t>
            </a:r>
            <a:r>
              <a:rPr lang="en-US" altLang="zh-CN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) </a:t>
            </a:r>
            <a:endParaRPr lang="en-US" altLang="zh-CN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sp>
        <p:nvSpPr>
          <p:cNvPr id="17" name="AutoShape 163"/>
          <p:cNvSpPr>
            <a:spLocks noChangeArrowheads="1"/>
          </p:cNvSpPr>
          <p:nvPr/>
        </p:nvSpPr>
        <p:spPr bwMode="auto">
          <a:xfrm>
            <a:off x="5219700" y="876301"/>
            <a:ext cx="1028700" cy="482600"/>
          </a:xfrm>
          <a:prstGeom prst="flowChartAlternateProcess">
            <a:avLst/>
          </a:prstGeom>
          <a:solidFill>
            <a:srgbClr val="FFFF00"/>
          </a:solidFill>
          <a:ln w="571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800000"/>
                </a:solidFill>
                <a:latin typeface="Arial"/>
                <a:ea typeface="宋体" pitchFamily="2" charset="-122"/>
                <a:cs typeface="Arial"/>
              </a:rPr>
              <a:t>TOF</a:t>
            </a:r>
            <a:endParaRPr lang="zh-CN" altLang="zh-CN" sz="2000" b="1" dirty="0">
              <a:solidFill>
                <a:srgbClr val="8000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18" name="AutoShape 163"/>
          <p:cNvSpPr>
            <a:spLocks noChangeArrowheads="1"/>
          </p:cNvSpPr>
          <p:nvPr/>
        </p:nvSpPr>
        <p:spPr bwMode="auto">
          <a:xfrm>
            <a:off x="1828800" y="876300"/>
            <a:ext cx="1473200" cy="490537"/>
          </a:xfrm>
          <a:prstGeom prst="flowChartAlternateProcess">
            <a:avLst/>
          </a:prstGeom>
          <a:solidFill>
            <a:schemeClr val="bg1"/>
          </a:solidFill>
          <a:ln w="571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800000"/>
                </a:solidFill>
                <a:latin typeface="Arial"/>
                <a:ea typeface="宋体" pitchFamily="2" charset="-122"/>
                <a:cs typeface="Arial"/>
              </a:rPr>
              <a:t>MVD/STS</a:t>
            </a:r>
            <a:endParaRPr lang="zh-CN" altLang="zh-CN" sz="2000" b="1" dirty="0">
              <a:solidFill>
                <a:srgbClr val="8000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0" name="AutoShape 163"/>
          <p:cNvSpPr>
            <a:spLocks noChangeArrowheads="1"/>
          </p:cNvSpPr>
          <p:nvPr/>
        </p:nvSpPr>
        <p:spPr bwMode="auto">
          <a:xfrm>
            <a:off x="7880349" y="876301"/>
            <a:ext cx="882651" cy="469900"/>
          </a:xfrm>
          <a:prstGeom prst="flowChartAlternateProcess">
            <a:avLst/>
          </a:prstGeom>
          <a:solidFill>
            <a:schemeClr val="bg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800000"/>
                </a:solidFill>
                <a:latin typeface="Arial"/>
                <a:ea typeface="宋体" pitchFamily="2" charset="-122"/>
                <a:cs typeface="Arial"/>
              </a:rPr>
              <a:t>PSD</a:t>
            </a:r>
            <a:endParaRPr lang="zh-CN" altLang="zh-CN" sz="2000" b="1" dirty="0">
              <a:solidFill>
                <a:srgbClr val="8000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1" name="AutoShape 163"/>
          <p:cNvSpPr>
            <a:spLocks noChangeArrowheads="1"/>
          </p:cNvSpPr>
          <p:nvPr/>
        </p:nvSpPr>
        <p:spPr bwMode="auto">
          <a:xfrm>
            <a:off x="6502400" y="889001"/>
            <a:ext cx="1193800" cy="469900"/>
          </a:xfrm>
          <a:prstGeom prst="flowChartAlternateProcess">
            <a:avLst/>
          </a:prstGeom>
          <a:solidFill>
            <a:schemeClr val="bg1"/>
          </a:solidFill>
          <a:ln w="571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800000"/>
                </a:solidFill>
                <a:latin typeface="Arial"/>
                <a:ea typeface="宋体" pitchFamily="2" charset="-122"/>
                <a:cs typeface="Arial"/>
              </a:rPr>
              <a:t>EMCal</a:t>
            </a:r>
            <a:endParaRPr lang="zh-CN" altLang="zh-CN" sz="2000" b="1" dirty="0">
              <a:solidFill>
                <a:srgbClr val="8000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2" name="AutoShape 163"/>
          <p:cNvSpPr>
            <a:spLocks noChangeArrowheads="1"/>
          </p:cNvSpPr>
          <p:nvPr/>
        </p:nvSpPr>
        <p:spPr bwMode="auto">
          <a:xfrm>
            <a:off x="3517900" y="876300"/>
            <a:ext cx="1511300" cy="490537"/>
          </a:xfrm>
          <a:prstGeom prst="flowChartAlternateProcess">
            <a:avLst/>
          </a:prstGeom>
          <a:solidFill>
            <a:schemeClr val="bg1"/>
          </a:solidFill>
          <a:ln w="571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800000"/>
                </a:solidFill>
                <a:latin typeface="Arial"/>
                <a:ea typeface="宋体"/>
                <a:cs typeface="Arial"/>
              </a:rPr>
              <a:t>RICH/TRD</a:t>
            </a:r>
            <a:endParaRPr lang="zh-CN" altLang="zh-CN" sz="2000" b="1" dirty="0">
              <a:solidFill>
                <a:srgbClr val="800000"/>
              </a:solidFill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3" name="AutoShape 163"/>
          <p:cNvSpPr>
            <a:spLocks noChangeArrowheads="1"/>
          </p:cNvSpPr>
          <p:nvPr/>
        </p:nvSpPr>
        <p:spPr bwMode="auto">
          <a:xfrm>
            <a:off x="482600" y="881063"/>
            <a:ext cx="1117600" cy="490537"/>
          </a:xfrm>
          <a:prstGeom prst="flowChartAlternateProcess">
            <a:avLst/>
          </a:prstGeom>
          <a:solidFill>
            <a:schemeClr val="bg1"/>
          </a:solidFill>
          <a:ln w="571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800000"/>
                </a:solidFill>
                <a:latin typeface="Arial"/>
                <a:ea typeface="宋体" pitchFamily="2" charset="-122"/>
                <a:cs typeface="Arial"/>
              </a:rPr>
              <a:t>Target</a:t>
            </a:r>
            <a:endParaRPr lang="zh-CN" altLang="zh-CN" sz="2000" b="1" dirty="0">
              <a:solidFill>
                <a:srgbClr val="800000"/>
              </a:solidFill>
              <a:latin typeface="Arial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35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3"/>
          <a:srcRect l="18325" t="7284" r="5878" b="23913"/>
          <a:stretch>
            <a:fillRect/>
          </a:stretch>
        </p:blipFill>
        <p:spPr bwMode="auto">
          <a:xfrm>
            <a:off x="-31750" y="591070"/>
            <a:ext cx="9201150" cy="626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" name="Rounded Rectangle 27"/>
          <p:cNvSpPr/>
          <p:nvPr/>
        </p:nvSpPr>
        <p:spPr>
          <a:xfrm>
            <a:off x="2336800" y="762000"/>
            <a:ext cx="1066800" cy="39370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Arial Black"/>
                <a:cs typeface="Arial Black"/>
              </a:rPr>
              <a:t>MTD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117600" y="762000"/>
            <a:ext cx="12065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800000"/>
                </a:solidFill>
                <a:latin typeface="Arial Black"/>
                <a:cs typeface="Arial Black"/>
              </a:rPr>
              <a:t>Magnet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290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Arial Black"/>
                <a:cs typeface="Arial Black"/>
              </a:rPr>
              <a:t>BEMC</a:t>
            </a:r>
          </a:p>
        </p:txBody>
      </p:sp>
      <p:cxnSp>
        <p:nvCxnSpPr>
          <p:cNvPr id="33" name="Straight Connector 32"/>
          <p:cNvCxnSpPr>
            <a:stCxn id="32" idx="2"/>
          </p:cNvCxnSpPr>
          <p:nvPr/>
        </p:nvCxnSpPr>
        <p:spPr>
          <a:xfrm rot="5400000">
            <a:off x="3254719" y="1857721"/>
            <a:ext cx="1409703" cy="5661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254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Arial Black"/>
                <a:cs typeface="Arial Black"/>
              </a:rPr>
              <a:t>EEMC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35400" y="3319462"/>
            <a:ext cx="739775" cy="1125538"/>
            <a:chOff x="3187" y="1779"/>
            <a:chExt cx="378" cy="565"/>
          </a:xfrm>
        </p:grpSpPr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3187" y="1779"/>
              <a:ext cx="378" cy="556"/>
            </a:xfrm>
            <a:custGeom>
              <a:avLst/>
              <a:gdLst>
                <a:gd name="T0" fmla="*/ 12 w 1673"/>
                <a:gd name="T1" fmla="*/ 27 h 2457"/>
                <a:gd name="T2" fmla="*/ 7 w 1673"/>
                <a:gd name="T3" fmla="*/ 29 h 2457"/>
                <a:gd name="T4" fmla="*/ 3 w 1673"/>
                <a:gd name="T5" fmla="*/ 26 h 2457"/>
                <a:gd name="T6" fmla="*/ 0 w 1673"/>
                <a:gd name="T7" fmla="*/ 21 h 2457"/>
                <a:gd name="T8" fmla="*/ 0 w 1673"/>
                <a:gd name="T9" fmla="*/ 13 h 2457"/>
                <a:gd name="T10" fmla="*/ 2 w 1673"/>
                <a:gd name="T11" fmla="*/ 6 h 2457"/>
                <a:gd name="T12" fmla="*/ 7 w 1673"/>
                <a:gd name="T13" fmla="*/ 1 h 2457"/>
                <a:gd name="T14" fmla="*/ 13 w 1673"/>
                <a:gd name="T15" fmla="*/ 0 h 2457"/>
                <a:gd name="T16" fmla="*/ 17 w 1673"/>
                <a:gd name="T17" fmla="*/ 3 h 2457"/>
                <a:gd name="T18" fmla="*/ 19 w 1673"/>
                <a:gd name="T19" fmla="*/ 9 h 2457"/>
                <a:gd name="T20" fmla="*/ 19 w 1673"/>
                <a:gd name="T21" fmla="*/ 16 h 2457"/>
                <a:gd name="T22" fmla="*/ 16 w 1673"/>
                <a:gd name="T23" fmla="*/ 23 h 2457"/>
                <a:gd name="T24" fmla="*/ 12 w 1673"/>
                <a:gd name="T25" fmla="*/ 28 h 2457"/>
                <a:gd name="T26" fmla="*/ 12 w 1673"/>
                <a:gd name="T27" fmla="*/ 27 h 24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73"/>
                <a:gd name="T43" fmla="*/ 0 h 2457"/>
                <a:gd name="T44" fmla="*/ 1673 w 1673"/>
                <a:gd name="T45" fmla="*/ 2457 h 24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73" h="2457">
                  <a:moveTo>
                    <a:pt x="1058" y="2354"/>
                  </a:moveTo>
                  <a:lnTo>
                    <a:pt x="614" y="2456"/>
                  </a:lnTo>
                  <a:lnTo>
                    <a:pt x="239" y="2251"/>
                  </a:lnTo>
                  <a:lnTo>
                    <a:pt x="0" y="1808"/>
                  </a:lnTo>
                  <a:lnTo>
                    <a:pt x="0" y="1126"/>
                  </a:lnTo>
                  <a:lnTo>
                    <a:pt x="205" y="546"/>
                  </a:lnTo>
                  <a:lnTo>
                    <a:pt x="648" y="68"/>
                  </a:lnTo>
                  <a:lnTo>
                    <a:pt x="1092" y="0"/>
                  </a:lnTo>
                  <a:lnTo>
                    <a:pt x="1501" y="273"/>
                  </a:lnTo>
                  <a:lnTo>
                    <a:pt x="1672" y="750"/>
                  </a:lnTo>
                  <a:lnTo>
                    <a:pt x="1638" y="1398"/>
                  </a:lnTo>
                  <a:lnTo>
                    <a:pt x="1433" y="1978"/>
                  </a:lnTo>
                  <a:lnTo>
                    <a:pt x="1058" y="2388"/>
                  </a:lnTo>
                  <a:lnTo>
                    <a:pt x="1058" y="2354"/>
                  </a:lnTo>
                </a:path>
              </a:pathLst>
            </a:custGeom>
            <a:solidFill>
              <a:srgbClr val="FF0000">
                <a:alpha val="34901"/>
              </a:srgbClr>
            </a:solidFill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3303" y="1957"/>
              <a:ext cx="154" cy="224"/>
            </a:xfrm>
            <a:custGeom>
              <a:avLst/>
              <a:gdLst>
                <a:gd name="T0" fmla="*/ 5 w 683"/>
                <a:gd name="T1" fmla="*/ 12 h 991"/>
                <a:gd name="T2" fmla="*/ 4 w 683"/>
                <a:gd name="T3" fmla="*/ 12 h 991"/>
                <a:gd name="T4" fmla="*/ 2 w 683"/>
                <a:gd name="T5" fmla="*/ 10 h 991"/>
                <a:gd name="T6" fmla="*/ 0 w 683"/>
                <a:gd name="T7" fmla="*/ 9 h 991"/>
                <a:gd name="T8" fmla="*/ 0 w 683"/>
                <a:gd name="T9" fmla="*/ 5 h 991"/>
                <a:gd name="T10" fmla="*/ 2 w 683"/>
                <a:gd name="T11" fmla="*/ 1 h 991"/>
                <a:gd name="T12" fmla="*/ 4 w 683"/>
                <a:gd name="T13" fmla="*/ 0 h 991"/>
                <a:gd name="T14" fmla="*/ 5 w 683"/>
                <a:gd name="T15" fmla="*/ 0 h 991"/>
                <a:gd name="T16" fmla="*/ 7 w 683"/>
                <a:gd name="T17" fmla="*/ 0 h 991"/>
                <a:gd name="T18" fmla="*/ 8 w 683"/>
                <a:gd name="T19" fmla="*/ 2 h 991"/>
                <a:gd name="T20" fmla="*/ 8 w 683"/>
                <a:gd name="T21" fmla="*/ 6 h 991"/>
                <a:gd name="T22" fmla="*/ 7 w 683"/>
                <a:gd name="T23" fmla="*/ 9 h 991"/>
                <a:gd name="T24" fmla="*/ 5 w 683"/>
                <a:gd name="T25" fmla="*/ 11 h 991"/>
                <a:gd name="T26" fmla="*/ 3 w 683"/>
                <a:gd name="T27" fmla="*/ 11 h 99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83"/>
                <a:gd name="T43" fmla="*/ 0 h 991"/>
                <a:gd name="T44" fmla="*/ 683 w 683"/>
                <a:gd name="T45" fmla="*/ 991 h 99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83" h="991">
                  <a:moveTo>
                    <a:pt x="443" y="990"/>
                  </a:moveTo>
                  <a:lnTo>
                    <a:pt x="307" y="990"/>
                  </a:lnTo>
                  <a:lnTo>
                    <a:pt x="136" y="887"/>
                  </a:lnTo>
                  <a:lnTo>
                    <a:pt x="0" y="751"/>
                  </a:lnTo>
                  <a:lnTo>
                    <a:pt x="0" y="444"/>
                  </a:lnTo>
                  <a:lnTo>
                    <a:pt x="136" y="103"/>
                  </a:lnTo>
                  <a:lnTo>
                    <a:pt x="307" y="0"/>
                  </a:lnTo>
                  <a:lnTo>
                    <a:pt x="443" y="0"/>
                  </a:lnTo>
                  <a:lnTo>
                    <a:pt x="648" y="35"/>
                  </a:lnTo>
                  <a:lnTo>
                    <a:pt x="682" y="205"/>
                  </a:lnTo>
                  <a:lnTo>
                    <a:pt x="682" y="512"/>
                  </a:lnTo>
                  <a:lnTo>
                    <a:pt x="614" y="785"/>
                  </a:lnTo>
                  <a:lnTo>
                    <a:pt x="443" y="956"/>
                  </a:lnTo>
                  <a:lnTo>
                    <a:pt x="273" y="956"/>
                  </a:lnTo>
                </a:path>
              </a:pathLst>
            </a:cu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3241" y="1895"/>
              <a:ext cx="99" cy="8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3342" y="1802"/>
              <a:ext cx="15" cy="162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3410" y="1795"/>
              <a:ext cx="32" cy="15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3449" y="1849"/>
              <a:ext cx="71" cy="115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3465" y="1957"/>
              <a:ext cx="94" cy="5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0"/>
            <p:cNvSpPr>
              <a:spLocks noChangeShapeType="1"/>
            </p:cNvSpPr>
            <p:nvPr/>
          </p:nvSpPr>
          <p:spPr bwMode="auto">
            <a:xfrm flipH="1" flipV="1">
              <a:off x="3465" y="2073"/>
              <a:ext cx="86" cy="16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1"/>
            <p:cNvSpPr>
              <a:spLocks noChangeShapeType="1"/>
            </p:cNvSpPr>
            <p:nvPr/>
          </p:nvSpPr>
          <p:spPr bwMode="auto">
            <a:xfrm flipH="1" flipV="1">
              <a:off x="3441" y="2149"/>
              <a:ext cx="71" cy="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2"/>
            <p:cNvSpPr>
              <a:spLocks noChangeShapeType="1"/>
            </p:cNvSpPr>
            <p:nvPr/>
          </p:nvSpPr>
          <p:spPr bwMode="auto">
            <a:xfrm flipH="1" flipV="1">
              <a:off x="3403" y="2188"/>
              <a:ext cx="24" cy="117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3326" y="2181"/>
              <a:ext cx="30" cy="163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3249" y="2158"/>
              <a:ext cx="76" cy="140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V="1">
              <a:off x="3187" y="2111"/>
              <a:ext cx="123" cy="78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3187" y="2035"/>
              <a:ext cx="107" cy="14"/>
            </a:xfrm>
            <a:prstGeom prst="line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4" name="Rectangle 28"/>
          <p:cNvSpPr>
            <a:spLocks noChangeArrowheads="1"/>
          </p:cNvSpPr>
          <p:nvPr/>
        </p:nvSpPr>
        <p:spPr bwMode="auto">
          <a:xfrm>
            <a:off x="1219200" y="0"/>
            <a:ext cx="64008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STAR Detector System </a:t>
            </a:r>
            <a:endParaRPr lang="el-GR" sz="36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cxnSp>
        <p:nvCxnSpPr>
          <p:cNvPr id="57" name="Straight Connector 56"/>
          <p:cNvCxnSpPr>
            <a:stCxn id="66" idx="1"/>
            <a:endCxn id="62" idx="1"/>
          </p:cNvCxnSpPr>
          <p:nvPr/>
        </p:nvCxnSpPr>
        <p:spPr>
          <a:xfrm rot="16200000" flipH="1" flipV="1">
            <a:off x="999924" y="3080389"/>
            <a:ext cx="1736025" cy="2674919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lgDash"/>
            <a:round/>
            <a:headEnd type="none" w="med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66" idx="6"/>
          </p:cNvCxnSpPr>
          <p:nvPr/>
        </p:nvCxnSpPr>
        <p:spPr>
          <a:xfrm flipH="1">
            <a:off x="2730500" y="3657600"/>
            <a:ext cx="800100" cy="2514600"/>
          </a:xfrm>
          <a:prstGeom prst="line">
            <a:avLst/>
          </a:prstGeom>
          <a:ln w="25400" cap="flat" cmpd="sng" algn="ctr">
            <a:solidFill>
              <a:schemeClr val="bg1"/>
            </a:solidFill>
            <a:prstDash val="lgDash"/>
            <a:round/>
            <a:headEnd type="none" w="med" len="med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698500" y="-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146476" y="50292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149600" y="35052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83" name="Elbow Connector 82"/>
          <p:cNvCxnSpPr>
            <a:stCxn id="27" idx="2"/>
          </p:cNvCxnSpPr>
          <p:nvPr/>
        </p:nvCxnSpPr>
        <p:spPr>
          <a:xfrm rot="5400000">
            <a:off x="4441824" y="898526"/>
            <a:ext cx="381003" cy="895350"/>
          </a:xfrm>
          <a:prstGeom prst="bentConnector2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2"/>
          <p:cNvCxnSpPr/>
          <p:nvPr/>
        </p:nvCxnSpPr>
        <p:spPr>
          <a:xfrm rot="10800000" flipV="1">
            <a:off x="4348154" y="1156492"/>
            <a:ext cx="2955346" cy="2501107"/>
          </a:xfrm>
          <a:prstGeom prst="bentConnector3">
            <a:avLst>
              <a:gd name="adj1" fmla="val -278"/>
            </a:avLst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82"/>
          <p:cNvCxnSpPr>
            <a:stCxn id="39" idx="2"/>
          </p:cNvCxnSpPr>
          <p:nvPr/>
        </p:nvCxnSpPr>
        <p:spPr>
          <a:xfrm rot="5400000">
            <a:off x="4556919" y="1678783"/>
            <a:ext cx="2163764" cy="1117599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28" idx="2"/>
          </p:cNvCxnSpPr>
          <p:nvPr/>
        </p:nvCxnSpPr>
        <p:spPr>
          <a:xfrm rot="5400000">
            <a:off x="2479276" y="1546624"/>
            <a:ext cx="781849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82"/>
          <p:cNvCxnSpPr>
            <a:stCxn id="30" idx="2"/>
          </p:cNvCxnSpPr>
          <p:nvPr/>
        </p:nvCxnSpPr>
        <p:spPr>
          <a:xfrm rot="16200000" flipH="1">
            <a:off x="1292224" y="1584326"/>
            <a:ext cx="1701802" cy="844550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82"/>
          <p:cNvCxnSpPr>
            <a:stCxn id="36" idx="2"/>
          </p:cNvCxnSpPr>
          <p:nvPr/>
        </p:nvCxnSpPr>
        <p:spPr>
          <a:xfrm rot="5400000">
            <a:off x="-292101" y="2006601"/>
            <a:ext cx="1701802" cy="1"/>
          </a:xfrm>
          <a:prstGeom prst="bentConnector3">
            <a:avLst>
              <a:gd name="adj1" fmla="val 50000"/>
            </a:avLst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82"/>
          <p:cNvCxnSpPr>
            <a:stCxn id="35" idx="2"/>
          </p:cNvCxnSpPr>
          <p:nvPr/>
        </p:nvCxnSpPr>
        <p:spPr>
          <a:xfrm rot="5400000">
            <a:off x="6305544" y="1885957"/>
            <a:ext cx="2832114" cy="1371599"/>
          </a:xfrm>
          <a:prstGeom prst="bentConnector3">
            <a:avLst>
              <a:gd name="adj1" fmla="val 99776"/>
            </a:avLst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874000" y="762000"/>
            <a:ext cx="1066800" cy="3936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B400F"/>
                </a:solidFill>
                <a:latin typeface="Arial Black"/>
                <a:cs typeface="Arial Black"/>
              </a:rPr>
              <a:t>EPD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664200" y="762000"/>
            <a:ext cx="1066800" cy="3937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 Black"/>
                <a:cs typeface="Arial Black"/>
              </a:rPr>
              <a:t>TOF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564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1B400F"/>
                </a:solidFill>
                <a:latin typeface="Arial Black"/>
                <a:cs typeface="Arial Black"/>
              </a:rPr>
              <a:t>iTPC</a:t>
            </a:r>
            <a:endParaRPr lang="en-US" sz="2000" b="1" dirty="0">
              <a:solidFill>
                <a:srgbClr val="1B400F"/>
              </a:solidFill>
              <a:latin typeface="Arial Black"/>
              <a:cs typeface="Arial Black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466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Arial Black"/>
                <a:cs typeface="Arial Black"/>
              </a:rPr>
              <a:t>TPC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2667000" y="63119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Arial Black"/>
                <a:cs typeface="Arial Black"/>
              </a:rPr>
              <a:t>HFT</a:t>
            </a:r>
          </a:p>
        </p:txBody>
      </p:sp>
      <p:cxnSp>
        <p:nvCxnSpPr>
          <p:cNvPr id="72" name="Straight Connector 71"/>
          <p:cNvCxnSpPr/>
          <p:nvPr/>
        </p:nvCxnSpPr>
        <p:spPr>
          <a:xfrm rot="16200000" flipH="1">
            <a:off x="3492502" y="2247899"/>
            <a:ext cx="1447797" cy="1"/>
          </a:xfrm>
          <a:prstGeom prst="line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5725920" y="4876800"/>
            <a:ext cx="3341880" cy="1866900"/>
          </a:xfrm>
          <a:prstGeom prst="roundRect">
            <a:avLst>
              <a:gd name="adj" fmla="val 421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1775" indent="-231775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Large</a:t>
            </a:r>
            <a:r>
              <a:rPr lang="en-US" sz="24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acceptance</a:t>
            </a:r>
          </a:p>
          <a:p>
            <a:pPr marL="231775" indent="-231775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Excellent PID </a:t>
            </a:r>
            <a:r>
              <a:rPr lang="en-US" sz="24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with </a:t>
            </a:r>
            <a:r>
              <a:rPr lang="en-US" sz="24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uniform</a:t>
            </a:r>
            <a:r>
              <a:rPr lang="en-US" sz="24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efficiency</a:t>
            </a:r>
          </a:p>
          <a:p>
            <a:pPr marL="231775" indent="-231775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Modest rates </a:t>
            </a:r>
          </a:p>
        </p:txBody>
      </p:sp>
    </p:spTree>
    <p:extLst>
      <p:ext uri="{BB962C8B-B14F-4D97-AF65-F5344CB8AC3E}">
        <p14:creationId xmlns:p14="http://schemas.microsoft.com/office/powerpoint/2010/main" val="31162500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加速器系统1.jpg"/>
          <p:cNvPicPr>
            <a:picLocks noChangeAspect="1"/>
          </p:cNvPicPr>
          <p:nvPr/>
        </p:nvPicPr>
        <p:blipFill>
          <a:blip r:embed="rId2"/>
          <a:srcRect t="9048"/>
          <a:stretch>
            <a:fillRect/>
          </a:stretch>
        </p:blipFill>
        <p:spPr bwMode="auto">
          <a:xfrm>
            <a:off x="1324584" y="2038250"/>
            <a:ext cx="6856809" cy="323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42"/>
          <p:cNvSpPr/>
          <p:nvPr/>
        </p:nvSpPr>
        <p:spPr>
          <a:xfrm>
            <a:off x="2367000" y="22975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4" name="椭圆 8"/>
          <p:cNvSpPr/>
          <p:nvPr/>
        </p:nvSpPr>
        <p:spPr>
          <a:xfrm>
            <a:off x="4261681" y="2426568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9"/>
          <p:cNvSpPr/>
          <p:nvPr/>
        </p:nvSpPr>
        <p:spPr>
          <a:xfrm>
            <a:off x="4261681" y="2426568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0"/>
          <p:cNvSpPr/>
          <p:nvPr/>
        </p:nvSpPr>
        <p:spPr>
          <a:xfrm>
            <a:off x="4261681" y="2430760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17" name="椭圆 11"/>
          <p:cNvSpPr/>
          <p:nvPr/>
        </p:nvSpPr>
        <p:spPr>
          <a:xfrm>
            <a:off x="4261681" y="2426568"/>
            <a:ext cx="72008" cy="720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椭圆 13"/>
          <p:cNvSpPr/>
          <p:nvPr/>
        </p:nvSpPr>
        <p:spPr>
          <a:xfrm>
            <a:off x="4268217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椭圆 14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椭圆 16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 17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椭圆 19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20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椭圆 21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22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椭圆 28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椭圆 29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椭圆 30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椭圆 31"/>
          <p:cNvSpPr/>
          <p:nvPr/>
        </p:nvSpPr>
        <p:spPr>
          <a:xfrm>
            <a:off x="4271392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 32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椭圆 33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34"/>
          <p:cNvSpPr/>
          <p:nvPr/>
        </p:nvSpPr>
        <p:spPr>
          <a:xfrm>
            <a:off x="4265873" y="2354560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椭圆 35"/>
          <p:cNvSpPr/>
          <p:nvPr/>
        </p:nvSpPr>
        <p:spPr>
          <a:xfrm>
            <a:off x="4265873" y="2350368"/>
            <a:ext cx="72008" cy="72008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37"/>
          <p:cNvSpPr/>
          <p:nvPr/>
        </p:nvSpPr>
        <p:spPr>
          <a:xfrm>
            <a:off x="4261681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椭圆 38"/>
          <p:cNvSpPr/>
          <p:nvPr/>
        </p:nvSpPr>
        <p:spPr>
          <a:xfrm>
            <a:off x="4261681" y="2354560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椭圆 39"/>
          <p:cNvSpPr/>
          <p:nvPr/>
        </p:nvSpPr>
        <p:spPr>
          <a:xfrm>
            <a:off x="4261681" y="2354560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41"/>
          <p:cNvSpPr/>
          <p:nvPr/>
        </p:nvSpPr>
        <p:spPr>
          <a:xfrm>
            <a:off x="4261681" y="2350368"/>
            <a:ext cx="72008" cy="7200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Rounded Rectangular Callout 27"/>
          <p:cNvSpPr/>
          <p:nvPr/>
        </p:nvSpPr>
        <p:spPr>
          <a:xfrm>
            <a:off x="345232" y="1524000"/>
            <a:ext cx="1634481" cy="612648"/>
          </a:xfrm>
          <a:prstGeom prst="wedgeRoundRectCallout">
            <a:avLst>
              <a:gd name="adj1" fmla="val 66982"/>
              <a:gd name="adj2" fmla="val 122458"/>
              <a:gd name="adj3" fmla="val 16667"/>
            </a:avLst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Recoil Spectrometer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Explosion 1 37"/>
          <p:cNvSpPr/>
          <p:nvPr/>
        </p:nvSpPr>
        <p:spPr>
          <a:xfrm>
            <a:off x="6653176" y="2768339"/>
            <a:ext cx="304081" cy="241629"/>
          </a:xfrm>
          <a:prstGeom prst="irregularSeal1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ounded Rectangular Callout 30"/>
          <p:cNvSpPr/>
          <p:nvPr/>
        </p:nvSpPr>
        <p:spPr>
          <a:xfrm>
            <a:off x="6867016" y="1524000"/>
            <a:ext cx="1320528" cy="612648"/>
          </a:xfrm>
          <a:prstGeom prst="wedgeRoundRectCallout">
            <a:avLst>
              <a:gd name="adj1" fmla="val -47562"/>
              <a:gd name="adj2" fmla="val 145418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Mass</a:t>
            </a:r>
            <a:endParaRPr 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Explosion 1 36"/>
          <p:cNvSpPr/>
          <p:nvPr/>
        </p:nvSpPr>
        <p:spPr>
          <a:xfrm>
            <a:off x="6353395" y="2950174"/>
            <a:ext cx="410344" cy="432048"/>
          </a:xfrm>
          <a:prstGeom prst="irregularSeal1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Explosion 1 36"/>
          <p:cNvSpPr/>
          <p:nvPr/>
        </p:nvSpPr>
        <p:spPr>
          <a:xfrm>
            <a:off x="1547664" y="3108176"/>
            <a:ext cx="410344" cy="432048"/>
          </a:xfrm>
          <a:prstGeom prst="irregularSeal1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Explosion 1 36"/>
          <p:cNvSpPr/>
          <p:nvPr/>
        </p:nvSpPr>
        <p:spPr>
          <a:xfrm>
            <a:off x="2091185" y="2364883"/>
            <a:ext cx="410344" cy="432048"/>
          </a:xfrm>
          <a:prstGeom prst="irregularSeal1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Explosion 1 36"/>
          <p:cNvSpPr/>
          <p:nvPr/>
        </p:nvSpPr>
        <p:spPr>
          <a:xfrm>
            <a:off x="7703066" y="3246405"/>
            <a:ext cx="410344" cy="432048"/>
          </a:xfrm>
          <a:prstGeom prst="irregularSeal1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ounded Rectangle 43"/>
          <p:cNvSpPr/>
          <p:nvPr/>
        </p:nvSpPr>
        <p:spPr>
          <a:xfrm>
            <a:off x="2503544" y="1531760"/>
            <a:ext cx="1356995" cy="64031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Super Heavy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Rounded Rectangle 44"/>
          <p:cNvSpPr/>
          <p:nvPr/>
        </p:nvSpPr>
        <p:spPr>
          <a:xfrm>
            <a:off x="4572000" y="1536245"/>
            <a:ext cx="1872208" cy="62217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Astro-Nuclear  Program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矩形 24">
            <a:extLst>
              <a:ext uri="{FF2B5EF4-FFF2-40B4-BE49-F238E27FC236}">
                <a16:creationId xmlns:a16="http://schemas.microsoft.com/office/drawing/2014/main" id="{F64B27C9-C9C8-0E47-B92B-31583579D25B}"/>
              </a:ext>
            </a:extLst>
          </p:cNvPr>
          <p:cNvSpPr/>
          <p:nvPr/>
        </p:nvSpPr>
        <p:spPr>
          <a:xfrm>
            <a:off x="76200" y="48161"/>
            <a:ext cx="8991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000000"/>
                </a:solidFill>
                <a:latin typeface="STHeiti" panose="02010600040101010101" pitchFamily="2" charset="-122"/>
                <a:ea typeface="STHeiti" panose="02010600040101010101" pitchFamily="2" charset="-122"/>
              </a:rPr>
              <a:t>Heavy-Ion Research Facility at Lanzhou (HIRFL) Cooling Storage Ring (CSR)</a:t>
            </a:r>
            <a:endParaRPr lang="en-US" altLang="zh-CN" sz="3200" b="1" dirty="0">
              <a:solidFill>
                <a:srgbClr val="000000"/>
              </a:solidFill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pic>
        <p:nvPicPr>
          <p:cNvPr id="148" name="图片 6">
            <a:extLst>
              <a:ext uri="{FF2B5EF4-FFF2-40B4-BE49-F238E27FC236}">
                <a16:creationId xmlns:a16="http://schemas.microsoft.com/office/drawing/2014/main" id="{9F356BDF-ED2C-AE49-A122-128849295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25730" b="1302"/>
          <a:stretch>
            <a:fillRect/>
          </a:stretch>
        </p:blipFill>
        <p:spPr>
          <a:xfrm>
            <a:off x="6752688" y="4310831"/>
            <a:ext cx="2010312" cy="1697137"/>
          </a:xfrm>
          <a:prstGeom prst="rect">
            <a:avLst/>
          </a:prstGeom>
          <a:noFill/>
          <a:ln>
            <a:noFill/>
          </a:ln>
          <a:effectLst>
            <a:outerShdw blurRad="50800" dist="101600" dir="2700000">
              <a:schemeClr val="tx1">
                <a:alpha val="43000"/>
              </a:schemeClr>
            </a:outerShdw>
          </a:effectLst>
        </p:spPr>
      </p:pic>
      <p:sp>
        <p:nvSpPr>
          <p:cNvPr id="149" name="Rounded Rectangular Callout 31"/>
          <p:cNvSpPr/>
          <p:nvPr/>
        </p:nvSpPr>
        <p:spPr>
          <a:xfrm>
            <a:off x="7594872" y="3721968"/>
            <a:ext cx="1320528" cy="654329"/>
          </a:xfrm>
          <a:prstGeom prst="wedgeRoundRectCallout">
            <a:avLst>
              <a:gd name="adj1" fmla="val -122578"/>
              <a:gd name="adj2" fmla="val -127731"/>
              <a:gd name="adj3" fmla="val 16667"/>
            </a:avLst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CEE</a:t>
            </a:r>
          </a:p>
        </p:txBody>
      </p:sp>
      <p:sp>
        <p:nvSpPr>
          <p:cNvPr id="150" name="Rounded Rectangular Callout 28"/>
          <p:cNvSpPr/>
          <p:nvPr/>
        </p:nvSpPr>
        <p:spPr>
          <a:xfrm>
            <a:off x="380144" y="4367736"/>
            <a:ext cx="1320528" cy="612648"/>
          </a:xfrm>
          <a:prstGeom prst="wedgeRoundRectCallout">
            <a:avLst>
              <a:gd name="adj1" fmla="val 51497"/>
              <a:gd name="adj2" fmla="val -196622"/>
              <a:gd name="adj3" fmla="val 16667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SecodnaryTerminal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3FDAB-13CE-D742-A719-F50A559F2AD5}"/>
              </a:ext>
            </a:extLst>
          </p:cNvPr>
          <p:cNvSpPr txBox="1"/>
          <p:nvPr/>
        </p:nvSpPr>
        <p:spPr>
          <a:xfrm>
            <a:off x="3429000" y="3429000"/>
            <a:ext cx="231826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黑体" pitchFamily="2" charset="-122"/>
              </a:rPr>
              <a:t>CSR 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beam</a:t>
            </a:r>
            <a:r>
              <a:rPr lang="en-US" dirty="0"/>
              <a:t>(p) ~ 2000 MeV</a:t>
            </a:r>
          </a:p>
          <a:p>
            <a:r>
              <a:rPr lang="en-US" dirty="0" err="1"/>
              <a:t>E</a:t>
            </a:r>
            <a:r>
              <a:rPr lang="en-US" baseline="-25000" dirty="0" err="1"/>
              <a:t>beam</a:t>
            </a:r>
            <a:r>
              <a:rPr lang="en-US" dirty="0"/>
              <a:t>(U) ~700MeV/u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54E1ED-D135-8243-B431-FC4E8F1759F5}"/>
              </a:ext>
            </a:extLst>
          </p:cNvPr>
          <p:cNvSpPr/>
          <p:nvPr/>
        </p:nvSpPr>
        <p:spPr>
          <a:xfrm>
            <a:off x="398206" y="5104219"/>
            <a:ext cx="6046002" cy="1448981"/>
          </a:xfrm>
          <a:prstGeom prst="roundRect">
            <a:avLst>
              <a:gd name="adj" fmla="val 885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dirty="0">
                <a:solidFill>
                  <a:schemeClr val="bg1"/>
                </a:solidFill>
              </a:rPr>
              <a:t>   Institute of Modern Physics (IMP), Chinese Academy of Sciences. T</a:t>
            </a:r>
            <a:r>
              <a:rPr lang="en-US" dirty="0"/>
              <a:t>he most important research center for heavy ion sciences in China. </a:t>
            </a:r>
            <a:r>
              <a:rPr lang="en-US" altLang="zh-CN" dirty="0">
                <a:solidFill>
                  <a:schemeClr val="bg1"/>
                </a:solidFill>
              </a:rPr>
              <a:t>Its research programs cover the activities of atomic physics, nuclear structure and dynamics and nuclear matter at high baryon density.</a:t>
            </a:r>
          </a:p>
        </p:txBody>
      </p:sp>
    </p:spTree>
    <p:extLst>
      <p:ext uri="{BB962C8B-B14F-4D97-AF65-F5344CB8AC3E}">
        <p14:creationId xmlns:p14="http://schemas.microsoft.com/office/powerpoint/2010/main" val="258872499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-0.0823 -0.00277 L -0.10782 -0.01898 L -0.13299 -0.01527 L -0.21007 0.06783 L -0.22934 0.12361 L -0.22379 0.14028 L -0.20851 0.19468 L -0.17431 0.26274 L -0.16962 0.26806 L -0.14046 0.2882 L -0.1191 0.31274 L -0.10191 0.33033 L -0.08125 0.34352 L 0.14322 0.34445 L 0.16545 0.33264 L 0.19635 0.28704 L 0.21614 0.24005 L 0.21458 0.21412 L 0.17291 0.14283 L 0.09357 0.09931 L -0.0349 0.09746 L -0.05782 0.10348 L -0.11407 0.13635 L -0.13091 0.15324 L -0.15712 0.21042 L -0.16198 0.23218 L -0.13803 0.28936 L -0.11303 0.31875 L -0.08039 0.34514 L 0.14236 0.34399 L 0.16875 0.3294 L 0.21614 0.2419 L 0.21493 0.21297 L 0.16909 0.14028 L 0.08906 0.09792 L -0.03716 0.09792 L -0.05573 0.10209 L -0.1158 0.13843 L -0.13091 0.15301 L -0.15816 0.20996 L -0.16025 0.23704 L -0.13473 0.29537 L -0.08369 0.34399 L 0.14392 0.34607 L 0.16875 0.32871 L 0.23732 0.23519 L 0.24045 0.22037 L 0.23715 0.1669 L 0.22586 0.14051 L 0.20451 0.10672 L 0.19045 0.09537 L 0.15781 0.06991 L 0.13941 0.04329 L 0.13941 0.03033 L 0.14704 0.00718 L 0.17187 -3.7037E-6 L 0.19288 0.00047 L 0.26909 -0.00439 L 0.29774 0.00209 L 0.34982 0.01482 L 0.36475 0.03056 L 0.35954 0.04769 L 0.34062 0.05463 L 0.23975 0.06111 L 0.17135 0.04144 L 0.15711 0.03195 L 0.15711 0.01713 L 0.17934 0.00371 L 0.27048 -0.00439 L 0.32968 0.00857 L 0.35225 0.01713 L 0.36545 0.02986 L 0.35954 0.04815 L 0.34548 0.05186 L 0.23055 0.05949 L 0.16909 0.04005 L 0.15746 0.02223 L 0.16163 0.01459 L 0.18645 0.00047 L 0.27013 -0.00393 L 0.3368 0.01135 L 0.36545 0.02686 L 0.35989 0.04769 L 0.3401 0.05209 L 0.2375 0.05903 L 0.16996 0.04144 L 0.15642 0.02477 L 0.15711 0.01574 L 0.18715 -3.7037E-6 L 0.26944 -0.00439 L 0.33263 0.00973 L 0.35989 0.02153 L 0.36597 0.03056 L 0.36093 0.04699 L 0.3427 0.05186 L 0.24444 0.05903 L 0.22187 0.05602 L 0.16875 0.04098 L 0.15746 0.02153 L 0.16197 0.01227 L 0.18489 0.00232 L 0.26579 -0.00578 L 0.34201 0.01227 L 0.36336 0.02686 L 0.36406 0.03959 L 0.35954 0.04815 L 0.24131 0.05949 L 0.17256 0.0419 L 0.15607 0.02894 L 0.16024 0.01181 L 0.18819 0.00047 L 0.26944 -0.00439 L 0.33784 0.01181 L 0.36406 0.02686 L 0.36441 0.03241 L 0.36024 0.04584 L 0.34496 0.05417 L 0.24062 0.05764 L 0.22413 0.05672 L 0.16996 0.04028 L 0.15711 0.02292 L 0.16128 0.01389 L 0.18576 0.00209 L 0.26649 -0.00277 L 0.34045 0.01227 L 0.36302 0.02778 L 0.36232 0.04144 L 0.35416 0.04977 L 0.34322 0.05463 L 0.23941 0.05903 L 0.17048 0.03889 L 0.1559 0.02385 L 0.16354 0.0132 L 0.18715 0.00232 L 0.26909 -0.00393 L 0.34652 0.01713 L 0.36475 0.03033 L 0.3585 0.04815 L 0.24045 0.06065 L 0.22048 0.05556 L 0.16996 0.0382 L 0.15659 0.02292 L 0.16354 0.01227 L 0.18715 0.00139 L 0.2677 -0.00347 L 0.33941 0.01274 L 0.36128 0.02686 L 0.36232 0.04375 L 0.34392 0.05371 L 0.24444 0.05672 L 0.22447 0.05764 L 0.17222 0.04144 L 0.15659 0.02662 L 0.16163 0.01505 L 0.18316 0.00209 L 0.26944 -0.00277 L 0.3368 0.01088 L 0.36302 0.02755 L 0.36406 0.03866 L 0.35173 0.0507 L 0.23732 0.05949 L 0.16909 0.04005 L 0.15746 0.01852 L 0.18298 0.00232 L 0.26875 -0.00532 L 0.33177 0.01042 L 0.3651 0.03241 L 0.35989 0.04908 L 0.23802 0.05996 L 0.16909 0.04028 L 0.15816 0.01945 L 0.17968 0.00417 L 0.26614 -0.00347 L 0.33819 0.01274 L 0.36475 0.02894 L 0.35954 0.04861 L 0.23559 0.05834 L 0.17135 0.04144 L 0.15659 0.02223 L 0.18316 0.00371 L 0.2684 -0.00277 L 0.34496 0.01389 L 0.36302 0.02639 L 0.35989 0.04445 L 0.34774 0.05371 L 0.25069 0.05764 L 0.23715 0.05996 L 0.16718 0.03866 L 0.15659 0.02686 L 0.16909 0.00718 L 0.18576 0.00093 L 0.26736 -0.00277 L 0.34357 0.01459 L 0.36302 0.03056 L 0.35798 0.04653 L 0.33072 0.05278 L 0.24756 0.05834 L 0.22517 0.05903 L 0.16354 0.0382 L 0.15711 0.02431 L 0.17934 0.00463 L 0.2677 -0.00277 L 0.33645 0.01181 L 0.36163 0.02894 L 0.36336 0.03889 L 0.35902 0.04653 L 0.33454 0.05371 L 0.2526 0.05764 L 0.22951 0.05764 L 0.16875 0.04098 L 0.15781 0.02292 L 0.18003 0.00278 L 0.26527 -0.00347 L 0.33402 0.01135 L 0.36232 0.02524 L 0.36163 0.04005 L 0.3559 0.04815 L 0.24739 0.05949 L 0.16666 0.03889 L 0.15781 0.02223 L 0.1835 0.00371 L 0.26579 -0.00277 L 0.33871 0.01088 L 0.36197 0.0294 L 0.35954 0.04445 L 0.34618 0.05371 L 0.24409 0.05811 L 0.21458 0.05371 L 0.16909 0.0382 L 0.15885 0.02014 L 0.17899 0.00209 L 0.26163 -0.00393 L 0.34322 0.01274 L 0.36441 0.02986 L 0.36059 0.04422 L 0.35625 0.04861 L 0.24409 0.05695 L 0.1677 0.04098 L 0.15816 0.0213 L 0.16718 0.01088 L 0.18611 0.00209 L 0.26059 -0.00347 L 0.27291 -0.00277 L 0.34097 0.01135 L 0.36197 0.0294 L 0.36336 0.04028 L 0.35659 0.04699 L 0.24184 0.05903 L 0.16319 0.03866 L 0.1559 0.02223 L 0.17743 0.00371 L 0.26371 -0.00393 L 0.33437 0.00973 L 0.36197 0.0257 L 0.35937 0.04422 L 0.34739 0.05209 L 0.24704 0.05903 L 0.1625 0.03797 L 0.15885 0.01945 L 0.18489 0.00093 L 0.26649 -0.00578 L 0.33715 0.01042 L 0.36267 0.02524 L 0.3651 0.03959 L 0.35885 0.04977 L 0.24166 0.05949 L 0.1625 0.0375 L 0.15937 0.01574 L 0.19305 -0.0009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5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6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3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4.72222E-6 -3.7037E-6 L -0.0823 -0.00277 L -0.10782 -0.01898 L -0.13299 -0.01527 L -0.21007 0.06783 L -0.22934 0.12361 L -0.22379 0.14028 L -0.20851 0.19468 L -0.17431 0.26274 L -0.16962 0.26806 L -0.14046 0.2882 L -0.1191 0.31274 L -0.10191 0.33033 L -0.08125 0.34352 L 0.14322 0.34445 L 0.16545 0.33264 L 0.19635 0.28704 L 0.21614 0.24005 L 0.21458 0.21412 L 0.17291 0.14283 L 0.09357 0.09931 L -0.0349 0.09746 L -0.05782 0.10348 L -0.11407 0.13635 L -0.13091 0.15324 L -0.15712 0.21042 L -0.16198 0.23218 L -0.13803 0.28936 L -0.11303 0.31875 L -0.08039 0.34514 L 0.14236 0.34399 L 0.16875 0.3294 L 0.21614 0.2419 L 0.21493 0.21297 L 0.16909 0.14028 L 0.08906 0.09792 L -0.03716 0.09792 L -0.05573 0.10209 L -0.1158 0.13843 L -0.13091 0.15301 L -0.15816 0.20996 L -0.16025 0.23704 L -0.13473 0.29537 L -0.08369 0.34399 L 0.14392 0.34607 L 0.16875 0.32871 L 0.23732 0.23519 L 0.24045 0.22037 L 0.23715 0.1669 L 0.22586 0.14051 L 0.20451 0.10672 L 0.19045 0.09537 L 0.15781 0.06991 L 0.13941 0.04329 L 0.13941 0.03033 L 0.14704 0.00718 L 0.17187 -3.7037E-6 L 0.19288 0.00047 L 0.26909 -0.00439 L 0.29774 0.00209 L 0.34982 0.01482 L 0.36475 0.03056 L 0.35954 0.04769 L 0.34062 0.05463 L 0.23975 0.06111 L 0.17135 0.04144 L 0.15711 0.03195 L 0.15711 0.01713 L 0.17934 0.00371 L 0.27048 -0.00439 L 0.32968 0.00857 L 0.35225 0.01713 L 0.36545 0.02986 L 0.35954 0.04815 L 0.34548 0.05186 L 0.23055 0.05949 L 0.16909 0.04005 L 0.15746 0.02223 L 0.16163 0.01459 L 0.18645 0.00047 L 0.27013 -0.00393 L 0.3368 0.01135 L 0.36545 0.02686 L 0.35989 0.04769 L 0.3401 0.05209 L 0.2375 0.05903 L 0.16996 0.04144 L 0.15642 0.02477 L 0.15711 0.01574 L 0.18715 -3.7037E-6 L 0.26944 -0.00439 L 0.33263 0.00973 L 0.35989 0.02153 L 0.36597 0.03056 L 0.36093 0.04699 L 0.3427 0.05186 L 0.24444 0.05903 L 0.22187 0.05602 L 0.16875 0.04098 L 0.15746 0.02153 L 0.16197 0.01227 L 0.18489 0.00232 L 0.26579 -0.00578 L 0.34201 0.01227 L 0.36336 0.02686 L 0.36406 0.03959 L 0.35954 0.04815 L 0.24131 0.05949 L 0.17256 0.0419 L 0.15607 0.02894 L 0.16024 0.01181 L 0.18819 0.00047 L 0.26944 -0.00439 L 0.33784 0.01181 L 0.36406 0.02686 L 0.36441 0.03241 L 0.36024 0.04584 L 0.34496 0.05417 L 0.24062 0.05764 L 0.22413 0.05672 L 0.16996 0.04028 L 0.15711 0.02292 L 0.16128 0.01389 L 0.18576 0.00209 L 0.26649 -0.00277 L 0.34045 0.01227 L 0.36302 0.02778 L 0.36232 0.04144 L 0.35416 0.04977 L 0.34322 0.05463 L 0.23941 0.05903 L 0.17048 0.03889 L 0.1559 0.02385 L 0.16354 0.0132 L 0.18715 0.00232 L 0.26909 -0.00393 L 0.34652 0.01713 L 0.36475 0.03033 L 0.3585 0.04815 L 0.24045 0.06065 L 0.22048 0.05556 L 0.16996 0.0382 L 0.15659 0.02292 L 0.16354 0.01227 L 0.18715 0.00139 L 0.2677 -0.00347 L 0.33941 0.01274 L 0.36128 0.02686 L 0.36232 0.04375 L 0.34392 0.05371 L 0.24444 0.05672 L 0.22447 0.05764 L 0.17222 0.04144 L 0.15659 0.02662 L 0.16163 0.01505 L 0.18316 0.00209 L 0.26944 -0.00277 L 0.3368 0.01088 L 0.36302 0.02755 L 0.36406 0.03866 L 0.35173 0.0507 L 0.23732 0.05949 L 0.16909 0.04005 L 0.15746 0.01852 L 0.18298 0.00232 L 0.26875 -0.00532 L 0.33177 0.01042 L 0.3651 0.03241 L 0.35989 0.04908 L 0.23802 0.05996 L 0.16909 0.04028 L 0.15816 0.01945 L 0.17968 0.00417 L 0.26614 -0.00347 L 0.33819 0.01274 L 0.36475 0.02894 L 0.35954 0.04861 L 0.23559 0.05834 L 0.17135 0.04144 L 0.15659 0.02223 L 0.18316 0.00371 L 0.2684 -0.00277 L 0.34496 0.01389 L 0.36302 0.02639 L 0.35989 0.04445 L 0.34774 0.05371 L 0.25069 0.05764 L 0.23715 0.05996 L 0.16718 0.03866 L 0.15659 0.02686 L 0.16909 0.00718 L 0.18576 0.00093 L 0.26736 -0.00277 L 0.34357 0.01459 L 0.36302 0.03056 L 0.35798 0.04653 L 0.33072 0.05278 L 0.24756 0.05834 L 0.22517 0.05903 L 0.16354 0.0382 L 0.15711 0.02431 L 0.17934 0.00463 L 0.2677 -0.00277 L 0.33645 0.01181 L 0.36163 0.02894 L 0.36336 0.03889 L 0.35902 0.04653 L 0.33454 0.05371 L 0.2526 0.05764 L 0.22951 0.05764 L 0.16875 0.04098 L 0.15781 0.02292 L 0.18003 0.00278 L 0.26527 -0.00347 L 0.33402 0.01135 L 0.36232 0.02524 L 0.36163 0.04005 L 0.3559 0.04815 L 0.24739 0.05949 L 0.16666 0.03889 L 0.15781 0.02223 L 0.1835 0.00371 L 0.26579 -0.00277 L 0.33871 0.01088 L 0.36197 0.0294 L 0.35954 0.04445 L 0.34618 0.05371 L 0.24409 0.05811 L 0.21458 0.05371 L 0.16909 0.0382 L 0.15885 0.02014 L 0.17899 0.00209 L 0.26163 -0.00393 L 0.34322 0.01274 L 0.36441 0.02986 L 0.36059 0.04422 L 0.35625 0.04861 L 0.24409 0.05695 L 0.1677 0.04098 L 0.15816 0.0213 L 0.16718 0.01088 L 0.18611 0.00209 L 0.26059 -0.00347 L 0.27291 -0.00277 L 0.34097 0.01135 L 0.36197 0.0294 L 0.36336 0.04028 L 0.35659 0.04699 L 0.24184 0.05903 L 0.16319 0.03866 L 0.1559 0.02223 L 0.17743 0.00371 L 0.26371 -0.00393 L 0.33437 0.00973 L 0.36197 0.0257 L 0.35937 0.04422 L 0.34739 0.05209 L 0.24704 0.05903 L 0.1625 0.03797 L 0.15885 0.01945 L 0.18489 0.00093 L 0.26649 -0.00578 L 0.33715 0.01042 L 0.36267 0.02524 L 0.3651 0.03959 L 0.35885 0.04977 L 0.24166 0.05949 L 0.1625 0.0375 L 0.15937 0.01574 L 0.19305 -0.0009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25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6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3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72222E-6 1.85185E-6 L -0.0823 -0.00278 L -0.10782 -0.01898 L -0.13299 -0.01528 L -0.21007 0.06782 L -0.22934 0.12361 L -0.22379 0.14028 L -0.20851 0.19467 L -0.17431 0.26273 L -0.16962 0.26805 L -0.14046 0.28819 L -0.1191 0.31273 L -0.10191 0.33032 L -0.08125 0.34352 L 0.14322 0.34444 L 0.16545 0.33264 L 0.19635 0.28704 L 0.21614 0.24004 L 0.21458 0.21412 L 0.17291 0.14282 L 0.09357 0.0993 L -0.0349 0.09745 L -0.05782 0.10347 L -0.11407 0.13634 L -0.13091 0.15324 L -0.15712 0.21041 L -0.16198 0.23217 L -0.13803 0.28935 L -0.11303 0.31875 L -0.08039 0.34514 L 0.14236 0.34398 L 0.16875 0.3294 L 0.21614 0.2419 L 0.21493 0.21296 L 0.16909 0.14028 L 0.08906 0.09791 L -0.03716 0.09791 L -0.05573 0.10208 L -0.1158 0.13842 L -0.13091 0.15301 L -0.15816 0.20995 L -0.16025 0.23704 L -0.13473 0.29537 L -0.08369 0.34398 L 0.14392 0.34606 L 0.16875 0.3287 L 0.23732 0.23518 L 0.24045 0.22037 L 0.23715 0.1669 L 0.22586 0.14051 L 0.20451 0.10671 L 0.19045 0.09537 L 0.15781 0.06991 L 0.13941 0.04329 L 0.13941 0.03032 L 0.14704 0.00717 L 0.17187 1.85185E-6 L 0.19288 0.00046 L 0.26909 -0.0044 L 0.29774 0.00208 L 0.34982 0.01481 L 0.36475 0.03055 L 0.35954 0.04768 L 0.34062 0.05463 L 0.23975 0.06111 L 0.17135 0.04143 L 0.15711 0.03194 L 0.15711 0.01713 L 0.17934 0.0037 L 0.27048 -0.0044 L 0.32968 0.00856 L 0.35225 0.01713 L 0.36545 0.02986 L 0.35954 0.04815 L 0.34548 0.05185 L 0.23055 0.05949 L 0.16909 0.04004 L 0.15746 0.02222 L 0.16163 0.01458 L 0.18645 0.00046 L 0.27013 -0.00394 L 0.3368 0.01134 L 0.36545 0.02685 L 0.35989 0.04768 L 0.3401 0.05208 L 0.2375 0.05903 L 0.16996 0.04143 L 0.15642 0.02477 L 0.15711 0.01574 L 0.18715 1.85185E-6 L 0.26944 -0.0044 L 0.33263 0.00972 L 0.35989 0.02153 L 0.36597 0.03055 L 0.36093 0.04699 L 0.3427 0.05185 L 0.24444 0.05903 L 0.22187 0.05602 L 0.16875 0.04097 L 0.15746 0.02153 L 0.16197 0.01227 L 0.18489 0.00231 L 0.26579 -0.00579 L 0.34201 0.01227 L 0.36336 0.02685 L 0.36406 0.03958 L 0.35954 0.04815 L 0.24131 0.05949 L 0.17256 0.0419 L 0.15607 0.02893 L 0.16024 0.0118 L 0.18819 0.00046 L 0.26944 -0.0044 L 0.33784 0.0118 L 0.36406 0.02685 L 0.36441 0.03241 L 0.36024 0.04583 L 0.34496 0.05416 L 0.24062 0.05764 L 0.22413 0.05671 L 0.16996 0.04028 L 0.15711 0.02291 L 0.16128 0.01389 L 0.18576 0.00208 L 0.26649 -0.00278 L 0.34045 0.01227 L 0.36302 0.02778 L 0.36232 0.04143 L 0.35416 0.04977 L 0.34322 0.05463 L 0.23941 0.05903 L 0.17048 0.03889 L 0.1559 0.02384 L 0.16354 0.01319 L 0.18715 0.00231 L 0.26909 -0.00394 L 0.34652 0.01713 L 0.36475 0.03032 L 0.3585 0.04815 L 0.24045 0.06065 L 0.22048 0.05555 L 0.16996 0.03819 L 0.15659 0.02291 L 0.16354 0.01227 L 0.18715 0.00139 L 0.2677 -0.00347 L 0.33941 0.01273 L 0.36128 0.02685 L 0.36232 0.04375 L 0.34392 0.0537 L 0.24444 0.05671 L 0.22447 0.05764 L 0.17222 0.04143 L 0.15659 0.02662 L 0.16163 0.01504 L 0.18316 0.00208 L 0.26944 -0.00278 L 0.3368 0.01088 L 0.36302 0.02754 L 0.36406 0.03866 L 0.35173 0.05069 L 0.23732 0.05949 L 0.16909 0.04004 L 0.15746 0.01852 L 0.18298 0.00231 L 0.26875 -0.00533 L 0.33177 0.01041 L 0.3651 0.03241 L 0.35989 0.04907 L 0.23802 0.05995 L 0.16909 0.04028 L 0.15816 0.01944 L 0.17968 0.00416 L 0.26614 -0.00347 L 0.33819 0.01273 L 0.36475 0.02893 L 0.35954 0.04861 L 0.23559 0.05833 L 0.17135 0.04143 L 0.15659 0.02222 L 0.18316 0.0037 L 0.2684 -0.00278 L 0.34496 0.01389 L 0.36302 0.02639 L 0.35989 0.04444 L 0.34774 0.0537 L 0.25069 0.05764 L 0.23715 0.05995 L 0.16718 0.03866 L 0.15659 0.02685 L 0.16909 0.00717 L 0.18576 0.00092 L 0.26736 -0.00278 L 0.34357 0.01458 L 0.36302 0.03055 L 0.35798 0.04653 L 0.33072 0.05278 L 0.24756 0.05833 L 0.22517 0.05903 L 0.16354 0.03819 L 0.15711 0.0243 L 0.17934 0.00463 L 0.2677 -0.00278 L 0.33645 0.0118 L 0.36163 0.02893 L 0.36336 0.03889 L 0.35902 0.04653 L 0.33454 0.0537 L 0.2526 0.05764 L 0.22951 0.05764 L 0.16875 0.04097 L 0.15781 0.02291 L 0.18003 0.00278 L 0.26527 -0.00347 L 0.33402 0.01134 L 0.36232 0.02523 L 0.36163 0.04004 L 0.3559 0.04815 L 0.24739 0.05949 L 0.16666 0.03889 L 0.15781 0.02222 L 0.1835 0.0037 L 0.26579 -0.00278 L 0.33871 0.01088 L 0.36197 0.0294 L 0.35954 0.04444 L 0.34618 0.0537 L 0.24409 0.0581 L 0.21458 0.0537 L 0.16909 0.03819 L 0.15885 0.02014 L 0.17899 0.00208 L 0.26163 -0.00394 L 0.34322 0.01273 L 0.36441 0.02986 L 0.36059 0.04421 L 0.35625 0.04861 L 0.24409 0.05694 L 0.1677 0.04097 L 0.15816 0.02129 L 0.16718 0.01088 L 0.18611 0.00208 L 0.26059 -0.00347 L 0.27291 -0.00278 L 0.34097 0.01134 L 0.36197 0.0294 L 0.36336 0.04028 L 0.35659 0.04699 L 0.24184 0.05903 L 0.16319 0.03866 L 0.1559 0.02222 L 0.17743 0.0037 L 0.26371 -0.00394 L 0.33437 0.00972 L 0.36197 0.02569 L 0.35937 0.04421 L 0.34739 0.05208 L 0.24704 0.05903 L 0.1625 0.03796 L 0.15885 0.01944 L 0.18489 0.00092 L 0.26649 -0.00579 L 0.33715 0.01041 L 0.36267 0.02523 L 0.3651 0.03958 L 0.35885 0.04977 L 0.24166 0.05949 L 0.1625 0.0375 L 0.15937 0.01574 L 0.19305 -0.0009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25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6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3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72222E-6 -3.7037E-6 L -0.0823 -0.00277 L -0.10782 -0.01898 L -0.13299 -0.01527 L -0.21007 0.06783 L -0.22934 0.12361 L -0.22379 0.14028 L -0.20851 0.19468 L -0.17431 0.26274 L -0.16962 0.26806 L -0.14046 0.2882 L -0.1191 0.31274 L -0.10191 0.33033 L -0.08125 0.34352 L 0.14322 0.34445 L 0.16545 0.33264 L 0.19635 0.28704 L 0.21614 0.24005 L 0.21458 0.21412 L 0.17291 0.14283 L 0.09357 0.09931 L -0.0349 0.09746 L -0.05782 0.10348 L -0.11407 0.13635 L -0.13091 0.15324 L -0.15712 0.21042 L -0.16198 0.23218 L -0.13803 0.28936 L -0.11303 0.31875 L -0.08039 0.34514 L 0.14236 0.34399 L 0.16875 0.3294 L 0.21614 0.2419 L 0.21493 0.21297 L 0.16909 0.14028 L 0.08906 0.09792 L -0.03716 0.09792 L -0.05573 0.10209 L -0.1158 0.13843 L -0.13091 0.15301 L -0.15816 0.20996 L -0.16025 0.23704 L -0.13473 0.29537 L -0.08369 0.34399 L 0.14392 0.34607 L 0.16875 0.32871 L 0.23732 0.23519 L 0.24045 0.22037 L 0.23715 0.1669 L 0.22586 0.14051 L 0.20451 0.10672 L 0.19045 0.09537 L 0.15781 0.06991 L 0.13941 0.04329 L 0.13941 0.03033 L 0.14704 0.00718 L 0.17187 -3.7037E-6 L 0.19288 0.00047 L 0.26909 -0.00439 L 0.29774 0.00209 L 0.34982 0.01482 L 0.36475 0.03056 L 0.35954 0.04769 L 0.34062 0.05463 L 0.23975 0.06111 L 0.17135 0.04144 L 0.15711 0.03195 L 0.15711 0.01713 L 0.17934 0.00371 L 0.27048 -0.00439 L 0.32968 0.00857 L 0.35225 0.01713 L 0.36545 0.02986 L 0.35954 0.04815 L 0.34548 0.05186 L 0.23055 0.05949 L 0.16909 0.04005 L 0.15746 0.02223 L 0.16163 0.01459 L 0.18645 0.00047 L 0.27013 -0.00393 L 0.3368 0.01135 L 0.36545 0.02686 L 0.35989 0.04769 L 0.3401 0.05209 L 0.2375 0.05903 L 0.16996 0.04144 L 0.15642 0.02477 L 0.15711 0.01574 L 0.18715 -3.7037E-6 L 0.26944 -0.00439 L 0.33263 0.00973 L 0.35989 0.02153 L 0.36597 0.03056 L 0.36093 0.04699 L 0.3427 0.05186 L 0.24444 0.05903 L 0.22187 0.05602 L 0.16875 0.04098 L 0.15746 0.02153 L 0.16197 0.01227 L 0.18489 0.00232 L 0.26579 -0.00578 L 0.34201 0.01227 L 0.36336 0.02686 L 0.36406 0.03959 L 0.35954 0.04815 L 0.24131 0.05949 L 0.17256 0.0419 L 0.15607 0.02894 L 0.16024 0.01181 L 0.18819 0.00047 L 0.26944 -0.00439 L 0.33784 0.01181 L 0.36406 0.02686 L 0.36441 0.03241 L 0.36024 0.04584 L 0.34496 0.05417 L 0.24062 0.05764 L 0.22413 0.05672 L 0.16996 0.04028 L 0.15711 0.02292 L 0.16128 0.01389 L 0.18576 0.00209 L 0.26649 -0.00277 L 0.34045 0.01227 L 0.36302 0.02778 L 0.36232 0.04144 L 0.35416 0.04977 L 0.34322 0.05463 L 0.23941 0.05903 L 0.17048 0.03889 L 0.1559 0.02385 L 0.16354 0.0132 L 0.18715 0.00232 L 0.26909 -0.00393 L 0.34652 0.01713 L 0.36475 0.03033 L 0.3585 0.04815 L 0.24045 0.06065 L 0.22048 0.05556 L 0.16996 0.0382 L 0.15659 0.02292 L 0.16354 0.01227 L 0.18715 0.00139 L 0.2677 -0.00347 L 0.33941 0.01274 L 0.36128 0.02686 L 0.36232 0.04375 L 0.34392 0.05371 L 0.24444 0.05672 L 0.22447 0.05764 L 0.17222 0.04144 L 0.15659 0.02662 L 0.16163 0.01505 L 0.18316 0.00209 L 0.26944 -0.00277 L 0.3368 0.01088 L 0.36302 0.02755 L 0.36406 0.03866 L 0.35173 0.0507 L 0.23732 0.05949 L 0.16909 0.04005 L 0.15746 0.01852 L 0.18298 0.00232 L 0.26875 -0.00532 L 0.33177 0.01042 L 0.3651 0.03241 L 0.35989 0.04908 L 0.23802 0.05996 L 0.16909 0.04028 L 0.15816 0.01945 L 0.17968 0.00417 L 0.26614 -0.00347 L 0.33819 0.01274 L 0.36475 0.02894 L 0.35954 0.04861 L 0.23559 0.05834 L 0.17135 0.04144 L 0.15659 0.02223 L 0.18316 0.00371 L 0.2684 -0.00277 L 0.34496 0.01389 L 0.36302 0.02639 L 0.35989 0.04445 L 0.34774 0.05371 L 0.25069 0.05764 L 0.23715 0.05996 L 0.16718 0.03866 L 0.15659 0.02686 L 0.16909 0.00718 L 0.18576 0.00093 L 0.26736 -0.00277 L 0.34357 0.01459 L 0.36302 0.03056 L 0.35798 0.04653 L 0.33072 0.05278 L 0.24756 0.05834 L 0.22517 0.05903 L 0.16354 0.0382 L 0.15711 0.02431 L 0.17934 0.00463 L 0.2677 -0.00277 L 0.33645 0.01181 L 0.36163 0.02894 L 0.36336 0.03889 L 0.35902 0.04653 L 0.33454 0.05371 L 0.2526 0.05764 L 0.22951 0.05764 L 0.16875 0.04098 L 0.15781 0.02292 L 0.18003 0.00278 L 0.26527 -0.00347 L 0.33402 0.01135 L 0.36232 0.02524 L 0.36163 0.04005 L 0.3559 0.04815 L 0.24739 0.05949 L 0.16666 0.03889 L 0.15781 0.02223 L 0.1835 0.00371 L 0.26579 -0.00277 L 0.33871 0.01088 L 0.36197 0.0294 L 0.35954 0.04445 L 0.34618 0.05371 L 0.24409 0.05811 L 0.21458 0.05371 L 0.16909 0.0382 L 0.15885 0.02014 L 0.17899 0.00209 L 0.26163 -0.00393 L 0.34322 0.01274 L 0.36441 0.02986 L 0.36059 0.04422 L 0.35625 0.04861 L 0.24409 0.05695 L 0.1677 0.04098 L 0.15816 0.0213 L 0.16718 0.01088 L 0.18611 0.00209 L 0.26059 -0.00347 L 0.27291 -0.00277 L 0.34097 0.01135 L 0.36197 0.0294 L 0.36336 0.04028 L 0.35659 0.04699 L 0.24184 0.05903 L 0.16319 0.03866 L 0.1559 0.02223 L 0.17743 0.00371 L 0.26371 -0.00393 L 0.33437 0.00973 L 0.36197 0.0257 L 0.35937 0.04422 L 0.34739 0.05209 L 0.24704 0.05903 L 0.1625 0.03797 L 0.15885 0.01945 L 0.18489 0.00093 L 0.26649 -0.00578 L 0.33715 0.01042 L 0.36267 0.02524 L 0.3651 0.03959 L 0.35885 0.04977 L 0.24166 0.05949 L 0.1625 0.0375 L 0.15937 0.01574 L 0.19305 -0.0009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2" dur="2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63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2.77778E-7 0.01343 L -0.08073 0.01065 L -0.11024 -0.00509 L -0.13351 -0.00139 L -0.21198 0.08172 C -0.21545 0.09977 -0.2224 0.11875 -0.22413 0.13704 C -0.22413 0.1426 -0.2224 0.14815 -0.2224 0.15394 C -0.22049 0.17222 -0.21198 0.19051 -0.2092 0.20857 L -0.17396 0.27685 C -0.17222 0.27824 -0.1717 0.27986 -0.1717 0.28195 L -0.14236 0.30209 L -0.12066 0.32709 L -0.10365 0.34445 L -0.08073 0.35764 L 0.14635 0.35834 L 0.1684 0.34676 L 0.19792 0.30093 C 0.2066 0.28542 0.2125 0.26945 0.21736 0.25394 L 0.21736 0.22778 L 0.17674 0.15672 L 0.09427 0.1132 L -0.03507 0.11135 L -0.05503 0.1176 L -0.11267 0.14977 L -0.13003 0.16736 L -0.15625 0.22454 C -0.15625 0.23125 -0.16181 0.23912 -0.16458 0.24607 C -0.1559 0.26505 -0.14705 0.2838 -0.13941 0.30347 L -0.11267 0.33241 L -0.08003 0.35926 L 0.14358 0.35764 L 0.1724 0.34352 L 0.21736 0.25579 L 0.21736 0.22709 L 0.1724 0.15394 L 0.09184 0.11204 L -0.03576 0.11204 L -0.05399 0.11621 L -0.11406 0.15185 L -0.13003 0.16667 L -0.15625 0.22361 C -0.15625 0.23287 -0.16181 0.2419 -0.16181 0.25093 C -0.15035 0.2706 -0.14358 0.28959 -0.13576 0.30926 L -0.08403 0.35764 L 0.14635 0.36019 L 0.1724 0.34283 L 0.23958 0.24861 C 0.25052 0.23287 0.24271 0.23889 0.24271 0.23959 C 0.24323 0.2375 0.23958 0.18148 0.23906 0.18148 C 0.23872 0.17153 0.23368 0.16227 0.23403 0.1625 C 0.23299 0.15949 0.23542 0.13079 0.23542 0.13102 C 0.23576 0.12523 0.24618 0.11783 0.24601 0.1176 " pathEditMode="relative" rAng="0" ptsTypes="AAAAAAAAAAAAAAAAAAAAAAAAAAAAAAAAAAAAAAAAAAAAAAAAAAAA">
                                      <p:cBhvr>
                                        <p:cTn id="14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1005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16" dur="7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18" dur="7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0" nodeType="withEffect">
                                  <p:stCondLst>
                                    <p:cond delay="1015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20" dur="7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1705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24" dur="7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26" dur="7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0" nodeType="withEffect">
                                  <p:stCondLst>
                                    <p:cond delay="1715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28" dur="7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30" dur="7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3505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32" dur="7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0" nodeType="withEffect">
                                  <p:stCondLst>
                                    <p:cond delay="3510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0" nodeType="withEffect">
                                  <p:stCondLst>
                                    <p:cond delay="35150"/>
                                  </p:stCondLst>
                                  <p:childTnLst>
                                    <p:animMotion origin="layout" path="M 3.05556E-6 0.01343 L -0.08073 0.01065 L -0.11025 -0.00509 L -0.13351 -0.00139 L -0.21198 0.08172 C -0.21545 0.09977 -0.2224 0.11875 -0.22413 0.13704 C -0.22413 0.1426 -0.2224 0.14815 -0.2224 0.15394 C -0.22049 0.17222 -0.21198 0.19051 -0.2092 0.20857 L -0.17396 0.27685 C -0.17223 0.27824 -0.1717 0.27986 -0.1717 0.28195 L -0.14236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1 0.23889 0.24271 0.23959 C 0.24323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36" dur="7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38" dur="7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0" nodeType="withEffect">
                                  <p:stCondLst>
                                    <p:cond delay="4205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grpId="0" nodeType="withEffect">
                                  <p:stCondLst>
                                    <p:cond delay="42100"/>
                                  </p:stCondLst>
                                  <p:childTnLst>
                                    <p:animMotion origin="layout" path="M 3.88889E-6 0.01273 L -0.07952 0.00995 L -0.1099 -0.00579 L -0.13177 -0.00209 L -0.21007 0.08102 C -0.21407 0.0993 -0.22188 0.11828 -0.22292 0.1368 C -0.22292 0.14236 -0.22188 0.14791 -0.22188 0.15347 C -0.21927 0.17199 -0.21007 0.19027 -0.20834 0.20833 L -0.17257 0.27662 C -0.17066 0.27824 -0.17066 0.27963 -0.17066 0.28171 L -0.1408 0.30208 L -0.1198 0.32708 L -0.10313 0.34444 L -0.07952 0.35764 L 0.14514 0.35833 L 0.16701 0.34676 L 0.196 0.30069 C 0.20486 0.28541 0.21059 0.26921 0.2151 0.2537 L 0.2151 0.22754 L 0.175 0.15625 L 0.09305 0.11273 L -0.03421 0.11088 L -0.05469 0.11713 L -0.11268 0.1493 L -0.12848 0.16713 L -0.15486 0.22407 C -0.15486 0.23102 -0.1599 0.23889 -0.1632 0.24583 C -0.15434 0.26481 -0.14549 0.28379 -0.1382 0.30347 L -0.11198 0.3324 L -0.07882 0.35926 L 0.14201 0.35764 L 0.17031 0.34352 L 0.2151 0.25555 L 0.2151 0.22685 L 0.17031 0.15347 L 0.09114 0.11157 L -0.03542 0.11157 L -0.054 0.11574 L -0.11389 0.15139 L -0.12848 0.16643 L -0.15486 0.22338 C -0.15486 0.23264 -0.1599 0.24166 -0.1599 0.25069 C -0.14896 0.27037 -0.1415 0.28958 -0.13438 0.30926 L -0.08351 0.35764 L 0.14514 0.36018 L 0.17031 0.34282 L 0.23698 0.24838 C 0.24809 0.23264 0.28698 0.16898 0.28698 0.16921 C 0.29305 0.16018 0.3059 0.16435 0.3059 0.16458 C 0.30902 0.16365 0.40104 0.15902 0.40156 0.15879 " pathEditMode="relative" rAng="0" ptsTypes="AAAAAAAAAAAAAAAAAAAAAAAAAAAAAAAAAAAAAAAAAAAAAAAAAA">
                                      <p:cBhvr>
                                        <p:cTn id="42" dur="7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grpId="0" nodeType="withEffect">
                                  <p:stCondLst>
                                    <p:cond delay="42150"/>
                                  </p:stCondLst>
                                  <p:childTnLst>
                                    <p:animMotion origin="layout" path="M 3.88889E-6 0.01273 L -0.07952 0.00996 L -0.1099 -0.00578 L -0.13177 -0.00208 L -0.21007 0.08102 C -0.21407 0.09931 -0.22188 0.11829 -0.22292 0.13681 C -0.22292 0.14236 -0.22188 0.14792 -0.22188 0.15347 C -0.21927 0.17199 -0.21007 0.19028 -0.20834 0.20834 L -0.17257 0.27662 C -0.17066 0.27824 -0.17066 0.27963 -0.17066 0.28172 L -0.1408 0.30209 L -0.1198 0.32709 L -0.10313 0.34445 L -0.07952 0.35764 L 0.14514 0.35834 L 0.16701 0.34676 L 0.196 0.3007 C 0.20486 0.28542 0.21059 0.26922 0.2151 0.25371 L 0.2151 0.22755 L 0.175 0.15625 L 0.09305 0.11273 L -0.03421 0.11088 L -0.05469 0.11713 L -0.11268 0.14931 L -0.12848 0.16713 L -0.15486 0.22408 C -0.15486 0.23102 -0.1599 0.23889 -0.1632 0.24584 C -0.15434 0.26482 -0.14549 0.2838 -0.1382 0.30347 L -0.11198 0.33241 L -0.07882 0.35926 L 0.14201 0.35764 L 0.17031 0.34352 L 0.2151 0.25556 L 0.2151 0.22685 L 0.17031 0.15347 L 0.09114 0.11158 L -0.03542 0.11158 L -0.054 0.11574 L -0.11389 0.15139 L -0.12848 0.16644 L -0.15486 0.22338 C -0.15486 0.23264 -0.1599 0.24167 -0.1599 0.2507 C -0.14896 0.27037 -0.1415 0.28959 -0.13438 0.30926 L -0.08351 0.35764 L 0.14514 0.36019 L 0.17031 0.34283 L 0.23698 0.24838 C 0.24809 0.23264 0.28698 0.16898 0.28698 0.16922 C 0.29305 0.16019 0.3059 0.16435 0.3059 0.16459 C 0.30902 0.16366 0.40104 0.15903 0.40156 0.1588 " pathEditMode="relative" rAng="0" ptsTypes="AAAAAAAAAAAAAAAAAAAAAAAAAAAAAAAAAAAAAAAAAAAAAAAAAA">
                                      <p:cBhvr>
                                        <p:cTn id="44" dur="7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1643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grpId="0" nodeType="withEffect">
                                  <p:stCondLst>
                                    <p:cond delay="59050"/>
                                  </p:stCondLst>
                                  <p:childTnLst>
                                    <p:animMotion origin="layout" path="M 4.72222E-6 0.01343 L -0.08073 0.01065 L -0.11025 -0.00509 L -0.13351 -0.00139 L -0.21198 0.08172 C -0.21546 0.09977 -0.2224 0.11875 -0.22414 0.13704 C -0.22414 0.1426 -0.2224 0.14815 -0.2224 0.15394 C -0.22049 0.17222 -0.21198 0.19051 -0.20921 0.20857 L -0.17396 0.27685 C -0.17223 0.27824 -0.17171 0.27986 -0.17171 0.28195 L -0.14237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 0.23889 0.2427 0.23959 C 0.24322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46" dur="7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grpId="0" nodeType="withEffect">
                                  <p:stCondLst>
                                    <p:cond delay="59100"/>
                                  </p:stCondLst>
                                  <p:childTnLst>
                                    <p:animMotion origin="layout" path="M 4.72222E-6 0.01342 L -0.08073 0.01065 L -0.11025 -0.0051 L -0.13351 -0.00139 L -0.21198 0.08171 C -0.21546 0.09977 -0.2224 0.11875 -0.22414 0.13703 C -0.22414 0.14259 -0.2224 0.14815 -0.2224 0.15393 C -0.22049 0.17222 -0.21198 0.19051 -0.20921 0.20856 L -0.17396 0.27685 C -0.17223 0.27824 -0.17171 0.27986 -0.17171 0.28194 L -0.14237 0.30208 L -0.12066 0.32708 L -0.10365 0.34444 L -0.08073 0.35764 L 0.14635 0.35833 L 0.1684 0.34676 L 0.19791 0.30092 C 0.20659 0.28541 0.2125 0.26944 0.21736 0.25393 L 0.21736 0.22777 L 0.17673 0.15671 L 0.09427 0.11319 L -0.03507 0.11134 L -0.05504 0.11759 L -0.11268 0.14977 L -0.13004 0.16736 L -0.15625 0.22453 C -0.15625 0.23125 -0.16181 0.23912 -0.16459 0.24606 C -0.15591 0.26504 -0.14705 0.28379 -0.13941 0.30347 L -0.11268 0.3324 L -0.08004 0.35926 L 0.14357 0.35764 L 0.17239 0.34352 L 0.21736 0.25578 L 0.21736 0.22708 L 0.17239 0.15393 L 0.09184 0.11203 L -0.03577 0.11203 L -0.054 0.1162 L -0.11407 0.15185 L -0.13004 0.16666 L -0.15625 0.22361 C -0.15625 0.23287 -0.16181 0.2419 -0.16181 0.25092 C -0.15035 0.2706 -0.14358 0.28958 -0.13577 0.30926 L -0.08403 0.35764 L 0.14635 0.36018 L 0.17239 0.34282 L 0.23958 0.24861 C 0.25052 0.23287 0.2427 0.23889 0.2427 0.23958 C 0.24322 0.2375 0.23958 0.18148 0.23906 0.18148 C 0.23871 0.17152 0.23368 0.16227 0.23402 0.1625 C 0.23298 0.15949 0.23541 0.13078 0.23541 0.13102 C 0.23576 0.12523 0.24618 0.11782 0.246 0.11759 " pathEditMode="relative" rAng="0" ptsTypes="AAAAAAAAAAAAAAAAAAAAAAAAAAAAAAAAAAAAAAAAAAAAAAAAAAAA">
                                      <p:cBhvr>
                                        <p:cTn id="48" dur="7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0" nodeType="withEffect">
                                  <p:stCondLst>
                                    <p:cond delay="59150"/>
                                  </p:stCondLst>
                                  <p:childTnLst>
                                    <p:animMotion origin="layout" path="M 4.72222E-6 0.01342 L -0.08073 0.01065 L -0.11025 -0.0051 L -0.13351 -0.00139 L -0.21198 0.08171 C -0.21546 0.09977 -0.2224 0.11875 -0.22414 0.13703 C -0.22414 0.14259 -0.2224 0.14815 -0.2224 0.15393 C -0.22049 0.17222 -0.21198 0.19051 -0.20921 0.20856 L -0.17396 0.27685 C -0.17223 0.27824 -0.17171 0.27986 -0.17171 0.28194 L -0.14237 0.30208 L -0.12066 0.32708 L -0.10365 0.34444 L -0.08073 0.35764 L 0.14635 0.35833 L 0.1684 0.34676 L 0.19791 0.30092 C 0.20659 0.28541 0.2125 0.26944 0.21736 0.25393 L 0.21736 0.22777 L 0.17673 0.15671 L 0.09427 0.11319 L -0.03507 0.11134 L -0.05504 0.11759 L -0.11268 0.14977 L -0.13004 0.16736 L -0.15625 0.22453 C -0.15625 0.23125 -0.16181 0.23912 -0.16459 0.24606 C -0.15591 0.26504 -0.14705 0.28379 -0.13941 0.30347 L -0.11268 0.3324 L -0.08004 0.35926 L 0.14357 0.35764 L 0.17239 0.34352 L 0.21736 0.25578 L 0.21736 0.22708 L 0.17239 0.15393 L 0.09184 0.11203 L -0.03577 0.11203 L -0.054 0.1162 L -0.11407 0.15185 L -0.13004 0.16666 L -0.15625 0.22361 C -0.15625 0.23287 -0.16181 0.2419 -0.16181 0.25092 C -0.15035 0.2706 -0.14358 0.28958 -0.13577 0.30926 L -0.08403 0.35764 L 0.14635 0.36018 L 0.17239 0.34282 L 0.23958 0.24861 C 0.25052 0.23287 0.2427 0.23889 0.2427 0.23958 C 0.24322 0.2375 0.23958 0.18148 0.23906 0.18148 C 0.23871 0.17152 0.23368 0.16227 0.23402 0.1625 C 0.23298 0.15949 0.23541 0.13078 0.23541 0.13102 C 0.23576 0.12523 0.24618 0.11782 0.246 0.11759 " pathEditMode="relative" rAng="0" ptsTypes="AAAAAAAAAAAAAAAAAAAAAAAAAAAAAAAAAAAAAAAAAAAAAAAAAAAA">
                                      <p:cBhvr>
                                        <p:cTn id="50" dur="7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Motion origin="layout" path="M 4.72222E-6 0.01343 L -0.08073 0.01065 L -0.11025 -0.00509 L -0.13351 -0.00139 L -0.21198 0.08172 C -0.21546 0.09977 -0.2224 0.11875 -0.22414 0.13704 C -0.22414 0.1426 -0.2224 0.14815 -0.2224 0.15394 C -0.22049 0.17222 -0.21198 0.19051 -0.20921 0.20857 L -0.17396 0.27685 C -0.17223 0.27824 -0.17171 0.27986 -0.17171 0.28195 L -0.14237 0.30209 L -0.12066 0.32709 L -0.10365 0.34445 L -0.08073 0.35764 L 0.14635 0.35834 L 0.1684 0.34676 L 0.19791 0.30093 C 0.20659 0.28542 0.2125 0.26945 0.21736 0.25394 L 0.21736 0.22778 L 0.17673 0.15672 L 0.09427 0.1132 L -0.03507 0.11135 L -0.05504 0.1176 L -0.11268 0.14977 L -0.13004 0.16736 L -0.15625 0.22454 C -0.15625 0.23125 -0.16181 0.23912 -0.16459 0.24607 C -0.15591 0.26505 -0.14705 0.2838 -0.13941 0.30347 L -0.11268 0.33241 L -0.08004 0.35926 L 0.14357 0.35764 L 0.17239 0.34352 L 0.21736 0.25579 L 0.21736 0.22709 L 0.17239 0.15394 L 0.09184 0.11204 L -0.03577 0.11204 L -0.054 0.11621 L -0.11407 0.15185 L -0.13004 0.16667 L -0.15625 0.22361 C -0.15625 0.23287 -0.16181 0.2419 -0.16181 0.25093 C -0.15035 0.2706 -0.14358 0.28959 -0.13577 0.30926 L -0.08403 0.35764 L 0.14635 0.36019 L 0.17239 0.34283 L 0.23958 0.24861 C 0.25052 0.23287 0.2427 0.23889 0.2427 0.23959 C 0.24322 0.2375 0.23958 0.18148 0.23906 0.18148 C 0.23871 0.17153 0.23368 0.16227 0.23402 0.1625 C 0.23298 0.15949 0.23541 0.13079 0.23541 0.13102 C 0.23576 0.12523 0.24618 0.11783 0.246 0.1176 " pathEditMode="relative" rAng="0" ptsTypes="AAAAAAAAAAAAAAAAAAAAAAAAAAAAAAAAAAAAAAAAAAAAAAAAAAAA">
                                      <p:cBhvr>
                                        <p:cTn id="52" dur="7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64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ntr" presetSubtype="16" repeatCount="indefinite" fill="hold" grpId="0" nodeType="withEffect">
                                  <p:stCondLst>
                                    <p:cond delay="1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repeatCount="indefinite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repeatCount="indefinite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repeatCount="indefinite" fill="hold" grpId="0" nodeType="withEffect">
                                  <p:stCondLst>
                                    <p:cond delay="2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repeatCount="indefinite" fill="hold" grpId="0" nodeType="withEffect">
                                  <p:stCondLst>
                                    <p:cond delay="6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9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68300" y="763422"/>
            <a:ext cx="8382000" cy="5408778"/>
          </a:xfrm>
          <a:prstGeom prst="roundRect">
            <a:avLst>
              <a:gd name="adj" fmla="val 304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548136" y="38100"/>
            <a:ext cx="8214864" cy="5714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600" dirty="0">
                <a:solidFill>
                  <a:srgbClr val="C00000"/>
                </a:solidFill>
                <a:latin typeface="华文细黑"/>
                <a:ea typeface="华文细黑"/>
                <a:cs typeface="华文细黑"/>
              </a:rPr>
              <a:t>CEE: CSR External-Target Experiment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/>
          <a:stretch>
            <a:fillRect/>
          </a:stretch>
        </p:blipFill>
        <p:spPr>
          <a:xfrm>
            <a:off x="520700" y="1524000"/>
            <a:ext cx="5647717" cy="4514915"/>
          </a:xfrm>
          <a:prstGeom prst="rect">
            <a:avLst/>
          </a:prstGeom>
          <a:noFill/>
        </p:spPr>
      </p:pic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885022" y="1740781"/>
            <a:ext cx="1008956" cy="31122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零度角量能器</a:t>
            </a: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2082181" y="1595331"/>
            <a:ext cx="1432568" cy="3423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端盖飞行时间探测器</a:t>
            </a:r>
          </a:p>
        </p:txBody>
      </p:sp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1570824" y="4335635"/>
            <a:ext cx="1739179" cy="23694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前角径迹探测器</a:t>
            </a:r>
          </a:p>
        </p:txBody>
      </p:sp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2806082" y="4490933"/>
            <a:ext cx="974805" cy="1524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超导二极磁铁</a:t>
            </a:r>
          </a:p>
        </p:txBody>
      </p:sp>
      <p:sp>
        <p:nvSpPr>
          <p:cNvPr id="13" name="文本框 2"/>
          <p:cNvSpPr txBox="1">
            <a:spLocks noChangeArrowheads="1"/>
          </p:cNvSpPr>
          <p:nvPr/>
        </p:nvSpPr>
        <p:spPr bwMode="auto">
          <a:xfrm>
            <a:off x="5134233" y="5355099"/>
            <a:ext cx="1739179" cy="31603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时间投影室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rot="16200000" flipH="1">
            <a:off x="4368674" y="4373863"/>
            <a:ext cx="1006167" cy="929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rot="16200000" flipH="1">
            <a:off x="3875617" y="4717419"/>
            <a:ext cx="1205601" cy="75263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"/>
          <p:cNvSpPr txBox="1">
            <a:spLocks noChangeArrowheads="1"/>
          </p:cNvSpPr>
          <p:nvPr/>
        </p:nvSpPr>
        <p:spPr bwMode="auto">
          <a:xfrm>
            <a:off x="3597435" y="5696538"/>
            <a:ext cx="1739179" cy="34237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内飞行时间探测器</a:t>
            </a:r>
          </a:p>
        </p:txBody>
      </p:sp>
      <p:sp>
        <p:nvSpPr>
          <p:cNvPr id="18" name="文本框 2"/>
          <p:cNvSpPr txBox="1">
            <a:spLocks noChangeArrowheads="1"/>
          </p:cNvSpPr>
          <p:nvPr/>
        </p:nvSpPr>
        <p:spPr bwMode="auto">
          <a:xfrm>
            <a:off x="5876317" y="4758448"/>
            <a:ext cx="1134083" cy="3420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l">
              <a:spcAft>
                <a:spcPts val="0"/>
              </a:spcAft>
            </a:pPr>
            <a:r>
              <a:rPr lang="zh-CN" sz="105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起始时间探测器</a:t>
            </a:r>
          </a:p>
        </p:txBody>
      </p:sp>
      <p:cxnSp>
        <p:nvCxnSpPr>
          <p:cNvPr id="19" name="直接箭头连接符 18"/>
          <p:cNvCxnSpPr>
            <a:endCxn id="18" idx="1"/>
          </p:cNvCxnSpPr>
          <p:nvPr/>
        </p:nvCxnSpPr>
        <p:spPr>
          <a:xfrm>
            <a:off x="4854735" y="4471161"/>
            <a:ext cx="1021582" cy="45831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F1A7E99-942D-D248-AE90-20E2836B91E8}"/>
              </a:ext>
            </a:extLst>
          </p:cNvPr>
          <p:cNvSpPr txBox="1"/>
          <p:nvPr/>
        </p:nvSpPr>
        <p:spPr>
          <a:xfrm>
            <a:off x="1458992" y="909935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低温高密核物质测量谱仪</a:t>
            </a:r>
            <a:endParaRPr lang="en-US" sz="24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11C4BDB-93AE-E341-9E12-2051999124CA}"/>
              </a:ext>
            </a:extLst>
          </p:cNvPr>
          <p:cNvSpPr/>
          <p:nvPr/>
        </p:nvSpPr>
        <p:spPr>
          <a:xfrm>
            <a:off x="6119892" y="990600"/>
            <a:ext cx="2552172" cy="3652733"/>
          </a:xfrm>
          <a:prstGeom prst="roundRect">
            <a:avLst>
              <a:gd name="adj" fmla="val 3049"/>
            </a:avLst>
          </a:prstGeom>
          <a:solidFill>
            <a:srgbClr val="FFFF00"/>
          </a:solidFill>
          <a:ln cmpd="tri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tx1"/>
                </a:solidFill>
              </a:rPr>
              <a:t>Key Physics: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</a:rPr>
              <a:t>Search for the QCD critical point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</a:rPr>
              <a:t>Study nuclear matter EOS at large baryon density region</a:t>
            </a:r>
          </a:p>
          <a:p>
            <a:endParaRPr lang="en-US" sz="2300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   </a:t>
            </a:r>
            <a:r>
              <a:rPr lang="en-US" sz="1400" dirty="0">
                <a:solidFill>
                  <a:srgbClr val="002060"/>
                </a:solidFill>
              </a:rPr>
              <a:t>Supported by CAS, NSFC</a:t>
            </a:r>
          </a:p>
        </p:txBody>
      </p:sp>
    </p:spTree>
    <p:extLst>
      <p:ext uri="{BB962C8B-B14F-4D97-AF65-F5344CB8AC3E}">
        <p14:creationId xmlns:p14="http://schemas.microsoft.com/office/powerpoint/2010/main" val="607590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ot63_ppbnetp_dec2016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1620" t="9174" b="4262"/>
              <a:stretch>
                <a:fillRect/>
              </a:stretch>
            </p:blipFill>
          </mc:Choice>
          <mc:Fallback>
            <p:blipFill>
              <a:blip r:embed="rId3"/>
              <a:srcRect l="1620" t="9174" b="4262"/>
              <a:stretch>
                <a:fillRect/>
              </a:stretch>
            </p:blipFill>
          </mc:Fallback>
        </mc:AlternateContent>
        <p:spPr>
          <a:xfrm>
            <a:off x="787400" y="681174"/>
            <a:ext cx="4241800" cy="442422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397500" y="753312"/>
            <a:ext cx="3048000" cy="4245862"/>
          </a:xfrm>
          <a:prstGeom prst="roundRect">
            <a:avLst>
              <a:gd name="adj" fmla="val 7018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</a:rPr>
              <a:t>QCD Critical Point</a:t>
            </a:r>
            <a:endParaRPr lang="en-US" dirty="0"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1366" y="3207092"/>
            <a:ext cx="2837934" cy="161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467651" y="1078118"/>
            <a:ext cx="619137" cy="3341482"/>
          </a:xfrm>
          <a:prstGeom prst="rect">
            <a:avLst/>
          </a:prstGeom>
          <a:solidFill>
            <a:srgbClr val="FFFF00">
              <a:alpha val="21176"/>
            </a:srgbClr>
          </a:solidFill>
          <a:ln w="9525" cap="flat" cmpd="sng" algn="ctr">
            <a:solidFill>
              <a:srgbClr val="FF0000">
                <a:alpha val="21000"/>
              </a:srgb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C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B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M</a:t>
            </a:r>
          </a:p>
          <a:p>
            <a:pPr algn="ctr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C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E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E</a:t>
            </a:r>
          </a:p>
          <a:p>
            <a:pPr algn="ctr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algn="ctr"/>
            <a:endParaRPr lang="en-US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5876" t="39123" r="3812"/>
          <a:stretch>
            <a:fillRect/>
          </a:stretch>
        </p:blipFill>
        <p:spPr>
          <a:xfrm>
            <a:off x="5563776" y="941575"/>
            <a:ext cx="2729324" cy="21779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57358" y="2339615"/>
            <a:ext cx="44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38337" y="1635856"/>
            <a:ext cx="49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3366FF"/>
                </a:solidFill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77958" y="3038115"/>
            <a:ext cx="446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8000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4201" y="5105400"/>
            <a:ext cx="8077200" cy="153888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RHIC BES-II: dramatically reduce the errors! </a:t>
            </a:r>
          </a:p>
          <a:p>
            <a:pPr marL="342900" indent="-342900"/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CBM Experiments 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(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2.</a:t>
            </a:r>
            <a:r>
              <a:rPr lang="en-US" altLang="zh-CN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5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&lt; √</a:t>
            </a:r>
            <a:r>
              <a:rPr lang="en-US" b="1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</a:t>
            </a:r>
            <a:r>
              <a:rPr lang="en-US" b="1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NN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&lt; 8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GeV) 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: </a:t>
            </a:r>
          </a:p>
          <a:p>
            <a:pPr marL="342900" indent="-342900"/>
            <a:r>
              <a:rPr lang="en-US" altLang="zh-CN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		</a:t>
            </a:r>
            <a:r>
              <a:rPr lang="en-US" altLang="zh-CN" sz="2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Key region for Critical Point search</a:t>
            </a:r>
            <a:endParaRPr lang="en-US" sz="1400" b="1" dirty="0">
              <a:solidFill>
                <a:srgbClr val="8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342900" indent="-342900"/>
            <a:r>
              <a:rPr lang="en-US" sz="800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    </a:t>
            </a:r>
          </a:p>
          <a:p>
            <a:pPr marL="342900" indent="-342900"/>
            <a:r>
              <a:rPr lang="en-US" sz="1200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                                                                 STAR Data: 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X.F.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Luo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sz="1200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et al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</a:t>
            </a:r>
            <a:r>
              <a:rPr kumimoji="1" lang="en-US" sz="1200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CPOD2014, QM2015</a:t>
            </a:r>
            <a:r>
              <a:rPr kumimoji="1" lang="en-US" sz="1200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;</a:t>
            </a:r>
            <a:r>
              <a:rPr kumimoji="1" lang="en-US" sz="1400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PRL</a:t>
            </a:r>
            <a:r>
              <a:rPr lang="en-US" sz="1200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112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(2014) 32302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97600" y="4669258"/>
            <a:ext cx="1308100" cy="1775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4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BD74C-93C2-C84F-905C-4B1C84E1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Future Facilities for Heavy Ion Collisions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19A9D-5F20-B34A-B689-1F2A8F7D7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9" t="8449" r="2263" b="4178"/>
          <a:stretch/>
        </p:blipFill>
        <p:spPr>
          <a:xfrm>
            <a:off x="511232" y="836907"/>
            <a:ext cx="7935343" cy="5873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35BCE4-98E7-E148-B75C-06A1FC37718B}"/>
              </a:ext>
            </a:extLst>
          </p:cNvPr>
          <p:cNvSpPr txBox="1"/>
          <p:nvPr/>
        </p:nvSpPr>
        <p:spPr>
          <a:xfrm>
            <a:off x="1022888" y="516734"/>
            <a:ext cx="8121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STIXVariants-Regular" pitchFamily="2" charset="2"/>
              </a:rPr>
              <a:t>μ</a:t>
            </a:r>
            <a:r>
              <a:rPr lang="en-US" sz="2800" b="1" i="1" baseline="-25000" dirty="0" err="1">
                <a:latin typeface="STIXVariants-Regular" pitchFamily="2" charset="2"/>
              </a:rPr>
              <a:t>B</a:t>
            </a:r>
            <a:r>
              <a:rPr lang="en-US" i="1" baseline="-25000" dirty="0"/>
              <a:t> </a:t>
            </a:r>
            <a:r>
              <a:rPr lang="en-US" dirty="0"/>
              <a:t>(MeV)         750               400                200                               20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AE0F31-969F-EE44-9CF6-9E0EC2E684CC}"/>
              </a:ext>
            </a:extLst>
          </p:cNvPr>
          <p:cNvSpPr/>
          <p:nvPr/>
        </p:nvSpPr>
        <p:spPr>
          <a:xfrm>
            <a:off x="1752600" y="1676400"/>
            <a:ext cx="23622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ED1B4A-7C62-E54A-930E-4508FC756F55}"/>
              </a:ext>
            </a:extLst>
          </p:cNvPr>
          <p:cNvSpPr/>
          <p:nvPr/>
        </p:nvSpPr>
        <p:spPr>
          <a:xfrm>
            <a:off x="2362200" y="609600"/>
            <a:ext cx="1066800" cy="381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9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" y="138291"/>
            <a:ext cx="82677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Acknowledgements</a:t>
            </a:r>
          </a:p>
          <a:p>
            <a:endParaRPr lang="en-US" sz="2400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P. Braun-</a:t>
            </a:r>
            <a:r>
              <a:rPr lang="en-US" sz="2400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Munzinger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X. Dong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S. </a:t>
            </a:r>
            <a:r>
              <a:rPr lang="en-US" sz="2400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Esumi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S. Gupta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HZ. Huang,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XG. Huang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F. </a:t>
            </a:r>
            <a:r>
              <a:rPr lang="en-US" sz="2400" dirty="0" err="1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Karsch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V. Koch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JF. Liao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F. Liu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XF. </a:t>
            </a:r>
            <a:r>
              <a:rPr lang="en-US" sz="2400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Luo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B. </a:t>
            </a:r>
            <a:r>
              <a:rPr lang="en-US" sz="2400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Mohanty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S. </a:t>
            </a:r>
            <a:r>
              <a:rPr lang="en-US" sz="2400" dirty="0" err="1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Mukherjee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T. </a:t>
            </a:r>
            <a:r>
              <a:rPr lang="en-US" sz="2400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Nonaka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K. </a:t>
            </a:r>
            <a:r>
              <a:rPr lang="en-US" sz="2400" dirty="0" err="1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Redlich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HG. Ritter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M. </a:t>
            </a:r>
            <a:r>
              <a:rPr lang="en-US" sz="24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Shao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SS. Shi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M. </a:t>
            </a:r>
            <a:r>
              <a:rPr lang="en-US" sz="2400" dirty="0" err="1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Stephanov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</a:t>
            </a:r>
            <a:r>
              <a:rPr lang="en-US" sz="24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J. </a:t>
            </a:r>
            <a:r>
              <a:rPr lang="en-US" sz="2400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Stroth</a:t>
            </a: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XM. Sun, ZY. Sun, Y. Wang, ZG. Xiao, N. Yu, L. Zhao, </a:t>
            </a:r>
            <a:r>
              <a:rPr lang="en-US" sz="2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PF. Zhuang</a:t>
            </a:r>
          </a:p>
          <a:p>
            <a:endParaRPr lang="en-US" sz="24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// </a:t>
            </a:r>
            <a:r>
              <a:rPr lang="en-US" sz="1400" dirty="0">
                <a:solidFill>
                  <a:srgbClr val="00009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BLUE: 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Theory  //  </a:t>
            </a:r>
            <a:r>
              <a:rPr lang="en-US" sz="1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RED</a:t>
            </a:r>
            <a:r>
              <a:rPr lang="en-US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: Exp., high moment  //</a:t>
            </a:r>
          </a:p>
          <a:p>
            <a:endParaRPr lang="en-US" sz="2400" dirty="0"/>
          </a:p>
          <a:p>
            <a:endParaRPr lang="en-US" sz="2400" dirty="0"/>
          </a:p>
          <a:p>
            <a:pPr algn="ctr"/>
            <a:endParaRPr lang="en-US" altLang="zh-CN" sz="2400" dirty="0"/>
          </a:p>
          <a:p>
            <a:pPr algn="ctr"/>
            <a:endParaRPr lang="en-US" altLang="zh-CN" sz="2400" b="1" dirty="0">
              <a:solidFill>
                <a:srgbClr val="8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en-US" altLang="zh-CN" sz="4400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Thank you for your attention!</a:t>
            </a:r>
            <a:endParaRPr lang="en-US" sz="4400" b="1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935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QQ20151027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219200"/>
            <a:ext cx="3420321" cy="2623541"/>
          </a:xfrm>
          <a:prstGeom prst="rect">
            <a:avLst/>
          </a:prstGeom>
        </p:spPr>
      </p:pic>
      <p:pic>
        <p:nvPicPr>
          <p:cNvPr id="26" name="Picture 25" descr="dedx.png"/>
          <p:cNvPicPr>
            <a:picLocks noChangeAspect="1"/>
          </p:cNvPicPr>
          <p:nvPr/>
        </p:nvPicPr>
        <p:blipFill>
          <a:blip r:embed="rId3"/>
          <a:srcRect t="2145"/>
          <a:stretch>
            <a:fillRect/>
          </a:stretch>
        </p:blipFill>
        <p:spPr>
          <a:xfrm>
            <a:off x="355598" y="3674532"/>
            <a:ext cx="3291500" cy="2734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524000"/>
            <a:ext cx="4879887" cy="3429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25816" y="4524345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000" dirty="0">
              <a:latin typeface="Arial"/>
              <a:ea typeface="+mj-ea"/>
              <a:cs typeface="Arial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61488" y="382159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/>
                <a:ea typeface="+mj-ea"/>
                <a:cs typeface="Arial"/>
              </a:rPr>
              <a:t>TPC</a:t>
            </a:r>
            <a:endParaRPr kumimoji="1" lang="zh-CN" altLang="en-US" sz="1600" b="1" dirty="0">
              <a:latin typeface="Arial"/>
              <a:ea typeface="+mj-ea"/>
              <a:cs typeface="Arial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30518" y="2831068"/>
            <a:ext cx="124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0000FF"/>
                </a:solidFill>
                <a:latin typeface="Arial"/>
                <a:ea typeface="+mj-ea"/>
                <a:cs typeface="Arial"/>
              </a:rPr>
              <a:t> </a:t>
            </a:r>
            <a:r>
              <a:rPr kumimoji="1" lang="en-US" altLang="zh-CN" sz="1600" b="1" dirty="0">
                <a:solidFill>
                  <a:srgbClr val="0000FF"/>
                </a:solidFill>
                <a:latin typeface="Arial"/>
                <a:ea typeface="+mj-ea"/>
                <a:cs typeface="Arial"/>
              </a:rPr>
              <a:t>TOF</a:t>
            </a:r>
            <a:endParaRPr kumimoji="1" lang="zh-CN" altLang="en-US" sz="1600" b="1" dirty="0">
              <a:solidFill>
                <a:srgbClr val="0000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5800" y="609600"/>
            <a:ext cx="7868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Published</a:t>
            </a:r>
            <a:r>
              <a:rPr kumimoji="1" lang="zh-CN" alt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net-proton results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: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Only TPC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used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for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proton/anti-proton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PID.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endParaRPr kumimoji="1" lang="en-US" altLang="zh-CN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TOF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PID extends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the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phase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space</a:t>
            </a:r>
            <a:r>
              <a:rPr kumimoji="1"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kumimoji="1"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coverage.</a:t>
            </a:r>
            <a:endParaRPr kumimoji="1" lang="zh-CN" altLang="en-US" b="1" dirty="0">
              <a:solidFill>
                <a:srgbClr val="FF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1143000" y="0"/>
            <a:ext cx="683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Proton Identification with TOF</a:t>
            </a:r>
            <a:endParaRPr lang="en-US" sz="36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06785" y="5048071"/>
            <a:ext cx="5135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Acceptance: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|</a:t>
            </a:r>
            <a:r>
              <a:rPr lang="en-US" altLang="zh-CN" b="1" dirty="0" err="1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y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| ≤ 0.5, 0.4 ≤ p</a:t>
            </a:r>
            <a:r>
              <a:rPr lang="en-US" altLang="zh-CN" b="1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≤ 2 GeV/c</a:t>
            </a:r>
          </a:p>
          <a:p>
            <a:pPr marL="342900" indent="-342900"/>
            <a:r>
              <a:rPr lang="en-US" altLang="zh-CN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Efficiency</a:t>
            </a:r>
            <a:r>
              <a:rPr lang="zh-CN" alt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altLang="zh-CN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corrections:</a:t>
            </a:r>
            <a:r>
              <a:rPr lang="zh-CN" alt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endParaRPr lang="en-US" altLang="zh-CN" b="1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lang="zh-CN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TPC </a:t>
            </a:r>
            <a:r>
              <a:rPr lang="en-US" altLang="zh-CN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(0.4 ≤ p</a:t>
            </a:r>
            <a:r>
              <a:rPr lang="en-US" altLang="zh-CN" sz="1400" baseline="-25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</a:t>
            </a:r>
            <a:r>
              <a:rPr lang="en-US" altLang="zh-CN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≤ 0.8 GeV/c)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:</a:t>
            </a:r>
            <a:r>
              <a:rPr lang="zh-CN" alt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      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ε</a:t>
            </a:r>
            <a:r>
              <a:rPr lang="en-US" altLang="zh-CN" b="1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TPC 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~ 0.8</a:t>
            </a:r>
            <a:r>
              <a:rPr lang="zh-CN" altLang="en-US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</a:t>
            </a:r>
            <a:endParaRPr lang="en-US" altLang="zh-CN" b="1" dirty="0">
              <a:solidFill>
                <a:srgbClr val="8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  TPC+TOF </a:t>
            </a:r>
            <a:r>
              <a:rPr lang="en-US" altLang="zh-CN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(0.8 ≤ p</a:t>
            </a:r>
            <a:r>
              <a:rPr lang="en-US" altLang="zh-CN" sz="1400" baseline="-25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</a:t>
            </a:r>
            <a:r>
              <a:rPr lang="en-US" altLang="zh-CN" sz="1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≤ 2 GeV/c)</a:t>
            </a:r>
            <a:r>
              <a:rPr lang="en-US" altLang="zh-CN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: 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ε</a:t>
            </a:r>
            <a:r>
              <a:rPr lang="en-US" altLang="zh-CN" b="1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TPC</a:t>
            </a:r>
            <a:r>
              <a:rPr lang="zh-CN" altLang="en-US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*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ε</a:t>
            </a:r>
            <a:r>
              <a:rPr lang="en-US" altLang="zh-CN" b="1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TOF </a:t>
            </a:r>
            <a:r>
              <a:rPr lang="en-US" altLang="zh-CN" b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~ 0.5</a:t>
            </a:r>
            <a:endParaRPr lang="zh-CN" altLang="en-US" b="1" dirty="0">
              <a:solidFill>
                <a:srgbClr val="8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639675" y="3046422"/>
            <a:ext cx="692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/>
                <a:ea typeface="+mj-ea"/>
                <a:cs typeface="Arial"/>
              </a:rPr>
              <a:t>TOF</a:t>
            </a:r>
            <a:endParaRPr kumimoji="1" lang="zh-CN" altLang="en-US" sz="2000" b="1" dirty="0" err="1">
              <a:latin typeface="Arial"/>
              <a:ea typeface="+mj-ea"/>
              <a:cs typeface="Arial"/>
            </a:endParaRPr>
          </a:p>
        </p:txBody>
      </p:sp>
      <p:sp>
        <p:nvSpPr>
          <p:cNvPr id="35" name="TextBox 8"/>
          <p:cNvSpPr txBox="1"/>
          <p:nvPr/>
        </p:nvSpPr>
        <p:spPr>
          <a:xfrm>
            <a:off x="762009" y="3784599"/>
            <a:ext cx="74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/>
                <a:cs typeface="Arial"/>
              </a:rPr>
              <a:t>TPC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8800" y="1688068"/>
            <a:ext cx="2041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Au+Au </a:t>
            </a:r>
            <a:r>
              <a:rPr lang="en-US" dirty="0" err="1">
                <a:latin typeface="Wingdings"/>
                <a:ea typeface="Wingdings"/>
                <a:cs typeface="Wingdings"/>
              </a:rPr>
              <a:t></a:t>
            </a:r>
            <a:r>
              <a:rPr lang="en-US" dirty="0"/>
              <a:t> protons</a:t>
            </a:r>
          </a:p>
          <a:p>
            <a:pPr algn="ctr"/>
            <a:r>
              <a:rPr lang="en-US" sz="1200" dirty="0"/>
              <a:t>STAR Preliminary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4512755" y="3799948"/>
            <a:ext cx="4058181" cy="1588"/>
          </a:xfrm>
          <a:prstGeom prst="line">
            <a:avLst/>
          </a:prstGeom>
          <a:ln w="6350" cap="flat" cmpd="sng" algn="ctr">
            <a:solidFill>
              <a:srgbClr val="1B400F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29683" y="4180957"/>
            <a:ext cx="4058181" cy="1588"/>
          </a:xfrm>
          <a:prstGeom prst="line">
            <a:avLst/>
          </a:prstGeom>
          <a:ln w="6350" cap="flat" cmpd="sng" algn="ctr">
            <a:solidFill>
              <a:srgbClr val="1B400F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29677" y="2692401"/>
            <a:ext cx="4058181" cy="1588"/>
          </a:xfrm>
          <a:prstGeom prst="line">
            <a:avLst/>
          </a:prstGeom>
          <a:ln w="6350" cap="flat" cmpd="sng" algn="ctr">
            <a:solidFill>
              <a:srgbClr val="1B400F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867400" y="3793067"/>
            <a:ext cx="1388533" cy="381001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75865" y="2692400"/>
            <a:ext cx="1388533" cy="1100667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43000" y="2470150"/>
            <a:ext cx="730250" cy="26193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89150" y="2470150"/>
            <a:ext cx="730250" cy="26193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97100" y="1587500"/>
            <a:ext cx="838200" cy="5270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7100" y="1587500"/>
            <a:ext cx="838200" cy="51435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7883" r="5645" b="2112"/>
          <a:stretch/>
        </p:blipFill>
        <p:spPr>
          <a:xfrm>
            <a:off x="3886200" y="1317655"/>
            <a:ext cx="4956087" cy="37115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44066" y="2540001"/>
            <a:ext cx="1515536" cy="1625601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5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12700"/>
            <a:ext cx="8382000" cy="4889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Data Sets </a:t>
            </a:r>
            <a:r>
              <a:rPr lang="en-US" sz="4000" dirty="0">
                <a:latin typeface="STHeiti" panose="02010600040101010101" pitchFamily="2" charset="-122"/>
                <a:ea typeface="STHeiti" panose="02010600040101010101" pitchFamily="2" charset="-122"/>
              </a:rPr>
              <a:t>for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BES-I Program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818578"/>
          <a:ext cx="3724624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√</a:t>
                      </a:r>
                      <a:r>
                        <a:rPr lang="en-US" dirty="0" err="1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lang="en-US" baseline="-25000" dirty="0" err="1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NN</a:t>
                      </a:r>
                      <a:r>
                        <a:rPr lang="en-US" baseline="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(GeV)</a:t>
                      </a:r>
                      <a:endParaRPr lang="en-US" sz="1400" baseline="-25000" dirty="0">
                        <a:solidFill>
                          <a:srgbClr val="8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Events </a:t>
                      </a:r>
                      <a:r>
                        <a:rPr lang="en-US" sz="140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(10</a:t>
                      </a:r>
                      <a:r>
                        <a:rPr lang="en-US" sz="1400" baseline="3000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lang="en-US" sz="1400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800000"/>
                          </a:solidFill>
                          <a:latin typeface="Arial"/>
                          <a:cs typeface="Arial"/>
                        </a:rPr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62.4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54.4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14.5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11.5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Shape 88"/>
          <p:cNvSpPr/>
          <p:nvPr/>
        </p:nvSpPr>
        <p:spPr>
          <a:xfrm>
            <a:off x="12270945" y="10896562"/>
            <a:ext cx="8486014" cy="586741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9" name="Shape 88"/>
          <p:cNvSpPr/>
          <p:nvPr/>
        </p:nvSpPr>
        <p:spPr>
          <a:xfrm>
            <a:off x="12423345" y="11048962"/>
            <a:ext cx="8486014" cy="586741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0" name="Shape 88"/>
          <p:cNvSpPr/>
          <p:nvPr/>
        </p:nvSpPr>
        <p:spPr>
          <a:xfrm>
            <a:off x="12270945" y="98049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1" name="Shape 88"/>
          <p:cNvSpPr/>
          <p:nvPr/>
        </p:nvSpPr>
        <p:spPr>
          <a:xfrm>
            <a:off x="12423345" y="99573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2" name="Shape 88"/>
          <p:cNvSpPr/>
          <p:nvPr/>
        </p:nvSpPr>
        <p:spPr>
          <a:xfrm>
            <a:off x="12575745" y="101097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3" name="Shape 88"/>
          <p:cNvSpPr/>
          <p:nvPr/>
        </p:nvSpPr>
        <p:spPr>
          <a:xfrm>
            <a:off x="12728145" y="10262138"/>
            <a:ext cx="1628425" cy="2769989"/>
          </a:xfrm>
          <a:prstGeom prst="rect">
            <a:avLst/>
          </a:prstGeom>
          <a:ln w="38100">
            <a:solidFill>
              <a:srgbClr val="861001"/>
            </a:solidFill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sz="3000" dirty="0"/>
              <a:t>μ</a:t>
            </a:r>
            <a:r>
              <a:rPr sz="3000" baseline="-5999" dirty="0"/>
              <a:t>B</a:t>
            </a:r>
            <a:r>
              <a:rPr sz="3000" dirty="0"/>
              <a:t>, T : J. Cleymans et al., PRC 73, 034905 (2006)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413" y="4940300"/>
            <a:ext cx="7991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arenR"/>
            </a:pP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Largest data sets versus collision energy</a:t>
            </a:r>
            <a:endParaRPr lang="en-US" sz="2400" b="1" dirty="0">
              <a:solidFill>
                <a:srgbClr val="800000"/>
              </a:solidFill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342900" lvl="0" indent="-342900">
              <a:buAutoNum type="arabicParenR"/>
            </a:pPr>
            <a:r>
              <a:rPr lang="en-US" sz="24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STAR: Large and homogeneous acceptance, excellent particle identification capabilities. </a:t>
            </a:r>
            <a:r>
              <a:rPr lang="en-US" sz="2400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Especially important for fluctuation analysis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7552977" y="1037021"/>
            <a:ext cx="1282701" cy="3475563"/>
            <a:chOff x="6042547" y="850900"/>
            <a:chExt cx="2717797" cy="5526541"/>
          </a:xfrm>
        </p:grpSpPr>
        <p:sp>
          <p:nvSpPr>
            <p:cNvPr id="26" name="Rectangle 25"/>
            <p:cNvSpPr/>
            <p:nvPr/>
          </p:nvSpPr>
          <p:spPr>
            <a:xfrm>
              <a:off x="6221940" y="850900"/>
              <a:ext cx="2538404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pirap_200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2"/>
                <a:srcRect t="8810" r="8907"/>
                <a:stretch>
                  <a:fillRect/>
                </a:stretch>
              </p:blipFill>
            </mc:Choice>
            <mc:Fallback>
              <p:blipFill>
                <a:blip r:embed="rId3"/>
                <a:srcRect t="8810" r="8907"/>
                <a:stretch>
                  <a:fillRect/>
                </a:stretch>
              </p:blipFill>
            </mc:Fallback>
          </mc:AlternateContent>
          <p:spPr>
            <a:xfrm>
              <a:off x="6086025" y="914400"/>
              <a:ext cx="2600776" cy="2006600"/>
            </a:xfrm>
            <a:prstGeom prst="rect">
              <a:avLst/>
            </a:prstGeom>
          </p:spPr>
        </p:pic>
        <p:pic>
          <p:nvPicPr>
            <p:cNvPr id="28" name="Picture 27" descr="karap_200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4"/>
                <a:srcRect t="6064" r="8995"/>
                <a:stretch>
                  <a:fillRect/>
                </a:stretch>
              </p:blipFill>
            </mc:Choice>
            <mc:Fallback>
              <p:blipFill>
                <a:blip r:embed="rId5"/>
                <a:srcRect t="6064" r="8995"/>
                <a:stretch>
                  <a:fillRect/>
                </a:stretch>
              </p:blipFill>
            </mc:Fallback>
          </mc:AlternateContent>
          <p:spPr>
            <a:xfrm>
              <a:off x="6042547" y="2602325"/>
              <a:ext cx="2578100" cy="2050987"/>
            </a:xfrm>
            <a:prstGeom prst="rect">
              <a:avLst/>
            </a:prstGeom>
          </p:spPr>
        </p:pic>
        <p:pic>
          <p:nvPicPr>
            <p:cNvPr id="29" name="Picture 28" descr="prrap_200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6"/>
                <a:srcRect t="8238" r="8995"/>
                <a:stretch>
                  <a:fillRect/>
                </a:stretch>
              </p:blipFill>
            </mc:Choice>
            <mc:Fallback>
              <p:blipFill>
                <a:blip r:embed="rId7"/>
                <a:srcRect t="8238" r="8995"/>
                <a:stretch>
                  <a:fillRect/>
                </a:stretch>
              </p:blipFill>
            </mc:Fallback>
          </mc:AlternateContent>
          <p:spPr>
            <a:xfrm>
              <a:off x="6104742" y="4368800"/>
              <a:ext cx="2582058" cy="200660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5990933" y="4507468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Rapidity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2958938" y="2568762"/>
            <a:ext cx="34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Momentum (GeV/c)</a:t>
            </a:r>
          </a:p>
        </p:txBody>
      </p:sp>
      <p:grpSp>
        <p:nvGrpSpPr>
          <p:cNvPr id="4" name="Group 30"/>
          <p:cNvGrpSpPr/>
          <p:nvPr/>
        </p:nvGrpSpPr>
        <p:grpSpPr>
          <a:xfrm>
            <a:off x="6204579" y="1028700"/>
            <a:ext cx="1394964" cy="3500817"/>
            <a:chOff x="3340101" y="861558"/>
            <a:chExt cx="2603496" cy="5546157"/>
          </a:xfrm>
        </p:grpSpPr>
        <p:sp>
          <p:nvSpPr>
            <p:cNvPr id="21" name="Rectangle 20"/>
            <p:cNvSpPr/>
            <p:nvPr/>
          </p:nvSpPr>
          <p:spPr>
            <a:xfrm>
              <a:off x="3462717" y="861558"/>
              <a:ext cx="2480880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pirap_39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8"/>
                <a:srcRect t="8200" r="8466"/>
                <a:stretch>
                  <a:fillRect/>
                </a:stretch>
              </p:blipFill>
            </mc:Choice>
            <mc:Fallback>
              <p:blipFill>
                <a:blip r:embed="rId9"/>
                <a:srcRect t="8200" r="8466"/>
                <a:stretch>
                  <a:fillRect/>
                </a:stretch>
              </p:blipFill>
            </mc:Fallback>
          </mc:AlternateContent>
          <p:spPr>
            <a:xfrm>
              <a:off x="3340101" y="901700"/>
              <a:ext cx="2540000" cy="1972293"/>
            </a:xfrm>
            <a:prstGeom prst="rect">
              <a:avLst/>
            </a:prstGeom>
          </p:spPr>
        </p:pic>
        <p:pic>
          <p:nvPicPr>
            <p:cNvPr id="23" name="Picture 22" descr="karap_39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10"/>
                <a:srcRect t="6652" r="8289"/>
                <a:stretch>
                  <a:fillRect/>
                </a:stretch>
              </p:blipFill>
            </mc:Choice>
            <mc:Fallback>
              <p:blipFill>
                <a:blip r:embed="rId11"/>
                <a:srcRect t="6652" r="8289"/>
                <a:stretch>
                  <a:fillRect/>
                </a:stretch>
              </p:blipFill>
            </mc:Fallback>
          </mc:AlternateContent>
          <p:spPr>
            <a:xfrm>
              <a:off x="3340101" y="2565401"/>
              <a:ext cx="2539999" cy="2046741"/>
            </a:xfrm>
            <a:prstGeom prst="rect">
              <a:avLst/>
            </a:prstGeom>
          </p:spPr>
        </p:pic>
        <p:pic>
          <p:nvPicPr>
            <p:cNvPr id="24" name="Picture 23" descr="prrap_39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12"/>
                <a:srcRect t="7511" r="8995"/>
                <a:stretch>
                  <a:fillRect/>
                </a:stretch>
              </p:blipFill>
            </mc:Choice>
            <mc:Fallback>
              <p:blipFill>
                <a:blip r:embed="rId13"/>
                <a:srcRect t="7511" r="8995"/>
                <a:stretch>
                  <a:fillRect/>
                </a:stretch>
              </p:blipFill>
            </mc:Fallback>
          </mc:AlternateContent>
          <p:spPr>
            <a:xfrm>
              <a:off x="3340101" y="4307342"/>
              <a:ext cx="2514600" cy="2100373"/>
            </a:xfrm>
            <a:prstGeom prst="rect">
              <a:avLst/>
            </a:prstGeom>
          </p:spPr>
        </p:pic>
      </p:grpSp>
      <p:grpSp>
        <p:nvGrpSpPr>
          <p:cNvPr id="5" name="Group 31"/>
          <p:cNvGrpSpPr/>
          <p:nvPr/>
        </p:nvGrpSpPr>
        <p:grpSpPr>
          <a:xfrm>
            <a:off x="4839409" y="1032784"/>
            <a:ext cx="1367367" cy="3481841"/>
            <a:chOff x="557386" y="861558"/>
            <a:chExt cx="2566811" cy="5526541"/>
          </a:xfrm>
        </p:grpSpPr>
        <p:sp>
          <p:nvSpPr>
            <p:cNvPr id="16" name="Rectangle 15"/>
            <p:cNvSpPr/>
            <p:nvPr/>
          </p:nvSpPr>
          <p:spPr>
            <a:xfrm>
              <a:off x="557386" y="861558"/>
              <a:ext cx="2566811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pirap_7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14"/>
                <a:srcRect t="7725" r="7937"/>
                <a:stretch>
                  <a:fillRect/>
                </a:stretch>
              </p:blipFill>
            </mc:Choice>
            <mc:Fallback>
              <p:blipFill>
                <a:blip r:embed="rId15"/>
                <a:srcRect t="7725" r="7937"/>
                <a:stretch>
                  <a:fillRect/>
                </a:stretch>
              </p:blipFill>
            </mc:Fallback>
          </mc:AlternateContent>
          <p:spPr>
            <a:xfrm>
              <a:off x="642390" y="886600"/>
              <a:ext cx="2456409" cy="2023479"/>
            </a:xfrm>
            <a:prstGeom prst="rect">
              <a:avLst/>
            </a:prstGeom>
          </p:spPr>
        </p:pic>
        <p:pic>
          <p:nvPicPr>
            <p:cNvPr id="18" name="Picture 17" descr="karap_7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16"/>
                <a:srcRect t="9013" r="8995"/>
                <a:stretch>
                  <a:fillRect/>
                </a:stretch>
              </p:blipFill>
            </mc:Choice>
            <mc:Fallback>
              <p:blipFill>
                <a:blip r:embed="rId17"/>
                <a:srcRect t="9013" r="8995"/>
                <a:stretch>
                  <a:fillRect/>
                </a:stretch>
              </p:blipFill>
            </mc:Fallback>
          </mc:AlternateContent>
          <p:spPr>
            <a:xfrm>
              <a:off x="635000" y="2641600"/>
              <a:ext cx="2426538" cy="1993900"/>
            </a:xfrm>
            <a:prstGeom prst="rect">
              <a:avLst/>
            </a:prstGeom>
          </p:spPr>
        </p:pic>
        <p:pic>
          <p:nvPicPr>
            <p:cNvPr id="19" name="Picture 18" descr="prrap_7_tpc_logz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18"/>
                <a:srcRect t="8141" r="8995"/>
                <a:stretch>
                  <a:fillRect/>
                </a:stretch>
              </p:blipFill>
            </mc:Choice>
            <mc:Fallback>
              <p:blipFill>
                <a:blip r:embed="rId19"/>
                <a:srcRect t="8141" r="8995"/>
                <a:stretch>
                  <a:fillRect/>
                </a:stretch>
              </p:blipFill>
            </mc:Fallback>
          </mc:AlternateContent>
          <p:spPr>
            <a:xfrm>
              <a:off x="632734" y="4343399"/>
              <a:ext cx="2418812" cy="2006601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5035499" y="706966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7.7 GeV          39 GeV       200 GeV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43750" y="1790700"/>
            <a:ext cx="3642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π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980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Bulk Properties at Freeze-out</a:t>
            </a:r>
          </a:p>
        </p:txBody>
      </p:sp>
      <p:pic>
        <p:nvPicPr>
          <p:cNvPr id="4" name="Content Placeholder 3" descr="plot2_ck_fo_oct2015.eps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29" r="49508" b="6966"/>
          <a:stretch/>
        </p:blipFill>
        <p:spPr>
          <a:xfrm>
            <a:off x="207780" y="838200"/>
            <a:ext cx="4435168" cy="3429000"/>
          </a:xfrm>
        </p:spPr>
      </p:pic>
      <p:sp>
        <p:nvSpPr>
          <p:cNvPr id="6" name="TextBox 5"/>
          <p:cNvSpPr txBox="1"/>
          <p:nvPr/>
        </p:nvSpPr>
        <p:spPr>
          <a:xfrm>
            <a:off x="207779" y="4343400"/>
            <a:ext cx="4059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Chemical Freeze-out: (GCE)</a:t>
            </a:r>
          </a:p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- Weak temperature dependence </a:t>
            </a:r>
            <a:endParaRPr lang="en-US" sz="8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- Centrality dependence </a:t>
            </a:r>
            <a:r>
              <a:rPr lang="en-US" b="1" i="1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μ</a:t>
            </a:r>
            <a:r>
              <a:rPr lang="en-US" b="1" i="1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B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!</a:t>
            </a:r>
          </a:p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- LGT: 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CP about </a:t>
            </a:r>
            <a:r>
              <a:rPr lang="en-US" b="1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μ</a:t>
            </a:r>
            <a:r>
              <a:rPr lang="en-US" b="1" i="1" baseline="-25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B</a:t>
            </a:r>
            <a:r>
              <a:rPr lang="en-US" b="1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≥ 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500 MeV?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5867400"/>
            <a:ext cx="767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ALICE: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B.Abelev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et al., PRL109, 252301(12); PRC88, 044910(13).</a:t>
            </a:r>
          </a:p>
          <a:p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STAR:  J. Adams, et al., NPA757, 102(05); X.L. Zhu, NPA931, c1098(14); L. Kumar, NPA931, c1114(14)</a:t>
            </a:r>
          </a:p>
          <a:p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J.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Randrup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and J.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Cleymans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Phys. Rev. </a:t>
            </a:r>
            <a:r>
              <a:rPr lang="en-US" sz="1200" b="1" u="sng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C74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047901(06) </a:t>
            </a:r>
          </a:p>
        </p:txBody>
      </p:sp>
      <p:sp>
        <p:nvSpPr>
          <p:cNvPr id="8" name="Oval 7"/>
          <p:cNvSpPr/>
          <p:nvPr/>
        </p:nvSpPr>
        <p:spPr>
          <a:xfrm rot="2422406">
            <a:off x="3390509" y="1573454"/>
            <a:ext cx="381521" cy="409093"/>
          </a:xfrm>
          <a:prstGeom prst="ellipse">
            <a:avLst/>
          </a:prstGeom>
          <a:noFill/>
          <a:ln w="952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5200" y="1422400"/>
            <a:ext cx="2159000" cy="317500"/>
          </a:xfrm>
          <a:prstGeom prst="rect">
            <a:avLst/>
          </a:prstGeom>
          <a:solidFill>
            <a:srgbClr val="CCFFCC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k2pi_vs_en.eps">
            <a:extLst>
              <a:ext uri="{FF2B5EF4-FFF2-40B4-BE49-F238E27FC236}">
                <a16:creationId xmlns:a16="http://schemas.microsoft.com/office/drawing/2014/main" id="{D5893C8F-2637-B649-88D2-2741E02191F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3175" t="6024" r="9019"/>
              <a:stretch>
                <a:fillRect/>
              </a:stretch>
            </p:blipFill>
          </mc:Choice>
          <mc:Fallback>
            <p:blipFill>
              <a:blip r:embed="rId4"/>
              <a:srcRect l="3175" t="6024" r="9019"/>
              <a:stretch>
                <a:fillRect/>
              </a:stretch>
            </p:blipFill>
          </mc:Fallback>
        </mc:AlternateContent>
        <p:spPr>
          <a:xfrm>
            <a:off x="4646271" y="838200"/>
            <a:ext cx="4269129" cy="33442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CCFE83-EA9E-6F4D-A3BB-C4801C09940F}"/>
              </a:ext>
            </a:extLst>
          </p:cNvPr>
          <p:cNvSpPr txBox="1"/>
          <p:nvPr/>
        </p:nvSpPr>
        <p:spPr>
          <a:xfrm>
            <a:off x="4267200" y="4324052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The  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K</a:t>
            </a:r>
            <a:r>
              <a:rPr lang="en-US" b="1" baseline="30000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+</a:t>
            </a:r>
            <a:r>
              <a:rPr lang="en-US" b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/π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ratio peaks at </a:t>
            </a:r>
            <a:r>
              <a:rPr lang="en-US" b="1" i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√</a:t>
            </a:r>
            <a:r>
              <a:rPr lang="en-US" b="1" i="1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s</a:t>
            </a:r>
            <a:r>
              <a:rPr lang="en-US" b="1" i="1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NN</a:t>
            </a:r>
            <a:r>
              <a:rPr lang="en-US" b="1" i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~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8 GeV where model also predicted the peak of baryon density 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C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HBDR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: (</a:t>
            </a:r>
            <a:r>
              <a:rPr lang="en-US" i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√</a:t>
            </a:r>
            <a:r>
              <a:rPr lang="en-US" i="1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s</a:t>
            </a:r>
            <a:r>
              <a:rPr lang="en-US" i="1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NN</a:t>
            </a:r>
            <a:r>
              <a:rPr lang="en-US" i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&lt; 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8 GeV, </a:t>
            </a:r>
            <a:r>
              <a:rPr lang="en-US" i="1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μ</a:t>
            </a:r>
            <a:r>
              <a:rPr lang="en-US" i="1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B</a:t>
            </a:r>
            <a:r>
              <a:rPr lang="en-US" i="1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 ≥ 4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  <a:cs typeface="Arial" panose="020B0604020202020204" pitchFamily="34" charset="0"/>
              </a:rPr>
              <a:t>20 MeV)</a:t>
            </a:r>
          </a:p>
        </p:txBody>
      </p:sp>
    </p:spTree>
    <p:extLst>
      <p:ext uri="{BB962C8B-B14F-4D97-AF65-F5344CB8AC3E}">
        <p14:creationId xmlns:p14="http://schemas.microsoft.com/office/powerpoint/2010/main" val="426532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800"/>
            <a:ext cx="8382000" cy="4089400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chemeClr val="tx1">
                    <a:alpha val="49000"/>
                  </a:schemeClr>
                </a:solidFill>
              </a:rPr>
              <a:t>The emergent properties of QCD matter</a:t>
            </a:r>
            <a:br>
              <a:rPr lang="en-US" sz="16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6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600" i="1" dirty="0">
                <a:solidFill>
                  <a:schemeClr val="tx1">
                    <a:alpha val="49000"/>
                  </a:schemeClr>
                </a:solidFill>
              </a:rPr>
            </a:br>
            <a:br>
              <a:rPr lang="en-US" sz="1600" i="1" dirty="0">
                <a:solidFill>
                  <a:schemeClr val="tx1">
                    <a:alpha val="49000"/>
                  </a:schemeClr>
                </a:solidFill>
              </a:rPr>
            </a:br>
            <a:r>
              <a:rPr lang="en-US" sz="9600" b="1" dirty="0">
                <a:latin typeface="STHeiti" panose="02010600040101010101" pitchFamily="2" charset="-122"/>
                <a:ea typeface="STHeiti" panose="02010600040101010101" pitchFamily="2" charset="-122"/>
              </a:rPr>
              <a:t>Collectivity</a:t>
            </a:r>
            <a:br>
              <a:rPr lang="en-US" sz="9600" b="1" dirty="0"/>
            </a:br>
            <a:endParaRPr lang="en-US" sz="9600" dirty="0"/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655887" y="3429000"/>
            <a:ext cx="3821113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err="1">
                <a:latin typeface="Helvetica Neue" pitchFamily="-65" charset="0"/>
                <a:sym typeface="Symbol" pitchFamily="-65" charset="2"/>
              </a:rPr>
              <a:t></a:t>
            </a:r>
            <a:r>
              <a:rPr lang="en-US" sz="2400" i="1" baseline="-25000" dirty="0" err="1">
                <a:latin typeface="Symbol" pitchFamily="-65" charset="2"/>
                <a:sym typeface="Symbol" pitchFamily="-65" charset="2"/>
              </a:rPr>
              <a:t>m</a:t>
            </a:r>
            <a:r>
              <a:rPr lang="en-US" sz="2400" baseline="-25000" dirty="0">
                <a:latin typeface="Symbol" pitchFamily="-65" charset="2"/>
                <a:sym typeface="Symbol" pitchFamily="-65" charset="2"/>
              </a:rPr>
              <a:t> </a:t>
            </a:r>
            <a:r>
              <a:rPr lang="en-US" sz="2400" dirty="0">
                <a:latin typeface="Times New Roman" pitchFamily="-65" charset="0"/>
                <a:sym typeface="Symbol" pitchFamily="-65" charset="2"/>
              </a:rPr>
              <a:t>[(</a:t>
            </a:r>
            <a:r>
              <a:rPr lang="en-US" sz="2400" i="1" dirty="0" err="1">
                <a:latin typeface="Times New Roman" pitchFamily="-65" charset="0"/>
                <a:sym typeface="Symbol" pitchFamily="-65" charset="2"/>
              </a:rPr>
              <a:t></a:t>
            </a:r>
            <a:r>
              <a:rPr lang="en-US" sz="2400" i="1" dirty="0">
                <a:latin typeface="Times New Roman" pitchFamily="-65" charset="0"/>
                <a:sym typeface="Symbol" pitchFamily="-65" charset="2"/>
              </a:rPr>
              <a:t> +</a:t>
            </a:r>
            <a:r>
              <a:rPr lang="en-US" sz="2400" i="1" dirty="0" err="1">
                <a:latin typeface="Times New Roman" pitchFamily="-65" charset="0"/>
                <a:sym typeface="Symbol" pitchFamily="-65" charset="2"/>
              </a:rPr>
              <a:t>p</a:t>
            </a:r>
            <a:r>
              <a:rPr lang="en-US" sz="2400" dirty="0" err="1">
                <a:latin typeface="Times New Roman" pitchFamily="-65" charset="0"/>
                <a:sym typeface="Symbol" pitchFamily="-65" charset="2"/>
              </a:rPr>
              <a:t>)</a:t>
            </a:r>
            <a:r>
              <a:rPr lang="en-US" sz="2400" i="1" dirty="0" err="1">
                <a:latin typeface="Times New Roman" pitchFamily="-65" charset="0"/>
                <a:sym typeface="Symbol" pitchFamily="-65" charset="2"/>
              </a:rPr>
              <a:t>u</a:t>
            </a:r>
            <a:r>
              <a:rPr lang="en-US" sz="2400" i="1" baseline="30000" dirty="0" err="1">
                <a:latin typeface="Symbol" pitchFamily="-65" charset="2"/>
                <a:sym typeface="Symbol" pitchFamily="-65" charset="2"/>
              </a:rPr>
              <a:t>m</a:t>
            </a:r>
            <a:r>
              <a:rPr lang="en-US" sz="2400" i="1" dirty="0">
                <a:latin typeface="Times New Roman" pitchFamily="-65" charset="0"/>
                <a:sym typeface="Symbol" pitchFamily="-65" charset="2"/>
              </a:rPr>
              <a:t> u</a:t>
            </a:r>
            <a:r>
              <a:rPr lang="en-US" sz="2400" i="1" baseline="30000" dirty="0">
                <a:latin typeface="Symbol" pitchFamily="-65" charset="2"/>
                <a:sym typeface="Symbol" pitchFamily="-65" charset="2"/>
              </a:rPr>
              <a:t>n</a:t>
            </a:r>
            <a:r>
              <a:rPr lang="en-US" sz="2400" dirty="0">
                <a:latin typeface="Times New Roman" pitchFamily="-65" charset="0"/>
                <a:sym typeface="Symbol" pitchFamily="-65" charset="2"/>
              </a:rPr>
              <a:t> - </a:t>
            </a:r>
            <a:r>
              <a:rPr lang="en-US" sz="2400" i="1" dirty="0" err="1">
                <a:latin typeface="Times New Roman" pitchFamily="-65" charset="0"/>
                <a:sym typeface="Symbol" pitchFamily="-65" charset="2"/>
              </a:rPr>
              <a:t>pg</a:t>
            </a:r>
            <a:r>
              <a:rPr lang="en-US" sz="2400" i="1" baseline="30000" dirty="0" err="1">
                <a:latin typeface="Symbol" pitchFamily="-65" charset="2"/>
                <a:sym typeface="Symbol" pitchFamily="-65" charset="2"/>
              </a:rPr>
              <a:t>mn</a:t>
            </a:r>
            <a:r>
              <a:rPr lang="en-US" sz="2400" dirty="0">
                <a:latin typeface="Times New Roman" pitchFamily="-65" charset="0"/>
                <a:sym typeface="Symbol" pitchFamily="-65" charset="2"/>
              </a:rPr>
              <a:t>] = 0</a:t>
            </a:r>
          </a:p>
          <a:p>
            <a:pPr eaLnBrk="0" hangingPunct="0"/>
            <a:r>
              <a:rPr lang="en-US" sz="2400" i="1" dirty="0" err="1">
                <a:latin typeface="Helvetica Neue" pitchFamily="-65" charset="0"/>
                <a:sym typeface="Symbol" pitchFamily="-65" charset="2"/>
              </a:rPr>
              <a:t></a:t>
            </a:r>
            <a:r>
              <a:rPr lang="en-US" sz="2400" i="1" baseline="-25000" dirty="0" err="1">
                <a:latin typeface="Symbol" pitchFamily="-65" charset="2"/>
                <a:sym typeface="Symbol" pitchFamily="-65" charset="2"/>
              </a:rPr>
              <a:t>m</a:t>
            </a:r>
            <a:r>
              <a:rPr lang="en-US" sz="2400" baseline="-25000" dirty="0">
                <a:latin typeface="Symbol" pitchFamily="-65" charset="2"/>
                <a:sym typeface="Symbol" pitchFamily="-65" charset="2"/>
              </a:rPr>
              <a:t> </a:t>
            </a:r>
            <a:r>
              <a:rPr lang="en-US" sz="2400" dirty="0">
                <a:latin typeface="Times New Roman" pitchFamily="-65" charset="0"/>
                <a:sym typeface="Symbol" pitchFamily="-65" charset="2"/>
              </a:rPr>
              <a:t>[</a:t>
            </a:r>
            <a:r>
              <a:rPr lang="en-US" sz="2400" i="1" dirty="0" err="1">
                <a:latin typeface="Times New Roman" pitchFamily="-65" charset="0"/>
                <a:sym typeface="Symbol" pitchFamily="-65" charset="2"/>
              </a:rPr>
              <a:t>s</a:t>
            </a:r>
            <a:r>
              <a:rPr lang="en-US" sz="2400" i="1" dirty="0">
                <a:latin typeface="Times New Roman" pitchFamily="-65" charset="0"/>
                <a:sym typeface="Symbol" pitchFamily="-65" charset="2"/>
              </a:rPr>
              <a:t> u</a:t>
            </a:r>
            <a:r>
              <a:rPr lang="en-US" sz="2400" i="1" baseline="30000" dirty="0">
                <a:latin typeface="Symbol" pitchFamily="-65" charset="2"/>
                <a:sym typeface="Symbol" pitchFamily="-65" charset="2"/>
              </a:rPr>
              <a:t>m</a:t>
            </a:r>
            <a:r>
              <a:rPr lang="en-US" sz="2400" dirty="0">
                <a:latin typeface="Times New Roman" pitchFamily="-65" charset="0"/>
                <a:sym typeface="Symbol" pitchFamily="-65" charset="2"/>
              </a:rPr>
              <a:t>]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0C061-5CD8-2A45-84A1-DBBBDB9893EE}"/>
                  </a:ext>
                </a:extLst>
              </p:cNvPr>
              <p:cNvSpPr txBox="1"/>
              <p:nvPr/>
            </p:nvSpPr>
            <p:spPr>
              <a:xfrm>
                <a:off x="533400" y="4867596"/>
                <a:ext cx="8001000" cy="1838004"/>
              </a:xfrm>
              <a:prstGeom prst="rect">
                <a:avLst/>
              </a:prstGeom>
              <a:noFill/>
              <a:ln w="28575" cmpd="thickThin">
                <a:solidFill>
                  <a:srgbClr val="00B05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−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>
                    <a:latin typeface="Times" pitchFamily="2" charset="0"/>
                  </a:rPr>
                  <a:t> event-plane angle</a:t>
                </a:r>
              </a:p>
              <a:p>
                <a:r>
                  <a:rPr lang="en-US" dirty="0">
                    <a:latin typeface="Times" pitchFamily="2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1    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Directed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flow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       −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Elliptic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flow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       −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Triangle</m:t>
                    </m:r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flow</m:t>
                    </m:r>
                  </m:oMath>
                </a14:m>
                <a:endParaRPr lang="en-US" dirty="0">
                  <a:solidFill>
                    <a:srgbClr val="C0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0C061-5CD8-2A45-84A1-DBBBDB98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67596"/>
                <a:ext cx="8001000" cy="1838004"/>
              </a:xfrm>
              <a:prstGeom prst="rect">
                <a:avLst/>
              </a:prstGeom>
              <a:blipFill>
                <a:blip r:embed="rId2"/>
                <a:stretch>
                  <a:fillRect l="-1264" t="-64189" b="-53378"/>
                </a:stretch>
              </a:blipFill>
              <a:ln w="28575" cmpd="thickThin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58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8_pikpphilv1_nov2017_1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700" y="381000"/>
            <a:ext cx="9144000" cy="626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153400" cy="488950"/>
          </a:xfrm>
        </p:spPr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Collision Energy Dependence of v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1</a:t>
            </a:r>
            <a:endParaRPr lang="en-US" dirty="0">
              <a:latin typeface="STHeiti" panose="02010600040101010101" pitchFamily="2" charset="-122"/>
              <a:ea typeface="STHeiti" panose="02010600040101010101" pitchFamily="2" charset="-122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58749" y="3549650"/>
            <a:ext cx="5651500" cy="1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44742" y="6313191"/>
            <a:ext cx="28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TIXVariants-Regular" pitchFamily="2" charset="2"/>
                <a:cs typeface="Arial"/>
              </a:rPr>
              <a:t>STAR: </a:t>
            </a:r>
            <a:r>
              <a:rPr lang="en-US" sz="1600" b="1" dirty="0">
                <a:latin typeface="STIXVariants-Regular" pitchFamily="2" charset="2"/>
                <a:cs typeface="Arial"/>
              </a:rPr>
              <a:t>PRL120</a:t>
            </a:r>
            <a:r>
              <a:rPr lang="en-US" sz="1600" dirty="0">
                <a:latin typeface="STIXVariants-Regular" pitchFamily="2" charset="2"/>
                <a:cs typeface="Arial"/>
              </a:rPr>
              <a:t>, 62301</a:t>
            </a:r>
            <a:r>
              <a:rPr lang="en-US" sz="1600" dirty="0">
                <a:latin typeface="STIXVariants-Regular" pitchFamily="2" charset="2"/>
              </a:rPr>
              <a:t>(2018) </a:t>
            </a:r>
            <a:endParaRPr lang="en-US" sz="1600" dirty="0">
              <a:latin typeface="STIXVariants-Regular" pitchFamily="2" charset="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473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0"/>
            <a:ext cx="7505700" cy="488950"/>
          </a:xfrm>
        </p:spPr>
        <p:txBody>
          <a:bodyPr>
            <a:noAutofit/>
          </a:bodyPr>
          <a:lstStyle/>
          <a:p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v</a:t>
            </a:r>
            <a:r>
              <a:rPr lang="en-US" baseline="-25000" dirty="0">
                <a:latin typeface="STHeiti" panose="02010600040101010101" pitchFamily="2" charset="-122"/>
                <a:ea typeface="STHeiti" panose="02010600040101010101" pitchFamily="2" charset="-122"/>
              </a:rPr>
              <a:t>1</a:t>
            </a:r>
            <a:r>
              <a:rPr lang="en-US" dirty="0">
                <a:latin typeface="STHeiti" panose="02010600040101010101" pitchFamily="2" charset="-122"/>
                <a:ea typeface="STHeiti" panose="02010600040101010101" pitchFamily="2" charset="-122"/>
              </a:rPr>
              <a:t> vs. Energy: Softest Point?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2939" y="3496270"/>
            <a:ext cx="3430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TIXVariants-Regular" pitchFamily="2" charset="2"/>
                <a:cs typeface="Arial"/>
              </a:rPr>
              <a:t>STAR: </a:t>
            </a:r>
            <a:r>
              <a:rPr lang="en-US" dirty="0">
                <a:solidFill>
                  <a:srgbClr val="000000"/>
                </a:solidFill>
                <a:latin typeface="STIXVariants-Regular" pitchFamily="2" charset="2"/>
                <a:cs typeface="Arial"/>
              </a:rPr>
              <a:t>PRL</a:t>
            </a:r>
            <a:r>
              <a:rPr lang="en-US" b="1" dirty="0">
                <a:solidFill>
                  <a:srgbClr val="000000"/>
                </a:solidFill>
                <a:latin typeface="STIXVariants-Regular" pitchFamily="2" charset="2"/>
                <a:cs typeface="Arial"/>
              </a:rPr>
              <a:t>112</a:t>
            </a:r>
            <a:r>
              <a:rPr lang="en-US" dirty="0">
                <a:solidFill>
                  <a:srgbClr val="000000"/>
                </a:solidFill>
                <a:latin typeface="STIXVariants-Regular" pitchFamily="2" charset="2"/>
                <a:cs typeface="Arial"/>
              </a:rPr>
              <a:t>, 162301(2014)</a:t>
            </a:r>
          </a:p>
          <a:p>
            <a:r>
              <a:rPr lang="en-US" dirty="0">
                <a:solidFill>
                  <a:srgbClr val="000000"/>
                </a:solidFill>
                <a:latin typeface="STIXVariants-Regular" pitchFamily="2" charset="2"/>
                <a:cs typeface="Arial"/>
              </a:rPr>
              <a:t>STAR: </a:t>
            </a:r>
            <a:r>
              <a:rPr lang="en-US" dirty="0">
                <a:latin typeface="STIXVariants-Regular" pitchFamily="2" charset="2"/>
                <a:cs typeface="Arial"/>
              </a:rPr>
              <a:t>PRL</a:t>
            </a:r>
            <a:r>
              <a:rPr lang="en-US" b="1" dirty="0">
                <a:latin typeface="STIXVariants-Regular" pitchFamily="2" charset="2"/>
                <a:cs typeface="Arial"/>
              </a:rPr>
              <a:t>120</a:t>
            </a:r>
            <a:r>
              <a:rPr lang="en-US" dirty="0">
                <a:latin typeface="STIXVariants-Regular" pitchFamily="2" charset="2"/>
                <a:cs typeface="Arial"/>
              </a:rPr>
              <a:t>, 62301</a:t>
            </a:r>
            <a:r>
              <a:rPr lang="en-US" dirty="0">
                <a:latin typeface="STIXVariants-Regular" pitchFamily="2" charset="2"/>
              </a:rPr>
              <a:t>(2018) </a:t>
            </a:r>
            <a:endParaRPr lang="en-US" dirty="0">
              <a:latin typeface="STIXVariants-Regular" pitchFamily="2" charset="2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" y="4267200"/>
            <a:ext cx="8648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sz="1000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Minimum at </a:t>
            </a:r>
            <a:r>
              <a:rPr lang="en-US" sz="2000" b="1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√</a:t>
            </a:r>
            <a:r>
              <a:rPr lang="en-US" sz="2000" b="1" i="1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</a:t>
            </a:r>
            <a:r>
              <a:rPr lang="en-US" sz="2000" b="1" i="1" baseline="-250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NN</a:t>
            </a:r>
            <a:r>
              <a:rPr lang="en-US" sz="2000" b="1" i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=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10 GeV for net-proton and net-</a:t>
            </a:r>
            <a:r>
              <a:rPr lang="en-US" sz="20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Λ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but net-Kaon data continue decreasing as energy decreases</a:t>
            </a:r>
          </a:p>
          <a:p>
            <a:pPr marL="342900" indent="-342900">
              <a:buAutoNum type="arabicParenR"/>
            </a:pPr>
            <a:endParaRPr lang="en-US" sz="10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At low energy, or in the region where the net-baryon density is large, </a:t>
            </a:r>
            <a:r>
              <a:rPr lang="en-US" sz="2000" b="1" i="1" dirty="0">
                <a:solidFill>
                  <a:srgbClr val="FF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repulsive force 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is expected, </a:t>
            </a:r>
            <a:r>
              <a:rPr lang="en-US" sz="2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v</a:t>
            </a:r>
            <a:r>
              <a:rPr lang="en-US" sz="2000" baseline="-25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</a:t>
            </a:r>
            <a:r>
              <a:rPr lang="en-US" sz="2000" dirty="0">
                <a:solidFill>
                  <a:srgbClr val="800000"/>
                </a:solidFill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slope is large and positive</a:t>
            </a: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! </a:t>
            </a:r>
          </a:p>
          <a:p>
            <a:pPr marL="342900" indent="-342900">
              <a:buAutoNum type="arabicParenR"/>
            </a:pPr>
            <a:endParaRPr lang="en-US" sz="1000" dirty="0">
              <a:latin typeface="STHeiti" panose="02010600040101010101" pitchFamily="2" charset="-122"/>
              <a:ea typeface="STHeiti" panose="02010600040101010101" pitchFamily="2" charset="-122"/>
              <a:cs typeface="Arial"/>
            </a:endParaRPr>
          </a:p>
          <a:p>
            <a:pPr marL="342900" indent="-342900">
              <a:buAutoNum type="arabicParenR"/>
            </a:pPr>
            <a:r>
              <a:rPr lang="en-US" sz="20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Softest point only for baryons?                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- M.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Isse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A. Ohnishi et al, PR </a:t>
            </a:r>
            <a:r>
              <a:rPr lang="en-US" sz="1200" b="1" u="sng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C72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064908(05)</a:t>
            </a:r>
          </a:p>
          <a:p>
            <a:pPr marL="342900" indent="-342900"/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                                                                       - Y. Nara, A. Ohnishi, H.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Stoecker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, PRC94, 034906(16), </a:t>
            </a:r>
            <a:r>
              <a:rPr lang="en-US" sz="1200" dirty="0" err="1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arXiv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: </a:t>
            </a:r>
            <a:r>
              <a:rPr lang="en-US" sz="1200" b="1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1601.07692</a:t>
            </a:r>
            <a:r>
              <a:rPr lang="en-US" sz="1200" dirty="0">
                <a:latin typeface="STHeiti" panose="02010600040101010101" pitchFamily="2" charset="-122"/>
                <a:ea typeface="STHeiti" panose="02010600040101010101" pitchFamily="2" charset="-122"/>
                <a:cs typeface="Arial"/>
              </a:rPr>
              <a:t>  </a:t>
            </a:r>
          </a:p>
        </p:txBody>
      </p:sp>
      <p:sp>
        <p:nvSpPr>
          <p:cNvPr id="7" name="Oval 6"/>
          <p:cNvSpPr/>
          <p:nvPr/>
        </p:nvSpPr>
        <p:spPr>
          <a:xfrm>
            <a:off x="4948588" y="3543300"/>
            <a:ext cx="133350" cy="125631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46988" y="3835400"/>
            <a:ext cx="127000" cy="1143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5066239" y="3808631"/>
            <a:ext cx="174449" cy="153769"/>
          </a:xfrm>
          <a:prstGeom prst="triangl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A6A033B-68E2-2840-BA06-3D289658A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23" r="44537"/>
          <a:stretch>
            <a:fillRect/>
          </a:stretch>
        </p:blipFill>
        <p:spPr bwMode="auto">
          <a:xfrm>
            <a:off x="6858000" y="914400"/>
            <a:ext cx="1639361" cy="24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3D9D353-FFBB-A649-A8FC-DF18C457F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23" r="44537"/>
          <a:stretch>
            <a:fillRect/>
          </a:stretch>
        </p:blipFill>
        <p:spPr bwMode="auto">
          <a:xfrm flipH="1">
            <a:off x="5029200" y="914400"/>
            <a:ext cx="1676400" cy="24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796AB0D-F774-DE45-B4BE-A03F35F9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23" r="44537"/>
          <a:stretch>
            <a:fillRect/>
          </a:stretch>
        </p:blipFill>
        <p:spPr bwMode="auto">
          <a:xfrm>
            <a:off x="5029200" y="914400"/>
            <a:ext cx="1639361" cy="24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398294C-1FE2-D84D-89F5-F284969C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23" r="44537"/>
          <a:stretch>
            <a:fillRect/>
          </a:stretch>
        </p:blipFill>
        <p:spPr bwMode="auto">
          <a:xfrm flipH="1">
            <a:off x="6781800" y="914400"/>
            <a:ext cx="1676400" cy="24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BC7A8-F169-5A4D-B3DE-D7B99A20E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00" y="535346"/>
            <a:ext cx="4388588" cy="3884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D093B7-AB53-3D4B-968A-71768A9D6E2A}"/>
              </a:ext>
            </a:extLst>
          </p:cNvPr>
          <p:cNvSpPr/>
          <p:nvPr/>
        </p:nvSpPr>
        <p:spPr>
          <a:xfrm>
            <a:off x="1219200" y="979270"/>
            <a:ext cx="609600" cy="275453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336300</TotalTime>
  <Words>2507</Words>
  <Application>Microsoft Macintosh PowerPoint</Application>
  <PresentationFormat>On-screen Show (4:3)</PresentationFormat>
  <Paragraphs>475</Paragraphs>
  <Slides>34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BellGothic</vt:lpstr>
      <vt:lpstr>微软雅黑</vt:lpstr>
      <vt:lpstr>ＭＳ Ｐゴシック</vt:lpstr>
      <vt:lpstr>黑体</vt:lpstr>
      <vt:lpstr>宋体</vt:lpstr>
      <vt:lpstr>STHeiti</vt:lpstr>
      <vt:lpstr>华文细黑</vt:lpstr>
      <vt:lpstr>Zapf Dingbats</vt:lpstr>
      <vt:lpstr>Angsana New</vt:lpstr>
      <vt:lpstr>Arial</vt:lpstr>
      <vt:lpstr>Arial Black</vt:lpstr>
      <vt:lpstr>Calibri</vt:lpstr>
      <vt:lpstr>Cambria Math</vt:lpstr>
      <vt:lpstr>Helvetica Neue</vt:lpstr>
      <vt:lpstr>Matura MT Script Capitals</vt:lpstr>
      <vt:lpstr>STIXVariants-Regular</vt:lpstr>
      <vt:lpstr>Symbol</vt:lpstr>
      <vt:lpstr>Tahoma</vt:lpstr>
      <vt:lpstr>Times</vt:lpstr>
      <vt:lpstr>Times New Roman</vt:lpstr>
      <vt:lpstr>Verdana</vt:lpstr>
      <vt:lpstr>Wingdings</vt:lpstr>
      <vt:lpstr>Office Theme</vt:lpstr>
      <vt:lpstr>Equation</vt:lpstr>
      <vt:lpstr>位图图像</vt:lpstr>
      <vt:lpstr>                        Study QCD Phase Diagram in  High-Energy Nuclear Collisions     Nu Xu     Many Thanks to Organizers!    Institute of Modern Physics, CAS, Lanzhou Central China Normal University, Wuhan                              </vt:lpstr>
      <vt:lpstr> Outline    </vt:lpstr>
      <vt:lpstr>PowerPoint Presentation</vt:lpstr>
      <vt:lpstr>PowerPoint Presentation</vt:lpstr>
      <vt:lpstr>Data Sets for BES-I Program</vt:lpstr>
      <vt:lpstr>Bulk Properties at Freeze-out</vt:lpstr>
      <vt:lpstr>The emergent properties of QCD matter    Collectivity </vt:lpstr>
      <vt:lpstr>Collision Energy Dependence of v1</vt:lpstr>
      <vt:lpstr>v1 vs. Energy: Softest Point?</vt:lpstr>
      <vt:lpstr>Anisotropy Parameter v2</vt:lpstr>
      <vt:lpstr>PowerPoint Presentation</vt:lpstr>
      <vt:lpstr>PowerPoint Presentation</vt:lpstr>
      <vt:lpstr>STAR Charm Results: D0 Collectivity (v2)</vt:lpstr>
      <vt:lpstr>PowerPoint Presentation</vt:lpstr>
      <vt:lpstr>The emergent properties of QCD matter  Criticality    </vt:lpstr>
      <vt:lpstr>Expectation from Model Calculations</vt:lpstr>
      <vt:lpstr>Higher Moments and Criticality</vt:lpstr>
      <vt:lpstr>Energy Dependence of Net-p</vt:lpstr>
      <vt:lpstr>Higher Moments of Net-Q, -K, -p</vt:lpstr>
      <vt:lpstr>Net-proton Higher Moment</vt:lpstr>
      <vt:lpstr>C6/C2: Sign for Chiral Transition</vt:lpstr>
      <vt:lpstr>STAR net-Q/net-proton C6/C2</vt:lpstr>
      <vt:lpstr>STAR net-Q/net-proton C6/C2</vt:lpstr>
      <vt:lpstr>PowerPoint Presentation</vt:lpstr>
      <vt:lpstr>The emergent properties of QCD matter  BES-II &amp; Beyond    </vt:lpstr>
      <vt:lpstr>PowerPoint Presentation</vt:lpstr>
      <vt:lpstr>2019 - 2021: BES-II at RHIC</vt:lpstr>
      <vt:lpstr>PowerPoint Presentation</vt:lpstr>
      <vt:lpstr>PowerPoint Presentation</vt:lpstr>
      <vt:lpstr>PowerPoint Presentation</vt:lpstr>
      <vt:lpstr>PowerPoint Presentation</vt:lpstr>
      <vt:lpstr>QCD Critical Point</vt:lpstr>
      <vt:lpstr>Future Facilities for Heavy Ion Collisions</vt:lpstr>
      <vt:lpstr>PowerPoint Presentation</vt:lpstr>
    </vt:vector>
  </TitlesOfParts>
  <Company>LBNL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Microsoft Office User</cp:lastModifiedBy>
  <cp:revision>3185</cp:revision>
  <cp:lastPrinted>2019-06-24T06:33:15Z</cp:lastPrinted>
  <dcterms:created xsi:type="dcterms:W3CDTF">2018-07-16T03:48:07Z</dcterms:created>
  <dcterms:modified xsi:type="dcterms:W3CDTF">2019-11-17T12:52:56Z</dcterms:modified>
</cp:coreProperties>
</file>