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70"/>
  </p:notesMasterIdLst>
  <p:sldIdLst>
    <p:sldId id="256" r:id="rId2"/>
    <p:sldId id="366" r:id="rId3"/>
    <p:sldId id="278" r:id="rId4"/>
    <p:sldId id="380" r:id="rId5"/>
    <p:sldId id="300" r:id="rId6"/>
    <p:sldId id="279" r:id="rId7"/>
    <p:sldId id="375" r:id="rId8"/>
    <p:sldId id="378" r:id="rId9"/>
    <p:sldId id="376" r:id="rId10"/>
    <p:sldId id="379" r:id="rId11"/>
    <p:sldId id="301" r:id="rId12"/>
    <p:sldId id="282" r:id="rId13"/>
    <p:sldId id="283" r:id="rId14"/>
    <p:sldId id="263" r:id="rId15"/>
    <p:sldId id="288" r:id="rId16"/>
    <p:sldId id="289" r:id="rId17"/>
    <p:sldId id="292" r:id="rId18"/>
    <p:sldId id="373" r:id="rId19"/>
    <p:sldId id="290" r:id="rId20"/>
    <p:sldId id="293" r:id="rId21"/>
    <p:sldId id="294" r:id="rId22"/>
    <p:sldId id="305" r:id="rId23"/>
    <p:sldId id="303" r:id="rId24"/>
    <p:sldId id="309" r:id="rId25"/>
    <p:sldId id="374" r:id="rId26"/>
    <p:sldId id="311" r:id="rId27"/>
    <p:sldId id="384" r:id="rId28"/>
    <p:sldId id="313" r:id="rId29"/>
    <p:sldId id="315" r:id="rId30"/>
    <p:sldId id="323" r:id="rId31"/>
    <p:sldId id="326" r:id="rId32"/>
    <p:sldId id="327" r:id="rId33"/>
    <p:sldId id="328" r:id="rId34"/>
    <p:sldId id="329" r:id="rId35"/>
    <p:sldId id="330" r:id="rId36"/>
    <p:sldId id="331" r:id="rId37"/>
    <p:sldId id="332" r:id="rId38"/>
    <p:sldId id="333" r:id="rId39"/>
    <p:sldId id="334" r:id="rId40"/>
    <p:sldId id="336" r:id="rId41"/>
    <p:sldId id="337" r:id="rId42"/>
    <p:sldId id="338" r:id="rId43"/>
    <p:sldId id="339" r:id="rId44"/>
    <p:sldId id="340" r:id="rId45"/>
    <p:sldId id="377" r:id="rId46"/>
    <p:sldId id="383" r:id="rId47"/>
    <p:sldId id="343" r:id="rId48"/>
    <p:sldId id="344" r:id="rId49"/>
    <p:sldId id="345" r:id="rId50"/>
    <p:sldId id="346" r:id="rId51"/>
    <p:sldId id="347" r:id="rId52"/>
    <p:sldId id="348" r:id="rId53"/>
    <p:sldId id="349" r:id="rId54"/>
    <p:sldId id="350" r:id="rId55"/>
    <p:sldId id="353" r:id="rId56"/>
    <p:sldId id="351" r:id="rId57"/>
    <p:sldId id="354" r:id="rId58"/>
    <p:sldId id="355" r:id="rId59"/>
    <p:sldId id="356" r:id="rId60"/>
    <p:sldId id="357" r:id="rId61"/>
    <p:sldId id="358" r:id="rId62"/>
    <p:sldId id="361" r:id="rId63"/>
    <p:sldId id="363" r:id="rId64"/>
    <p:sldId id="362" r:id="rId65"/>
    <p:sldId id="364" r:id="rId66"/>
    <p:sldId id="371" r:id="rId67"/>
    <p:sldId id="372" r:id="rId68"/>
    <p:sldId id="365" r:id="rId6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BA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4585" autoAdjust="0"/>
  </p:normalViewPr>
  <p:slideViewPr>
    <p:cSldViewPr>
      <p:cViewPr varScale="1">
        <p:scale>
          <a:sx n="84" d="100"/>
          <a:sy n="84" d="100"/>
        </p:scale>
        <p:origin x="-1402"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29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D:\RP-PD\webometrics\Webomet_pie_chart.xls" TargetMode="Externa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oleObject" Target="file:///D:\RP-PD\WebometrDis\SSL%20analy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400" dirty="0" smtClean="0">
                <a:solidFill>
                  <a:srgbClr val="00B050"/>
                </a:solidFill>
              </a:rPr>
              <a:t>Distribution </a:t>
            </a:r>
            <a:r>
              <a:rPr lang="en-US" sz="2400" dirty="0">
                <a:solidFill>
                  <a:srgbClr val="00B050"/>
                </a:solidFill>
              </a:rPr>
              <a:t>of Library Websites</a:t>
            </a:r>
          </a:p>
        </c:rich>
      </c:tx>
      <c:layout>
        <c:manualLayout>
          <c:xMode val="edge"/>
          <c:yMode val="edge"/>
          <c:x val="0.18600089292962091"/>
          <c:y val="0"/>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v>Distribution of Library Websites</c:v>
          </c:tx>
          <c:dLbls>
            <c:dLbl>
              <c:idx val="0"/>
              <c:layout>
                <c:manualLayout>
                  <c:x val="-0.17477504374453193"/>
                  <c:y val="1.0228200641586468E-2"/>
                </c:manualLayout>
              </c:layout>
              <c:tx>
                <c:rich>
                  <a:bodyPr/>
                  <a:lstStyle/>
                  <a:p>
                    <a:r>
                      <a:rPr lang="en-US" sz="1800"/>
                      <a:t>55</a:t>
                    </a:r>
                  </a:p>
                </c:rich>
              </c:tx>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18105487458397593"/>
                  <c:y val="-0.14475028121484815"/>
                </c:manualLayout>
              </c:layout>
              <c:tx>
                <c:rich>
                  <a:bodyPr/>
                  <a:lstStyle/>
                  <a:p>
                    <a:r>
                      <a:rPr lang="en-US" sz="1800"/>
                      <a:t>41</a:t>
                    </a:r>
                  </a:p>
                </c:rich>
              </c:tx>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3996719160104982E-2"/>
                  <c:y val="9.4259259259259265E-2"/>
                </c:manualLayout>
              </c:layout>
              <c:tx>
                <c:rich>
                  <a:bodyPr/>
                  <a:lstStyle/>
                  <a:p>
                    <a:r>
                      <a:rPr lang="en-US" sz="1800"/>
                      <a:t>17</a:t>
                    </a:r>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Sheet5!$A$3:$A$5</c:f>
              <c:strCache>
                <c:ptCount val="3"/>
                <c:pt idx="0">
                  <c:v>Astronomy and Astrophysics</c:v>
                </c:pt>
                <c:pt idx="1">
                  <c:v>Observatory</c:v>
                </c:pt>
                <c:pt idx="2">
                  <c:v>Space Science</c:v>
                </c:pt>
              </c:strCache>
            </c:strRef>
          </c:cat>
          <c:val>
            <c:numRef>
              <c:f>Sheet5!$B$3:$B$5</c:f>
              <c:numCache>
                <c:formatCode>General</c:formatCode>
                <c:ptCount val="3"/>
                <c:pt idx="0">
                  <c:v>55</c:v>
                </c:pt>
                <c:pt idx="1">
                  <c:v>41</c:v>
                </c:pt>
                <c:pt idx="2">
                  <c:v>17</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71301417864004113"/>
          <c:y val="0.32909765589646123"/>
          <c:w val="0.26293083854208943"/>
          <c:h val="0.44763779527559056"/>
        </c:manualLayout>
      </c:layout>
      <c:overlay val="0"/>
      <c:txPr>
        <a:bodyPr/>
        <a:lstStyle/>
        <a:p>
          <a:pPr>
            <a:defRPr sz="20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percentStacked"/>
        <c:varyColors val="0"/>
        <c:ser>
          <c:idx val="0"/>
          <c:order val="0"/>
          <c:tx>
            <c:v>NWP</c:v>
          </c:tx>
          <c:invertIfNegative val="0"/>
          <c:cat>
            <c:strRef>
              <c:f>'AAIndo_USA (3)'!$B$2:$B$11</c:f>
              <c:strCache>
                <c:ptCount val="10"/>
                <c:pt idx="0">
                  <c:v>ARIOS, India</c:v>
                </c:pt>
                <c:pt idx="1">
                  <c:v>IIA, India</c:v>
                </c:pt>
                <c:pt idx="2">
                  <c:v>IUCAA, India </c:v>
                </c:pt>
                <c:pt idx="3">
                  <c:v>NCRA, India</c:v>
                </c:pt>
                <c:pt idx="4">
                  <c:v>University of Wisconsin , USA</c:v>
                </c:pt>
                <c:pt idx="5">
                  <c:v>Boston University, USA</c:v>
                </c:pt>
                <c:pt idx="6">
                  <c:v>Case Western Reserve University, USA</c:v>
                </c:pt>
                <c:pt idx="7">
                  <c:v>University of Maryland, USA</c:v>
                </c:pt>
                <c:pt idx="8">
                  <c:v>Yale University, USA</c:v>
                </c:pt>
                <c:pt idx="9">
                  <c:v>California Institute of Technology, USA</c:v>
                </c:pt>
              </c:strCache>
            </c:strRef>
          </c:cat>
          <c:val>
            <c:numRef>
              <c:f>'AAIndo_USA (3)'!$C$2:$C$11</c:f>
              <c:numCache>
                <c:formatCode>General</c:formatCode>
                <c:ptCount val="10"/>
                <c:pt idx="0">
                  <c:v>17</c:v>
                </c:pt>
                <c:pt idx="1">
                  <c:v>6</c:v>
                </c:pt>
                <c:pt idx="2">
                  <c:v>688</c:v>
                </c:pt>
                <c:pt idx="3">
                  <c:v>21</c:v>
                </c:pt>
                <c:pt idx="4">
                  <c:v>104</c:v>
                </c:pt>
                <c:pt idx="5">
                  <c:v>9</c:v>
                </c:pt>
                <c:pt idx="6">
                  <c:v>3</c:v>
                </c:pt>
                <c:pt idx="7">
                  <c:v>4</c:v>
                </c:pt>
                <c:pt idx="8">
                  <c:v>3</c:v>
                </c:pt>
                <c:pt idx="9">
                  <c:v>1253</c:v>
                </c:pt>
              </c:numCache>
            </c:numRef>
          </c:val>
        </c:ser>
        <c:ser>
          <c:idx val="1"/>
          <c:order val="1"/>
          <c:tx>
            <c:v>EL</c:v>
          </c:tx>
          <c:invertIfNegative val="0"/>
          <c:cat>
            <c:strRef>
              <c:f>'AAIndo_USA (3)'!$B$2:$B$11</c:f>
              <c:strCache>
                <c:ptCount val="10"/>
                <c:pt idx="0">
                  <c:v>ARIOS, India</c:v>
                </c:pt>
                <c:pt idx="1">
                  <c:v>IIA, India</c:v>
                </c:pt>
                <c:pt idx="2">
                  <c:v>IUCAA, India </c:v>
                </c:pt>
                <c:pt idx="3">
                  <c:v>NCRA, India</c:v>
                </c:pt>
                <c:pt idx="4">
                  <c:v>University of Wisconsin , USA</c:v>
                </c:pt>
                <c:pt idx="5">
                  <c:v>Boston University, USA</c:v>
                </c:pt>
                <c:pt idx="6">
                  <c:v>Case Western Reserve University, USA</c:v>
                </c:pt>
                <c:pt idx="7">
                  <c:v>University of Maryland, USA</c:v>
                </c:pt>
                <c:pt idx="8">
                  <c:v>Yale University, USA</c:v>
                </c:pt>
                <c:pt idx="9">
                  <c:v>California Institute of Technology, USA</c:v>
                </c:pt>
              </c:strCache>
            </c:strRef>
          </c:cat>
          <c:val>
            <c:numRef>
              <c:f>'AAIndo_USA (3)'!$D$2:$D$11</c:f>
              <c:numCache>
                <c:formatCode>General</c:formatCode>
                <c:ptCount val="10"/>
                <c:pt idx="0">
                  <c:v>307</c:v>
                </c:pt>
                <c:pt idx="1">
                  <c:v>609</c:v>
                </c:pt>
                <c:pt idx="2">
                  <c:v>15571</c:v>
                </c:pt>
                <c:pt idx="3">
                  <c:v>465</c:v>
                </c:pt>
                <c:pt idx="4">
                  <c:v>1374</c:v>
                </c:pt>
                <c:pt idx="5">
                  <c:v>318</c:v>
                </c:pt>
                <c:pt idx="6">
                  <c:v>252</c:v>
                </c:pt>
                <c:pt idx="7">
                  <c:v>313</c:v>
                </c:pt>
                <c:pt idx="8">
                  <c:v>196</c:v>
                </c:pt>
                <c:pt idx="9">
                  <c:v>18122</c:v>
                </c:pt>
              </c:numCache>
            </c:numRef>
          </c:val>
        </c:ser>
        <c:ser>
          <c:idx val="2"/>
          <c:order val="2"/>
          <c:tx>
            <c:v>IL</c:v>
          </c:tx>
          <c:invertIfNegative val="0"/>
          <c:cat>
            <c:strRef>
              <c:f>'AAIndo_USA (3)'!$B$2:$B$11</c:f>
              <c:strCache>
                <c:ptCount val="10"/>
                <c:pt idx="0">
                  <c:v>ARIOS, India</c:v>
                </c:pt>
                <c:pt idx="1">
                  <c:v>IIA, India</c:v>
                </c:pt>
                <c:pt idx="2">
                  <c:v>IUCAA, India </c:v>
                </c:pt>
                <c:pt idx="3">
                  <c:v>NCRA, India</c:v>
                </c:pt>
                <c:pt idx="4">
                  <c:v>University of Wisconsin , USA</c:v>
                </c:pt>
                <c:pt idx="5">
                  <c:v>Boston University, USA</c:v>
                </c:pt>
                <c:pt idx="6">
                  <c:v>Case Western Reserve University, USA</c:v>
                </c:pt>
                <c:pt idx="7">
                  <c:v>University of Maryland, USA</c:v>
                </c:pt>
                <c:pt idx="8">
                  <c:v>Yale University, USA</c:v>
                </c:pt>
                <c:pt idx="9">
                  <c:v>California Institute of Technology, USA</c:v>
                </c:pt>
              </c:strCache>
            </c:strRef>
          </c:cat>
          <c:val>
            <c:numRef>
              <c:f>'AAIndo_USA (3)'!$E$2:$E$11</c:f>
              <c:numCache>
                <c:formatCode>General</c:formatCode>
                <c:ptCount val="10"/>
                <c:pt idx="0">
                  <c:v>249</c:v>
                </c:pt>
                <c:pt idx="1">
                  <c:v>1136</c:v>
                </c:pt>
                <c:pt idx="2">
                  <c:v>2747</c:v>
                </c:pt>
                <c:pt idx="3">
                  <c:v>696</c:v>
                </c:pt>
                <c:pt idx="4">
                  <c:v>11</c:v>
                </c:pt>
                <c:pt idx="5">
                  <c:v>103048</c:v>
                </c:pt>
                <c:pt idx="6">
                  <c:v>86</c:v>
                </c:pt>
                <c:pt idx="7">
                  <c:v>36225</c:v>
                </c:pt>
                <c:pt idx="8">
                  <c:v>4711</c:v>
                </c:pt>
                <c:pt idx="9">
                  <c:v>124</c:v>
                </c:pt>
              </c:numCache>
            </c:numRef>
          </c:val>
        </c:ser>
        <c:ser>
          <c:idx val="3"/>
          <c:order val="3"/>
          <c:tx>
            <c:v>SL</c:v>
          </c:tx>
          <c:invertIfNegative val="0"/>
          <c:cat>
            <c:strRef>
              <c:f>'AAIndo_USA (3)'!$B$2:$B$11</c:f>
              <c:strCache>
                <c:ptCount val="10"/>
                <c:pt idx="0">
                  <c:v>ARIOS, India</c:v>
                </c:pt>
                <c:pt idx="1">
                  <c:v>IIA, India</c:v>
                </c:pt>
                <c:pt idx="2">
                  <c:v>IUCAA, India </c:v>
                </c:pt>
                <c:pt idx="3">
                  <c:v>NCRA, India</c:v>
                </c:pt>
                <c:pt idx="4">
                  <c:v>University of Wisconsin , USA</c:v>
                </c:pt>
                <c:pt idx="5">
                  <c:v>Boston University, USA</c:v>
                </c:pt>
                <c:pt idx="6">
                  <c:v>Case Western Reserve University, USA</c:v>
                </c:pt>
                <c:pt idx="7">
                  <c:v>University of Maryland, USA</c:v>
                </c:pt>
                <c:pt idx="8">
                  <c:v>Yale University, USA</c:v>
                </c:pt>
                <c:pt idx="9">
                  <c:v>California Institute of Technology, USA</c:v>
                </c:pt>
              </c:strCache>
            </c:strRef>
          </c:cat>
          <c:val>
            <c:numRef>
              <c:f>'AAIndo_USA (3)'!$F$2:$F$11</c:f>
              <c:numCache>
                <c:formatCode>General</c:formatCode>
                <c:ptCount val="10"/>
                <c:pt idx="0">
                  <c:v>34</c:v>
                </c:pt>
                <c:pt idx="1">
                  <c:v>112</c:v>
                </c:pt>
                <c:pt idx="2">
                  <c:v>45</c:v>
                </c:pt>
                <c:pt idx="3">
                  <c:v>14</c:v>
                </c:pt>
                <c:pt idx="4">
                  <c:v>19</c:v>
                </c:pt>
                <c:pt idx="5">
                  <c:v>49</c:v>
                </c:pt>
                <c:pt idx="6">
                  <c:v>84</c:v>
                </c:pt>
                <c:pt idx="7">
                  <c:v>117</c:v>
                </c:pt>
                <c:pt idx="8">
                  <c:v>61</c:v>
                </c:pt>
                <c:pt idx="9">
                  <c:v>19</c:v>
                </c:pt>
              </c:numCache>
            </c:numRef>
          </c:val>
        </c:ser>
        <c:ser>
          <c:idx val="4"/>
          <c:order val="4"/>
          <c:tx>
            <c:v>TL</c:v>
          </c:tx>
          <c:invertIfNegative val="0"/>
          <c:cat>
            <c:strRef>
              <c:f>'AAIndo_USA (3)'!$B$2:$B$11</c:f>
              <c:strCache>
                <c:ptCount val="10"/>
                <c:pt idx="0">
                  <c:v>ARIOS, India</c:v>
                </c:pt>
                <c:pt idx="1">
                  <c:v>IIA, India</c:v>
                </c:pt>
                <c:pt idx="2">
                  <c:v>IUCAA, India </c:v>
                </c:pt>
                <c:pt idx="3">
                  <c:v>NCRA, India</c:v>
                </c:pt>
                <c:pt idx="4">
                  <c:v>University of Wisconsin , USA</c:v>
                </c:pt>
                <c:pt idx="5">
                  <c:v>Boston University, USA</c:v>
                </c:pt>
                <c:pt idx="6">
                  <c:v>Case Western Reserve University, USA</c:v>
                </c:pt>
                <c:pt idx="7">
                  <c:v>University of Maryland, USA</c:v>
                </c:pt>
                <c:pt idx="8">
                  <c:v>Yale University, USA</c:v>
                </c:pt>
                <c:pt idx="9">
                  <c:v>California Institute of Technology, USA</c:v>
                </c:pt>
              </c:strCache>
            </c:strRef>
          </c:cat>
          <c:val>
            <c:numRef>
              <c:f>'AAIndo_USA (3)'!$G$2:$G$11</c:f>
              <c:numCache>
                <c:formatCode>General</c:formatCode>
                <c:ptCount val="10"/>
                <c:pt idx="0">
                  <c:v>35</c:v>
                </c:pt>
                <c:pt idx="1">
                  <c:v>100</c:v>
                </c:pt>
                <c:pt idx="2">
                  <c:v>76</c:v>
                </c:pt>
                <c:pt idx="3">
                  <c:v>40</c:v>
                </c:pt>
                <c:pt idx="4">
                  <c:v>59</c:v>
                </c:pt>
                <c:pt idx="5">
                  <c:v>51</c:v>
                </c:pt>
                <c:pt idx="6">
                  <c:v>96</c:v>
                </c:pt>
                <c:pt idx="7">
                  <c:v>131</c:v>
                </c:pt>
                <c:pt idx="8">
                  <c:v>79</c:v>
                </c:pt>
                <c:pt idx="9">
                  <c:v>67</c:v>
                </c:pt>
              </c:numCache>
            </c:numRef>
          </c:val>
        </c:ser>
        <c:dLbls>
          <c:showLegendKey val="0"/>
          <c:showVal val="0"/>
          <c:showCatName val="0"/>
          <c:showSerName val="0"/>
          <c:showPercent val="0"/>
          <c:showBubbleSize val="0"/>
        </c:dLbls>
        <c:gapWidth val="150"/>
        <c:shape val="box"/>
        <c:axId val="174656512"/>
        <c:axId val="154403584"/>
        <c:axId val="0"/>
      </c:bar3DChart>
      <c:catAx>
        <c:axId val="174656512"/>
        <c:scaling>
          <c:orientation val="minMax"/>
        </c:scaling>
        <c:delete val="0"/>
        <c:axPos val="b"/>
        <c:numFmt formatCode="General" sourceLinked="0"/>
        <c:majorTickMark val="out"/>
        <c:minorTickMark val="none"/>
        <c:tickLblPos val="nextTo"/>
        <c:txPr>
          <a:bodyPr/>
          <a:lstStyle/>
          <a:p>
            <a:pPr>
              <a:defRPr sz="1200" b="1"/>
            </a:pPr>
            <a:endParaRPr lang="en-US"/>
          </a:p>
        </c:txPr>
        <c:crossAx val="154403584"/>
        <c:crosses val="autoZero"/>
        <c:auto val="1"/>
        <c:lblAlgn val="ctr"/>
        <c:lblOffset val="100"/>
        <c:noMultiLvlLbl val="0"/>
      </c:catAx>
      <c:valAx>
        <c:axId val="154403584"/>
        <c:scaling>
          <c:orientation val="minMax"/>
        </c:scaling>
        <c:delete val="0"/>
        <c:axPos val="l"/>
        <c:majorGridlines/>
        <c:numFmt formatCode="0%" sourceLinked="1"/>
        <c:majorTickMark val="out"/>
        <c:minorTickMark val="none"/>
        <c:tickLblPos val="nextTo"/>
        <c:txPr>
          <a:bodyPr/>
          <a:lstStyle/>
          <a:p>
            <a:pPr>
              <a:defRPr b="1"/>
            </a:pPr>
            <a:endParaRPr lang="en-US"/>
          </a:p>
        </c:txPr>
        <c:crossAx val="174656512"/>
        <c:crosses val="autoZero"/>
        <c:crossBetween val="between"/>
      </c:valAx>
      <c:spPr>
        <a:solidFill>
          <a:schemeClr val="accent6">
            <a:lumMod val="40000"/>
            <a:lumOff val="60000"/>
          </a:schemeClr>
        </a:solidFill>
      </c:spPr>
    </c:plotArea>
    <c:legend>
      <c:legendPos val="r"/>
      <c:layout>
        <c:manualLayout>
          <c:xMode val="edge"/>
          <c:yMode val="edge"/>
          <c:x val="0.91926840584320901"/>
          <c:y val="6.2607770619581615E-2"/>
          <c:w val="6.3896577321774173E-2"/>
          <c:h val="0.54397617911397433"/>
        </c:manualLayout>
      </c:layout>
      <c:overlay val="0"/>
      <c:txPr>
        <a:bodyPr/>
        <a:lstStyle/>
        <a:p>
          <a:pPr>
            <a:defRPr sz="1200" b="1"/>
          </a:pPr>
          <a:endParaRPr lang="en-US"/>
        </a:p>
      </c:txPr>
    </c:legend>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SWIF</c:v>
          </c:tx>
          <c:spPr>
            <a:ln w="22225" cap="rnd">
              <a:solidFill>
                <a:schemeClr val="accent1"/>
              </a:solidFill>
            </a:ln>
            <a:effectLst>
              <a:glow rad="139700">
                <a:schemeClr val="accent1">
                  <a:satMod val="175000"/>
                  <a:alpha val="14000"/>
                </a:schemeClr>
              </a:glow>
            </a:effectLst>
          </c:spPr>
          <c:marker>
            <c:symbol val="circle"/>
            <c:size val="3"/>
            <c:spPr>
              <a:solidFill>
                <a:schemeClr val="accent1">
                  <a:lumMod val="60000"/>
                  <a:lumOff val="40000"/>
                </a:schemeClr>
              </a:solidFill>
              <a:ln>
                <a:noFill/>
              </a:ln>
              <a:effectLst>
                <a:glow rad="63500">
                  <a:schemeClr val="accent1">
                    <a:satMod val="175000"/>
                    <a:alpha val="25000"/>
                  </a:schemeClr>
                </a:glow>
              </a:effectLst>
            </c:spPr>
          </c:marker>
          <c:xVal>
            <c:numRef>
              <c:f>Sheet3!$A$2:$A$15</c:f>
              <c:numCache>
                <c:formatCode>0</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pt idx="13">
                  <c:v>14</c:v>
                </c:pt>
              </c:numCache>
            </c:numRef>
          </c:xVal>
          <c:yVal>
            <c:numRef>
              <c:f>Sheet3!$B$2:$B$15</c:f>
              <c:numCache>
                <c:formatCode>0</c:formatCode>
                <c:ptCount val="14"/>
                <c:pt idx="0">
                  <c:v>3</c:v>
                </c:pt>
                <c:pt idx="1">
                  <c:v>14</c:v>
                </c:pt>
                <c:pt idx="2">
                  <c:v>16</c:v>
                </c:pt>
                <c:pt idx="3">
                  <c:v>4</c:v>
                </c:pt>
                <c:pt idx="4">
                  <c:v>10</c:v>
                </c:pt>
                <c:pt idx="5">
                  <c:v>7</c:v>
                </c:pt>
                <c:pt idx="6">
                  <c:v>12</c:v>
                </c:pt>
                <c:pt idx="7">
                  <c:v>1</c:v>
                </c:pt>
                <c:pt idx="8">
                  <c:v>6</c:v>
                </c:pt>
                <c:pt idx="9">
                  <c:v>13</c:v>
                </c:pt>
                <c:pt idx="10">
                  <c:v>2</c:v>
                </c:pt>
                <c:pt idx="11">
                  <c:v>5</c:v>
                </c:pt>
                <c:pt idx="12">
                  <c:v>8</c:v>
                </c:pt>
                <c:pt idx="13">
                  <c:v>15</c:v>
                </c:pt>
              </c:numCache>
            </c:numRef>
          </c:yVal>
          <c:smooth val="0"/>
        </c:ser>
        <c:ser>
          <c:idx val="1"/>
          <c:order val="1"/>
          <c:tx>
            <c:v>SLWIF</c:v>
          </c:tx>
          <c:spPr>
            <a:ln w="22225" cap="rnd">
              <a:solidFill>
                <a:schemeClr val="accent2"/>
              </a:solidFill>
            </a:ln>
            <a:effectLst>
              <a:glow rad="139700">
                <a:schemeClr val="accent2">
                  <a:satMod val="175000"/>
                  <a:alpha val="14000"/>
                </a:schemeClr>
              </a:glow>
            </a:effectLst>
          </c:spPr>
          <c:marker>
            <c:symbol val="circle"/>
            <c:size val="3"/>
            <c:spPr>
              <a:solidFill>
                <a:schemeClr val="accent2">
                  <a:lumMod val="60000"/>
                  <a:lumOff val="40000"/>
                </a:schemeClr>
              </a:solidFill>
              <a:ln>
                <a:noFill/>
              </a:ln>
              <a:effectLst>
                <a:glow rad="63500">
                  <a:schemeClr val="accent2">
                    <a:satMod val="175000"/>
                    <a:alpha val="25000"/>
                  </a:schemeClr>
                </a:glow>
              </a:effectLst>
            </c:spPr>
          </c:marker>
          <c:xVal>
            <c:numRef>
              <c:f>Sheet3!$A$2:$A$15</c:f>
              <c:numCache>
                <c:formatCode>0</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pt idx="13">
                  <c:v>14</c:v>
                </c:pt>
              </c:numCache>
            </c:numRef>
          </c:xVal>
          <c:yVal>
            <c:numRef>
              <c:f>Sheet3!$C$2:$C$15</c:f>
              <c:numCache>
                <c:formatCode>0</c:formatCode>
                <c:ptCount val="14"/>
                <c:pt idx="0">
                  <c:v>3</c:v>
                </c:pt>
                <c:pt idx="1">
                  <c:v>13</c:v>
                </c:pt>
                <c:pt idx="2">
                  <c:v>15</c:v>
                </c:pt>
                <c:pt idx="3">
                  <c:v>4</c:v>
                </c:pt>
                <c:pt idx="4">
                  <c:v>10</c:v>
                </c:pt>
                <c:pt idx="5">
                  <c:v>7</c:v>
                </c:pt>
                <c:pt idx="6">
                  <c:v>11</c:v>
                </c:pt>
                <c:pt idx="7">
                  <c:v>1</c:v>
                </c:pt>
                <c:pt idx="8">
                  <c:v>6</c:v>
                </c:pt>
                <c:pt idx="9">
                  <c:v>12</c:v>
                </c:pt>
                <c:pt idx="10">
                  <c:v>2</c:v>
                </c:pt>
                <c:pt idx="11">
                  <c:v>5</c:v>
                </c:pt>
                <c:pt idx="12">
                  <c:v>8</c:v>
                </c:pt>
                <c:pt idx="13">
                  <c:v>14</c:v>
                </c:pt>
              </c:numCache>
            </c:numRef>
          </c:yVal>
          <c:smooth val="0"/>
        </c:ser>
        <c:ser>
          <c:idx val="2"/>
          <c:order val="2"/>
          <c:tx>
            <c:v>ELWIF</c:v>
          </c:tx>
          <c:spPr>
            <a:ln w="22225" cap="rnd">
              <a:solidFill>
                <a:schemeClr val="accent3"/>
              </a:solidFill>
            </a:ln>
            <a:effectLst>
              <a:glow rad="139700">
                <a:schemeClr val="accent3">
                  <a:satMod val="175000"/>
                  <a:alpha val="14000"/>
                </a:schemeClr>
              </a:glow>
            </a:effectLst>
          </c:spPr>
          <c:marker>
            <c:symbol val="circle"/>
            <c:size val="3"/>
            <c:spPr>
              <a:solidFill>
                <a:schemeClr val="accent3">
                  <a:lumMod val="60000"/>
                  <a:lumOff val="40000"/>
                </a:schemeClr>
              </a:solidFill>
              <a:ln>
                <a:noFill/>
              </a:ln>
              <a:effectLst>
                <a:glow rad="63500">
                  <a:schemeClr val="accent3">
                    <a:satMod val="175000"/>
                    <a:alpha val="25000"/>
                  </a:schemeClr>
                </a:glow>
              </a:effectLst>
            </c:spPr>
          </c:marker>
          <c:xVal>
            <c:numRef>
              <c:f>Sheet3!$A$2:$A$15</c:f>
              <c:numCache>
                <c:formatCode>0</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pt idx="13">
                  <c:v>14</c:v>
                </c:pt>
              </c:numCache>
            </c:numRef>
          </c:xVal>
          <c:yVal>
            <c:numRef>
              <c:f>Sheet3!$D$2:$D$15</c:f>
              <c:numCache>
                <c:formatCode>0</c:formatCode>
                <c:ptCount val="14"/>
                <c:pt idx="0">
                  <c:v>2</c:v>
                </c:pt>
                <c:pt idx="1">
                  <c:v>3</c:v>
                </c:pt>
                <c:pt idx="2">
                  <c:v>15</c:v>
                </c:pt>
                <c:pt idx="3">
                  <c:v>6</c:v>
                </c:pt>
                <c:pt idx="4">
                  <c:v>8</c:v>
                </c:pt>
                <c:pt idx="5">
                  <c:v>4</c:v>
                </c:pt>
                <c:pt idx="6">
                  <c:v>13</c:v>
                </c:pt>
                <c:pt idx="7">
                  <c:v>16</c:v>
                </c:pt>
                <c:pt idx="8">
                  <c:v>1</c:v>
                </c:pt>
                <c:pt idx="9">
                  <c:v>11</c:v>
                </c:pt>
                <c:pt idx="10">
                  <c:v>16</c:v>
                </c:pt>
                <c:pt idx="11">
                  <c:v>10</c:v>
                </c:pt>
                <c:pt idx="12">
                  <c:v>7</c:v>
                </c:pt>
                <c:pt idx="13">
                  <c:v>12</c:v>
                </c:pt>
              </c:numCache>
            </c:numRef>
          </c:yVal>
          <c:smooth val="0"/>
        </c:ser>
        <c:ser>
          <c:idx val="3"/>
          <c:order val="3"/>
          <c:tx>
            <c:v>RWIF</c:v>
          </c:tx>
          <c:spPr>
            <a:ln w="22225" cap="rnd">
              <a:solidFill>
                <a:schemeClr val="accent4"/>
              </a:solidFill>
            </a:ln>
            <a:effectLst>
              <a:glow rad="139700">
                <a:schemeClr val="accent4">
                  <a:satMod val="175000"/>
                  <a:alpha val="14000"/>
                </a:schemeClr>
              </a:glow>
            </a:effectLst>
          </c:spPr>
          <c:marker>
            <c:symbol val="circle"/>
            <c:size val="3"/>
            <c:spPr>
              <a:solidFill>
                <a:schemeClr val="accent4">
                  <a:lumMod val="60000"/>
                  <a:lumOff val="40000"/>
                </a:schemeClr>
              </a:solidFill>
              <a:ln>
                <a:noFill/>
              </a:ln>
              <a:effectLst>
                <a:glow rad="63500">
                  <a:schemeClr val="accent4">
                    <a:satMod val="175000"/>
                    <a:alpha val="25000"/>
                  </a:schemeClr>
                </a:glow>
              </a:effectLst>
            </c:spPr>
          </c:marker>
          <c:xVal>
            <c:numRef>
              <c:f>Sheet3!$A$2:$A$15</c:f>
              <c:numCache>
                <c:formatCode>0</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pt idx="13">
                  <c:v>14</c:v>
                </c:pt>
              </c:numCache>
            </c:numRef>
          </c:xVal>
          <c:yVal>
            <c:numRef>
              <c:f>Sheet3!$E$2:$E$15</c:f>
              <c:numCache>
                <c:formatCode>0</c:formatCode>
                <c:ptCount val="14"/>
                <c:pt idx="0">
                  <c:v>6</c:v>
                </c:pt>
                <c:pt idx="1">
                  <c:v>12</c:v>
                </c:pt>
                <c:pt idx="2">
                  <c:v>1</c:v>
                </c:pt>
                <c:pt idx="3">
                  <c:v>2</c:v>
                </c:pt>
                <c:pt idx="4">
                  <c:v>13</c:v>
                </c:pt>
                <c:pt idx="5">
                  <c:v>5</c:v>
                </c:pt>
                <c:pt idx="6">
                  <c:v>9</c:v>
                </c:pt>
                <c:pt idx="7">
                  <c:v>4</c:v>
                </c:pt>
                <c:pt idx="8">
                  <c:v>14</c:v>
                </c:pt>
                <c:pt idx="9">
                  <c:v>15</c:v>
                </c:pt>
                <c:pt idx="10">
                  <c:v>3</c:v>
                </c:pt>
                <c:pt idx="11">
                  <c:v>10</c:v>
                </c:pt>
                <c:pt idx="12">
                  <c:v>7</c:v>
                </c:pt>
                <c:pt idx="13">
                  <c:v>11</c:v>
                </c:pt>
              </c:numCache>
            </c:numRef>
          </c:yVal>
          <c:smooth val="0"/>
        </c:ser>
        <c:ser>
          <c:idx val="4"/>
          <c:order val="4"/>
          <c:tx>
            <c:v>WISER</c:v>
          </c:tx>
          <c:spPr>
            <a:ln w="22225" cap="rnd">
              <a:solidFill>
                <a:schemeClr val="accent5"/>
              </a:solidFill>
            </a:ln>
            <a:effectLst>
              <a:glow rad="139700">
                <a:schemeClr val="accent5">
                  <a:satMod val="175000"/>
                  <a:alpha val="14000"/>
                </a:schemeClr>
              </a:glow>
            </a:effectLst>
          </c:spPr>
          <c:marker>
            <c:symbol val="circle"/>
            <c:size val="3"/>
            <c:spPr>
              <a:solidFill>
                <a:schemeClr val="accent5">
                  <a:lumMod val="60000"/>
                  <a:lumOff val="40000"/>
                </a:schemeClr>
              </a:solidFill>
              <a:ln>
                <a:noFill/>
              </a:ln>
              <a:effectLst>
                <a:glow rad="63500">
                  <a:schemeClr val="accent5">
                    <a:satMod val="175000"/>
                    <a:alpha val="25000"/>
                  </a:schemeClr>
                </a:glow>
              </a:effectLst>
            </c:spPr>
          </c:marker>
          <c:xVal>
            <c:numRef>
              <c:f>Sheet3!$A$2:$A$15</c:f>
              <c:numCache>
                <c:formatCode>0</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pt idx="13">
                  <c:v>14</c:v>
                </c:pt>
              </c:numCache>
            </c:numRef>
          </c:xVal>
          <c:yVal>
            <c:numRef>
              <c:f>Sheet3!$F$2:$F$15</c:f>
              <c:numCache>
                <c:formatCode>0</c:formatCode>
                <c:ptCount val="14"/>
                <c:pt idx="0">
                  <c:v>14</c:v>
                </c:pt>
                <c:pt idx="1">
                  <c:v>7</c:v>
                </c:pt>
                <c:pt idx="2">
                  <c:v>4</c:v>
                </c:pt>
                <c:pt idx="3">
                  <c:v>12</c:v>
                </c:pt>
                <c:pt idx="4">
                  <c:v>13</c:v>
                </c:pt>
                <c:pt idx="5">
                  <c:v>6</c:v>
                </c:pt>
                <c:pt idx="6">
                  <c:v>8</c:v>
                </c:pt>
                <c:pt idx="7">
                  <c:v>17</c:v>
                </c:pt>
                <c:pt idx="8">
                  <c:v>16</c:v>
                </c:pt>
                <c:pt idx="9">
                  <c:v>10</c:v>
                </c:pt>
                <c:pt idx="10">
                  <c:v>9</c:v>
                </c:pt>
                <c:pt idx="11">
                  <c:v>15</c:v>
                </c:pt>
                <c:pt idx="12">
                  <c:v>11</c:v>
                </c:pt>
                <c:pt idx="13">
                  <c:v>2</c:v>
                </c:pt>
              </c:numCache>
            </c:numRef>
          </c:yVal>
          <c:smooth val="0"/>
        </c:ser>
        <c:ser>
          <c:idx val="5"/>
          <c:order val="5"/>
          <c:tx>
            <c:v>Google</c:v>
          </c:tx>
          <c:spPr>
            <a:ln w="22225" cap="rnd">
              <a:solidFill>
                <a:schemeClr val="accent6"/>
              </a:solidFill>
            </a:ln>
            <a:effectLst>
              <a:glow rad="139700">
                <a:schemeClr val="accent6">
                  <a:satMod val="175000"/>
                  <a:alpha val="14000"/>
                </a:schemeClr>
              </a:glow>
            </a:effectLst>
          </c:spPr>
          <c:marker>
            <c:symbol val="circle"/>
            <c:size val="3"/>
            <c:spPr>
              <a:solidFill>
                <a:schemeClr val="accent6">
                  <a:lumMod val="60000"/>
                  <a:lumOff val="40000"/>
                </a:schemeClr>
              </a:solidFill>
              <a:ln>
                <a:noFill/>
              </a:ln>
              <a:effectLst>
                <a:glow rad="63500">
                  <a:schemeClr val="accent6">
                    <a:satMod val="175000"/>
                    <a:alpha val="25000"/>
                  </a:schemeClr>
                </a:glow>
              </a:effectLst>
            </c:spPr>
          </c:marker>
          <c:xVal>
            <c:numRef>
              <c:f>Sheet3!$A$2:$A$15</c:f>
              <c:numCache>
                <c:formatCode>0</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pt idx="13">
                  <c:v>14</c:v>
                </c:pt>
              </c:numCache>
            </c:numRef>
          </c:xVal>
          <c:yVal>
            <c:numRef>
              <c:f>Sheet3!$G$2:$G$15</c:f>
              <c:numCache>
                <c:formatCode>0</c:formatCode>
                <c:ptCount val="14"/>
                <c:pt idx="0">
                  <c:v>2</c:v>
                </c:pt>
                <c:pt idx="1">
                  <c:v>2</c:v>
                </c:pt>
                <c:pt idx="2">
                  <c:v>1</c:v>
                </c:pt>
                <c:pt idx="3">
                  <c:v>1</c:v>
                </c:pt>
                <c:pt idx="4">
                  <c:v>3</c:v>
                </c:pt>
                <c:pt idx="5">
                  <c:v>1</c:v>
                </c:pt>
                <c:pt idx="6">
                  <c:v>2</c:v>
                </c:pt>
                <c:pt idx="7">
                  <c:v>3</c:v>
                </c:pt>
                <c:pt idx="8">
                  <c:v>5</c:v>
                </c:pt>
                <c:pt idx="9">
                  <c:v>2</c:v>
                </c:pt>
                <c:pt idx="10">
                  <c:v>1</c:v>
                </c:pt>
                <c:pt idx="11">
                  <c:v>2</c:v>
                </c:pt>
                <c:pt idx="12">
                  <c:v>3</c:v>
                </c:pt>
                <c:pt idx="13">
                  <c:v>1</c:v>
                </c:pt>
              </c:numCache>
            </c:numRef>
          </c:yVal>
          <c:smooth val="0"/>
        </c:ser>
        <c:ser>
          <c:idx val="6"/>
          <c:order val="6"/>
          <c:tx>
            <c:v>ATR</c:v>
          </c:tx>
          <c:spPr>
            <a:ln w="22225" cap="rnd">
              <a:solidFill>
                <a:schemeClr val="accent1">
                  <a:lumMod val="60000"/>
                </a:schemeClr>
              </a:solidFill>
            </a:ln>
            <a:effectLst>
              <a:glow rad="139700">
                <a:schemeClr val="accent1">
                  <a:lumMod val="60000"/>
                  <a:satMod val="175000"/>
                  <a:alpha val="14000"/>
                </a:schemeClr>
              </a:glow>
            </a:effectLst>
          </c:spPr>
          <c:marker>
            <c:symbol val="circle"/>
            <c:size val="3"/>
            <c:spPr>
              <a:solidFill>
                <a:schemeClr val="accent1">
                  <a:lumMod val="60000"/>
                  <a:lumMod val="60000"/>
                  <a:lumOff val="40000"/>
                </a:schemeClr>
              </a:solidFill>
              <a:ln>
                <a:noFill/>
              </a:ln>
              <a:effectLst>
                <a:glow rad="63500">
                  <a:schemeClr val="accent1">
                    <a:lumMod val="60000"/>
                    <a:satMod val="175000"/>
                    <a:alpha val="25000"/>
                  </a:schemeClr>
                </a:glow>
              </a:effectLst>
            </c:spPr>
          </c:marker>
          <c:xVal>
            <c:numRef>
              <c:f>Sheet3!$A$2:$A$15</c:f>
              <c:numCache>
                <c:formatCode>0</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pt idx="13">
                  <c:v>14</c:v>
                </c:pt>
              </c:numCache>
            </c:numRef>
          </c:xVal>
          <c:yVal>
            <c:numRef>
              <c:f>Sheet3!$H$2:$H$15</c:f>
              <c:numCache>
                <c:formatCode>0</c:formatCode>
                <c:ptCount val="14"/>
                <c:pt idx="0">
                  <c:v>7</c:v>
                </c:pt>
                <c:pt idx="1">
                  <c:v>13</c:v>
                </c:pt>
                <c:pt idx="2">
                  <c:v>5</c:v>
                </c:pt>
                <c:pt idx="3">
                  <c:v>1</c:v>
                </c:pt>
                <c:pt idx="4">
                  <c:v>12</c:v>
                </c:pt>
                <c:pt idx="5">
                  <c:v>11</c:v>
                </c:pt>
                <c:pt idx="6">
                  <c:v>6</c:v>
                </c:pt>
                <c:pt idx="7">
                  <c:v>10</c:v>
                </c:pt>
                <c:pt idx="8">
                  <c:v>15</c:v>
                </c:pt>
                <c:pt idx="9">
                  <c:v>16</c:v>
                </c:pt>
                <c:pt idx="10">
                  <c:v>9</c:v>
                </c:pt>
                <c:pt idx="11">
                  <c:v>4</c:v>
                </c:pt>
                <c:pt idx="12">
                  <c:v>14</c:v>
                </c:pt>
                <c:pt idx="13">
                  <c:v>2</c:v>
                </c:pt>
              </c:numCache>
            </c:numRef>
          </c:yVal>
          <c:smooth val="0"/>
        </c:ser>
        <c:dLbls>
          <c:showLegendKey val="0"/>
          <c:showVal val="0"/>
          <c:showCatName val="0"/>
          <c:showSerName val="0"/>
          <c:showPercent val="0"/>
          <c:showBubbleSize val="0"/>
        </c:dLbls>
        <c:axId val="75673984"/>
        <c:axId val="75676288"/>
      </c:scatterChart>
      <c:valAx>
        <c:axId val="75673984"/>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n-US" sz="2000"/>
                  <a:t>Institution</a:t>
                </a:r>
              </a:p>
            </c:rich>
          </c:tx>
          <c:layout/>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lt1">
                    <a:lumMod val="75000"/>
                  </a:schemeClr>
                </a:solidFill>
                <a:latin typeface="+mn-lt"/>
                <a:ea typeface="+mn-ea"/>
                <a:cs typeface="+mn-cs"/>
              </a:defRPr>
            </a:pPr>
            <a:endParaRPr lang="en-US"/>
          </a:p>
        </c:txPr>
        <c:crossAx val="75676288"/>
        <c:crosses val="autoZero"/>
        <c:crossBetween val="midCat"/>
        <c:majorUnit val="1"/>
      </c:valAx>
      <c:valAx>
        <c:axId val="75676288"/>
        <c:scaling>
          <c:orientation val="minMax"/>
        </c:scaling>
        <c:delete val="0"/>
        <c:axPos val="l"/>
        <c:majorGridlines>
          <c:spPr>
            <a:ln w="9525" cap="flat" cmpd="sng" algn="ctr">
              <a:solidFill>
                <a:schemeClr val="dk1">
                  <a:lumMod val="65000"/>
                  <a:lumOff val="35000"/>
                  <a:alpha val="75000"/>
                </a:schemeClr>
              </a:solidFill>
              <a:round/>
            </a:ln>
            <a:effectLst/>
          </c:spPr>
        </c:majorGridlines>
        <c:title>
          <c:tx>
            <c:rich>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n-US" sz="2000"/>
                  <a:t>Rank</a:t>
                </a:r>
              </a:p>
            </c:rich>
          </c:tx>
          <c:layout/>
          <c:overlay val="0"/>
          <c:spPr>
            <a:noFill/>
            <a:ln>
              <a:noFill/>
            </a:ln>
            <a:effectLst/>
          </c:spPr>
        </c:title>
        <c:numFmt formatCode="0"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1600" b="0" i="0" u="none" strike="noStrike" kern="1200" baseline="0">
                <a:solidFill>
                  <a:schemeClr val="lt1">
                    <a:lumMod val="75000"/>
                  </a:schemeClr>
                </a:solidFill>
                <a:latin typeface="+mn-lt"/>
                <a:ea typeface="+mn-ea"/>
                <a:cs typeface="+mn-cs"/>
              </a:defRPr>
            </a:pPr>
            <a:endParaRPr lang="en-US"/>
          </a:p>
        </c:txPr>
        <c:crossAx val="75673984"/>
        <c:crosses val="autoZero"/>
        <c:crossBetween val="midCat"/>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1600" b="0" i="0" u="none" strike="noStrike" kern="1200" baseline="0">
              <a:solidFill>
                <a:schemeClr val="lt1">
                  <a:lumMod val="75000"/>
                </a:schemeClr>
              </a:solidFill>
              <a:latin typeface="+mn-lt"/>
              <a:ea typeface="+mn-ea"/>
              <a:cs typeface="+mn-cs"/>
            </a:defRPr>
          </a:pPr>
          <a:endParaRPr lang="en-US"/>
        </a:p>
      </c:txPr>
    </c:legend>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Arial" panose="020B0604020202020204" pitchFamily="34" charset="0"/>
                <a:cs typeface="Arial" panose="020B0604020202020204" pitchFamily="34" charset="0"/>
              </a:defRPr>
            </a:lvl1pPr>
          </a:lstStyle>
          <a:p>
            <a:pPr>
              <a:defRPr/>
            </a:pPr>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atin typeface="Arial" panose="020B0604020202020204" pitchFamily="34" charset="0"/>
                <a:cs typeface="Arial" panose="020B0604020202020204" pitchFamily="34" charset="0"/>
              </a:defRPr>
            </a:lvl1pPr>
          </a:lstStyle>
          <a:p>
            <a:pPr>
              <a:defRPr/>
            </a:pPr>
            <a:fld id="{C13832F1-131B-45DE-AB93-F8B91606A629}" type="datetimeFigureOut">
              <a:rPr lang="en-IN"/>
              <a:pPr>
                <a:defRPr/>
              </a:pPr>
              <a:t>21-10-2015</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IN"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N" noProof="0" smtClean="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atin typeface="Arial" panose="020B0604020202020204" pitchFamily="34" charset="0"/>
                <a:cs typeface="Arial" panose="020B0604020202020204" pitchFamily="34" charset="0"/>
              </a:defRPr>
            </a:lvl1pPr>
          </a:lstStyle>
          <a:p>
            <a:pPr>
              <a:defRPr/>
            </a:pPr>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7F60A7F-5424-43CE-AEF0-6BDF99087629}" type="slidenum">
              <a:rPr lang="en-IN"/>
              <a:pPr>
                <a:defRPr/>
              </a:pPr>
              <a:t>‹#›</a:t>
            </a:fld>
            <a:endParaRPr lang="en-IN"/>
          </a:p>
        </p:txBody>
      </p:sp>
    </p:spTree>
    <p:extLst>
      <p:ext uri="{BB962C8B-B14F-4D97-AF65-F5344CB8AC3E}">
        <p14:creationId xmlns:p14="http://schemas.microsoft.com/office/powerpoint/2010/main" val="8589556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E7F60A7F-5424-43CE-AEF0-6BDF99087629}" type="slidenum">
              <a:rPr lang="en-IN" smtClean="0"/>
              <a:pPr>
                <a:defRPr/>
              </a:pPr>
              <a:t>50</a:t>
            </a:fld>
            <a:endParaRPr lang="en-IN"/>
          </a:p>
        </p:txBody>
      </p:sp>
    </p:spTree>
    <p:extLst>
      <p:ext uri="{BB962C8B-B14F-4D97-AF65-F5344CB8AC3E}">
        <p14:creationId xmlns:p14="http://schemas.microsoft.com/office/powerpoint/2010/main" val="1070203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66D535E9-B6F1-427E-8600-43E3DC2D1412}" type="slidenum">
              <a:rPr lang="en-IN"/>
              <a:pPr/>
              <a:t>51</a:t>
            </a:fld>
            <a:endParaRPr lang="en-IN"/>
          </a:p>
        </p:txBody>
      </p:sp>
    </p:spTree>
    <p:extLst>
      <p:ext uri="{BB962C8B-B14F-4D97-AF65-F5344CB8AC3E}">
        <p14:creationId xmlns:p14="http://schemas.microsoft.com/office/powerpoint/2010/main" val="1924340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E7F60A7F-5424-43CE-AEF0-6BDF99087629}" type="slidenum">
              <a:rPr lang="en-IN" smtClean="0"/>
              <a:pPr>
                <a:defRPr/>
              </a:pPr>
              <a:t>53</a:t>
            </a:fld>
            <a:endParaRPr lang="en-IN"/>
          </a:p>
        </p:txBody>
      </p:sp>
    </p:spTree>
    <p:extLst>
      <p:ext uri="{BB962C8B-B14F-4D97-AF65-F5344CB8AC3E}">
        <p14:creationId xmlns:p14="http://schemas.microsoft.com/office/powerpoint/2010/main" val="3016791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fontAlgn="auto" hangingPunct="1">
              <a:spcBef>
                <a:spcPts val="0"/>
              </a:spcBef>
              <a:spcAft>
                <a:spcPts val="0"/>
              </a:spcAft>
              <a:defRPr/>
            </a:pPr>
            <a:endParaRPr lang="en-US" dirty="0"/>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fontAlgn="auto" hangingPunct="1">
              <a:spcBef>
                <a:spcPts val="0"/>
              </a:spcBef>
              <a:spcAft>
                <a:spcPts val="0"/>
              </a:spcAft>
              <a:defRPr/>
            </a:pPr>
            <a:endParaRPr lang="en-US" dirty="0"/>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fld id="{18CC1A7D-1533-4519-9663-1CE89210C854}" type="datetime1">
              <a:rPr lang="en-US" smtClean="0"/>
              <a:t>10/21/2015</a:t>
            </a:fld>
            <a:endParaRPr lang="en-US" dirty="0"/>
          </a:p>
        </p:txBody>
      </p:sp>
      <p:sp>
        <p:nvSpPr>
          <p:cNvPr id="7" name="Footer Placeholder 19"/>
          <p:cNvSpPr>
            <a:spLocks noGrp="1"/>
          </p:cNvSpPr>
          <p:nvPr>
            <p:ph type="ftr" sz="quarter" idx="11"/>
          </p:nvPr>
        </p:nvSpPr>
        <p:spPr/>
        <p:txBody>
          <a:bodyPr/>
          <a:lstStyle>
            <a:lvl1pPr>
              <a:defRPr/>
            </a:lvl1pPr>
            <a:extLst/>
          </a:lstStyle>
          <a:p>
            <a:pPr>
              <a:defRPr/>
            </a:pPr>
            <a:endParaRPr lang="en-US"/>
          </a:p>
        </p:txBody>
      </p:sp>
      <p:sp>
        <p:nvSpPr>
          <p:cNvPr id="8" name="Slide Number Placeholder 9"/>
          <p:cNvSpPr>
            <a:spLocks noGrp="1"/>
          </p:cNvSpPr>
          <p:nvPr>
            <p:ph type="sldNum" sz="quarter" idx="12"/>
          </p:nvPr>
        </p:nvSpPr>
        <p:spPr/>
        <p:txBody>
          <a:bodyPr/>
          <a:lstStyle>
            <a:lvl1pPr>
              <a:defRPr smtClean="0"/>
            </a:lvl1pPr>
          </a:lstStyle>
          <a:p>
            <a:pPr>
              <a:defRPr/>
            </a:pPr>
            <a:fld id="{D6CA349F-F678-4F57-981F-26FDFB6BEF89}" type="slidenum">
              <a:rPr lang="en-US" altLang="en-US"/>
              <a:pPr>
                <a:defRPr/>
              </a:pPr>
              <a:t>‹#›</a:t>
            </a:fld>
            <a:endParaRPr lang="en-US" altLang="en-US"/>
          </a:p>
        </p:txBody>
      </p:sp>
    </p:spTree>
    <p:extLst>
      <p:ext uri="{BB962C8B-B14F-4D97-AF65-F5344CB8AC3E}">
        <p14:creationId xmlns:p14="http://schemas.microsoft.com/office/powerpoint/2010/main" val="232728094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3B249CAF-C5F2-44BD-BBB9-8184CEA7061A}" type="datetime1">
              <a:rPr lang="en-US" smtClean="0"/>
              <a:t>10/21/2015</a:t>
            </a:fld>
            <a:endParaRPr lang="en-US" dirty="0"/>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8FEDE7A3-2476-419A-A407-801ABFDD05BC}" type="slidenum">
              <a:rPr lang="en-US" altLang="en-US"/>
              <a:pPr>
                <a:defRPr/>
              </a:pPr>
              <a:t>‹#›</a:t>
            </a:fld>
            <a:endParaRPr lang="en-US" altLang="en-US"/>
          </a:p>
        </p:txBody>
      </p:sp>
    </p:spTree>
    <p:extLst>
      <p:ext uri="{BB962C8B-B14F-4D97-AF65-F5344CB8AC3E}">
        <p14:creationId xmlns:p14="http://schemas.microsoft.com/office/powerpoint/2010/main" val="3567290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16A92A6D-1DA6-4B56-8E4C-B0A872A90EB3}" type="datetime1">
              <a:rPr lang="en-US" smtClean="0"/>
              <a:t>10/21/2015</a:t>
            </a:fld>
            <a:endParaRPr lang="en-US" dirty="0"/>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BA869394-C85D-4A30-B9AC-E4544C2DF2F0}" type="slidenum">
              <a:rPr lang="en-US" altLang="en-US"/>
              <a:pPr>
                <a:defRPr/>
              </a:pPr>
              <a:t>‹#›</a:t>
            </a:fld>
            <a:endParaRPr lang="en-US" altLang="en-US"/>
          </a:p>
        </p:txBody>
      </p:sp>
    </p:spTree>
    <p:extLst>
      <p:ext uri="{BB962C8B-B14F-4D97-AF65-F5344CB8AC3E}">
        <p14:creationId xmlns:p14="http://schemas.microsoft.com/office/powerpoint/2010/main" val="3785737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dirty="0" smtClean="0"/>
              <a:t>Click to edit Master title style</a:t>
            </a:r>
            <a:endParaRPr lang="en-US" dirty="0"/>
          </a:p>
        </p:txBody>
      </p:sp>
      <p:sp>
        <p:nvSpPr>
          <p:cNvPr id="3" name="Content Placeholder 2"/>
          <p:cNvSpPr>
            <a:spLocks noGrp="1"/>
          </p:cNvSpPr>
          <p:nvPr>
            <p:ph idx="1"/>
          </p:nvPr>
        </p:nvSpPr>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23"/>
          <p:cNvSpPr>
            <a:spLocks noGrp="1"/>
          </p:cNvSpPr>
          <p:nvPr>
            <p:ph type="dt" sz="half" idx="10"/>
          </p:nvPr>
        </p:nvSpPr>
        <p:spPr/>
        <p:txBody>
          <a:bodyPr/>
          <a:lstStyle>
            <a:lvl1pPr>
              <a:defRPr/>
            </a:lvl1pPr>
          </a:lstStyle>
          <a:p>
            <a:pPr>
              <a:defRPr/>
            </a:pPr>
            <a:fld id="{C585EA10-B368-429B-BBAA-33DA124D2895}" type="datetime1">
              <a:rPr lang="en-US" smtClean="0"/>
              <a:t>10/21/2015</a:t>
            </a:fld>
            <a:endParaRPr lang="en-US" dirty="0"/>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B01821AE-7097-4FEB-A368-E46A6B4B7D4C}" type="slidenum">
              <a:rPr lang="en-US" altLang="en-US"/>
              <a:pPr>
                <a:defRPr/>
              </a:pPr>
              <a:t>‹#›</a:t>
            </a:fld>
            <a:endParaRPr lang="en-US" alt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43725" y="-17166"/>
            <a:ext cx="2181225" cy="1159736"/>
          </a:xfrm>
          <a:prstGeom prst="rect">
            <a:avLst/>
          </a:prstGeom>
        </p:spPr>
      </p:pic>
    </p:spTree>
    <p:extLst>
      <p:ext uri="{BB962C8B-B14F-4D97-AF65-F5344CB8AC3E}">
        <p14:creationId xmlns:p14="http://schemas.microsoft.com/office/powerpoint/2010/main" val="92498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fontAlgn="auto" hangingPunct="1">
              <a:spcBef>
                <a:spcPts val="0"/>
              </a:spcBef>
              <a:spcAft>
                <a:spcPts val="0"/>
              </a:spcAft>
              <a:defRPr/>
            </a:pPr>
            <a:endParaRPr lang="en-US" dirty="0"/>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873E424D-2050-41F9-9F18-29A1766E838B}" type="datetime1">
              <a:rPr lang="en-US" smtClean="0"/>
              <a:t>10/21/2015</a:t>
            </a:fld>
            <a:endParaRPr lang="en-US" dirty="0"/>
          </a:p>
        </p:txBody>
      </p:sp>
      <p:sp>
        <p:nvSpPr>
          <p:cNvPr id="9" name="Footer Placeholder 4"/>
          <p:cNvSpPr>
            <a:spLocks noGrp="1"/>
          </p:cNvSpPr>
          <p:nvPr>
            <p:ph type="ftr" sz="quarter" idx="11"/>
          </p:nvPr>
        </p:nvSpPr>
        <p:spPr/>
        <p:txBody>
          <a:bodyPr/>
          <a:lstStyle>
            <a:lvl1pPr>
              <a:defRPr/>
            </a:lvl1pPr>
            <a:extLst/>
          </a:lstStyle>
          <a:p>
            <a:pPr>
              <a:defRPr/>
            </a:pPr>
            <a:endParaRPr lang="en-US"/>
          </a:p>
        </p:txBody>
      </p:sp>
      <p:sp>
        <p:nvSpPr>
          <p:cNvPr id="10" name="Slide Number Placeholder 5"/>
          <p:cNvSpPr>
            <a:spLocks noGrp="1"/>
          </p:cNvSpPr>
          <p:nvPr>
            <p:ph type="sldNum" sz="quarter" idx="12"/>
          </p:nvPr>
        </p:nvSpPr>
        <p:spPr/>
        <p:txBody>
          <a:bodyPr/>
          <a:lstStyle>
            <a:lvl1pPr>
              <a:defRPr smtClean="0"/>
            </a:lvl1pPr>
          </a:lstStyle>
          <a:p>
            <a:pPr>
              <a:defRPr/>
            </a:pPr>
            <a:fld id="{AB3B70EA-BAEA-45F5-B5F4-45D92E0CF71C}" type="slidenum">
              <a:rPr lang="en-US" altLang="en-US"/>
              <a:pPr>
                <a:defRPr/>
              </a:pPr>
              <a:t>‹#›</a:t>
            </a:fld>
            <a:endParaRPr lang="en-US" altLang="en-US"/>
          </a:p>
        </p:txBody>
      </p:sp>
    </p:spTree>
    <p:extLst>
      <p:ext uri="{BB962C8B-B14F-4D97-AF65-F5344CB8AC3E}">
        <p14:creationId xmlns:p14="http://schemas.microsoft.com/office/powerpoint/2010/main" val="2102178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157E525B-0896-4016-B0F2-17AB1A301015}" type="datetime1">
              <a:rPr lang="en-US" smtClean="0"/>
              <a:t>10/21/2015</a:t>
            </a:fld>
            <a:endParaRPr lang="en-US" dirty="0"/>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B070A26F-C691-4DA2-B6CA-29B77091FE61}" type="slidenum">
              <a:rPr lang="en-US" altLang="en-US"/>
              <a:pPr>
                <a:defRPr/>
              </a:pPr>
              <a:t>‹#›</a:t>
            </a:fld>
            <a:endParaRPr lang="en-US" altLang="en-US"/>
          </a:p>
        </p:txBody>
      </p:sp>
    </p:spTree>
    <p:extLst>
      <p:ext uri="{BB962C8B-B14F-4D97-AF65-F5344CB8AC3E}">
        <p14:creationId xmlns:p14="http://schemas.microsoft.com/office/powerpoint/2010/main" val="2430770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543C0230-5872-4F95-90E9-6E7D3F2640E4}" type="datetime1">
              <a:rPr lang="en-US" smtClean="0"/>
              <a:t>10/21/2015</a:t>
            </a:fld>
            <a:endParaRPr lang="en-US" dirty="0"/>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E6045D96-4B2C-49E2-9DF0-EB94F38504B4}" type="slidenum">
              <a:rPr lang="en-US" altLang="en-US"/>
              <a:pPr>
                <a:defRPr/>
              </a:pPr>
              <a:t>‹#›</a:t>
            </a:fld>
            <a:endParaRPr lang="en-US" altLang="en-US"/>
          </a:p>
        </p:txBody>
      </p:sp>
    </p:spTree>
    <p:extLst>
      <p:ext uri="{BB962C8B-B14F-4D97-AF65-F5344CB8AC3E}">
        <p14:creationId xmlns:p14="http://schemas.microsoft.com/office/powerpoint/2010/main" val="213051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2F0DD752-976D-4429-891A-488D9C2E6888}" type="datetime1">
              <a:rPr lang="en-US" smtClean="0"/>
              <a:t>10/21/2015</a:t>
            </a:fld>
            <a:endParaRPr lang="en-US" dirty="0"/>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E1D14312-6682-404A-9F65-271DB8C62EF6}" type="slidenum">
              <a:rPr lang="en-US" altLang="en-US"/>
              <a:pPr>
                <a:defRPr/>
              </a:pPr>
              <a:t>‹#›</a:t>
            </a:fld>
            <a:endParaRPr lang="en-US" altLang="en-US"/>
          </a:p>
        </p:txBody>
      </p:sp>
    </p:spTree>
    <p:extLst>
      <p:ext uri="{BB962C8B-B14F-4D97-AF65-F5344CB8AC3E}">
        <p14:creationId xmlns:p14="http://schemas.microsoft.com/office/powerpoint/2010/main" val="4152944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4" name="Date Placeholder 1"/>
          <p:cNvSpPr>
            <a:spLocks noGrp="1"/>
          </p:cNvSpPr>
          <p:nvPr>
            <p:ph type="dt" sz="half" idx="10"/>
          </p:nvPr>
        </p:nvSpPr>
        <p:spPr/>
        <p:txBody>
          <a:bodyPr/>
          <a:lstStyle>
            <a:lvl1pPr>
              <a:defRPr/>
            </a:lvl1pPr>
            <a:extLst/>
          </a:lstStyle>
          <a:p>
            <a:pPr>
              <a:defRPr/>
            </a:pPr>
            <a:fld id="{EEF42968-DD17-46A7-8B61-098E692208A5}" type="datetime1">
              <a:rPr lang="en-US" smtClean="0"/>
              <a:t>10/21/2015</a:t>
            </a:fld>
            <a:endParaRPr lang="en-US" dirty="0"/>
          </a:p>
        </p:txBody>
      </p:sp>
      <p:sp>
        <p:nvSpPr>
          <p:cNvPr id="5" name="Footer Placeholder 2"/>
          <p:cNvSpPr>
            <a:spLocks noGrp="1"/>
          </p:cNvSpPr>
          <p:nvPr>
            <p:ph type="ftr" sz="quarter" idx="11"/>
          </p:nvPr>
        </p:nvSpPr>
        <p:spPr/>
        <p:txBody>
          <a:bodyPr/>
          <a:lstStyle>
            <a:lvl1pPr>
              <a:defRPr/>
            </a:lvl1pPr>
            <a:extLst/>
          </a:lstStyle>
          <a:p>
            <a:pPr>
              <a:defRPr/>
            </a:pPr>
            <a:endParaRPr lang="en-US"/>
          </a:p>
        </p:txBody>
      </p:sp>
      <p:sp>
        <p:nvSpPr>
          <p:cNvPr id="6" name="Slide Number Placeholder 3"/>
          <p:cNvSpPr>
            <a:spLocks noGrp="1"/>
          </p:cNvSpPr>
          <p:nvPr>
            <p:ph type="sldNum" sz="quarter" idx="12"/>
          </p:nvPr>
        </p:nvSpPr>
        <p:spPr/>
        <p:txBody>
          <a:bodyPr/>
          <a:lstStyle>
            <a:lvl1pPr>
              <a:defRPr smtClean="0"/>
            </a:lvl1pPr>
          </a:lstStyle>
          <a:p>
            <a:pPr>
              <a:defRPr/>
            </a:pPr>
            <a:fld id="{7CC1940D-38B3-4959-90FD-E48DD65973DC}" type="slidenum">
              <a:rPr lang="en-US" altLang="en-US"/>
              <a:pPr>
                <a:defRPr/>
              </a:pPr>
              <a:t>‹#›</a:t>
            </a:fld>
            <a:endParaRPr lang="en-US" altLang="en-US"/>
          </a:p>
        </p:txBody>
      </p:sp>
    </p:spTree>
    <p:extLst>
      <p:ext uri="{BB962C8B-B14F-4D97-AF65-F5344CB8AC3E}">
        <p14:creationId xmlns:p14="http://schemas.microsoft.com/office/powerpoint/2010/main" val="3624641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AEFA771C-21C0-4479-926C-8E57D1E680EC}" type="datetime1">
              <a:rPr lang="en-US" smtClean="0"/>
              <a:t>10/21/2015</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C607BC30-77A1-4DAA-8438-2E1439D8EE64}" type="slidenum">
              <a:rPr lang="en-US" altLang="en-US"/>
              <a:pPr>
                <a:defRPr/>
              </a:pPr>
              <a:t>‹#›</a:t>
            </a:fld>
            <a:endParaRPr lang="en-US" altLang="en-US"/>
          </a:p>
        </p:txBody>
      </p:sp>
    </p:spTree>
    <p:extLst>
      <p:ext uri="{BB962C8B-B14F-4D97-AF65-F5344CB8AC3E}">
        <p14:creationId xmlns:p14="http://schemas.microsoft.com/office/powerpoint/2010/main" val="2022902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eaLnBrk="1" fontAlgn="auto" hangingPunct="1">
              <a:lnSpc>
                <a:spcPts val="3000"/>
              </a:lnSpc>
              <a:spcBef>
                <a:spcPts val="600"/>
              </a:spcBef>
              <a:spcAft>
                <a:spcPts val="0"/>
              </a:spcAft>
              <a:buClr>
                <a:schemeClr val="accent1"/>
              </a:buClr>
              <a:buSzPct val="80000"/>
              <a:buFont typeface="Wingdings 2"/>
              <a:buNone/>
              <a:defRPr/>
            </a:pPr>
            <a:endParaRPr lang="en-US" sz="3200" dirty="0">
              <a:latin typeface="+mn-lt"/>
              <a:cs typeface="+mn-cs"/>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FC3F5CFD-23A3-4B56-B014-905B8AFFF8B5}" type="datetime1">
              <a:rPr lang="en-US" smtClean="0"/>
              <a:t>10/21/2015</a:t>
            </a:fld>
            <a:endParaRPr lang="en-US" dirty="0"/>
          </a:p>
        </p:txBody>
      </p:sp>
      <p:sp>
        <p:nvSpPr>
          <p:cNvPr id="9" name="Footer Placeholder 5"/>
          <p:cNvSpPr>
            <a:spLocks noGrp="1"/>
          </p:cNvSpPr>
          <p:nvPr>
            <p:ph type="ftr" sz="quarter" idx="11"/>
          </p:nvPr>
        </p:nvSpPr>
        <p:spPr/>
        <p:txBody>
          <a:bodyPr/>
          <a:lstStyle>
            <a:lvl1pPr>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smtClean="0"/>
            </a:lvl1pPr>
          </a:lstStyle>
          <a:p>
            <a:pPr>
              <a:defRPr/>
            </a:pPr>
            <a:fld id="{5FB4B630-BB6A-4DFD-B9DD-D26ACF9618C4}" type="slidenum">
              <a:rPr lang="en-US" altLang="en-US"/>
              <a:pPr>
                <a:defRPr/>
              </a:pPr>
              <a:t>‹#›</a:t>
            </a:fld>
            <a:endParaRPr lang="en-US" altLang="en-US"/>
          </a:p>
        </p:txBody>
      </p:sp>
    </p:spTree>
    <p:extLst>
      <p:ext uri="{BB962C8B-B14F-4D97-AF65-F5344CB8AC3E}">
        <p14:creationId xmlns:p14="http://schemas.microsoft.com/office/powerpoint/2010/main" val="1393661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cs typeface="+mn-cs"/>
              </a:defRPr>
            </a:lvl1pPr>
            <a:extLst/>
          </a:lstStyle>
          <a:p>
            <a:pPr>
              <a:defRPr/>
            </a:pPr>
            <a:fld id="{51A3EA3B-DDE2-4C18-BA14-0D2B05F1CA00}" type="datetime1">
              <a:rPr lang="en-US" smtClean="0"/>
              <a:t>10/21/2015</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cs typeface="+mn-cs"/>
              </a:defRPr>
            </a:lvl1pPr>
            <a:extLst/>
          </a:lstStyle>
          <a:p>
            <a:pPr>
              <a:defRPr/>
            </a:pP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200" smtClean="0">
                <a:solidFill>
                  <a:srgbClr val="B5A788"/>
                </a:solidFill>
                <a:latin typeface="Gill Sans MT" pitchFamily="34" charset="0"/>
              </a:defRPr>
            </a:lvl1pPr>
          </a:lstStyle>
          <a:p>
            <a:pPr>
              <a:defRPr/>
            </a:pPr>
            <a:fld id="{6C3178C5-5F4E-47CA-BD43-B1793477C042}" type="slidenum">
              <a:rPr lang="en-US" altLang="en-US"/>
              <a:pPr>
                <a:defRPr/>
              </a:pPr>
              <a:t>‹#›</a:t>
            </a:fld>
            <a:endParaRPr lang="en-US" altLang="en-US"/>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fontAlgn="auto" hangingPunct="1">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4334" r:id="rId1"/>
    <p:sldLayoutId id="2147484329" r:id="rId2"/>
    <p:sldLayoutId id="2147484335" r:id="rId3"/>
    <p:sldLayoutId id="2147484330" r:id="rId4"/>
    <p:sldLayoutId id="2147484336" r:id="rId5"/>
    <p:sldLayoutId id="2147484331" r:id="rId6"/>
    <p:sldLayoutId id="2147484337" r:id="rId7"/>
    <p:sldLayoutId id="2147484338" r:id="rId8"/>
    <p:sldLayoutId id="2147484339" r:id="rId9"/>
    <p:sldLayoutId id="2147484332" r:id="rId10"/>
    <p:sldLayoutId id="2147484333"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033">
                                            <p:txEl>
                                              <p:pRg st="0" end="0"/>
                                            </p:txEl>
                                          </p:spTgt>
                                        </p:tgtEl>
                                        <p:attrNameLst>
                                          <p:attrName>ppt_c</p:attrName>
                                        </p:attrNameLst>
                                      </p:cBhvr>
                                      <p:to>
                                        <a:srgbClr val="CC990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033">
                                            <p:txEl>
                                              <p:pRg st="1" end="1"/>
                                            </p:txEl>
                                          </p:spTgt>
                                        </p:tgtEl>
                                        <p:attrNameLst>
                                          <p:attrName>ppt_c</p:attrName>
                                        </p:attrNameLst>
                                      </p:cBhvr>
                                      <p:to>
                                        <a:srgbClr val="CC990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3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033">
                                            <p:txEl>
                                              <p:pRg st="2" end="2"/>
                                            </p:txEl>
                                          </p:spTgt>
                                        </p:tgtEl>
                                        <p:attrNameLst>
                                          <p:attrName>ppt_c</p:attrName>
                                        </p:attrNameLst>
                                      </p:cBhvr>
                                      <p:to>
                                        <a:srgbClr val="CC9900"/>
                                      </p:to>
                                    </p:animClr>
                                  </p:subTnLst>
                                </p:cTn>
                              </p:par>
                              <p:par>
                                <p:cTn id="15" presetID="1" presetClass="entr" presetSubtype="0" fill="hold" grpId="0" nodeType="withEffect">
                                  <p:stCondLst>
                                    <p:cond delay="0"/>
                                  </p:stCondLst>
                                  <p:childTnLst>
                                    <p:set>
                                      <p:cBhvr>
                                        <p:cTn id="16" dur="1" fill="hold">
                                          <p:stCondLst>
                                            <p:cond delay="0"/>
                                          </p:stCondLst>
                                        </p:cTn>
                                        <p:tgtEl>
                                          <p:spTgt spid="103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033">
                                            <p:txEl>
                                              <p:pRg st="3" end="3"/>
                                            </p:txEl>
                                          </p:spTgt>
                                        </p:tgtEl>
                                        <p:attrNameLst>
                                          <p:attrName>ppt_c</p:attrName>
                                        </p:attrNameLst>
                                      </p:cBhvr>
                                      <p:to>
                                        <a:srgbClr val="CC9900"/>
                                      </p:to>
                                    </p:animClr>
                                  </p:subTnLst>
                                </p:cTn>
                              </p:par>
                              <p:par>
                                <p:cTn id="17" presetID="1" presetClass="entr" presetSubtype="0" fill="hold" grpId="0" nodeType="withEffect">
                                  <p:stCondLst>
                                    <p:cond delay="0"/>
                                  </p:stCondLst>
                                  <p:childTnLst>
                                    <p:set>
                                      <p:cBhvr>
                                        <p:cTn id="18" dur="1" fill="hold">
                                          <p:stCondLst>
                                            <p:cond delay="0"/>
                                          </p:stCondLst>
                                        </p:cTn>
                                        <p:tgtEl>
                                          <p:spTgt spid="103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033">
                                            <p:txEl>
                                              <p:pRg st="4" end="4"/>
                                            </p:txEl>
                                          </p:spTgt>
                                        </p:tgtEl>
                                        <p:attrNameLst>
                                          <p:attrName>ppt_c</p:attrName>
                                        </p:attrNameLst>
                                      </p:cBhvr>
                                      <p:to>
                                        <a:srgbClr val="CC99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build="p" bldLvl="3">
        <p:tmplLst>
          <p:tmpl lvl="1">
            <p:tnLst>
              <p:par>
                <p:cTn presetID="1" presetClass="entr" presetSubtype="0" fill="hold" nodeType="clickEffect">
                  <p:stCondLst>
                    <p:cond delay="0"/>
                  </p:stCondLst>
                  <p:childTnLst>
                    <p:set>
                      <p:cBhvr>
                        <p:cTn dur="1" fill="hold">
                          <p:stCondLst>
                            <p:cond delay="0"/>
                          </p:stCondLst>
                        </p:cTn>
                        <p:tgtEl>
                          <p:spTgt spid="1033"/>
                        </p:tgtEl>
                        <p:attrNameLst>
                          <p:attrName>style.visibility</p:attrName>
                        </p:attrNameLst>
                      </p:cBhvr>
                      <p:to>
                        <p:strVal val="visible"/>
                      </p:to>
                    </p:set>
                  </p:childTnLst>
                  <p:subTnLst>
                    <p:animClr clrSpc="rgb" dir="cw">
                      <p:cBhvr override="childStyle">
                        <p:cTn dur="1" fill="hold" display="0" masterRel="nextClick" afterEffect="1"/>
                        <p:tgtEl>
                          <p:spTgt spid="1033"/>
                        </p:tgtEl>
                        <p:attrNameLst>
                          <p:attrName>ppt_c</p:attrName>
                        </p:attrNameLst>
                      </p:cBhvr>
                      <p:to>
                        <a:srgbClr val="CC9900"/>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1033"/>
                        </p:tgtEl>
                        <p:attrNameLst>
                          <p:attrName>style.visibility</p:attrName>
                        </p:attrNameLst>
                      </p:cBhvr>
                      <p:to>
                        <p:strVal val="visible"/>
                      </p:to>
                    </p:set>
                  </p:childTnLst>
                  <p:subTnLst>
                    <p:animClr clrSpc="rgb" dir="cw">
                      <p:cBhvr override="childStyle">
                        <p:cTn dur="1" fill="hold" display="0" masterRel="nextClick" afterEffect="1"/>
                        <p:tgtEl>
                          <p:spTgt spid="1033"/>
                        </p:tgtEl>
                        <p:attrNameLst>
                          <p:attrName>ppt_c</p:attrName>
                        </p:attrNameLst>
                      </p:cBhvr>
                      <p:to>
                        <a:srgbClr val="CC9900"/>
                      </p:to>
                    </p:animClr>
                  </p:subTnLst>
                </p:cTn>
              </p:par>
            </p:tnLst>
          </p:tmpl>
          <p:tmpl lvl="3">
            <p:tnLst>
              <p:par>
                <p:cTn presetID="1" presetClass="entr" presetSubtype="0" fill="hold" nodeType="clickEffect">
                  <p:stCondLst>
                    <p:cond delay="0"/>
                  </p:stCondLst>
                  <p:childTnLst>
                    <p:set>
                      <p:cBhvr>
                        <p:cTn dur="1" fill="hold">
                          <p:stCondLst>
                            <p:cond delay="0"/>
                          </p:stCondLst>
                        </p:cTn>
                        <p:tgtEl>
                          <p:spTgt spid="1033"/>
                        </p:tgtEl>
                        <p:attrNameLst>
                          <p:attrName>style.visibility</p:attrName>
                        </p:attrNameLst>
                      </p:cBhvr>
                      <p:to>
                        <p:strVal val="visible"/>
                      </p:to>
                    </p:set>
                  </p:childTnLst>
                  <p:subTnLst>
                    <p:animClr clrSpc="rgb" dir="cw">
                      <p:cBhvr override="childStyle">
                        <p:cTn dur="1" fill="hold" display="0" masterRel="nextClick" afterEffect="1"/>
                        <p:tgtEl>
                          <p:spTgt spid="1033"/>
                        </p:tgtEl>
                        <p:attrNameLst>
                          <p:attrName>ppt_c</p:attrName>
                        </p:attrNameLst>
                      </p:cBhvr>
                      <p:to>
                        <a:srgbClr val="CC9900"/>
                      </p:to>
                    </p:animClr>
                  </p:subTnLst>
                </p:cTn>
              </p:par>
            </p:tnLst>
          </p:tmpl>
          <p:tmpl lvl="4">
            <p:tnLst>
              <p:par>
                <p:cTn presetID="1" presetClass="entr" presetSubtype="0" fill="hold" nodeType="withEffect">
                  <p:stCondLst>
                    <p:cond delay="0"/>
                  </p:stCondLst>
                  <p:childTnLst>
                    <p:set>
                      <p:cBhvr>
                        <p:cTn dur="1" fill="hold">
                          <p:stCondLst>
                            <p:cond delay="0"/>
                          </p:stCondLst>
                        </p:cTn>
                        <p:tgtEl>
                          <p:spTgt spid="1033"/>
                        </p:tgtEl>
                        <p:attrNameLst>
                          <p:attrName>style.visibility</p:attrName>
                        </p:attrNameLst>
                      </p:cBhvr>
                      <p:to>
                        <p:strVal val="visible"/>
                      </p:to>
                    </p:set>
                  </p:childTnLst>
                  <p:subTnLst>
                    <p:animClr clrSpc="rgb" dir="cw">
                      <p:cBhvr override="childStyle">
                        <p:cTn dur="1" fill="hold" display="0" masterRel="nextClick" afterEffect="1"/>
                        <p:tgtEl>
                          <p:spTgt spid="1033"/>
                        </p:tgtEl>
                        <p:attrNameLst>
                          <p:attrName>ppt_c</p:attrName>
                        </p:attrNameLst>
                      </p:cBhvr>
                      <p:to>
                        <a:srgbClr val="CC9900"/>
                      </p:to>
                    </p:animClr>
                  </p:subTnLst>
                </p:cTn>
              </p:par>
            </p:tnLst>
          </p:tmpl>
          <p:tmpl lvl="5">
            <p:tnLst>
              <p:par>
                <p:cTn presetID="1" presetClass="entr" presetSubtype="0" fill="hold" nodeType="withEffect">
                  <p:stCondLst>
                    <p:cond delay="0"/>
                  </p:stCondLst>
                  <p:childTnLst>
                    <p:set>
                      <p:cBhvr>
                        <p:cTn dur="1" fill="hold">
                          <p:stCondLst>
                            <p:cond delay="0"/>
                          </p:stCondLst>
                        </p:cTn>
                        <p:tgtEl>
                          <p:spTgt spid="1033"/>
                        </p:tgtEl>
                        <p:attrNameLst>
                          <p:attrName>style.visibility</p:attrName>
                        </p:attrNameLst>
                      </p:cBhvr>
                      <p:to>
                        <p:strVal val="visible"/>
                      </p:to>
                    </p:set>
                  </p:childTnLst>
                  <p:subTnLst>
                    <p:animClr clrSpc="rgb" dir="cw">
                      <p:cBhvr override="childStyle">
                        <p:cTn dur="1" fill="hold" display="0" masterRel="nextClick" afterEffect="1"/>
                        <p:tgtEl>
                          <p:spTgt spid="1033"/>
                        </p:tgtEl>
                        <p:attrNameLst>
                          <p:attrName>ppt_c</p:attrName>
                        </p:attrNameLst>
                      </p:cBhvr>
                      <p:to>
                        <a:srgbClr val="CC9900"/>
                      </p:to>
                    </p:animClr>
                  </p:subTnLst>
                </p:cTn>
              </p:par>
            </p:tnLst>
          </p:tmpl>
        </p:tmplLst>
      </p:bldP>
    </p:bldLst>
  </p:timing>
  <p:hf hdr="0" ft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5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5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Subtitle 3"/>
          <p:cNvSpPr>
            <a:spLocks noGrp="1"/>
          </p:cNvSpPr>
          <p:nvPr>
            <p:ph type="subTitle" idx="1"/>
          </p:nvPr>
        </p:nvSpPr>
        <p:spPr>
          <a:xfrm>
            <a:off x="1066800" y="3581400"/>
            <a:ext cx="8077200" cy="2667000"/>
          </a:xfrm>
        </p:spPr>
        <p:txBody>
          <a:bodyPr/>
          <a:lstStyle/>
          <a:p>
            <a:pPr algn="ctr" eaLnBrk="1" hangingPunct="1">
              <a:defRPr/>
            </a:pPr>
            <a:r>
              <a:rPr lang="en-US" altLang="en-US" sz="2400" b="1" dirty="0">
                <a:ln w="12700">
                  <a:solidFill>
                    <a:schemeClr val="tx2">
                      <a:satMod val="155000"/>
                    </a:schemeClr>
                  </a:solidFill>
                  <a:prstDash val="solid"/>
                </a:ln>
                <a:solidFill>
                  <a:schemeClr val="bg2">
                    <a:tint val="85000"/>
                    <a:satMod val="155000"/>
                  </a:schemeClr>
                </a:solidFill>
                <a:effectLst>
                  <a:glow rad="101600">
                    <a:schemeClr val="accent3">
                      <a:satMod val="175000"/>
                      <a:alpha val="40000"/>
                    </a:schemeClr>
                  </a:glow>
                  <a:outerShdw blurRad="41275" dist="20320" dir="1800000" algn="tl" rotWithShape="0">
                    <a:srgbClr val="000000">
                      <a:alpha val="40000"/>
                    </a:srgbClr>
                  </a:outerShdw>
                </a:effectLst>
              </a:rPr>
              <a:t>ASET </a:t>
            </a:r>
            <a:r>
              <a:rPr lang="en-US" altLang="en-US" sz="2400" b="1" dirty="0" smtClean="0">
                <a:ln w="12700">
                  <a:solidFill>
                    <a:schemeClr val="tx2">
                      <a:satMod val="155000"/>
                    </a:schemeClr>
                  </a:solidFill>
                  <a:prstDash val="solid"/>
                </a:ln>
                <a:solidFill>
                  <a:schemeClr val="bg2">
                    <a:tint val="85000"/>
                    <a:satMod val="155000"/>
                  </a:schemeClr>
                </a:solidFill>
                <a:effectLst>
                  <a:glow rad="101600">
                    <a:schemeClr val="accent3">
                      <a:satMod val="175000"/>
                      <a:alpha val="40000"/>
                    </a:schemeClr>
                  </a:glow>
                  <a:outerShdw blurRad="41275" dist="20320" dir="1800000" algn="tl" rotWithShape="0">
                    <a:srgbClr val="000000">
                      <a:alpha val="40000"/>
                    </a:srgbClr>
                  </a:outerShdw>
                </a:effectLst>
              </a:rPr>
              <a:t>COLLOQUIUM</a:t>
            </a:r>
          </a:p>
          <a:p>
            <a:pPr algn="ctr" eaLnBrk="1" hangingPunct="1">
              <a:defRPr/>
            </a:pPr>
            <a:endParaRPr lang="en-US" altLang="en-US" sz="2400" b="1" dirty="0">
              <a:ln w="12700">
                <a:solidFill>
                  <a:schemeClr val="tx2">
                    <a:satMod val="155000"/>
                  </a:schemeClr>
                </a:solidFill>
                <a:prstDash val="solid"/>
              </a:ln>
              <a:solidFill>
                <a:schemeClr val="bg2">
                  <a:tint val="85000"/>
                  <a:satMod val="155000"/>
                </a:schemeClr>
              </a:solidFill>
              <a:effectLst>
                <a:glow rad="101600">
                  <a:schemeClr val="accent3">
                    <a:satMod val="175000"/>
                    <a:alpha val="40000"/>
                  </a:schemeClr>
                </a:glow>
                <a:outerShdw blurRad="41275" dist="20320" dir="1800000" algn="tl" rotWithShape="0">
                  <a:srgbClr val="000000">
                    <a:alpha val="40000"/>
                  </a:srgbClr>
                </a:outerShdw>
              </a:effectLst>
            </a:endParaRPr>
          </a:p>
          <a:p>
            <a:pPr algn="ctr" eaLnBrk="1" hangingPunct="1">
              <a:defRPr/>
            </a:pPr>
            <a:r>
              <a:rPr lang="en-US" altLang="en-US" sz="2400" b="1" dirty="0" smtClean="0">
                <a:ln w="12700">
                  <a:solidFill>
                    <a:schemeClr val="tx2">
                      <a:satMod val="155000"/>
                    </a:schemeClr>
                  </a:solidFill>
                  <a:prstDash val="solid"/>
                </a:ln>
                <a:solidFill>
                  <a:schemeClr val="bg2">
                    <a:tint val="85000"/>
                    <a:satMod val="155000"/>
                  </a:schemeClr>
                </a:solidFill>
                <a:effectLst>
                  <a:glow rad="101600">
                    <a:schemeClr val="accent3">
                      <a:satMod val="175000"/>
                      <a:alpha val="40000"/>
                    </a:schemeClr>
                  </a:glow>
                  <a:outerShdw blurRad="41275" dist="20320" dir="1800000" algn="tl" rotWithShape="0">
                    <a:srgbClr val="000000">
                      <a:alpha val="40000"/>
                    </a:srgbClr>
                  </a:outerShdw>
                </a:effectLst>
              </a:rPr>
              <a:t>TATA </a:t>
            </a:r>
            <a:r>
              <a:rPr lang="en-US" altLang="en-US" sz="2400" b="1" dirty="0">
                <a:ln w="12700">
                  <a:solidFill>
                    <a:schemeClr val="tx2">
                      <a:satMod val="155000"/>
                    </a:schemeClr>
                  </a:solidFill>
                  <a:prstDash val="solid"/>
                </a:ln>
                <a:solidFill>
                  <a:schemeClr val="bg2">
                    <a:tint val="85000"/>
                    <a:satMod val="155000"/>
                  </a:schemeClr>
                </a:solidFill>
                <a:effectLst>
                  <a:glow rad="101600">
                    <a:schemeClr val="accent3">
                      <a:satMod val="175000"/>
                      <a:alpha val="40000"/>
                    </a:schemeClr>
                  </a:glow>
                  <a:outerShdw blurRad="41275" dist="20320" dir="1800000" algn="tl" rotWithShape="0">
                    <a:srgbClr val="000000">
                      <a:alpha val="40000"/>
                    </a:srgbClr>
                  </a:outerShdw>
                </a:effectLst>
              </a:rPr>
              <a:t>INSTITUTE OF FUNDAMENTAL RESEARCH</a:t>
            </a:r>
          </a:p>
          <a:p>
            <a:pPr algn="ctr" eaLnBrk="1" hangingPunct="1">
              <a:defRPr/>
            </a:pPr>
            <a:r>
              <a:rPr lang="en-US" altLang="en-US" sz="2400" b="1" dirty="0" smtClean="0">
                <a:ln w="12700">
                  <a:solidFill>
                    <a:schemeClr val="tx2">
                      <a:satMod val="155000"/>
                    </a:schemeClr>
                  </a:solidFill>
                  <a:prstDash val="solid"/>
                </a:ln>
                <a:solidFill>
                  <a:schemeClr val="bg2">
                    <a:tint val="85000"/>
                    <a:satMod val="155000"/>
                  </a:schemeClr>
                </a:solidFill>
                <a:effectLst>
                  <a:glow rad="101600">
                    <a:schemeClr val="accent3">
                      <a:satMod val="175000"/>
                      <a:alpha val="40000"/>
                    </a:schemeClr>
                  </a:glow>
                  <a:outerShdw blurRad="41275" dist="20320" dir="1800000" algn="tl" rotWithShape="0">
                    <a:srgbClr val="000000">
                      <a:alpha val="40000"/>
                    </a:srgbClr>
                  </a:outerShdw>
                </a:effectLst>
              </a:rPr>
              <a:t>MUMBAI</a:t>
            </a:r>
          </a:p>
          <a:p>
            <a:pPr algn="ctr" eaLnBrk="1" hangingPunct="1">
              <a:defRPr/>
            </a:pPr>
            <a:endParaRPr lang="en-US" altLang="en-US" sz="2400" b="1" dirty="0">
              <a:ln w="12700">
                <a:solidFill>
                  <a:schemeClr val="tx2">
                    <a:satMod val="155000"/>
                  </a:schemeClr>
                </a:solidFill>
                <a:prstDash val="solid"/>
              </a:ln>
              <a:solidFill>
                <a:schemeClr val="bg2">
                  <a:tint val="85000"/>
                  <a:satMod val="155000"/>
                </a:schemeClr>
              </a:solidFill>
              <a:effectLst>
                <a:glow rad="101600">
                  <a:schemeClr val="accent3">
                    <a:satMod val="175000"/>
                    <a:alpha val="40000"/>
                  </a:schemeClr>
                </a:glow>
                <a:outerShdw blurRad="41275" dist="20320" dir="1800000" algn="tl" rotWithShape="0">
                  <a:srgbClr val="000000">
                    <a:alpha val="40000"/>
                  </a:srgbClr>
                </a:outerShdw>
              </a:effectLst>
            </a:endParaRPr>
          </a:p>
          <a:p>
            <a:pPr algn="ctr" eaLnBrk="1" hangingPunct="1">
              <a:defRPr/>
            </a:pPr>
            <a:r>
              <a:rPr lang="en-US" altLang="en-US" sz="2400" b="1" i="1" dirty="0" smtClean="0">
                <a:ln w="12700">
                  <a:solidFill>
                    <a:schemeClr val="tx2">
                      <a:satMod val="155000"/>
                    </a:schemeClr>
                  </a:solidFill>
                  <a:prstDash val="solid"/>
                </a:ln>
                <a:solidFill>
                  <a:schemeClr val="bg2">
                    <a:tint val="85000"/>
                    <a:satMod val="155000"/>
                  </a:schemeClr>
                </a:solidFill>
                <a:effectLst>
                  <a:glow rad="101600">
                    <a:schemeClr val="accent3">
                      <a:satMod val="175000"/>
                      <a:alpha val="40000"/>
                    </a:schemeClr>
                  </a:glow>
                  <a:outerShdw blurRad="41275" dist="20320" dir="1800000" algn="tl" rotWithShape="0">
                    <a:srgbClr val="000000">
                      <a:alpha val="40000"/>
                    </a:srgbClr>
                  </a:outerShdw>
                </a:effectLst>
              </a:rPr>
              <a:t>October 23, </a:t>
            </a:r>
            <a:r>
              <a:rPr lang="en-US" altLang="en-US" sz="2400" b="1" i="1" dirty="0">
                <a:ln w="12700">
                  <a:solidFill>
                    <a:schemeClr val="tx2">
                      <a:satMod val="155000"/>
                    </a:schemeClr>
                  </a:solidFill>
                  <a:prstDash val="solid"/>
                </a:ln>
                <a:solidFill>
                  <a:schemeClr val="bg2">
                    <a:tint val="85000"/>
                    <a:satMod val="155000"/>
                  </a:schemeClr>
                </a:solidFill>
                <a:effectLst>
                  <a:glow rad="101600">
                    <a:schemeClr val="accent3">
                      <a:satMod val="175000"/>
                      <a:alpha val="40000"/>
                    </a:schemeClr>
                  </a:glow>
                  <a:outerShdw blurRad="41275" dist="20320" dir="1800000" algn="tl" rotWithShape="0">
                    <a:srgbClr val="000000">
                      <a:alpha val="40000"/>
                    </a:srgbClr>
                  </a:outerShdw>
                </a:effectLst>
              </a:rPr>
              <a:t>2015</a:t>
            </a:r>
          </a:p>
        </p:txBody>
      </p:sp>
      <p:sp>
        <p:nvSpPr>
          <p:cNvPr id="6" name="Rectangle 5"/>
          <p:cNvSpPr/>
          <p:nvPr/>
        </p:nvSpPr>
        <p:spPr>
          <a:xfrm>
            <a:off x="304799" y="3962400"/>
            <a:ext cx="8839201" cy="424732"/>
          </a:xfrm>
          <a:prstGeom prst="rect">
            <a:avLst/>
          </a:prstGeom>
          <a:noFill/>
        </p:spPr>
        <p:txBody>
          <a:bodyPr>
            <a:spAutoFit/>
          </a:bodyPr>
          <a:lstStyle/>
          <a:p>
            <a:pPr marL="342900" indent="-342900" algn="ctr" eaLnBrk="1" hangingPunct="1">
              <a:lnSpc>
                <a:spcPct val="90000"/>
              </a:lnSpc>
              <a:spcBef>
                <a:spcPct val="20000"/>
              </a:spcBef>
              <a:buClr>
                <a:srgbClr val="FFFFCC"/>
              </a:buClr>
              <a:buSzPct val="70000"/>
              <a:defRPr/>
            </a:pP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eorgia" pitchFamily="18" charset="0"/>
              </a:rPr>
              <a:t>        </a:t>
            </a:r>
            <a:endParaRPr lang="en-IN" sz="2400" b="1" dirty="0">
              <a:ln w="12700">
                <a:solidFill>
                  <a:schemeClr val="tx2">
                    <a:satMod val="155000"/>
                  </a:schemeClr>
                </a:solidFill>
                <a:prstDash val="solid"/>
              </a:ln>
              <a:solidFill>
                <a:schemeClr val="bg2">
                  <a:tint val="85000"/>
                  <a:satMod val="155000"/>
                </a:schemeClr>
              </a:solidFill>
              <a:effectLst>
                <a:glow rad="63500">
                  <a:schemeClr val="accent1">
                    <a:satMod val="175000"/>
                    <a:alpha val="40000"/>
                  </a:schemeClr>
                </a:glow>
                <a:outerShdw blurRad="41275" dist="20320" dir="1800000" algn="tl" rotWithShape="0">
                  <a:srgbClr val="000000">
                    <a:alpha val="40000"/>
                  </a:srgbClr>
                </a:outerShdw>
              </a:effectLst>
            </a:endParaRPr>
          </a:p>
        </p:txBody>
      </p:sp>
      <p:pic>
        <p:nvPicPr>
          <p:cNvPr id="8197" name="Picture 8" descr="D:\Webo_RP_Articles\WelcomeGif.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04800"/>
            <a:ext cx="6392863"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D6CA349F-F678-4F57-981F-26FDFB6BEF89}" type="slidenum">
              <a:rPr lang="en-US" altLang="en-US" smtClean="0"/>
              <a:pPr>
                <a:defRPr/>
              </a:pPr>
              <a:t>1</a:t>
            </a:fld>
            <a:endParaRPr lang="en-US"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bwMode="auto">
          <a:xfrm>
            <a:off x="1095536" y="0"/>
            <a:ext cx="5791200" cy="1190625"/>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lgn="ctr" eaLnBrk="1" hangingPunct="1">
              <a:defRPr/>
            </a:pPr>
            <a:endParaRPr kumimoji="0" lang="en-US" sz="2800" i="0" u="none" strike="noStrike" kern="1200" cap="none" spc="0" normalizeH="0" baseline="0" noProof="0" dirty="0" smtClean="0">
              <a:ln>
                <a:noFill/>
              </a:ln>
              <a:solidFill>
                <a:srgbClr val="7030A0"/>
              </a:solidFill>
              <a:effectLst>
                <a:glow rad="101600">
                  <a:schemeClr val="accent2">
                    <a:satMod val="175000"/>
                    <a:alpha val="40000"/>
                  </a:schemeClr>
                </a:glow>
              </a:effectLst>
              <a:uLnTx/>
              <a:uFillTx/>
              <a:latin typeface="Century Schoolbook" pitchFamily="18" charset="0"/>
              <a:ea typeface="+mj-ea"/>
              <a:cs typeface="+mj-cs"/>
            </a:endParaRPr>
          </a:p>
        </p:txBody>
      </p:sp>
      <p:pic>
        <p:nvPicPr>
          <p:cNvPr id="19" name="Picture 3" descr="D:\Webo_RP_Articles\ARIES.pn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00" y="1807029"/>
            <a:ext cx="2131200" cy="16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Webo_RP_Articles\IIAP_Lib.pn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1057" y="1828800"/>
            <a:ext cx="2131200" cy="1602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Webo_RP_Articles\IUCAA-Lib.png"/>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9714" y="1839686"/>
            <a:ext cx="2131200" cy="1602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D:\Webo_RP_Articles\gmrt.pn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67686" y="1807029"/>
            <a:ext cx="2131200" cy="1602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Webo_RP_Articles\IISST.png"/>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600" y="3503400"/>
            <a:ext cx="2131200" cy="1602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Webo_RP_Articles\IIRS_ISRO.png"/>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97257" y="3470743"/>
            <a:ext cx="2131200" cy="1602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Webo_RP_Articles\AstLibBU.png"/>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39714" y="3492514"/>
            <a:ext cx="2131200" cy="16020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D:\Webo_RP_Articles\Harv-SmithAA.png"/>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14111" y="3503400"/>
            <a:ext cx="2131200" cy="16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D:\Webo_RP_Articles\ESO-Libs.png"/>
          <p:cNvPicPr>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025" y="5179800"/>
            <a:ext cx="2131200" cy="1602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D:\Webo_RP_Articles\STSI.png"/>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386400" y="5208375"/>
            <a:ext cx="2131200" cy="160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1" descr="D:\Webo_RP_Articles\SAAO-Lib.png"/>
          <p:cNvPicPr>
            <a:picLocks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707750" y="5179800"/>
            <a:ext cx="2131200" cy="1602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D:\Webo_RP_Articles\INPE-Lib.png"/>
          <p:cNvPicPr>
            <a:picLocks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86736" y="5179800"/>
            <a:ext cx="2131200" cy="1602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23804"/>
            <a:ext cx="9144000" cy="1815882"/>
          </a:xfrm>
          <a:prstGeom prst="rect">
            <a:avLst/>
          </a:prstGeom>
          <a:solidFill>
            <a:schemeClr val="bg1"/>
          </a:solidFill>
        </p:spPr>
        <p:txBody>
          <a:bodyPr wrap="square">
            <a:spAutoFit/>
          </a:bodyPr>
          <a:lstStyle/>
          <a:p>
            <a:r>
              <a:rPr lang="en-IN" sz="2800" dirty="0" smtClean="0">
                <a:solidFill>
                  <a:srgbClr val="7030A0"/>
                </a:solidFill>
                <a:effectLst>
                  <a:outerShdw blurRad="38100" dist="38100" dir="2700000" algn="tl">
                    <a:srgbClr val="000000">
                      <a:alpha val="43137"/>
                    </a:srgbClr>
                  </a:outerShdw>
                </a:effectLst>
                <a:latin typeface="Century Schoolbook" pitchFamily="18" charset="0"/>
              </a:rPr>
              <a:t>Sample Websites </a:t>
            </a:r>
            <a:r>
              <a:rPr lang="en-IN" sz="2800" dirty="0">
                <a:solidFill>
                  <a:srgbClr val="7030A0"/>
                </a:solidFill>
                <a:effectLst>
                  <a:outerShdw blurRad="38100" dist="38100" dir="2700000" algn="tl">
                    <a:srgbClr val="000000">
                      <a:alpha val="43137"/>
                    </a:srgbClr>
                  </a:outerShdw>
                </a:effectLst>
                <a:latin typeface="Century Schoolbook" pitchFamily="18" charset="0"/>
              </a:rPr>
              <a:t>of </a:t>
            </a:r>
            <a:r>
              <a:rPr lang="en-IN" sz="2800" dirty="0" smtClean="0">
                <a:solidFill>
                  <a:srgbClr val="7030A0"/>
                </a:solidFill>
                <a:effectLst>
                  <a:outerShdw blurRad="38100" dist="38100" dir="2700000" algn="tl">
                    <a:srgbClr val="000000">
                      <a:alpha val="43137"/>
                    </a:srgbClr>
                  </a:outerShdw>
                </a:effectLst>
                <a:latin typeface="Century Schoolbook" pitchFamily="18" charset="0"/>
              </a:rPr>
              <a:t>                              </a:t>
            </a:r>
          </a:p>
          <a:p>
            <a:r>
              <a:rPr lang="en-IN" sz="2800" dirty="0" smtClean="0">
                <a:solidFill>
                  <a:srgbClr val="7030A0"/>
                </a:solidFill>
                <a:effectLst>
                  <a:outerShdw blurRad="38100" dist="38100" dir="2700000" algn="tl">
                    <a:srgbClr val="000000">
                      <a:alpha val="43137"/>
                    </a:srgbClr>
                  </a:outerShdw>
                </a:effectLst>
                <a:latin typeface="Century Schoolbook" pitchFamily="18" charset="0"/>
              </a:rPr>
              <a:t>Astronomy related Libraries in India </a:t>
            </a:r>
          </a:p>
          <a:p>
            <a:r>
              <a:rPr lang="en-IN" sz="2800" dirty="0" smtClean="0">
                <a:solidFill>
                  <a:srgbClr val="7030A0"/>
                </a:solidFill>
                <a:effectLst>
                  <a:outerShdw blurRad="38100" dist="38100" dir="2700000" algn="tl">
                    <a:srgbClr val="000000">
                      <a:alpha val="43137"/>
                    </a:srgbClr>
                  </a:outerShdw>
                </a:effectLst>
                <a:latin typeface="Century Schoolbook" pitchFamily="18" charset="0"/>
              </a:rPr>
              <a:t>and select sample from the rest of the World</a:t>
            </a:r>
          </a:p>
          <a:p>
            <a:endParaRPr lang="en-IN" sz="2800" dirty="0">
              <a:solidFill>
                <a:srgbClr val="7030A0"/>
              </a:solidFill>
              <a:effectLst>
                <a:outerShdw blurRad="38100" dist="38100" dir="2700000" algn="tl">
                  <a:srgbClr val="000000">
                    <a:alpha val="43137"/>
                  </a:srgbClr>
                </a:outerShdw>
              </a:effectLst>
              <a:latin typeface="Century Schoolbook" pitchFamily="18" charset="0"/>
            </a:endParaRPr>
          </a:p>
        </p:txBody>
      </p:sp>
      <p:sp>
        <p:nvSpPr>
          <p:cNvPr id="3" name="Slide Number Placeholder 2"/>
          <p:cNvSpPr>
            <a:spLocks noGrp="1"/>
          </p:cNvSpPr>
          <p:nvPr>
            <p:ph type="sldNum" sz="quarter" idx="12"/>
          </p:nvPr>
        </p:nvSpPr>
        <p:spPr/>
        <p:txBody>
          <a:bodyPr/>
          <a:lstStyle/>
          <a:p>
            <a:pPr>
              <a:defRPr/>
            </a:pPr>
            <a:fld id="{B01821AE-7097-4FEB-A368-E46A6B4B7D4C}" type="slidenum">
              <a:rPr lang="en-US" altLang="en-US" smtClean="0"/>
              <a:pPr>
                <a:defRPr/>
              </a:pPr>
              <a:t>10</a:t>
            </a:fld>
            <a:endParaRPr lang="en-US" altLang="en-US"/>
          </a:p>
        </p:txBody>
      </p:sp>
    </p:spTree>
    <p:extLst>
      <p:ext uri="{BB962C8B-B14F-4D97-AF65-F5344CB8AC3E}">
        <p14:creationId xmlns:p14="http://schemas.microsoft.com/office/powerpoint/2010/main" val="575863493"/>
      </p:ext>
    </p:extLst>
  </p:cSld>
  <p:clrMapOvr>
    <a:masterClrMapping/>
  </p:clrMapOvr>
  <p:transition>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52400"/>
            <a:ext cx="5257800" cy="1447800"/>
          </a:xfrm>
        </p:spPr>
        <p:txBody>
          <a:bodyPr>
            <a:noAutofit/>
          </a:bodyPr>
          <a:lstStyle/>
          <a:p>
            <a:pPr>
              <a:defRPr/>
            </a:pPr>
            <a:r>
              <a:rPr lang="en-IN" sz="2800" dirty="0" smtClean="0">
                <a:solidFill>
                  <a:srgbClr val="7030A0"/>
                </a:solidFill>
                <a:latin typeface="Century Schoolbook" pitchFamily="18" charset="0"/>
              </a:rPr>
              <a:t>Profiles of </a:t>
            </a:r>
            <a:br>
              <a:rPr lang="en-IN" sz="2800" dirty="0" smtClean="0">
                <a:solidFill>
                  <a:srgbClr val="7030A0"/>
                </a:solidFill>
                <a:latin typeface="Century Schoolbook" pitchFamily="18" charset="0"/>
              </a:rPr>
            </a:br>
            <a:r>
              <a:rPr lang="en-IN" sz="2800" b="1" dirty="0" smtClean="0">
                <a:solidFill>
                  <a:srgbClr val="7030A0"/>
                </a:solidFill>
                <a:latin typeface="Century Schoolbook" pitchFamily="18" charset="0"/>
              </a:rPr>
              <a:t>Astronomy </a:t>
            </a:r>
            <a:r>
              <a:rPr lang="en-IN" sz="2800" b="1" dirty="0">
                <a:solidFill>
                  <a:srgbClr val="7030A0"/>
                </a:solidFill>
                <a:latin typeface="Century Schoolbook" pitchFamily="18" charset="0"/>
              </a:rPr>
              <a:t>and Astrophysics </a:t>
            </a:r>
            <a:r>
              <a:rPr lang="en-IN" sz="2800" b="1" dirty="0" smtClean="0">
                <a:solidFill>
                  <a:srgbClr val="7030A0"/>
                </a:solidFill>
                <a:latin typeface="Century Schoolbook" pitchFamily="18" charset="0"/>
              </a:rPr>
              <a:t>Libraries</a:t>
            </a:r>
            <a:endParaRPr lang="en-US" b="1" dirty="0">
              <a:solidFill>
                <a:schemeClr val="tx2">
                  <a:satMod val="130000"/>
                </a:schemeClr>
              </a:solidFill>
            </a:endParaRPr>
          </a:p>
        </p:txBody>
      </p:sp>
      <p:sp>
        <p:nvSpPr>
          <p:cNvPr id="3" name="Subtitle 2"/>
          <p:cNvSpPr>
            <a:spLocks noGrp="1"/>
          </p:cNvSpPr>
          <p:nvPr>
            <p:ph type="subTitle" idx="1"/>
          </p:nvPr>
        </p:nvSpPr>
        <p:spPr>
          <a:xfrm>
            <a:off x="1431925" y="2133600"/>
            <a:ext cx="7407275" cy="4572000"/>
          </a:xfrm>
        </p:spPr>
        <p:txBody>
          <a:bodyPr>
            <a:normAutofit lnSpcReduction="10000"/>
          </a:bodyPr>
          <a:lstStyle/>
          <a:p>
            <a:pPr marL="370332" indent="-342900" algn="just" eaLnBrk="1" fontAlgn="auto" hangingPunct="1">
              <a:lnSpc>
                <a:spcPct val="110000"/>
              </a:lnSpc>
              <a:spcAft>
                <a:spcPts val="0"/>
              </a:spcAft>
              <a:buClr>
                <a:schemeClr val="accent3"/>
              </a:buClr>
              <a:buFont typeface="Wingdings" pitchFamily="2" charset="2"/>
              <a:buChar char="§"/>
              <a:defRPr/>
            </a:pPr>
            <a:r>
              <a:rPr lang="en-IN" sz="1900" b="1" dirty="0" smtClean="0">
                <a:solidFill>
                  <a:srgbClr val="002060"/>
                </a:solidFill>
                <a:latin typeface="Garamond" pitchFamily="18" charset="0"/>
              </a:rPr>
              <a:t>Astronomy </a:t>
            </a:r>
            <a:r>
              <a:rPr lang="en-IN" sz="1900" b="1" dirty="0">
                <a:solidFill>
                  <a:srgbClr val="002060"/>
                </a:solidFill>
                <a:latin typeface="Garamond" pitchFamily="18" charset="0"/>
              </a:rPr>
              <a:t>Libraries </a:t>
            </a:r>
            <a:r>
              <a:rPr lang="en-IN" sz="1900" b="1" dirty="0" smtClean="0">
                <a:solidFill>
                  <a:srgbClr val="002060"/>
                </a:solidFill>
                <a:latin typeface="Garamond" pitchFamily="18" charset="0"/>
              </a:rPr>
              <a:t>have been a support </a:t>
            </a:r>
            <a:r>
              <a:rPr lang="en-IN" sz="1900" b="1" dirty="0">
                <a:solidFill>
                  <a:srgbClr val="002060"/>
                </a:solidFill>
                <a:latin typeface="Garamond" pitchFamily="18" charset="0"/>
              </a:rPr>
              <a:t>for the study and research activities of the parent institution with its collection of books, journals, print / electronic resources in astronomy and related </a:t>
            </a:r>
            <a:r>
              <a:rPr lang="en-IN" sz="1900" b="1" dirty="0" smtClean="0">
                <a:solidFill>
                  <a:srgbClr val="002060"/>
                </a:solidFill>
                <a:latin typeface="Garamond" pitchFamily="18" charset="0"/>
              </a:rPr>
              <a:t>disciplines. Services </a:t>
            </a:r>
            <a:r>
              <a:rPr lang="en-IN" sz="1900" b="1" dirty="0">
                <a:solidFill>
                  <a:srgbClr val="002060"/>
                </a:solidFill>
                <a:latin typeface="Garamond" pitchFamily="18" charset="0"/>
              </a:rPr>
              <a:t>are also provided through the library </a:t>
            </a:r>
            <a:r>
              <a:rPr lang="en-IN" sz="1900" b="1" dirty="0" smtClean="0">
                <a:solidFill>
                  <a:srgbClr val="002060"/>
                </a:solidFill>
                <a:latin typeface="Garamond" pitchFamily="18" charset="0"/>
              </a:rPr>
              <a:t>website. </a:t>
            </a:r>
          </a:p>
          <a:p>
            <a:pPr marL="370332" indent="-342900" algn="just" eaLnBrk="1" fontAlgn="auto" hangingPunct="1">
              <a:lnSpc>
                <a:spcPct val="110000"/>
              </a:lnSpc>
              <a:spcAft>
                <a:spcPts val="0"/>
              </a:spcAft>
              <a:buClr>
                <a:schemeClr val="accent3"/>
              </a:buClr>
              <a:buFont typeface="Wingdings" pitchFamily="2" charset="2"/>
              <a:buChar char="§"/>
              <a:defRPr/>
            </a:pPr>
            <a:endParaRPr lang="en-IN" sz="1900" b="1" dirty="0">
              <a:solidFill>
                <a:srgbClr val="002060"/>
              </a:solidFill>
              <a:latin typeface="Garamond" pitchFamily="18" charset="0"/>
            </a:endParaRPr>
          </a:p>
          <a:p>
            <a:pPr marL="370332" indent="-342900" algn="just" eaLnBrk="1" fontAlgn="auto" hangingPunct="1">
              <a:lnSpc>
                <a:spcPct val="110000"/>
              </a:lnSpc>
              <a:spcAft>
                <a:spcPts val="0"/>
              </a:spcAft>
              <a:buClr>
                <a:schemeClr val="accent3"/>
              </a:buClr>
              <a:buFont typeface="Wingdings" pitchFamily="2" charset="2"/>
              <a:buChar char="§"/>
              <a:defRPr/>
            </a:pPr>
            <a:r>
              <a:rPr lang="en-IN" sz="1900" b="1" dirty="0" smtClean="0">
                <a:solidFill>
                  <a:srgbClr val="002060"/>
                </a:solidFill>
                <a:latin typeface="Garamond" pitchFamily="18" charset="0"/>
              </a:rPr>
              <a:t>For the research study, it has been classified in to 3 categories, viz. Astronomy and Astrophysics, Observatory and Space Science Libraries. </a:t>
            </a:r>
          </a:p>
          <a:p>
            <a:pPr marL="370332" indent="-342900" algn="just" eaLnBrk="1" fontAlgn="auto" hangingPunct="1">
              <a:lnSpc>
                <a:spcPct val="110000"/>
              </a:lnSpc>
              <a:spcAft>
                <a:spcPts val="0"/>
              </a:spcAft>
              <a:buClr>
                <a:schemeClr val="accent3"/>
              </a:buClr>
              <a:buFont typeface="Wingdings" pitchFamily="2" charset="2"/>
              <a:buChar char="§"/>
              <a:defRPr/>
            </a:pPr>
            <a:endParaRPr lang="en-US" sz="1900" b="1" dirty="0" smtClean="0">
              <a:solidFill>
                <a:srgbClr val="0070C0"/>
              </a:solidFill>
              <a:latin typeface="Garamond" pitchFamily="18" charset="0"/>
            </a:endParaRPr>
          </a:p>
          <a:p>
            <a:pPr marL="313182" indent="-285750" algn="just" eaLnBrk="1" fontAlgn="auto" hangingPunct="1">
              <a:lnSpc>
                <a:spcPct val="110000"/>
              </a:lnSpc>
              <a:spcBef>
                <a:spcPct val="0"/>
              </a:spcBef>
              <a:spcAft>
                <a:spcPts val="0"/>
              </a:spcAft>
              <a:buClr>
                <a:schemeClr val="accent3">
                  <a:lumMod val="75000"/>
                </a:schemeClr>
              </a:buClr>
              <a:buFont typeface="Wingdings" pitchFamily="2" charset="2"/>
              <a:buChar char="§"/>
              <a:defRPr/>
            </a:pPr>
            <a:r>
              <a:rPr lang="en-IN" sz="1900" b="1" dirty="0" smtClean="0">
                <a:solidFill>
                  <a:srgbClr val="002060"/>
                </a:solidFill>
                <a:latin typeface="Garamond" pitchFamily="18" charset="0"/>
              </a:rPr>
              <a:t>The brief details such as its establishment, location, country, collection, services through the website have been collected for 55 Astronomy and Astrophysics, 41 Observatory and 17 Space Science Libraries in India and International. </a:t>
            </a:r>
            <a:endParaRPr lang="en-US" sz="1900" b="1" dirty="0" smtClean="0">
              <a:solidFill>
                <a:srgbClr val="002060"/>
              </a:solidFill>
              <a:latin typeface="Garamond" pitchFamily="18" charset="0"/>
            </a:endParaRPr>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8168" y="10886"/>
            <a:ext cx="254317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D6CA349F-F678-4F57-981F-26FDFB6BEF89}" type="slidenum">
              <a:rPr lang="en-US" altLang="en-US" smtClean="0"/>
              <a:pPr>
                <a:defRPr/>
              </a:pPr>
              <a:t>11</a:t>
            </a:fld>
            <a:endParaRPr lang="en-US"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304800"/>
            <a:ext cx="4876800" cy="762000"/>
          </a:xfrm>
        </p:spPr>
        <p:txBody>
          <a:bodyPr>
            <a:noAutofit/>
          </a:bodyPr>
          <a:lstStyle/>
          <a:p>
            <a:pPr>
              <a:defRPr/>
            </a:pPr>
            <a:r>
              <a:rPr lang="en-IN" sz="2800" dirty="0" smtClean="0">
                <a:solidFill>
                  <a:srgbClr val="7030A0"/>
                </a:solidFill>
                <a:latin typeface="Century Schoolbook" pitchFamily="18" charset="0"/>
              </a:rPr>
              <a:t>Objectives of </a:t>
            </a:r>
            <a:r>
              <a:rPr lang="en-IN" sz="2800" dirty="0">
                <a:solidFill>
                  <a:srgbClr val="7030A0"/>
                </a:solidFill>
                <a:latin typeface="Century Schoolbook" pitchFamily="18" charset="0"/>
              </a:rPr>
              <a:t>the </a:t>
            </a:r>
            <a:r>
              <a:rPr lang="en-IN" sz="2800" dirty="0" smtClean="0">
                <a:solidFill>
                  <a:srgbClr val="7030A0"/>
                </a:solidFill>
                <a:latin typeface="Century Schoolbook" pitchFamily="18" charset="0"/>
              </a:rPr>
              <a:t>study - I</a:t>
            </a:r>
            <a:endParaRPr lang="en-US" dirty="0">
              <a:solidFill>
                <a:schemeClr val="tx2">
                  <a:satMod val="130000"/>
                </a:schemeClr>
              </a:solidFill>
            </a:endParaRPr>
          </a:p>
        </p:txBody>
      </p:sp>
      <p:sp>
        <p:nvSpPr>
          <p:cNvPr id="3" name="Subtitle 2"/>
          <p:cNvSpPr>
            <a:spLocks noGrp="1"/>
          </p:cNvSpPr>
          <p:nvPr>
            <p:ph type="subTitle" idx="1"/>
          </p:nvPr>
        </p:nvSpPr>
        <p:spPr>
          <a:xfrm>
            <a:off x="1431925" y="2133600"/>
            <a:ext cx="7407275" cy="3505200"/>
          </a:xfrm>
        </p:spPr>
        <p:txBody>
          <a:bodyPr>
            <a:noAutofit/>
          </a:bodyPr>
          <a:lstStyle/>
          <a:p>
            <a:pPr algn="just" eaLnBrk="1" fontAlgn="auto" hangingPunct="1">
              <a:spcAft>
                <a:spcPts val="0"/>
              </a:spcAft>
              <a:buClr>
                <a:schemeClr val="accent3"/>
              </a:buClr>
              <a:defRPr/>
            </a:pPr>
            <a:endParaRPr lang="en-IN" sz="1800" b="1" dirty="0" smtClean="0">
              <a:solidFill>
                <a:srgbClr val="002060"/>
              </a:solidFill>
              <a:latin typeface="Garamond" pitchFamily="18" charset="0"/>
            </a:endParaRPr>
          </a:p>
          <a:p>
            <a:pPr marL="313182" indent="-285750" algn="just" eaLnBrk="1" fontAlgn="auto" hangingPunct="1">
              <a:spcAft>
                <a:spcPts val="0"/>
              </a:spcAft>
              <a:buClr>
                <a:schemeClr val="accent3"/>
              </a:buClr>
              <a:buFont typeface="Wingdings" pitchFamily="2" charset="2"/>
              <a:buChar char="§"/>
              <a:defRPr/>
            </a:pPr>
            <a:r>
              <a:rPr lang="en-IN" sz="1900" b="1" dirty="0" smtClean="0">
                <a:solidFill>
                  <a:srgbClr val="002060"/>
                </a:solidFill>
                <a:latin typeface="Garamond" pitchFamily="18" charset="0"/>
              </a:rPr>
              <a:t>To </a:t>
            </a:r>
            <a:r>
              <a:rPr lang="en-IN" sz="1900" b="1" dirty="0">
                <a:solidFill>
                  <a:srgbClr val="002060"/>
                </a:solidFill>
                <a:latin typeface="Garamond" pitchFamily="18" charset="0"/>
              </a:rPr>
              <a:t>trace and classify websites of Astronomy and Astrophysics Libraries</a:t>
            </a:r>
            <a:r>
              <a:rPr lang="en-IN" sz="1900" b="1" dirty="0" smtClean="0">
                <a:solidFill>
                  <a:srgbClr val="002060"/>
                </a:solidFill>
                <a:latin typeface="Garamond" pitchFamily="18" charset="0"/>
              </a:rPr>
              <a:t>;</a:t>
            </a:r>
          </a:p>
          <a:p>
            <a:pPr marL="313182" indent="-285750" algn="just" eaLnBrk="1" fontAlgn="auto" hangingPunct="1">
              <a:spcAft>
                <a:spcPts val="0"/>
              </a:spcAft>
              <a:buClr>
                <a:schemeClr val="accent3"/>
              </a:buClr>
              <a:buFont typeface="Wingdings" pitchFamily="2" charset="2"/>
              <a:buChar char="§"/>
              <a:defRPr/>
            </a:pPr>
            <a:endParaRPr lang="en-IN" sz="1900" b="1" dirty="0">
              <a:solidFill>
                <a:srgbClr val="002060"/>
              </a:solidFill>
              <a:latin typeface="Garamond" pitchFamily="18" charset="0"/>
            </a:endParaRPr>
          </a:p>
          <a:p>
            <a:pPr marL="313182" indent="-285750" algn="just" eaLnBrk="1" fontAlgn="auto" hangingPunct="1">
              <a:spcAft>
                <a:spcPts val="0"/>
              </a:spcAft>
              <a:buClr>
                <a:schemeClr val="accent3"/>
              </a:buClr>
              <a:buFont typeface="Wingdings" pitchFamily="2" charset="2"/>
              <a:buChar char="§"/>
              <a:defRPr/>
            </a:pPr>
            <a:r>
              <a:rPr lang="en-IN" sz="1900" b="1" dirty="0" smtClean="0">
                <a:solidFill>
                  <a:srgbClr val="002060"/>
                </a:solidFill>
                <a:latin typeface="Garamond" pitchFamily="18" charset="0"/>
              </a:rPr>
              <a:t>To </a:t>
            </a:r>
            <a:r>
              <a:rPr lang="en-IN" sz="1900" b="1" dirty="0">
                <a:solidFill>
                  <a:srgbClr val="002060"/>
                </a:solidFill>
                <a:latin typeface="Garamond" pitchFamily="18" charset="0"/>
              </a:rPr>
              <a:t>investigate and </a:t>
            </a:r>
            <a:r>
              <a:rPr lang="en-IN" sz="1900" b="1" dirty="0" smtClean="0">
                <a:solidFill>
                  <a:srgbClr val="002060"/>
                </a:solidFill>
                <a:latin typeface="Garamond" pitchFamily="18" charset="0"/>
              </a:rPr>
              <a:t>analyse </a:t>
            </a:r>
            <a:r>
              <a:rPr lang="en-IN" sz="1900" b="1" dirty="0">
                <a:solidFill>
                  <a:srgbClr val="002060"/>
                </a:solidFill>
                <a:latin typeface="Garamond" pitchFamily="18" charset="0"/>
              </a:rPr>
              <a:t>the number of web pages, web link structure and rich files of Astronomy and Astrophysics </a:t>
            </a:r>
            <a:r>
              <a:rPr lang="en-IN" sz="1900" b="1" dirty="0" smtClean="0">
                <a:solidFill>
                  <a:srgbClr val="002060"/>
                </a:solidFill>
                <a:latin typeface="Garamond" pitchFamily="18" charset="0"/>
              </a:rPr>
              <a:t>Libraries’ </a:t>
            </a:r>
            <a:r>
              <a:rPr lang="en-IN" sz="1900" b="1" dirty="0">
                <a:solidFill>
                  <a:srgbClr val="002060"/>
                </a:solidFill>
                <a:latin typeface="Garamond" pitchFamily="18" charset="0"/>
              </a:rPr>
              <a:t>Websites</a:t>
            </a:r>
            <a:r>
              <a:rPr lang="en-IN" sz="1900" b="1" dirty="0" smtClean="0">
                <a:solidFill>
                  <a:srgbClr val="002060"/>
                </a:solidFill>
                <a:latin typeface="Garamond" pitchFamily="18" charset="0"/>
              </a:rPr>
              <a:t>;</a:t>
            </a:r>
          </a:p>
          <a:p>
            <a:pPr marL="313182" indent="-285750" algn="just" eaLnBrk="1" fontAlgn="auto" hangingPunct="1">
              <a:spcAft>
                <a:spcPts val="0"/>
              </a:spcAft>
              <a:buClr>
                <a:schemeClr val="accent3"/>
              </a:buClr>
              <a:buFont typeface="Wingdings" pitchFamily="2" charset="2"/>
              <a:buChar char="§"/>
              <a:defRPr/>
            </a:pPr>
            <a:endParaRPr lang="en-IN" sz="1900" b="1" dirty="0">
              <a:solidFill>
                <a:srgbClr val="002060"/>
              </a:solidFill>
              <a:latin typeface="Garamond" pitchFamily="18" charset="0"/>
            </a:endParaRPr>
          </a:p>
          <a:p>
            <a:pPr marL="313182" indent="-285750" algn="just" eaLnBrk="1" fontAlgn="auto" hangingPunct="1">
              <a:spcAft>
                <a:spcPts val="0"/>
              </a:spcAft>
              <a:buClr>
                <a:schemeClr val="accent3"/>
              </a:buClr>
              <a:buFont typeface="Wingdings" pitchFamily="2" charset="2"/>
              <a:buChar char="§"/>
              <a:defRPr/>
            </a:pPr>
            <a:r>
              <a:rPr lang="en-IN" sz="1900" b="1" dirty="0" smtClean="0">
                <a:solidFill>
                  <a:srgbClr val="002060"/>
                </a:solidFill>
                <a:latin typeface="Garamond" pitchFamily="18" charset="0"/>
              </a:rPr>
              <a:t>To </a:t>
            </a:r>
            <a:r>
              <a:rPr lang="en-IN" sz="1900" b="1" dirty="0">
                <a:solidFill>
                  <a:srgbClr val="002060"/>
                </a:solidFill>
                <a:latin typeface="Garamond" pitchFamily="18" charset="0"/>
              </a:rPr>
              <a:t>measure/calculate the Web Impact Factor of Astronomy and Astrophysics </a:t>
            </a:r>
            <a:r>
              <a:rPr lang="en-IN" sz="1900" b="1" dirty="0" smtClean="0">
                <a:solidFill>
                  <a:srgbClr val="002060"/>
                </a:solidFill>
                <a:latin typeface="Garamond" pitchFamily="18" charset="0"/>
              </a:rPr>
              <a:t>Libraries’ Websites; </a:t>
            </a:r>
          </a:p>
          <a:p>
            <a:pPr algn="just" eaLnBrk="1" fontAlgn="auto" hangingPunct="1">
              <a:spcAft>
                <a:spcPts val="0"/>
              </a:spcAft>
              <a:buClr>
                <a:schemeClr val="accent3"/>
              </a:buClr>
              <a:defRPr/>
            </a:pPr>
            <a:endParaRPr lang="en-IN" sz="1800" b="1" dirty="0" smtClean="0">
              <a:solidFill>
                <a:srgbClr val="002060"/>
              </a:solidFill>
              <a:latin typeface="Garamond" pitchFamily="18" charset="0"/>
            </a:endParaRPr>
          </a:p>
          <a:p>
            <a:pPr algn="just" eaLnBrk="1" fontAlgn="auto" hangingPunct="1">
              <a:spcAft>
                <a:spcPts val="0"/>
              </a:spcAft>
              <a:buClr>
                <a:schemeClr val="accent3"/>
              </a:buClr>
              <a:defRPr/>
            </a:pPr>
            <a:r>
              <a:rPr lang="en-IN" sz="1800" b="1" dirty="0">
                <a:solidFill>
                  <a:srgbClr val="002060"/>
                </a:solidFill>
                <a:latin typeface="Garamond" pitchFamily="18" charset="0"/>
              </a:rPr>
              <a:t>	</a:t>
            </a:r>
          </a:p>
          <a:p>
            <a:pPr algn="just" eaLnBrk="1" fontAlgn="auto" hangingPunct="1">
              <a:lnSpc>
                <a:spcPct val="110000"/>
              </a:lnSpc>
              <a:spcAft>
                <a:spcPts val="0"/>
              </a:spcAft>
              <a:buClr>
                <a:schemeClr val="accent3"/>
              </a:buClr>
              <a:defRPr/>
            </a:pPr>
            <a:endParaRPr lang="en-IN" sz="1700" b="1" dirty="0">
              <a:solidFill>
                <a:srgbClr val="002060"/>
              </a:solidFill>
              <a:latin typeface="Garamond" pitchFamily="18" charset="0"/>
            </a:endParaRPr>
          </a:p>
        </p:txBody>
      </p:sp>
      <p:pic>
        <p:nvPicPr>
          <p:cNvPr id="17412"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4303" y="25854"/>
            <a:ext cx="2447925"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D6CA349F-F678-4F57-981F-26FDFB6BEF89}" type="slidenum">
              <a:rPr lang="en-US" altLang="en-US" smtClean="0"/>
              <a:pPr>
                <a:defRPr/>
              </a:pPr>
              <a:t>12</a:t>
            </a:fld>
            <a:endParaRPr lang="en-US"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304800"/>
            <a:ext cx="4800600" cy="762000"/>
          </a:xfrm>
        </p:spPr>
        <p:txBody>
          <a:bodyPr>
            <a:noAutofit/>
          </a:bodyPr>
          <a:lstStyle/>
          <a:p>
            <a:pPr>
              <a:defRPr/>
            </a:pPr>
            <a:r>
              <a:rPr lang="en-IN" sz="2800" dirty="0" smtClean="0">
                <a:solidFill>
                  <a:srgbClr val="7030A0"/>
                </a:solidFill>
                <a:latin typeface="Century Schoolbook" pitchFamily="18" charset="0"/>
              </a:rPr>
              <a:t>Objectives of </a:t>
            </a:r>
            <a:r>
              <a:rPr lang="en-IN" sz="2800" dirty="0">
                <a:solidFill>
                  <a:srgbClr val="7030A0"/>
                </a:solidFill>
                <a:latin typeface="Century Schoolbook" pitchFamily="18" charset="0"/>
              </a:rPr>
              <a:t>the </a:t>
            </a:r>
            <a:r>
              <a:rPr lang="en-IN" sz="2800" dirty="0" smtClean="0">
                <a:solidFill>
                  <a:srgbClr val="7030A0"/>
                </a:solidFill>
                <a:latin typeface="Century Schoolbook" pitchFamily="18" charset="0"/>
              </a:rPr>
              <a:t>study - II</a:t>
            </a:r>
            <a:endParaRPr lang="en-US" dirty="0">
              <a:solidFill>
                <a:schemeClr val="tx2">
                  <a:satMod val="130000"/>
                </a:schemeClr>
              </a:solidFill>
            </a:endParaRPr>
          </a:p>
        </p:txBody>
      </p:sp>
      <p:sp>
        <p:nvSpPr>
          <p:cNvPr id="3" name="Subtitle 2"/>
          <p:cNvSpPr>
            <a:spLocks noGrp="1"/>
          </p:cNvSpPr>
          <p:nvPr>
            <p:ph type="subTitle" idx="1"/>
          </p:nvPr>
        </p:nvSpPr>
        <p:spPr>
          <a:xfrm>
            <a:off x="1431925" y="1981200"/>
            <a:ext cx="7407275" cy="3962400"/>
          </a:xfrm>
        </p:spPr>
        <p:txBody>
          <a:bodyPr>
            <a:noAutofit/>
          </a:bodyPr>
          <a:lstStyle/>
          <a:p>
            <a:pPr algn="just" eaLnBrk="1" fontAlgn="auto" hangingPunct="1">
              <a:spcAft>
                <a:spcPts val="0"/>
              </a:spcAft>
              <a:buClr>
                <a:schemeClr val="accent3"/>
              </a:buClr>
              <a:defRPr/>
            </a:pPr>
            <a:endParaRPr lang="en-IN" sz="1800" b="1" dirty="0" smtClean="0">
              <a:solidFill>
                <a:srgbClr val="002060"/>
              </a:solidFill>
              <a:latin typeface="Garamond" pitchFamily="18" charset="0"/>
            </a:endParaRPr>
          </a:p>
          <a:p>
            <a:pPr marL="370332" indent="-342900" algn="just" eaLnBrk="1" fontAlgn="auto" hangingPunct="1">
              <a:spcAft>
                <a:spcPts val="0"/>
              </a:spcAft>
              <a:buClr>
                <a:schemeClr val="accent3"/>
              </a:buClr>
              <a:buFont typeface="Wingdings" pitchFamily="2" charset="2"/>
              <a:buChar char="§"/>
              <a:defRPr/>
            </a:pPr>
            <a:r>
              <a:rPr lang="en-IN" sz="1900" b="1" dirty="0" smtClean="0">
                <a:solidFill>
                  <a:srgbClr val="002060"/>
                </a:solidFill>
                <a:latin typeface="Garamond" pitchFamily="18" charset="0"/>
              </a:rPr>
              <a:t>To </a:t>
            </a:r>
            <a:r>
              <a:rPr lang="en-IN" sz="1900" b="1" dirty="0">
                <a:solidFill>
                  <a:srgbClr val="002060"/>
                </a:solidFill>
                <a:latin typeface="Garamond" pitchFamily="18" charset="0"/>
              </a:rPr>
              <a:t>assess the web performance based on total size of the contents and download speed; and evaluate web accessibility errors of Astronomy and Astrophysics </a:t>
            </a:r>
            <a:r>
              <a:rPr lang="en-IN" sz="1900" b="1" dirty="0" smtClean="0">
                <a:solidFill>
                  <a:srgbClr val="002060"/>
                </a:solidFill>
                <a:latin typeface="Garamond" pitchFamily="18" charset="0"/>
              </a:rPr>
              <a:t>Libraries’ </a:t>
            </a:r>
            <a:r>
              <a:rPr lang="en-IN" sz="1900" b="1" dirty="0">
                <a:solidFill>
                  <a:srgbClr val="002060"/>
                </a:solidFill>
                <a:latin typeface="Garamond" pitchFamily="18" charset="0"/>
              </a:rPr>
              <a:t>Websites; </a:t>
            </a:r>
            <a:endParaRPr lang="en-IN" sz="1900" b="1" dirty="0" smtClean="0">
              <a:solidFill>
                <a:srgbClr val="002060"/>
              </a:solidFill>
              <a:latin typeface="Garamond" pitchFamily="18" charset="0"/>
            </a:endParaRPr>
          </a:p>
          <a:p>
            <a:pPr marL="370332" indent="-342900" algn="just" eaLnBrk="1" fontAlgn="auto" hangingPunct="1">
              <a:spcAft>
                <a:spcPts val="0"/>
              </a:spcAft>
              <a:buClr>
                <a:schemeClr val="accent3"/>
              </a:buClr>
              <a:buFont typeface="Wingdings" pitchFamily="2" charset="2"/>
              <a:buChar char="§"/>
              <a:defRPr/>
            </a:pPr>
            <a:endParaRPr lang="en-IN" sz="1900" b="1" dirty="0">
              <a:solidFill>
                <a:srgbClr val="002060"/>
              </a:solidFill>
              <a:latin typeface="Garamond" pitchFamily="18" charset="0"/>
            </a:endParaRPr>
          </a:p>
          <a:p>
            <a:pPr marL="370332" indent="-342900" algn="just" eaLnBrk="1" fontAlgn="auto" hangingPunct="1">
              <a:spcAft>
                <a:spcPts val="0"/>
              </a:spcAft>
              <a:buClr>
                <a:schemeClr val="accent3"/>
              </a:buClr>
              <a:buFont typeface="Wingdings" pitchFamily="2" charset="2"/>
              <a:buChar char="§"/>
              <a:defRPr/>
            </a:pPr>
            <a:r>
              <a:rPr lang="en-IN" sz="1900" b="1" dirty="0" smtClean="0">
                <a:solidFill>
                  <a:srgbClr val="002060"/>
                </a:solidFill>
                <a:latin typeface="Garamond" pitchFamily="18" charset="0"/>
              </a:rPr>
              <a:t>To </a:t>
            </a:r>
            <a:r>
              <a:rPr lang="en-IN" sz="1900" b="1" dirty="0">
                <a:solidFill>
                  <a:srgbClr val="002060"/>
                </a:solidFill>
                <a:latin typeface="Garamond" pitchFamily="18" charset="0"/>
              </a:rPr>
              <a:t>rank and compare the Astronomy and Astrophysics Libraries’ Websites by applying various tools, i.e. WIF, WISER, Google PageRank and Alexa Traffic Rank</a:t>
            </a:r>
            <a:r>
              <a:rPr lang="en-IN" sz="1900" b="1" dirty="0" smtClean="0">
                <a:solidFill>
                  <a:srgbClr val="002060"/>
                </a:solidFill>
                <a:latin typeface="Garamond" pitchFamily="18" charset="0"/>
              </a:rPr>
              <a:t>.</a:t>
            </a:r>
          </a:p>
          <a:p>
            <a:pPr marL="370332" indent="-342900" algn="just" eaLnBrk="1" fontAlgn="auto" hangingPunct="1">
              <a:spcAft>
                <a:spcPts val="0"/>
              </a:spcAft>
              <a:buClr>
                <a:schemeClr val="accent3"/>
              </a:buClr>
              <a:buFont typeface="Wingdings" pitchFamily="2" charset="2"/>
              <a:buChar char="§"/>
              <a:defRPr/>
            </a:pPr>
            <a:endParaRPr lang="en-IN" sz="1900" b="1" dirty="0">
              <a:solidFill>
                <a:srgbClr val="002060"/>
              </a:solidFill>
              <a:latin typeface="Garamond" pitchFamily="18" charset="0"/>
            </a:endParaRPr>
          </a:p>
          <a:p>
            <a:pPr marL="370332" indent="-342900" algn="just" eaLnBrk="1" fontAlgn="auto" hangingPunct="1">
              <a:spcAft>
                <a:spcPts val="0"/>
              </a:spcAft>
              <a:buClr>
                <a:schemeClr val="accent3"/>
              </a:buClr>
              <a:buFont typeface="Wingdings" pitchFamily="2" charset="2"/>
              <a:buChar char="§"/>
              <a:defRPr/>
            </a:pPr>
            <a:r>
              <a:rPr lang="en-IN" sz="1900" b="1" dirty="0" smtClean="0">
                <a:solidFill>
                  <a:srgbClr val="002060"/>
                </a:solidFill>
                <a:latin typeface="Garamond" pitchFamily="18" charset="0"/>
              </a:rPr>
              <a:t>To </a:t>
            </a:r>
            <a:r>
              <a:rPr lang="en-IN" sz="1900" b="1" dirty="0">
                <a:solidFill>
                  <a:srgbClr val="002060"/>
                </a:solidFill>
                <a:latin typeface="Garamond" pitchFamily="18" charset="0"/>
              </a:rPr>
              <a:t>present the Link Network Analysis of Astronomy and Astrophysics Libraries’ Websites by using SocSciBot and Pajek Software.	</a:t>
            </a:r>
          </a:p>
          <a:p>
            <a:pPr algn="just" eaLnBrk="1" fontAlgn="auto" hangingPunct="1">
              <a:lnSpc>
                <a:spcPct val="110000"/>
              </a:lnSpc>
              <a:spcAft>
                <a:spcPts val="0"/>
              </a:spcAft>
              <a:buClr>
                <a:schemeClr val="accent3"/>
              </a:buClr>
              <a:defRPr/>
            </a:pPr>
            <a:endParaRPr lang="en-IN" sz="1700" b="1" dirty="0">
              <a:solidFill>
                <a:srgbClr val="002060"/>
              </a:solidFill>
              <a:latin typeface="Garamond" pitchFamily="18" charset="0"/>
            </a:endParaRPr>
          </a:p>
        </p:txBody>
      </p:sp>
      <p:pic>
        <p:nvPicPr>
          <p:cNvPr id="18436"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4302" y="21771"/>
            <a:ext cx="2447925"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D6CA349F-F678-4F57-981F-26FDFB6BEF89}" type="slidenum">
              <a:rPr lang="en-US" altLang="en-US" smtClean="0"/>
              <a:pPr>
                <a:defRPr/>
              </a:pPr>
              <a:t>13</a:t>
            </a:fld>
            <a:endParaRPr lang="en-US"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33400"/>
            <a:ext cx="3962400" cy="609600"/>
          </a:xfrm>
        </p:spPr>
        <p:txBody>
          <a:bodyPr>
            <a:noAutofit/>
          </a:bodyPr>
          <a:lstStyle/>
          <a:p>
            <a:pPr>
              <a:defRPr/>
            </a:pPr>
            <a:r>
              <a:rPr lang="en-US" sz="2800" dirty="0" smtClean="0">
                <a:solidFill>
                  <a:srgbClr val="7030A0"/>
                </a:solidFill>
                <a:latin typeface="Century Schoolbook" pitchFamily="18" charset="0"/>
              </a:rPr>
              <a:t>Research Methodology</a:t>
            </a:r>
            <a:endParaRPr lang="en-US" dirty="0">
              <a:solidFill>
                <a:schemeClr val="tx2">
                  <a:satMod val="130000"/>
                </a:schemeClr>
              </a:solidFill>
            </a:endParaRPr>
          </a:p>
        </p:txBody>
      </p:sp>
      <p:sp>
        <p:nvSpPr>
          <p:cNvPr id="3" name="Subtitle 2"/>
          <p:cNvSpPr>
            <a:spLocks noGrp="1"/>
          </p:cNvSpPr>
          <p:nvPr>
            <p:ph type="subTitle" idx="1"/>
          </p:nvPr>
        </p:nvSpPr>
        <p:spPr>
          <a:xfrm>
            <a:off x="1431925" y="2286000"/>
            <a:ext cx="7407275" cy="3962400"/>
          </a:xfrm>
        </p:spPr>
        <p:txBody>
          <a:bodyPr>
            <a:normAutofit/>
          </a:bodyPr>
          <a:lstStyle/>
          <a:p>
            <a:pPr marL="370332" indent="-342900" algn="just" eaLnBrk="1" fontAlgn="auto" hangingPunct="1">
              <a:spcAft>
                <a:spcPts val="0"/>
              </a:spcAft>
              <a:buClr>
                <a:schemeClr val="accent3"/>
              </a:buClr>
              <a:buFont typeface="Wingdings" pitchFamily="2" charset="2"/>
              <a:buChar char="§"/>
              <a:defRPr/>
            </a:pPr>
            <a:r>
              <a:rPr lang="en-IN" sz="1900" b="1" dirty="0" smtClean="0">
                <a:solidFill>
                  <a:srgbClr val="002060"/>
                </a:solidFill>
                <a:latin typeface="Garamond" pitchFamily="18" charset="0"/>
              </a:rPr>
              <a:t>Investigative </a:t>
            </a:r>
            <a:r>
              <a:rPr lang="en-IN" sz="1900" b="1" dirty="0">
                <a:solidFill>
                  <a:srgbClr val="002060"/>
                </a:solidFill>
                <a:latin typeface="Garamond" pitchFamily="18" charset="0"/>
              </a:rPr>
              <a:t>and descriptive methods of research were followed for this study. </a:t>
            </a:r>
            <a:endParaRPr lang="en-IN" sz="1900" b="1" dirty="0" smtClean="0">
              <a:solidFill>
                <a:srgbClr val="002060"/>
              </a:solidFill>
              <a:latin typeface="Garamond" pitchFamily="18" charset="0"/>
            </a:endParaRPr>
          </a:p>
          <a:p>
            <a:pPr marL="370332" indent="-342900" algn="just" eaLnBrk="1" fontAlgn="auto" hangingPunct="1">
              <a:spcAft>
                <a:spcPts val="0"/>
              </a:spcAft>
              <a:buClr>
                <a:schemeClr val="accent3"/>
              </a:buClr>
              <a:buFont typeface="Wingdings" pitchFamily="2" charset="2"/>
              <a:buChar char="§"/>
              <a:defRPr/>
            </a:pPr>
            <a:endParaRPr lang="en-IN" sz="1900" b="1" dirty="0" smtClean="0">
              <a:solidFill>
                <a:srgbClr val="002060"/>
              </a:solidFill>
              <a:latin typeface="Garamond" pitchFamily="18" charset="0"/>
            </a:endParaRPr>
          </a:p>
          <a:p>
            <a:pPr marL="370332" indent="-342900" algn="just" eaLnBrk="1" fontAlgn="auto" hangingPunct="1">
              <a:spcAft>
                <a:spcPts val="0"/>
              </a:spcAft>
              <a:buClr>
                <a:schemeClr val="accent3"/>
              </a:buClr>
              <a:buFont typeface="Wingdings" pitchFamily="2" charset="2"/>
              <a:buChar char="§"/>
              <a:defRPr/>
            </a:pPr>
            <a:r>
              <a:rPr lang="en-IN" sz="1900" b="1" dirty="0">
                <a:solidFill>
                  <a:srgbClr val="002060"/>
                </a:solidFill>
                <a:latin typeface="Garamond" pitchFamily="18" charset="0"/>
              </a:rPr>
              <a:t>The study focused on the </a:t>
            </a:r>
            <a:r>
              <a:rPr lang="en-IN" sz="1900" b="1" dirty="0" smtClean="0">
                <a:solidFill>
                  <a:srgbClr val="002060"/>
                </a:solidFill>
                <a:latin typeface="Garamond" pitchFamily="18" charset="0"/>
              </a:rPr>
              <a:t>six </a:t>
            </a:r>
            <a:r>
              <a:rPr lang="en-IN" sz="1900" b="1" dirty="0">
                <a:solidFill>
                  <a:srgbClr val="002060"/>
                </a:solidFill>
                <a:latin typeface="Garamond" pitchFamily="18" charset="0"/>
              </a:rPr>
              <a:t>areas of </a:t>
            </a:r>
            <a:r>
              <a:rPr lang="en-IN" sz="1900" b="1" dirty="0" smtClean="0">
                <a:solidFill>
                  <a:srgbClr val="002060"/>
                </a:solidFill>
                <a:latin typeface="Garamond" pitchFamily="18" charset="0"/>
              </a:rPr>
              <a:t>Webometrics.  </a:t>
            </a:r>
          </a:p>
          <a:p>
            <a:pPr marL="370332" indent="-342900" algn="just" eaLnBrk="1" fontAlgn="auto" hangingPunct="1">
              <a:spcAft>
                <a:spcPts val="0"/>
              </a:spcAft>
              <a:buClr>
                <a:schemeClr val="accent3"/>
              </a:buClr>
              <a:buFont typeface="Wingdings" pitchFamily="2" charset="2"/>
              <a:buChar char="§"/>
              <a:defRPr/>
            </a:pPr>
            <a:endParaRPr lang="en-IN" sz="1900" b="1" dirty="0">
              <a:solidFill>
                <a:srgbClr val="002060"/>
              </a:solidFill>
              <a:latin typeface="Garamond" pitchFamily="18" charset="0"/>
            </a:endParaRPr>
          </a:p>
          <a:p>
            <a:pPr marL="1257300" lvl="2" indent="-342900" algn="just" eaLnBrk="1" fontAlgn="auto" hangingPunct="1">
              <a:spcAft>
                <a:spcPts val="0"/>
              </a:spcAft>
              <a:buClr>
                <a:schemeClr val="accent3"/>
              </a:buClr>
              <a:buFont typeface="Wingdings" pitchFamily="2" charset="2"/>
              <a:buChar char="v"/>
              <a:defRPr/>
            </a:pPr>
            <a:r>
              <a:rPr lang="en-IN" sz="1800" b="1" dirty="0">
                <a:solidFill>
                  <a:srgbClr val="002060"/>
                </a:solidFill>
                <a:latin typeface="Garamond" pitchFamily="18" charset="0"/>
              </a:rPr>
              <a:t> </a:t>
            </a:r>
            <a:r>
              <a:rPr lang="en-IN" sz="1800" b="1" dirty="0" smtClean="0">
                <a:solidFill>
                  <a:srgbClr val="C00000"/>
                </a:solidFill>
                <a:latin typeface="Garamond" pitchFamily="18" charset="0"/>
              </a:rPr>
              <a:t> </a:t>
            </a:r>
            <a:r>
              <a:rPr lang="en-IN" sz="1800" b="1" dirty="0">
                <a:solidFill>
                  <a:srgbClr val="C00000"/>
                </a:solidFill>
                <a:latin typeface="Garamond" pitchFamily="18" charset="0"/>
              </a:rPr>
              <a:t>Web Page Content Analysis;  </a:t>
            </a:r>
          </a:p>
          <a:p>
            <a:pPr marL="1257300" lvl="2" indent="-342900" algn="just" eaLnBrk="1" fontAlgn="auto" hangingPunct="1">
              <a:spcAft>
                <a:spcPts val="0"/>
              </a:spcAft>
              <a:buClr>
                <a:schemeClr val="accent3"/>
              </a:buClr>
              <a:buFont typeface="Wingdings" pitchFamily="2" charset="2"/>
              <a:buChar char="v"/>
              <a:defRPr/>
            </a:pPr>
            <a:r>
              <a:rPr lang="en-IN" sz="1800" b="1" dirty="0">
                <a:solidFill>
                  <a:srgbClr val="C00000"/>
                </a:solidFill>
                <a:latin typeface="Garamond" pitchFamily="18" charset="0"/>
              </a:rPr>
              <a:t>  </a:t>
            </a:r>
            <a:r>
              <a:rPr lang="en-IN" sz="1800" b="1" dirty="0" smtClean="0">
                <a:solidFill>
                  <a:srgbClr val="C00000"/>
                </a:solidFill>
                <a:latin typeface="Garamond" pitchFamily="18" charset="0"/>
              </a:rPr>
              <a:t>Web </a:t>
            </a:r>
            <a:r>
              <a:rPr lang="en-IN" sz="1800" b="1" dirty="0">
                <a:solidFill>
                  <a:srgbClr val="C00000"/>
                </a:solidFill>
                <a:latin typeface="Garamond" pitchFamily="18" charset="0"/>
              </a:rPr>
              <a:t>Link Structure Analysis; </a:t>
            </a:r>
          </a:p>
          <a:p>
            <a:pPr marL="1257300" lvl="2" indent="-342900" algn="just" eaLnBrk="1" fontAlgn="auto" hangingPunct="1">
              <a:spcAft>
                <a:spcPts val="0"/>
              </a:spcAft>
              <a:buClr>
                <a:schemeClr val="accent3"/>
              </a:buClr>
              <a:buFont typeface="Wingdings" pitchFamily="2" charset="2"/>
              <a:buChar char="v"/>
              <a:defRPr/>
            </a:pPr>
            <a:r>
              <a:rPr lang="en-IN" sz="1800" b="1" dirty="0">
                <a:solidFill>
                  <a:srgbClr val="C00000"/>
                </a:solidFill>
                <a:latin typeface="Garamond" pitchFamily="18" charset="0"/>
              </a:rPr>
              <a:t> </a:t>
            </a:r>
            <a:r>
              <a:rPr lang="en-IN" sz="1800" b="1" dirty="0" smtClean="0">
                <a:solidFill>
                  <a:srgbClr val="C00000"/>
                </a:solidFill>
                <a:latin typeface="Garamond" pitchFamily="18" charset="0"/>
              </a:rPr>
              <a:t> Web </a:t>
            </a:r>
            <a:r>
              <a:rPr lang="en-IN" sz="1800" b="1" dirty="0">
                <a:solidFill>
                  <a:srgbClr val="C00000"/>
                </a:solidFill>
                <a:latin typeface="Garamond" pitchFamily="18" charset="0"/>
              </a:rPr>
              <a:t>Impact Factor (WIF);   </a:t>
            </a:r>
          </a:p>
          <a:p>
            <a:pPr marL="1257300" lvl="2" indent="-342900" algn="just" eaLnBrk="1" fontAlgn="auto" hangingPunct="1">
              <a:spcAft>
                <a:spcPts val="0"/>
              </a:spcAft>
              <a:buClr>
                <a:schemeClr val="accent3"/>
              </a:buClr>
              <a:buFont typeface="Wingdings" pitchFamily="2" charset="2"/>
              <a:buChar char="v"/>
              <a:defRPr/>
            </a:pPr>
            <a:r>
              <a:rPr lang="en-IN" sz="1800" b="1" dirty="0">
                <a:solidFill>
                  <a:srgbClr val="C00000"/>
                </a:solidFill>
                <a:latin typeface="Garamond" pitchFamily="18" charset="0"/>
              </a:rPr>
              <a:t> </a:t>
            </a:r>
            <a:r>
              <a:rPr lang="en-IN" sz="1800" b="1" dirty="0" smtClean="0">
                <a:solidFill>
                  <a:srgbClr val="C00000"/>
                </a:solidFill>
                <a:latin typeface="Garamond" pitchFamily="18" charset="0"/>
              </a:rPr>
              <a:t> Ranking </a:t>
            </a:r>
            <a:r>
              <a:rPr lang="en-IN" sz="1800" b="1" dirty="0">
                <a:solidFill>
                  <a:srgbClr val="C00000"/>
                </a:solidFill>
                <a:latin typeface="Garamond" pitchFamily="18" charset="0"/>
              </a:rPr>
              <a:t>of Websites;</a:t>
            </a:r>
          </a:p>
          <a:p>
            <a:pPr marL="1257300" lvl="2" indent="-342900" algn="just" eaLnBrk="1" fontAlgn="auto" hangingPunct="1">
              <a:spcAft>
                <a:spcPts val="0"/>
              </a:spcAft>
              <a:buClr>
                <a:schemeClr val="accent3"/>
              </a:buClr>
              <a:buFont typeface="Wingdings" pitchFamily="2" charset="2"/>
              <a:buChar char="v"/>
              <a:defRPr/>
            </a:pPr>
            <a:r>
              <a:rPr lang="en-IN" sz="1800" b="1" dirty="0">
                <a:solidFill>
                  <a:srgbClr val="C00000"/>
                </a:solidFill>
                <a:latin typeface="Garamond" pitchFamily="18" charset="0"/>
              </a:rPr>
              <a:t>  </a:t>
            </a:r>
            <a:r>
              <a:rPr lang="en-IN" sz="1800" b="1" dirty="0" smtClean="0">
                <a:solidFill>
                  <a:srgbClr val="C00000"/>
                </a:solidFill>
                <a:latin typeface="Garamond" pitchFamily="18" charset="0"/>
              </a:rPr>
              <a:t>Performance </a:t>
            </a:r>
            <a:r>
              <a:rPr lang="en-IN" sz="1800" b="1" dirty="0">
                <a:solidFill>
                  <a:srgbClr val="C00000"/>
                </a:solidFill>
                <a:latin typeface="Garamond" pitchFamily="18" charset="0"/>
              </a:rPr>
              <a:t>and Accessibility; </a:t>
            </a:r>
          </a:p>
          <a:p>
            <a:pPr marL="1257300" lvl="2" indent="-342900" algn="just" eaLnBrk="1" fontAlgn="auto" hangingPunct="1">
              <a:spcAft>
                <a:spcPts val="0"/>
              </a:spcAft>
              <a:buClr>
                <a:schemeClr val="accent3"/>
              </a:buClr>
              <a:buFont typeface="Wingdings" pitchFamily="2" charset="2"/>
              <a:buChar char="v"/>
              <a:defRPr/>
            </a:pPr>
            <a:r>
              <a:rPr lang="en-IN" sz="1800" b="1" dirty="0">
                <a:solidFill>
                  <a:srgbClr val="C00000"/>
                </a:solidFill>
                <a:latin typeface="Garamond" pitchFamily="18" charset="0"/>
              </a:rPr>
              <a:t>  </a:t>
            </a:r>
            <a:r>
              <a:rPr lang="en-IN" sz="1800" b="1" dirty="0" smtClean="0">
                <a:solidFill>
                  <a:srgbClr val="C00000"/>
                </a:solidFill>
                <a:latin typeface="Garamond" pitchFamily="18" charset="0"/>
              </a:rPr>
              <a:t>Link </a:t>
            </a:r>
            <a:r>
              <a:rPr lang="en-IN" sz="1800" b="1" dirty="0">
                <a:solidFill>
                  <a:srgbClr val="C00000"/>
                </a:solidFill>
                <a:latin typeface="Garamond" pitchFamily="18" charset="0"/>
              </a:rPr>
              <a:t>Network Analysis.</a:t>
            </a:r>
            <a:endParaRPr lang="en-IN" sz="1800" b="1" dirty="0">
              <a:solidFill>
                <a:srgbClr val="002060"/>
              </a:solidFill>
              <a:latin typeface="Garamond" pitchFamily="18" charset="0"/>
            </a:endParaRPr>
          </a:p>
        </p:txBody>
      </p:sp>
      <p:pic>
        <p:nvPicPr>
          <p:cNvPr id="23556" name="Picture 5" descr="D:\Webo_RP_Articles\methodolog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0657" y="24782"/>
            <a:ext cx="2209800" cy="163887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D6CA349F-F678-4F57-981F-26FDFB6BEF89}" type="slidenum">
              <a:rPr lang="en-US" altLang="en-US" smtClean="0"/>
              <a:pPr>
                <a:defRPr/>
              </a:pPr>
              <a:t>14</a:t>
            </a:fld>
            <a:endParaRPr lang="en-US"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33400"/>
            <a:ext cx="3962400" cy="609600"/>
          </a:xfrm>
        </p:spPr>
        <p:txBody>
          <a:bodyPr>
            <a:noAutofit/>
          </a:bodyPr>
          <a:lstStyle/>
          <a:p>
            <a:pPr>
              <a:defRPr/>
            </a:pPr>
            <a:r>
              <a:rPr lang="en-US" sz="2800" dirty="0" smtClean="0">
                <a:solidFill>
                  <a:srgbClr val="7030A0"/>
                </a:solidFill>
                <a:latin typeface="Century Schoolbook" pitchFamily="18" charset="0"/>
              </a:rPr>
              <a:t>Research Methodology</a:t>
            </a:r>
            <a:endParaRPr lang="en-US" dirty="0">
              <a:solidFill>
                <a:schemeClr val="tx2">
                  <a:satMod val="130000"/>
                </a:schemeClr>
              </a:solidFill>
            </a:endParaRPr>
          </a:p>
        </p:txBody>
      </p:sp>
      <p:sp>
        <p:nvSpPr>
          <p:cNvPr id="3" name="Subtitle 2"/>
          <p:cNvSpPr>
            <a:spLocks noGrp="1"/>
          </p:cNvSpPr>
          <p:nvPr>
            <p:ph type="subTitle" idx="1"/>
          </p:nvPr>
        </p:nvSpPr>
        <p:spPr>
          <a:xfrm>
            <a:off x="1447800" y="1981200"/>
            <a:ext cx="7407275" cy="4114800"/>
          </a:xfrm>
        </p:spPr>
        <p:txBody>
          <a:bodyPr>
            <a:normAutofit fontScale="70000" lnSpcReduction="20000"/>
          </a:bodyPr>
          <a:lstStyle/>
          <a:p>
            <a:pPr marL="370332" indent="-342900" algn="just" eaLnBrk="1" fontAlgn="auto" hangingPunct="1">
              <a:spcAft>
                <a:spcPts val="0"/>
              </a:spcAft>
              <a:buClr>
                <a:schemeClr val="accent3"/>
              </a:buClr>
              <a:buFont typeface="Wingdings" pitchFamily="2" charset="2"/>
              <a:buChar char="§"/>
              <a:defRPr/>
            </a:pPr>
            <a:endParaRPr lang="en-IN" sz="21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r>
              <a:rPr lang="en-IN" sz="2700" b="1" dirty="0" smtClean="0">
                <a:solidFill>
                  <a:srgbClr val="002060"/>
                </a:solidFill>
                <a:latin typeface="Garamond" pitchFamily="18" charset="0"/>
              </a:rPr>
              <a:t>Astronomy </a:t>
            </a:r>
            <a:r>
              <a:rPr lang="en-IN" sz="2700" b="1" dirty="0">
                <a:solidFill>
                  <a:srgbClr val="002060"/>
                </a:solidFill>
                <a:latin typeface="Garamond" pitchFamily="18" charset="0"/>
              </a:rPr>
              <a:t>and Astrophysics Institutions, Observatories and Space Science Research Institutions/Agencies have been identified by referring to </a:t>
            </a:r>
            <a:r>
              <a:rPr lang="en-IN" sz="2700" b="1" dirty="0" smtClean="0">
                <a:solidFill>
                  <a:srgbClr val="002060"/>
                </a:solidFill>
                <a:latin typeface="Garamond" pitchFamily="18" charset="0"/>
              </a:rPr>
              <a:t>Encyclopaedia </a:t>
            </a:r>
            <a:r>
              <a:rPr lang="en-IN" sz="2700" b="1" dirty="0">
                <a:solidFill>
                  <a:srgbClr val="002060"/>
                </a:solidFill>
                <a:latin typeface="Garamond" pitchFamily="18" charset="0"/>
              </a:rPr>
              <a:t>of Astronomy and </a:t>
            </a:r>
            <a:r>
              <a:rPr lang="en-IN" sz="2700" b="1" dirty="0" smtClean="0">
                <a:solidFill>
                  <a:srgbClr val="002060"/>
                </a:solidFill>
                <a:latin typeface="Garamond" pitchFamily="18" charset="0"/>
              </a:rPr>
              <a:t>Astrophysics, </a:t>
            </a:r>
            <a:r>
              <a:rPr lang="en-IN" sz="2700" b="1" dirty="0">
                <a:solidFill>
                  <a:srgbClr val="002060"/>
                </a:solidFill>
                <a:latin typeface="Garamond" pitchFamily="18" charset="0"/>
              </a:rPr>
              <a:t>Physics and Astronomy </a:t>
            </a:r>
            <a:r>
              <a:rPr lang="en-IN" sz="2700" b="1" dirty="0" smtClean="0">
                <a:solidFill>
                  <a:srgbClr val="002060"/>
                </a:solidFill>
                <a:latin typeface="Garamond" pitchFamily="18" charset="0"/>
              </a:rPr>
              <a:t>Directory </a:t>
            </a:r>
            <a:r>
              <a:rPr lang="en-IN" sz="2700" b="1" dirty="0">
                <a:solidFill>
                  <a:srgbClr val="002060"/>
                </a:solidFill>
                <a:latin typeface="Garamond" pitchFamily="18" charset="0"/>
              </a:rPr>
              <a:t>and also </a:t>
            </a:r>
            <a:r>
              <a:rPr lang="en-IN" sz="2700" b="1" dirty="0" smtClean="0">
                <a:solidFill>
                  <a:srgbClr val="002060"/>
                </a:solidFill>
                <a:latin typeface="Garamond" pitchFamily="18" charset="0"/>
              </a:rPr>
              <a:t>Wikipedia. </a:t>
            </a:r>
          </a:p>
          <a:p>
            <a:pPr marL="370332" indent="-342900" algn="just" eaLnBrk="1" fontAlgn="auto" hangingPunct="1">
              <a:lnSpc>
                <a:spcPct val="120000"/>
              </a:lnSpc>
              <a:spcAft>
                <a:spcPts val="0"/>
              </a:spcAft>
              <a:buClr>
                <a:schemeClr val="accent3"/>
              </a:buClr>
              <a:buFont typeface="Wingdings" pitchFamily="2" charset="2"/>
              <a:buChar char="§"/>
              <a:defRPr/>
            </a:pPr>
            <a:endParaRPr lang="en-IN" sz="27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r>
              <a:rPr lang="en-IN" sz="2700" b="1" dirty="0" smtClean="0">
                <a:solidFill>
                  <a:srgbClr val="002060"/>
                </a:solidFill>
                <a:latin typeface="Garamond" pitchFamily="18" charset="0"/>
              </a:rPr>
              <a:t>Each </a:t>
            </a:r>
            <a:r>
              <a:rPr lang="en-IN" sz="2700" b="1" dirty="0">
                <a:solidFill>
                  <a:srgbClr val="002060"/>
                </a:solidFill>
                <a:latin typeface="Garamond" pitchFamily="18" charset="0"/>
              </a:rPr>
              <a:t>institution’s websites were browsed to find out these specific subject areas and filtered other subjects. </a:t>
            </a:r>
            <a:endParaRPr lang="en-IN" sz="27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endParaRPr lang="en-IN" sz="27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r>
              <a:rPr lang="en-IN" sz="2700" b="1" dirty="0">
                <a:solidFill>
                  <a:srgbClr val="002060"/>
                </a:solidFill>
                <a:latin typeface="Garamond" pitchFamily="18" charset="0"/>
              </a:rPr>
              <a:t>Only the libraries that have proper </a:t>
            </a:r>
            <a:r>
              <a:rPr lang="en-IN" sz="2700" b="1" dirty="0" smtClean="0">
                <a:solidFill>
                  <a:srgbClr val="002060"/>
                </a:solidFill>
                <a:latin typeface="Garamond" pitchFamily="18" charset="0"/>
              </a:rPr>
              <a:t>website/web </a:t>
            </a:r>
            <a:r>
              <a:rPr lang="en-IN" sz="2700" b="1" dirty="0">
                <a:solidFill>
                  <a:srgbClr val="002060"/>
                </a:solidFill>
                <a:latin typeface="Garamond" pitchFamily="18" charset="0"/>
              </a:rPr>
              <a:t>pages </a:t>
            </a:r>
            <a:r>
              <a:rPr lang="en-IN" sz="2700" b="1" dirty="0" smtClean="0">
                <a:solidFill>
                  <a:srgbClr val="002060"/>
                </a:solidFill>
                <a:latin typeface="Garamond" pitchFamily="18" charset="0"/>
              </a:rPr>
              <a:t>were </a:t>
            </a:r>
            <a:r>
              <a:rPr lang="en-IN" sz="2700" b="1" dirty="0">
                <a:solidFill>
                  <a:srgbClr val="002060"/>
                </a:solidFill>
                <a:latin typeface="Garamond" pitchFamily="18" charset="0"/>
              </a:rPr>
              <a:t>selected for the research study</a:t>
            </a:r>
            <a:r>
              <a:rPr lang="en-IN" sz="2700" b="1" dirty="0" smtClean="0">
                <a:solidFill>
                  <a:srgbClr val="002060"/>
                </a:solidFill>
                <a:latin typeface="Garamond" pitchFamily="18" charset="0"/>
              </a:rPr>
              <a:t>.</a:t>
            </a:r>
            <a:endParaRPr lang="en-IN" sz="2700" b="1" dirty="0">
              <a:solidFill>
                <a:srgbClr val="002060"/>
              </a:solidFill>
              <a:latin typeface="Garamond" pitchFamily="18" charset="0"/>
            </a:endParaRPr>
          </a:p>
        </p:txBody>
      </p:sp>
      <p:pic>
        <p:nvPicPr>
          <p:cNvPr id="24580" name="Picture 5" descr="D:\Webo_RP_Articles\methodolog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32657"/>
            <a:ext cx="2266581" cy="160194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D6CA349F-F678-4F57-981F-26FDFB6BEF89}" type="slidenum">
              <a:rPr lang="en-US" altLang="en-US" smtClean="0"/>
              <a:pPr>
                <a:defRPr/>
              </a:pPr>
              <a:t>15</a:t>
            </a:fld>
            <a:endParaRPr lang="en-US"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533400"/>
            <a:ext cx="3962400" cy="609600"/>
          </a:xfrm>
        </p:spPr>
        <p:txBody>
          <a:bodyPr>
            <a:noAutofit/>
          </a:bodyPr>
          <a:lstStyle/>
          <a:p>
            <a:pPr>
              <a:defRPr/>
            </a:pPr>
            <a:r>
              <a:rPr lang="en-US" sz="2800" dirty="0" smtClean="0">
                <a:solidFill>
                  <a:srgbClr val="7030A0"/>
                </a:solidFill>
                <a:latin typeface="Century Schoolbook" pitchFamily="18" charset="0"/>
              </a:rPr>
              <a:t>Research Methodology</a:t>
            </a:r>
            <a:endParaRPr lang="en-US" dirty="0">
              <a:solidFill>
                <a:schemeClr val="tx2">
                  <a:satMod val="130000"/>
                </a:schemeClr>
              </a:solidFill>
            </a:endParaRPr>
          </a:p>
        </p:txBody>
      </p:sp>
      <p:sp>
        <p:nvSpPr>
          <p:cNvPr id="3" name="Subtitle 2"/>
          <p:cNvSpPr>
            <a:spLocks noGrp="1"/>
          </p:cNvSpPr>
          <p:nvPr>
            <p:ph type="subTitle" idx="1"/>
          </p:nvPr>
        </p:nvSpPr>
        <p:spPr>
          <a:xfrm>
            <a:off x="1431925" y="1981200"/>
            <a:ext cx="7407275" cy="4419600"/>
          </a:xfrm>
        </p:spPr>
        <p:txBody>
          <a:bodyPr>
            <a:normAutofit/>
          </a:bodyPr>
          <a:lstStyle/>
          <a:p>
            <a:pPr marL="370332" indent="-342900" algn="just" eaLnBrk="1" fontAlgn="auto" hangingPunct="1">
              <a:lnSpc>
                <a:spcPct val="120000"/>
              </a:lnSpc>
              <a:spcAft>
                <a:spcPts val="0"/>
              </a:spcAft>
              <a:buClr>
                <a:schemeClr val="accent3"/>
              </a:buClr>
              <a:buFont typeface="Wingdings" pitchFamily="2" charset="2"/>
              <a:buChar char="§"/>
              <a:defRPr/>
            </a:pPr>
            <a:r>
              <a:rPr lang="en-IN" sz="1900" b="1" dirty="0" smtClean="0">
                <a:solidFill>
                  <a:srgbClr val="002060"/>
                </a:solidFill>
                <a:latin typeface="Garamond" pitchFamily="18" charset="0"/>
              </a:rPr>
              <a:t>The </a:t>
            </a:r>
            <a:r>
              <a:rPr lang="en-IN" sz="1900" b="1" dirty="0">
                <a:solidFill>
                  <a:srgbClr val="002060"/>
                </a:solidFill>
                <a:latin typeface="Garamond" pitchFamily="18" charset="0"/>
              </a:rPr>
              <a:t>reasons for the libraries website that have been excluded </a:t>
            </a:r>
            <a:r>
              <a:rPr lang="en-IN" sz="1900" b="1" dirty="0" smtClean="0">
                <a:solidFill>
                  <a:srgbClr val="002060"/>
                </a:solidFill>
                <a:latin typeface="Garamond" pitchFamily="18" charset="0"/>
              </a:rPr>
              <a:t>are as follows:</a:t>
            </a:r>
          </a:p>
          <a:p>
            <a:pPr marL="800100" lvl="1" indent="-342900" algn="just" eaLnBrk="1" fontAlgn="auto" hangingPunct="1">
              <a:lnSpc>
                <a:spcPct val="120000"/>
              </a:lnSpc>
              <a:spcAft>
                <a:spcPts val="0"/>
              </a:spcAft>
              <a:buClr>
                <a:schemeClr val="accent3"/>
              </a:buClr>
              <a:buFont typeface="+mj-lt"/>
              <a:buAutoNum type="arabicParenR"/>
              <a:defRPr/>
            </a:pPr>
            <a:r>
              <a:rPr lang="en-IN" sz="1700" b="1" dirty="0" smtClean="0">
                <a:solidFill>
                  <a:srgbClr val="0070C0"/>
                </a:solidFill>
                <a:latin typeface="Garamond" pitchFamily="18" charset="0"/>
              </a:rPr>
              <a:t>The </a:t>
            </a:r>
            <a:r>
              <a:rPr lang="en-IN" sz="1700" b="1" dirty="0">
                <a:solidFill>
                  <a:srgbClr val="0070C0"/>
                </a:solidFill>
                <a:latin typeface="Garamond" pitchFamily="18" charset="0"/>
              </a:rPr>
              <a:t>departmental library and its website deals apart from </a:t>
            </a:r>
            <a:r>
              <a:rPr lang="en-IN" sz="1700" b="1" dirty="0" smtClean="0">
                <a:solidFill>
                  <a:srgbClr val="0070C0"/>
                </a:solidFill>
                <a:latin typeface="Garamond" pitchFamily="18" charset="0"/>
              </a:rPr>
              <a:t>    Astronomy </a:t>
            </a:r>
            <a:r>
              <a:rPr lang="en-IN" sz="1700" b="1" dirty="0">
                <a:solidFill>
                  <a:srgbClr val="0070C0"/>
                </a:solidFill>
                <a:latin typeface="Garamond" pitchFamily="18" charset="0"/>
              </a:rPr>
              <a:t>viz., Mathematics, Physics, Optics, Electronics and Meteorology.  </a:t>
            </a:r>
          </a:p>
          <a:p>
            <a:pPr marL="800100" lvl="1" indent="-342900" algn="just" eaLnBrk="1" fontAlgn="auto" hangingPunct="1">
              <a:lnSpc>
                <a:spcPct val="120000"/>
              </a:lnSpc>
              <a:spcAft>
                <a:spcPts val="0"/>
              </a:spcAft>
              <a:buClr>
                <a:schemeClr val="accent3"/>
              </a:buClr>
              <a:buFont typeface="+mj-lt"/>
              <a:buAutoNum type="arabicParenR"/>
              <a:defRPr/>
            </a:pPr>
            <a:r>
              <a:rPr lang="en-IN" sz="1700" b="1" dirty="0" smtClean="0">
                <a:solidFill>
                  <a:srgbClr val="0070C0"/>
                </a:solidFill>
                <a:latin typeface="Garamond" pitchFamily="18" charset="0"/>
              </a:rPr>
              <a:t>Website </a:t>
            </a:r>
            <a:r>
              <a:rPr lang="en-IN" sz="1700" b="1" dirty="0">
                <a:solidFill>
                  <a:srgbClr val="0070C0"/>
                </a:solidFill>
                <a:latin typeface="Garamond" pitchFamily="18" charset="0"/>
              </a:rPr>
              <a:t>provided only catalogues.</a:t>
            </a:r>
          </a:p>
          <a:p>
            <a:pPr marL="800100" lvl="1" indent="-342900" algn="just" eaLnBrk="1" fontAlgn="auto" hangingPunct="1">
              <a:lnSpc>
                <a:spcPct val="120000"/>
              </a:lnSpc>
              <a:spcAft>
                <a:spcPts val="0"/>
              </a:spcAft>
              <a:buClr>
                <a:schemeClr val="accent3"/>
              </a:buClr>
              <a:buFont typeface="+mj-lt"/>
              <a:buAutoNum type="arabicParenR"/>
              <a:defRPr/>
            </a:pPr>
            <a:r>
              <a:rPr lang="en-IN" sz="1700" b="1" dirty="0" smtClean="0">
                <a:solidFill>
                  <a:srgbClr val="0070C0"/>
                </a:solidFill>
                <a:latin typeface="Garamond" pitchFamily="18" charset="0"/>
              </a:rPr>
              <a:t>Website </a:t>
            </a:r>
            <a:r>
              <a:rPr lang="en-IN" sz="1700" b="1" dirty="0">
                <a:solidFill>
                  <a:srgbClr val="0070C0"/>
                </a:solidFill>
                <a:latin typeface="Garamond" pitchFamily="18" charset="0"/>
              </a:rPr>
              <a:t>is forbidden.</a:t>
            </a:r>
          </a:p>
          <a:p>
            <a:pPr marL="800100" lvl="1" indent="-342900" algn="just" eaLnBrk="1" fontAlgn="auto" hangingPunct="1">
              <a:lnSpc>
                <a:spcPct val="120000"/>
              </a:lnSpc>
              <a:spcAft>
                <a:spcPts val="0"/>
              </a:spcAft>
              <a:buClr>
                <a:schemeClr val="accent3"/>
              </a:buClr>
              <a:buFont typeface="+mj-lt"/>
              <a:buAutoNum type="arabicParenR"/>
              <a:defRPr/>
            </a:pPr>
            <a:r>
              <a:rPr lang="en-IN" sz="1700" b="1" dirty="0" smtClean="0">
                <a:solidFill>
                  <a:srgbClr val="0070C0"/>
                </a:solidFill>
                <a:latin typeface="Garamond" pitchFamily="18" charset="0"/>
              </a:rPr>
              <a:t>Website has provided </a:t>
            </a:r>
            <a:r>
              <a:rPr lang="en-IN" sz="1700" b="1" dirty="0">
                <a:solidFill>
                  <a:srgbClr val="0070C0"/>
                </a:solidFill>
                <a:latin typeface="Garamond" pitchFamily="18" charset="0"/>
              </a:rPr>
              <a:t>only the list of books.</a:t>
            </a:r>
          </a:p>
          <a:p>
            <a:pPr marL="800100" lvl="1" indent="-342900" algn="just" eaLnBrk="1" fontAlgn="auto" hangingPunct="1">
              <a:lnSpc>
                <a:spcPct val="120000"/>
              </a:lnSpc>
              <a:spcAft>
                <a:spcPts val="0"/>
              </a:spcAft>
              <a:buClr>
                <a:schemeClr val="accent3"/>
              </a:buClr>
              <a:buFont typeface="+mj-lt"/>
              <a:buAutoNum type="arabicParenR"/>
              <a:defRPr/>
            </a:pPr>
            <a:r>
              <a:rPr lang="en-IN" sz="1700" b="1" dirty="0" smtClean="0">
                <a:solidFill>
                  <a:srgbClr val="0070C0"/>
                </a:solidFill>
                <a:latin typeface="Garamond" pitchFamily="18" charset="0"/>
              </a:rPr>
              <a:t>Website </a:t>
            </a:r>
            <a:r>
              <a:rPr lang="en-IN" sz="1700" b="1" dirty="0">
                <a:solidFill>
                  <a:srgbClr val="0070C0"/>
                </a:solidFill>
                <a:latin typeface="Garamond" pitchFamily="18" charset="0"/>
              </a:rPr>
              <a:t>has provided only information in few lines.</a:t>
            </a:r>
          </a:p>
          <a:p>
            <a:pPr marL="800100" lvl="1" indent="-342900" algn="just" eaLnBrk="1" fontAlgn="auto" hangingPunct="1">
              <a:lnSpc>
                <a:spcPct val="120000"/>
              </a:lnSpc>
              <a:spcAft>
                <a:spcPts val="0"/>
              </a:spcAft>
              <a:buClr>
                <a:schemeClr val="accent3"/>
              </a:buClr>
              <a:buFont typeface="+mj-lt"/>
              <a:buAutoNum type="arabicParenR"/>
              <a:defRPr/>
            </a:pPr>
            <a:r>
              <a:rPr lang="en-IN" sz="1700" b="1" dirty="0" smtClean="0">
                <a:solidFill>
                  <a:srgbClr val="0070C0"/>
                </a:solidFill>
                <a:latin typeface="Garamond" pitchFamily="18" charset="0"/>
              </a:rPr>
              <a:t>Website </a:t>
            </a:r>
            <a:r>
              <a:rPr lang="en-IN" sz="1700" b="1" dirty="0">
                <a:solidFill>
                  <a:srgbClr val="0070C0"/>
                </a:solidFill>
                <a:latin typeface="Garamond" pitchFamily="18" charset="0"/>
              </a:rPr>
              <a:t>has provided only the contact information.</a:t>
            </a:r>
          </a:p>
          <a:p>
            <a:pPr marL="800100" lvl="1" indent="-342900" algn="just" eaLnBrk="1" fontAlgn="auto" hangingPunct="1">
              <a:lnSpc>
                <a:spcPct val="120000"/>
              </a:lnSpc>
              <a:spcAft>
                <a:spcPts val="0"/>
              </a:spcAft>
              <a:buClr>
                <a:schemeClr val="accent3"/>
              </a:buClr>
              <a:buFont typeface="+mj-lt"/>
              <a:buAutoNum type="arabicParenR"/>
              <a:defRPr/>
            </a:pPr>
            <a:r>
              <a:rPr lang="en-IN" sz="1700" b="1" dirty="0" smtClean="0">
                <a:solidFill>
                  <a:srgbClr val="0070C0"/>
                </a:solidFill>
                <a:latin typeface="Garamond" pitchFamily="18" charset="0"/>
              </a:rPr>
              <a:t>Website </a:t>
            </a:r>
            <a:r>
              <a:rPr lang="en-IN" sz="1700" b="1" dirty="0">
                <a:solidFill>
                  <a:srgbClr val="0070C0"/>
                </a:solidFill>
                <a:latin typeface="Garamond" pitchFamily="18" charset="0"/>
              </a:rPr>
              <a:t>has provided the catalogue search only</a:t>
            </a:r>
            <a:r>
              <a:rPr lang="en-IN" sz="1700" b="1" dirty="0" smtClean="0">
                <a:solidFill>
                  <a:srgbClr val="0070C0"/>
                </a:solidFill>
                <a:latin typeface="Garamond" pitchFamily="18" charset="0"/>
              </a:rPr>
              <a:t>.</a:t>
            </a:r>
            <a:endParaRPr lang="en-IN" sz="1800" b="1" dirty="0" smtClean="0">
              <a:solidFill>
                <a:srgbClr val="002060"/>
              </a:solidFill>
              <a:latin typeface="Garamond" pitchFamily="18" charset="0"/>
            </a:endParaRPr>
          </a:p>
        </p:txBody>
      </p:sp>
      <p:pic>
        <p:nvPicPr>
          <p:cNvPr id="25604" name="Picture 5" descr="D:\Webo_RP_Articles\methodolog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3314" y="34471"/>
            <a:ext cx="2179320" cy="161627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D6CA349F-F678-4F57-981F-26FDFB6BEF89}" type="slidenum">
              <a:rPr lang="en-US" altLang="en-US" smtClean="0"/>
              <a:pPr>
                <a:defRPr/>
              </a:pPr>
              <a:t>16</a:t>
            </a:fld>
            <a:endParaRPr lang="en-US"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57200"/>
            <a:ext cx="3276600" cy="1066800"/>
          </a:xfrm>
        </p:spPr>
        <p:txBody>
          <a:bodyPr>
            <a:noAutofit/>
          </a:bodyPr>
          <a:lstStyle/>
          <a:p>
            <a:pPr>
              <a:defRPr/>
            </a:pPr>
            <a:r>
              <a:rPr lang="en-US" sz="2800" dirty="0" smtClean="0">
                <a:solidFill>
                  <a:srgbClr val="7030A0"/>
                </a:solidFill>
                <a:latin typeface="Century Schoolbook" pitchFamily="18" charset="0"/>
              </a:rPr>
              <a:t>Tools Used for </a:t>
            </a:r>
            <a:br>
              <a:rPr lang="en-US" sz="2800" dirty="0" smtClean="0">
                <a:solidFill>
                  <a:srgbClr val="7030A0"/>
                </a:solidFill>
                <a:latin typeface="Century Schoolbook" pitchFamily="18" charset="0"/>
              </a:rPr>
            </a:br>
            <a:r>
              <a:rPr lang="en-US" sz="2800" dirty="0" smtClean="0">
                <a:solidFill>
                  <a:srgbClr val="7030A0"/>
                </a:solidFill>
                <a:latin typeface="Century Schoolbook" pitchFamily="18" charset="0"/>
              </a:rPr>
              <a:t>Data </a:t>
            </a:r>
            <a:r>
              <a:rPr lang="en-US" sz="2800" dirty="0">
                <a:solidFill>
                  <a:srgbClr val="7030A0"/>
                </a:solidFill>
                <a:latin typeface="Century Schoolbook" pitchFamily="18" charset="0"/>
              </a:rPr>
              <a:t>C</a:t>
            </a:r>
            <a:r>
              <a:rPr lang="en-US" sz="2800" dirty="0" smtClean="0">
                <a:solidFill>
                  <a:srgbClr val="7030A0"/>
                </a:solidFill>
                <a:latin typeface="Century Schoolbook" pitchFamily="18" charset="0"/>
              </a:rPr>
              <a:t>ollection</a:t>
            </a:r>
            <a:endParaRPr lang="en-US" dirty="0">
              <a:solidFill>
                <a:schemeClr val="tx2">
                  <a:satMod val="130000"/>
                </a:schemeClr>
              </a:solidFill>
            </a:endParaRPr>
          </a:p>
        </p:txBody>
      </p:sp>
      <p:sp>
        <p:nvSpPr>
          <p:cNvPr id="3" name="Subtitle 2"/>
          <p:cNvSpPr>
            <a:spLocks noGrp="1"/>
          </p:cNvSpPr>
          <p:nvPr>
            <p:ph type="subTitle" idx="1"/>
          </p:nvPr>
        </p:nvSpPr>
        <p:spPr>
          <a:xfrm>
            <a:off x="1431925" y="2209800"/>
            <a:ext cx="7407275" cy="4114800"/>
          </a:xfrm>
        </p:spPr>
        <p:txBody>
          <a:bodyPr>
            <a:normAutofit/>
          </a:bodyPr>
          <a:lstStyle/>
          <a:p>
            <a:pPr marL="370332" indent="-342900" algn="just" eaLnBrk="1" fontAlgn="auto" hangingPunct="1">
              <a:lnSpc>
                <a:spcPct val="120000"/>
              </a:lnSpc>
              <a:spcAft>
                <a:spcPts val="0"/>
              </a:spcAft>
              <a:buClr>
                <a:schemeClr val="accent3"/>
              </a:buClr>
              <a:buFont typeface="Wingdings" pitchFamily="2" charset="2"/>
              <a:buChar char="§"/>
              <a:defRPr/>
            </a:pPr>
            <a:r>
              <a:rPr lang="en-IN" sz="1900" b="1" dirty="0" err="1">
                <a:solidFill>
                  <a:srgbClr val="002060"/>
                </a:solidFill>
                <a:latin typeface="Garamond" pitchFamily="18" charset="0"/>
              </a:rPr>
              <a:t>Webometric</a:t>
            </a:r>
            <a:r>
              <a:rPr lang="en-IN" sz="1900" b="1" dirty="0">
                <a:solidFill>
                  <a:srgbClr val="002060"/>
                </a:solidFill>
                <a:latin typeface="Garamond" pitchFamily="18" charset="0"/>
              </a:rPr>
              <a:t> tools </a:t>
            </a:r>
            <a:r>
              <a:rPr lang="en-IN" sz="1900" b="1" dirty="0" smtClean="0">
                <a:solidFill>
                  <a:srgbClr val="002060"/>
                </a:solidFill>
                <a:latin typeface="Garamond" pitchFamily="18" charset="0"/>
              </a:rPr>
              <a:t>comprise of web </a:t>
            </a:r>
            <a:r>
              <a:rPr lang="en-IN" sz="1900" b="1" dirty="0">
                <a:solidFill>
                  <a:srgbClr val="002060"/>
                </a:solidFill>
                <a:latin typeface="Garamond" pitchFamily="18" charset="0"/>
              </a:rPr>
              <a:t>crawler software: </a:t>
            </a:r>
            <a:r>
              <a:rPr lang="en-IN" sz="1900" b="1" dirty="0">
                <a:solidFill>
                  <a:srgbClr val="06BA42"/>
                </a:solidFill>
                <a:latin typeface="Garamond" pitchFamily="18" charset="0"/>
              </a:rPr>
              <a:t>SocSciBot4 full version</a:t>
            </a:r>
            <a:r>
              <a:rPr lang="en-IN" sz="1900" b="1" dirty="0">
                <a:solidFill>
                  <a:srgbClr val="C00000"/>
                </a:solidFill>
                <a:latin typeface="Garamond" pitchFamily="18" charset="0"/>
              </a:rPr>
              <a:t> </a:t>
            </a:r>
            <a:r>
              <a:rPr lang="en-IN" sz="1900" b="1" dirty="0">
                <a:solidFill>
                  <a:srgbClr val="002060"/>
                </a:solidFill>
                <a:latin typeface="Garamond" pitchFamily="18" charset="0"/>
              </a:rPr>
              <a:t>(for link analysis), </a:t>
            </a:r>
            <a:r>
              <a:rPr lang="en-IN" sz="1900" b="1" dirty="0">
                <a:solidFill>
                  <a:srgbClr val="06BA42"/>
                </a:solidFill>
                <a:latin typeface="Garamond" pitchFamily="18" charset="0"/>
              </a:rPr>
              <a:t>Search Engine Optimization </a:t>
            </a:r>
            <a:r>
              <a:rPr lang="en-IN" sz="1900" b="1" dirty="0">
                <a:solidFill>
                  <a:srgbClr val="002060"/>
                </a:solidFill>
                <a:latin typeface="Garamond" pitchFamily="18" charset="0"/>
              </a:rPr>
              <a:t>(SEO) </a:t>
            </a:r>
            <a:r>
              <a:rPr lang="en-IN" sz="1900" b="1" dirty="0">
                <a:solidFill>
                  <a:srgbClr val="06BA42"/>
                </a:solidFill>
                <a:latin typeface="Garamond" pitchFamily="18" charset="0"/>
              </a:rPr>
              <a:t>tools</a:t>
            </a:r>
            <a:r>
              <a:rPr lang="en-IN" sz="1900" b="1" dirty="0">
                <a:solidFill>
                  <a:srgbClr val="C00000"/>
                </a:solidFill>
                <a:latin typeface="Garamond" pitchFamily="18" charset="0"/>
              </a:rPr>
              <a:t> </a:t>
            </a:r>
            <a:r>
              <a:rPr lang="en-IN" sz="1900" b="1" dirty="0">
                <a:solidFill>
                  <a:srgbClr val="002060"/>
                </a:solidFill>
                <a:latin typeface="Garamond" pitchFamily="18" charset="0"/>
              </a:rPr>
              <a:t>(for link extractor); </a:t>
            </a:r>
            <a:r>
              <a:rPr lang="en-IN" sz="1900" b="1" dirty="0">
                <a:solidFill>
                  <a:srgbClr val="06BA42"/>
                </a:solidFill>
                <a:latin typeface="Garamond" pitchFamily="18" charset="0"/>
              </a:rPr>
              <a:t>Google Search Engine</a:t>
            </a:r>
            <a:r>
              <a:rPr lang="en-IN" sz="1900" b="1" dirty="0">
                <a:solidFill>
                  <a:srgbClr val="002060"/>
                </a:solidFill>
                <a:latin typeface="Garamond" pitchFamily="18" charset="0"/>
              </a:rPr>
              <a:t>; </a:t>
            </a:r>
            <a:r>
              <a:rPr lang="en-IN" sz="1900" b="1" dirty="0">
                <a:solidFill>
                  <a:srgbClr val="06BA42"/>
                </a:solidFill>
                <a:latin typeface="Garamond" pitchFamily="18" charset="0"/>
              </a:rPr>
              <a:t>Google Scholar </a:t>
            </a:r>
            <a:r>
              <a:rPr lang="en-IN" sz="1900" b="1" dirty="0">
                <a:solidFill>
                  <a:srgbClr val="002060"/>
                </a:solidFill>
                <a:latin typeface="Garamond" pitchFamily="18" charset="0"/>
              </a:rPr>
              <a:t>(for academic items);  </a:t>
            </a:r>
          </a:p>
          <a:p>
            <a:pPr marL="370332" indent="-342900" algn="just" eaLnBrk="1" fontAlgn="auto" hangingPunct="1">
              <a:lnSpc>
                <a:spcPct val="120000"/>
              </a:lnSpc>
              <a:spcAft>
                <a:spcPts val="0"/>
              </a:spcAft>
              <a:buClr>
                <a:schemeClr val="accent3"/>
              </a:buClr>
              <a:buFont typeface="Wingdings" pitchFamily="2" charset="2"/>
              <a:buChar char="§"/>
              <a:defRPr/>
            </a:pPr>
            <a:endParaRPr lang="en-IN" sz="1900" b="1" dirty="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r>
              <a:rPr lang="en-IN" sz="1900" b="1" dirty="0" err="1">
                <a:solidFill>
                  <a:srgbClr val="06BA42"/>
                </a:solidFill>
                <a:latin typeface="Garamond" pitchFamily="18" charset="0"/>
              </a:rPr>
              <a:t>Alexa</a:t>
            </a:r>
            <a:r>
              <a:rPr lang="en-IN" sz="1900" b="1" dirty="0">
                <a:solidFill>
                  <a:srgbClr val="C00000"/>
                </a:solidFill>
                <a:latin typeface="Garamond" pitchFamily="18" charset="0"/>
              </a:rPr>
              <a:t> </a:t>
            </a:r>
            <a:r>
              <a:rPr lang="en-IN" sz="1900" b="1" dirty="0">
                <a:solidFill>
                  <a:srgbClr val="002060"/>
                </a:solidFill>
                <a:latin typeface="Garamond" pitchFamily="18" charset="0"/>
              </a:rPr>
              <a:t>Web Analyst (for web traffic); </a:t>
            </a:r>
            <a:r>
              <a:rPr lang="en-IN" sz="1900" b="1" dirty="0">
                <a:solidFill>
                  <a:srgbClr val="06BA42"/>
                </a:solidFill>
                <a:latin typeface="Garamond" pitchFamily="18" charset="0"/>
              </a:rPr>
              <a:t>Web Page </a:t>
            </a:r>
            <a:r>
              <a:rPr lang="en-IN" sz="1900" b="1" dirty="0" err="1">
                <a:solidFill>
                  <a:srgbClr val="06BA42"/>
                </a:solidFill>
                <a:latin typeface="Garamond" pitchFamily="18" charset="0"/>
              </a:rPr>
              <a:t>Analyzer</a:t>
            </a:r>
            <a:r>
              <a:rPr lang="en-IN" sz="1900" b="1" dirty="0">
                <a:solidFill>
                  <a:srgbClr val="06BA42"/>
                </a:solidFill>
                <a:latin typeface="Garamond" pitchFamily="18" charset="0"/>
              </a:rPr>
              <a:t> </a:t>
            </a:r>
            <a:r>
              <a:rPr lang="en-IN" sz="1900" b="1" dirty="0">
                <a:solidFill>
                  <a:srgbClr val="002060"/>
                </a:solidFill>
                <a:latin typeface="Garamond" pitchFamily="18" charset="0"/>
              </a:rPr>
              <a:t>(for website performance tool and web page speed analysis); </a:t>
            </a:r>
          </a:p>
          <a:p>
            <a:pPr marL="370332" indent="-342900" algn="just" eaLnBrk="1" fontAlgn="auto" hangingPunct="1">
              <a:lnSpc>
                <a:spcPct val="120000"/>
              </a:lnSpc>
              <a:spcAft>
                <a:spcPts val="0"/>
              </a:spcAft>
              <a:buClr>
                <a:schemeClr val="accent3"/>
              </a:buClr>
              <a:buFont typeface="Wingdings" pitchFamily="2" charset="2"/>
              <a:buChar char="§"/>
              <a:defRPr/>
            </a:pPr>
            <a:endParaRPr lang="en-IN" sz="1900" b="1" dirty="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r>
              <a:rPr lang="en-IN" sz="1900" b="1" dirty="0">
                <a:solidFill>
                  <a:srgbClr val="06BA42"/>
                </a:solidFill>
                <a:latin typeface="Garamond" pitchFamily="18" charset="0"/>
              </a:rPr>
              <a:t>WAVE</a:t>
            </a:r>
            <a:r>
              <a:rPr lang="en-IN" sz="1900" b="1" dirty="0">
                <a:solidFill>
                  <a:srgbClr val="002060"/>
                </a:solidFill>
                <a:latin typeface="Garamond" pitchFamily="18" charset="0"/>
              </a:rPr>
              <a:t>: web content evaluator (for accessibility and error); and </a:t>
            </a:r>
            <a:r>
              <a:rPr lang="en-IN" sz="1900" b="1" dirty="0" err="1">
                <a:solidFill>
                  <a:srgbClr val="06BA42"/>
                </a:solidFill>
                <a:latin typeface="Garamond" pitchFamily="18" charset="0"/>
              </a:rPr>
              <a:t>Pajek</a:t>
            </a:r>
            <a:r>
              <a:rPr lang="en-IN" sz="1900" b="1" dirty="0">
                <a:solidFill>
                  <a:srgbClr val="06BA42"/>
                </a:solidFill>
                <a:latin typeface="Garamond" pitchFamily="18" charset="0"/>
              </a:rPr>
              <a:t> 2.03 Software </a:t>
            </a:r>
            <a:r>
              <a:rPr lang="en-IN" sz="1900" b="1" dirty="0">
                <a:solidFill>
                  <a:srgbClr val="002060"/>
                </a:solidFill>
                <a:latin typeface="Garamond" pitchFamily="18" charset="0"/>
              </a:rPr>
              <a:t>for large network analysis.  </a:t>
            </a:r>
          </a:p>
          <a:p>
            <a:pPr marL="370332" indent="-342900" algn="just" eaLnBrk="1" fontAlgn="auto" hangingPunct="1">
              <a:lnSpc>
                <a:spcPct val="120000"/>
              </a:lnSpc>
              <a:spcAft>
                <a:spcPts val="0"/>
              </a:spcAft>
              <a:buClr>
                <a:schemeClr val="accent3"/>
              </a:buClr>
              <a:buFont typeface="Wingdings" pitchFamily="2" charset="2"/>
              <a:buChar char="§"/>
              <a:defRPr/>
            </a:pPr>
            <a:endParaRPr lang="en-IN" sz="1900" b="1" dirty="0">
              <a:solidFill>
                <a:srgbClr val="002060"/>
              </a:solidFill>
              <a:latin typeface="Garamond" pitchFamily="18" charset="0"/>
            </a:endParaRPr>
          </a:p>
        </p:txBody>
      </p:sp>
      <p:pic>
        <p:nvPicPr>
          <p:cNvPr id="266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4519" y="23446"/>
            <a:ext cx="250507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D6CA349F-F678-4F57-981F-26FDFB6BEF89}" type="slidenum">
              <a:rPr lang="en-US" altLang="en-US" smtClean="0"/>
              <a:pPr>
                <a:defRPr/>
              </a:pPr>
              <a:t>17</a:t>
            </a:fld>
            <a:endParaRPr lang="en-US"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57200"/>
            <a:ext cx="3276600" cy="568325"/>
          </a:xfrm>
        </p:spPr>
        <p:txBody>
          <a:bodyPr>
            <a:noAutofit/>
          </a:bodyPr>
          <a:lstStyle/>
          <a:p>
            <a:pPr>
              <a:defRPr/>
            </a:pPr>
            <a:r>
              <a:rPr lang="en-US" sz="2800" dirty="0" smtClean="0">
                <a:solidFill>
                  <a:srgbClr val="7030A0"/>
                </a:solidFill>
                <a:latin typeface="Century Schoolbook" pitchFamily="18" charset="0"/>
              </a:rPr>
              <a:t>Software Tools</a:t>
            </a:r>
            <a:endParaRPr lang="en-US" dirty="0">
              <a:solidFill>
                <a:schemeClr val="tx2">
                  <a:satMod val="130000"/>
                </a:schemeClr>
              </a:solidFill>
            </a:endParaRPr>
          </a:p>
        </p:txBody>
      </p:sp>
      <p:sp>
        <p:nvSpPr>
          <p:cNvPr id="3" name="Subtitle 2"/>
          <p:cNvSpPr>
            <a:spLocks noGrp="1"/>
          </p:cNvSpPr>
          <p:nvPr>
            <p:ph type="subTitle" idx="1"/>
          </p:nvPr>
        </p:nvSpPr>
        <p:spPr>
          <a:xfrm>
            <a:off x="1431925" y="2209800"/>
            <a:ext cx="7407275" cy="4114800"/>
          </a:xfrm>
        </p:spPr>
        <p:txBody>
          <a:bodyPr>
            <a:normAutofit fontScale="92500"/>
          </a:bodyPr>
          <a:lstStyle/>
          <a:p>
            <a:pPr marL="370332" indent="-342900" algn="just" eaLnBrk="1" fontAlgn="auto" hangingPunct="1">
              <a:lnSpc>
                <a:spcPct val="120000"/>
              </a:lnSpc>
              <a:spcAft>
                <a:spcPts val="0"/>
              </a:spcAft>
              <a:buClr>
                <a:schemeClr val="accent3"/>
              </a:buClr>
              <a:buFont typeface="Wingdings" pitchFamily="2" charset="2"/>
              <a:buChar char="§"/>
              <a:defRPr/>
            </a:pPr>
            <a:r>
              <a:rPr lang="en-IN" sz="1900" b="1" dirty="0" smtClean="0">
                <a:solidFill>
                  <a:srgbClr val="C00000"/>
                </a:solidFill>
                <a:latin typeface="Garamond" pitchFamily="18" charset="0"/>
              </a:rPr>
              <a:t>SocSciBot4</a:t>
            </a:r>
            <a:r>
              <a:rPr lang="en-IN" sz="1900" b="1" dirty="0" smtClean="0">
                <a:solidFill>
                  <a:srgbClr val="002060"/>
                </a:solidFill>
                <a:latin typeface="Garamond" pitchFamily="18" charset="0"/>
              </a:rPr>
              <a:t> </a:t>
            </a:r>
            <a:r>
              <a:rPr lang="en-IN" sz="1900" b="1" dirty="0">
                <a:solidFill>
                  <a:srgbClr val="002060"/>
                </a:solidFill>
                <a:latin typeface="Garamond" pitchFamily="18" charset="0"/>
              </a:rPr>
              <a:t>full </a:t>
            </a:r>
            <a:r>
              <a:rPr lang="en-IN" sz="1900" b="1" dirty="0" smtClean="0">
                <a:solidFill>
                  <a:srgbClr val="002060"/>
                </a:solidFill>
                <a:latin typeface="Garamond" pitchFamily="18" charset="0"/>
              </a:rPr>
              <a:t>version </a:t>
            </a:r>
            <a:r>
              <a:rPr lang="en-IN" sz="1900" b="1" dirty="0">
                <a:solidFill>
                  <a:srgbClr val="002060"/>
                </a:solidFill>
                <a:latin typeface="Garamond" pitchFamily="18" charset="0"/>
              </a:rPr>
              <a:t>(http://socscibot.wlv.ac.uk/) </a:t>
            </a:r>
            <a:r>
              <a:rPr lang="en-IN" sz="1900" b="1" dirty="0" smtClean="0">
                <a:solidFill>
                  <a:srgbClr val="002060"/>
                </a:solidFill>
                <a:latin typeface="Garamond" pitchFamily="18" charset="0"/>
              </a:rPr>
              <a:t>has been downloaded after the permission of </a:t>
            </a:r>
            <a:r>
              <a:rPr lang="en-IN" sz="1900" b="1" dirty="0" smtClean="0">
                <a:solidFill>
                  <a:srgbClr val="00B050"/>
                </a:solidFill>
                <a:latin typeface="Garamond" pitchFamily="18" charset="0"/>
              </a:rPr>
              <a:t>Prof</a:t>
            </a:r>
            <a:r>
              <a:rPr lang="en-IN" sz="1900" b="1" dirty="0">
                <a:solidFill>
                  <a:srgbClr val="00B050"/>
                </a:solidFill>
                <a:latin typeface="Garamond" pitchFamily="18" charset="0"/>
              </a:rPr>
              <a:t>. Mike </a:t>
            </a:r>
            <a:r>
              <a:rPr lang="en-IN" sz="1900" b="1" dirty="0" err="1">
                <a:solidFill>
                  <a:srgbClr val="00B050"/>
                </a:solidFill>
                <a:latin typeface="Garamond" pitchFamily="18" charset="0"/>
              </a:rPr>
              <a:t>Thelwall</a:t>
            </a:r>
            <a:r>
              <a:rPr lang="en-IN" sz="1900" b="1" dirty="0">
                <a:solidFill>
                  <a:srgbClr val="00B050"/>
                </a:solidFill>
                <a:latin typeface="Garamond" pitchFamily="18" charset="0"/>
              </a:rPr>
              <a:t>, Statistical Cybermetrics Research Group, University of Wolverhampton, U.K. </a:t>
            </a:r>
            <a:r>
              <a:rPr lang="en-IN" sz="1900" b="1" dirty="0" smtClean="0">
                <a:solidFill>
                  <a:srgbClr val="00B050"/>
                </a:solidFill>
                <a:latin typeface="Garamond" pitchFamily="18" charset="0"/>
              </a:rPr>
              <a:t>  </a:t>
            </a:r>
          </a:p>
          <a:p>
            <a:pPr marL="370332" indent="-342900" algn="just" eaLnBrk="1" fontAlgn="auto" hangingPunct="1">
              <a:lnSpc>
                <a:spcPct val="120000"/>
              </a:lnSpc>
              <a:spcAft>
                <a:spcPts val="0"/>
              </a:spcAft>
              <a:buClr>
                <a:schemeClr val="accent3"/>
              </a:buClr>
              <a:buFont typeface="Wingdings" pitchFamily="2" charset="2"/>
              <a:buChar char="§"/>
              <a:defRPr/>
            </a:pPr>
            <a:endParaRPr lang="en-IN" sz="19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r>
              <a:rPr lang="en-IN" sz="1900" b="1" dirty="0" smtClean="0">
                <a:solidFill>
                  <a:srgbClr val="C00000"/>
                </a:solidFill>
                <a:latin typeface="Garamond" pitchFamily="18" charset="0"/>
              </a:rPr>
              <a:t>SocSciBot software </a:t>
            </a:r>
            <a:r>
              <a:rPr lang="en-IN" sz="1900" b="1" dirty="0" smtClean="0">
                <a:solidFill>
                  <a:srgbClr val="002060"/>
                </a:solidFill>
                <a:latin typeface="Garamond" pitchFamily="18" charset="0"/>
              </a:rPr>
              <a:t>has been used to extract various links from the Library website and for link network analysis.</a:t>
            </a:r>
          </a:p>
          <a:p>
            <a:pPr marL="370332" indent="-342900" algn="just" eaLnBrk="1" fontAlgn="auto" hangingPunct="1">
              <a:lnSpc>
                <a:spcPct val="120000"/>
              </a:lnSpc>
              <a:spcAft>
                <a:spcPts val="0"/>
              </a:spcAft>
              <a:buClr>
                <a:schemeClr val="accent3"/>
              </a:buClr>
              <a:buFont typeface="Wingdings" pitchFamily="2" charset="2"/>
              <a:buChar char="§"/>
              <a:defRPr/>
            </a:pPr>
            <a:endParaRPr lang="en-IN" sz="19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r>
              <a:rPr lang="en-IN" sz="1900" b="1" dirty="0" err="1" smtClean="0">
                <a:solidFill>
                  <a:srgbClr val="C00000"/>
                </a:solidFill>
                <a:latin typeface="Garamond" pitchFamily="18" charset="0"/>
              </a:rPr>
              <a:t>Pajek</a:t>
            </a:r>
            <a:r>
              <a:rPr lang="en-IN" sz="1900" b="1" dirty="0" smtClean="0">
                <a:solidFill>
                  <a:srgbClr val="C00000"/>
                </a:solidFill>
                <a:latin typeface="Garamond" pitchFamily="18" charset="0"/>
              </a:rPr>
              <a:t> </a:t>
            </a:r>
            <a:r>
              <a:rPr lang="en-IN" sz="1900" b="1" dirty="0">
                <a:solidFill>
                  <a:srgbClr val="C00000"/>
                </a:solidFill>
                <a:latin typeface="Garamond" pitchFamily="18" charset="0"/>
              </a:rPr>
              <a:t>2.03 software </a:t>
            </a:r>
            <a:r>
              <a:rPr lang="en-IN" sz="1900" b="1" dirty="0">
                <a:solidFill>
                  <a:srgbClr val="002060"/>
                </a:solidFill>
                <a:latin typeface="Garamond" pitchFamily="18" charset="0"/>
              </a:rPr>
              <a:t>(developed by </a:t>
            </a:r>
            <a:r>
              <a:rPr lang="en-IN" sz="1900" b="1" dirty="0">
                <a:solidFill>
                  <a:srgbClr val="00B050"/>
                </a:solidFill>
                <a:latin typeface="Garamond" pitchFamily="18" charset="0"/>
              </a:rPr>
              <a:t>Vladimir </a:t>
            </a:r>
            <a:r>
              <a:rPr lang="en-IN" sz="1900" b="1" dirty="0" err="1">
                <a:solidFill>
                  <a:srgbClr val="00B050"/>
                </a:solidFill>
                <a:latin typeface="Garamond" pitchFamily="18" charset="0"/>
              </a:rPr>
              <a:t>Batagelj</a:t>
            </a:r>
            <a:r>
              <a:rPr lang="en-IN" sz="1900" b="1" dirty="0">
                <a:solidFill>
                  <a:srgbClr val="00B050"/>
                </a:solidFill>
                <a:latin typeface="Garamond" pitchFamily="18" charset="0"/>
              </a:rPr>
              <a:t> and Andrej </a:t>
            </a:r>
            <a:r>
              <a:rPr lang="en-IN" sz="1900" b="1" dirty="0" err="1">
                <a:solidFill>
                  <a:srgbClr val="00B050"/>
                </a:solidFill>
                <a:latin typeface="Garamond" pitchFamily="18" charset="0"/>
              </a:rPr>
              <a:t>Mrvar</a:t>
            </a:r>
            <a:r>
              <a:rPr lang="en-IN" sz="1900" b="1" dirty="0">
                <a:solidFill>
                  <a:srgbClr val="00B050"/>
                </a:solidFill>
                <a:latin typeface="Garamond" pitchFamily="18" charset="0"/>
              </a:rPr>
              <a:t>, University of Ljubljana, Slovenia</a:t>
            </a:r>
            <a:r>
              <a:rPr lang="en-IN" sz="1900" b="1" dirty="0">
                <a:solidFill>
                  <a:srgbClr val="002060"/>
                </a:solidFill>
                <a:latin typeface="Garamond" pitchFamily="18" charset="0"/>
              </a:rPr>
              <a:t>) has been downloaded for large network </a:t>
            </a:r>
            <a:r>
              <a:rPr lang="en-IN" sz="1900" b="1" dirty="0" smtClean="0">
                <a:solidFill>
                  <a:srgbClr val="002060"/>
                </a:solidFill>
                <a:latin typeface="Garamond" pitchFamily="18" charset="0"/>
              </a:rPr>
              <a:t>analysis [http://vlado.fmf.uni-lj.si/pub/networks/pajek/].  </a:t>
            </a:r>
            <a:endParaRPr lang="en-IN" sz="1900" b="1" dirty="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endParaRPr lang="en-IN" sz="1900" b="1" dirty="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endParaRPr lang="en-IN" sz="19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IN" sz="1900" b="1" dirty="0">
              <a:solidFill>
                <a:srgbClr val="002060"/>
              </a:solidFill>
              <a:latin typeface="Garamond" pitchFamily="18" charset="0"/>
            </a:endParaRPr>
          </a:p>
        </p:txBody>
      </p:sp>
      <p:pic>
        <p:nvPicPr>
          <p:cNvPr id="34820"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7715" y="-1"/>
            <a:ext cx="2232025" cy="176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1" name="Picture 6" descr="D:\Webo_RP_Articles\pajek2.pn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9740" y="0"/>
            <a:ext cx="2016125"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D6CA349F-F678-4F57-981F-26FDFB6BEF89}" type="slidenum">
              <a:rPr lang="en-US" altLang="en-US" smtClean="0"/>
              <a:pPr>
                <a:defRPr/>
              </a:pPr>
              <a:t>18</a:t>
            </a:fld>
            <a:endParaRPr lang="en-US" altLang="en-US"/>
          </a:p>
        </p:txBody>
      </p:sp>
    </p:spTree>
    <p:extLst>
      <p:ext uri="{BB962C8B-B14F-4D97-AF65-F5344CB8AC3E}">
        <p14:creationId xmlns:p14="http://schemas.microsoft.com/office/powerpoint/2010/main" val="34073208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57200"/>
            <a:ext cx="3276600" cy="685800"/>
          </a:xfrm>
        </p:spPr>
        <p:txBody>
          <a:bodyPr>
            <a:noAutofit/>
          </a:bodyPr>
          <a:lstStyle/>
          <a:p>
            <a:pPr>
              <a:defRPr/>
            </a:pPr>
            <a:r>
              <a:rPr lang="en-US" sz="2800" dirty="0" smtClean="0">
                <a:solidFill>
                  <a:srgbClr val="7030A0"/>
                </a:solidFill>
                <a:latin typeface="Century Schoolbook" pitchFamily="18" charset="0"/>
              </a:rPr>
              <a:t>Data Collection</a:t>
            </a:r>
            <a:endParaRPr lang="en-US" dirty="0">
              <a:solidFill>
                <a:schemeClr val="tx2">
                  <a:satMod val="130000"/>
                </a:schemeClr>
              </a:solidFill>
            </a:endParaRPr>
          </a:p>
        </p:txBody>
      </p:sp>
      <p:sp>
        <p:nvSpPr>
          <p:cNvPr id="3" name="Subtitle 2"/>
          <p:cNvSpPr>
            <a:spLocks noGrp="1"/>
          </p:cNvSpPr>
          <p:nvPr>
            <p:ph type="subTitle" idx="1"/>
          </p:nvPr>
        </p:nvSpPr>
        <p:spPr>
          <a:xfrm>
            <a:off x="1431925" y="2209800"/>
            <a:ext cx="7407275" cy="4419600"/>
          </a:xfrm>
        </p:spPr>
        <p:txBody>
          <a:bodyPr>
            <a:noAutofit/>
          </a:bodyPr>
          <a:lstStyle/>
          <a:p>
            <a:pPr marL="370332" indent="-342900" algn="just" eaLnBrk="1" fontAlgn="auto" hangingPunct="1">
              <a:lnSpc>
                <a:spcPct val="120000"/>
              </a:lnSpc>
              <a:spcAft>
                <a:spcPts val="0"/>
              </a:spcAft>
              <a:buClr>
                <a:schemeClr val="accent3"/>
              </a:buClr>
              <a:buFont typeface="Wingdings" pitchFamily="2" charset="2"/>
              <a:buChar char="§"/>
              <a:defRPr/>
            </a:pPr>
            <a:r>
              <a:rPr lang="en-IN" sz="1700" b="1" dirty="0" smtClean="0">
                <a:solidFill>
                  <a:srgbClr val="002060"/>
                </a:solidFill>
                <a:latin typeface="Garamond" pitchFamily="18" charset="0"/>
              </a:rPr>
              <a:t>Each </a:t>
            </a:r>
            <a:r>
              <a:rPr lang="en-IN" sz="1700" b="1" dirty="0">
                <a:solidFill>
                  <a:srgbClr val="002060"/>
                </a:solidFill>
                <a:latin typeface="Garamond" pitchFamily="18" charset="0"/>
              </a:rPr>
              <a:t>Library Website has been navigated to </a:t>
            </a:r>
            <a:r>
              <a:rPr lang="en-IN" sz="1700" b="1" dirty="0" smtClean="0">
                <a:solidFill>
                  <a:srgbClr val="002060"/>
                </a:solidFill>
                <a:latin typeface="Garamond" pitchFamily="18" charset="0"/>
              </a:rPr>
              <a:t>analyse </a:t>
            </a:r>
            <a:r>
              <a:rPr lang="en-IN" sz="1700" b="1" dirty="0">
                <a:solidFill>
                  <a:srgbClr val="002060"/>
                </a:solidFill>
                <a:latin typeface="Garamond" pitchFamily="18" charset="0"/>
              </a:rPr>
              <a:t>the content of the web pages and gathered information on </a:t>
            </a:r>
            <a:r>
              <a:rPr lang="en-IN" sz="1700" b="1" dirty="0">
                <a:solidFill>
                  <a:srgbClr val="00B050"/>
                </a:solidFill>
                <a:latin typeface="Garamond" pitchFamily="18" charset="0"/>
              </a:rPr>
              <a:t>Authority, Collection Details, Contact Details, Digital Repository, Frequently Asked Questions (FAQ), Feedback, Links to E-resources, News, OPAC, Online Forms, Sites Language,  Site Map and Update </a:t>
            </a:r>
            <a:r>
              <a:rPr lang="en-IN" sz="1700" b="1" dirty="0" smtClean="0">
                <a:solidFill>
                  <a:srgbClr val="00B050"/>
                </a:solidFill>
                <a:latin typeface="Garamond" pitchFamily="18" charset="0"/>
              </a:rPr>
              <a:t>Status. </a:t>
            </a:r>
          </a:p>
          <a:p>
            <a:pPr marL="370332" indent="-342900" algn="just" eaLnBrk="1" fontAlgn="auto" hangingPunct="1">
              <a:lnSpc>
                <a:spcPct val="120000"/>
              </a:lnSpc>
              <a:spcAft>
                <a:spcPts val="0"/>
              </a:spcAft>
              <a:buClr>
                <a:schemeClr val="accent3"/>
              </a:buClr>
              <a:buFont typeface="Wingdings" pitchFamily="2" charset="2"/>
              <a:buChar char="§"/>
              <a:defRPr/>
            </a:pPr>
            <a:endParaRPr lang="en-IN" sz="17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r>
              <a:rPr lang="en-IN" sz="1700" b="1" dirty="0" smtClean="0">
                <a:solidFill>
                  <a:srgbClr val="002060"/>
                </a:solidFill>
                <a:latin typeface="Garamond" pitchFamily="18" charset="0"/>
              </a:rPr>
              <a:t>The </a:t>
            </a:r>
            <a:r>
              <a:rPr lang="en-IN" sz="1700" b="1" dirty="0">
                <a:solidFill>
                  <a:srgbClr val="002060"/>
                </a:solidFill>
                <a:latin typeface="Garamond" pitchFamily="18" charset="0"/>
              </a:rPr>
              <a:t>required data on Total Number of Web </a:t>
            </a:r>
            <a:r>
              <a:rPr lang="en-IN" sz="1700" b="1" dirty="0" smtClean="0">
                <a:solidFill>
                  <a:srgbClr val="002060"/>
                </a:solidFill>
                <a:latin typeface="Garamond" pitchFamily="18" charset="0"/>
              </a:rPr>
              <a:t>Pages and </a:t>
            </a:r>
            <a:r>
              <a:rPr lang="en-IN" sz="1700" b="1" dirty="0">
                <a:solidFill>
                  <a:srgbClr val="002060"/>
                </a:solidFill>
                <a:latin typeface="Garamond" pitchFamily="18" charset="0"/>
              </a:rPr>
              <a:t>Out Links or External Links </a:t>
            </a:r>
            <a:r>
              <a:rPr lang="en-IN" sz="1700" b="1" dirty="0" smtClean="0">
                <a:solidFill>
                  <a:srgbClr val="002060"/>
                </a:solidFill>
                <a:latin typeface="Garamond" pitchFamily="18" charset="0"/>
              </a:rPr>
              <a:t> were </a:t>
            </a:r>
            <a:r>
              <a:rPr lang="en-IN" sz="1700" b="1" dirty="0">
                <a:solidFill>
                  <a:srgbClr val="002060"/>
                </a:solidFill>
                <a:latin typeface="Garamond" pitchFamily="18" charset="0"/>
              </a:rPr>
              <a:t>extracted using SocSciBot software. </a:t>
            </a:r>
            <a:endParaRPr lang="en-IN" sz="17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endParaRPr lang="en-IN" sz="1700" b="1" dirty="0" smtClean="0">
              <a:solidFill>
                <a:srgbClr val="002060"/>
              </a:solidFill>
              <a:latin typeface="Garamond" pitchFamily="18" charset="0"/>
            </a:endParaRPr>
          </a:p>
          <a:p>
            <a:pPr marL="370332" indent="-342900" eaLnBrk="1" fontAlgn="auto" hangingPunct="1">
              <a:lnSpc>
                <a:spcPct val="120000"/>
              </a:lnSpc>
              <a:spcAft>
                <a:spcPts val="0"/>
              </a:spcAft>
              <a:buClr>
                <a:schemeClr val="accent3"/>
              </a:buClr>
              <a:buFont typeface="Wingdings" pitchFamily="2" charset="2"/>
              <a:buChar char="§"/>
              <a:defRPr/>
            </a:pPr>
            <a:r>
              <a:rPr lang="en-IN" sz="1700" b="1" dirty="0" smtClean="0">
                <a:solidFill>
                  <a:srgbClr val="002060"/>
                </a:solidFill>
                <a:latin typeface="Garamond" pitchFamily="18" charset="0"/>
              </a:rPr>
              <a:t>The  </a:t>
            </a:r>
            <a:r>
              <a:rPr lang="en-IN" sz="1700" b="1" dirty="0">
                <a:solidFill>
                  <a:srgbClr val="002060"/>
                </a:solidFill>
                <a:latin typeface="Garamond" pitchFamily="18" charset="0"/>
              </a:rPr>
              <a:t>data </a:t>
            </a:r>
            <a:r>
              <a:rPr lang="en-IN" sz="1700" b="1" dirty="0" smtClean="0">
                <a:solidFill>
                  <a:srgbClr val="002060"/>
                </a:solidFill>
                <a:latin typeface="Garamond" pitchFamily="18" charset="0"/>
              </a:rPr>
              <a:t>on  In-Links  or  Back </a:t>
            </a:r>
            <a:r>
              <a:rPr lang="en-IN" sz="1700" b="1" dirty="0">
                <a:solidFill>
                  <a:srgbClr val="002060"/>
                </a:solidFill>
                <a:latin typeface="Garamond" pitchFamily="18" charset="0"/>
              </a:rPr>
              <a:t>Links, </a:t>
            </a:r>
            <a:r>
              <a:rPr lang="en-IN" sz="1700" b="1" dirty="0" smtClean="0">
                <a:solidFill>
                  <a:srgbClr val="002060"/>
                </a:solidFill>
                <a:latin typeface="Garamond" pitchFamily="18" charset="0"/>
              </a:rPr>
              <a:t> Self </a:t>
            </a:r>
            <a:r>
              <a:rPr lang="en-IN" sz="1700" b="1" dirty="0">
                <a:solidFill>
                  <a:srgbClr val="002060"/>
                </a:solidFill>
                <a:latin typeface="Garamond" pitchFamily="18" charset="0"/>
              </a:rPr>
              <a:t>Links </a:t>
            </a:r>
            <a:r>
              <a:rPr lang="en-IN" sz="1700" b="1" dirty="0" smtClean="0">
                <a:solidFill>
                  <a:srgbClr val="002060"/>
                </a:solidFill>
                <a:latin typeface="Garamond" pitchFamily="18" charset="0"/>
              </a:rPr>
              <a:t> and  Total  Links  were </a:t>
            </a:r>
            <a:r>
              <a:rPr lang="en-IN" sz="1700" b="1" dirty="0">
                <a:solidFill>
                  <a:srgbClr val="002060"/>
                </a:solidFill>
                <a:latin typeface="Garamond" pitchFamily="18" charset="0"/>
              </a:rPr>
              <a:t>extracted </a:t>
            </a:r>
            <a:r>
              <a:rPr lang="en-IN" sz="1700" b="1" dirty="0" smtClean="0">
                <a:solidFill>
                  <a:srgbClr val="002060"/>
                </a:solidFill>
                <a:latin typeface="Garamond" pitchFamily="18" charset="0"/>
              </a:rPr>
              <a:t> by </a:t>
            </a:r>
            <a:r>
              <a:rPr lang="en-IN" sz="1700" b="1" dirty="0">
                <a:solidFill>
                  <a:srgbClr val="002060"/>
                </a:solidFill>
                <a:latin typeface="Garamond" pitchFamily="18" charset="0"/>
              </a:rPr>
              <a:t>using </a:t>
            </a:r>
            <a:r>
              <a:rPr lang="en-IN" sz="1700" b="1" dirty="0" smtClean="0">
                <a:solidFill>
                  <a:srgbClr val="002060"/>
                </a:solidFill>
                <a:latin typeface="Garamond" pitchFamily="18" charset="0"/>
              </a:rPr>
              <a:t> SEO  tools  viz</a:t>
            </a:r>
            <a:r>
              <a:rPr lang="en-IN" sz="1700" b="1" dirty="0">
                <a:solidFill>
                  <a:srgbClr val="002060"/>
                </a:solidFill>
                <a:latin typeface="Garamond" pitchFamily="18" charset="0"/>
              </a:rPr>
              <a:t>., </a:t>
            </a:r>
            <a:r>
              <a:rPr lang="en-IN" sz="1700" b="1" dirty="0">
                <a:solidFill>
                  <a:srgbClr val="7030A0"/>
                </a:solidFill>
                <a:latin typeface="Garamond" pitchFamily="18" charset="0"/>
              </a:rPr>
              <a:t>backlinkwatch.com</a:t>
            </a:r>
            <a:r>
              <a:rPr lang="en-IN" sz="1700" b="1" dirty="0">
                <a:solidFill>
                  <a:srgbClr val="002060"/>
                </a:solidFill>
                <a:latin typeface="Garamond" pitchFamily="18" charset="0"/>
              </a:rPr>
              <a:t>, </a:t>
            </a:r>
            <a:r>
              <a:rPr lang="en-IN" sz="1700" b="1" dirty="0" smtClean="0">
                <a:solidFill>
                  <a:srgbClr val="002060"/>
                </a:solidFill>
                <a:latin typeface="Garamond" pitchFamily="18" charset="0"/>
              </a:rPr>
              <a:t> </a:t>
            </a:r>
            <a:r>
              <a:rPr lang="en-IN" sz="1700" b="1" dirty="0" smtClean="0">
                <a:solidFill>
                  <a:srgbClr val="7030A0"/>
                </a:solidFill>
                <a:latin typeface="Garamond" pitchFamily="18" charset="0"/>
              </a:rPr>
              <a:t>www.check-domains.com/seo/tools/link-analyzer/   </a:t>
            </a:r>
            <a:r>
              <a:rPr lang="en-IN" sz="1700" b="1" dirty="0" smtClean="0">
                <a:solidFill>
                  <a:srgbClr val="002060"/>
                </a:solidFill>
                <a:latin typeface="Garamond" pitchFamily="18" charset="0"/>
              </a:rPr>
              <a:t>and   </a:t>
            </a:r>
            <a:r>
              <a:rPr lang="en-IN" sz="1700" b="1" dirty="0" smtClean="0">
                <a:solidFill>
                  <a:srgbClr val="7030A0"/>
                </a:solidFill>
                <a:latin typeface="Garamond" pitchFamily="18" charset="0"/>
              </a:rPr>
              <a:t>www.webmaste-toolkit.com/link </a:t>
            </a:r>
            <a:r>
              <a:rPr lang="en-IN" sz="1700" b="1" dirty="0">
                <a:solidFill>
                  <a:srgbClr val="7030A0"/>
                </a:solidFill>
                <a:latin typeface="Garamond" pitchFamily="18" charset="0"/>
              </a:rPr>
              <a:t>-extractor.shtml</a:t>
            </a:r>
            <a:r>
              <a:rPr lang="en-IN" sz="1700" b="1" dirty="0">
                <a:solidFill>
                  <a:srgbClr val="002060"/>
                </a:solidFill>
                <a:latin typeface="Garamond" pitchFamily="18" charset="0"/>
              </a:rPr>
              <a:t> </a:t>
            </a:r>
            <a:r>
              <a:rPr lang="en-IN" sz="1700" b="1" dirty="0" smtClean="0">
                <a:solidFill>
                  <a:srgbClr val="002060"/>
                </a:solidFill>
                <a:latin typeface="Garamond" pitchFamily="18" charset="0"/>
              </a:rPr>
              <a:t> respectively</a:t>
            </a:r>
            <a:r>
              <a:rPr lang="en-IN" sz="1700" b="1" dirty="0">
                <a:solidFill>
                  <a:srgbClr val="002060"/>
                </a:solidFill>
                <a:latin typeface="Garamond" pitchFamily="18" charset="0"/>
              </a:rPr>
              <a:t>. </a:t>
            </a:r>
            <a:r>
              <a:rPr lang="en-IN" sz="1700" b="1" dirty="0" smtClean="0">
                <a:solidFill>
                  <a:srgbClr val="002060"/>
                </a:solidFill>
                <a:latin typeface="Garamond" pitchFamily="18" charset="0"/>
              </a:rPr>
              <a:t>  </a:t>
            </a:r>
            <a:endParaRPr lang="en-IN" sz="1700" b="1" dirty="0">
              <a:solidFill>
                <a:srgbClr val="002060"/>
              </a:solidFill>
              <a:latin typeface="Garamond" pitchFamily="18" charset="0"/>
            </a:endParaRPr>
          </a:p>
        </p:txBody>
      </p:sp>
      <p:pic>
        <p:nvPicPr>
          <p:cNvPr id="286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8925" y="0"/>
            <a:ext cx="250507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D6CA349F-F678-4F57-981F-26FDFB6BEF89}" type="slidenum">
              <a:rPr lang="en-US" altLang="en-US" smtClean="0"/>
              <a:pPr>
                <a:defRPr/>
              </a:pPr>
              <a:t>19</a:t>
            </a:fld>
            <a:endParaRPr lang="en-US"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6175" y="1600200"/>
            <a:ext cx="7696200" cy="1600200"/>
          </a:xfrm>
        </p:spPr>
        <p:txBody>
          <a:bodyPr>
            <a:noAutofit/>
          </a:bodyPr>
          <a:lstStyle/>
          <a:p>
            <a:pPr algn="ctr">
              <a:spcAft>
                <a:spcPts val="1200"/>
              </a:spcAft>
              <a:defRPr/>
            </a:pPr>
            <a:r>
              <a:rPr lang="en-IN" sz="2800" dirty="0" smtClean="0">
                <a:solidFill>
                  <a:srgbClr val="7030A0"/>
                </a:solidFill>
                <a:effectLst/>
                <a:latin typeface="Century Schoolbook" pitchFamily="18" charset="0"/>
                <a:ea typeface="+mn-ea"/>
                <a:cs typeface="Arial" charset="0"/>
              </a:rPr>
              <a:t>Websites of </a:t>
            </a:r>
            <a:br>
              <a:rPr lang="en-IN" sz="2800" dirty="0" smtClean="0">
                <a:solidFill>
                  <a:srgbClr val="7030A0"/>
                </a:solidFill>
                <a:effectLst/>
                <a:latin typeface="Century Schoolbook" pitchFamily="18" charset="0"/>
                <a:ea typeface="+mn-ea"/>
                <a:cs typeface="Arial" charset="0"/>
              </a:rPr>
            </a:br>
            <a:r>
              <a:rPr lang="en-IN" sz="2800" b="1" u="sng" dirty="0" smtClean="0">
                <a:solidFill>
                  <a:srgbClr val="7030A0"/>
                </a:solidFill>
                <a:effectLst/>
                <a:latin typeface="Century Schoolbook" pitchFamily="18" charset="0"/>
                <a:ea typeface="+mn-ea"/>
                <a:cs typeface="Arial" charset="0"/>
              </a:rPr>
              <a:t>Astronomy And Astrophysics Libraries: </a:t>
            </a:r>
            <a:br>
              <a:rPr lang="en-IN" sz="2800" b="1" u="sng" dirty="0" smtClean="0">
                <a:solidFill>
                  <a:srgbClr val="7030A0"/>
                </a:solidFill>
                <a:effectLst/>
                <a:latin typeface="Century Schoolbook" pitchFamily="18" charset="0"/>
                <a:ea typeface="+mn-ea"/>
                <a:cs typeface="Arial" charset="0"/>
              </a:rPr>
            </a:br>
            <a:r>
              <a:rPr lang="en-IN" sz="2800" b="1" dirty="0" smtClean="0">
                <a:solidFill>
                  <a:srgbClr val="7030A0"/>
                </a:solidFill>
                <a:effectLst/>
                <a:latin typeface="Century Schoolbook" pitchFamily="18" charset="0"/>
                <a:ea typeface="+mn-ea"/>
                <a:cs typeface="Arial" charset="0"/>
              </a:rPr>
              <a:t>A Webometric Study</a:t>
            </a:r>
            <a:endParaRPr lang="en-US" sz="2800" dirty="0">
              <a:solidFill>
                <a:schemeClr val="tx2">
                  <a:satMod val="130000"/>
                </a:schemeClr>
              </a:solidFill>
            </a:endParaRPr>
          </a:p>
        </p:txBody>
      </p:sp>
      <p:sp>
        <p:nvSpPr>
          <p:cNvPr id="9219" name="Subtitle 2"/>
          <p:cNvSpPr>
            <a:spLocks noGrp="1"/>
          </p:cNvSpPr>
          <p:nvPr>
            <p:ph type="subTitle" idx="1"/>
          </p:nvPr>
        </p:nvSpPr>
        <p:spPr>
          <a:xfrm>
            <a:off x="1420551" y="4400550"/>
            <a:ext cx="7407275" cy="1905000"/>
          </a:xfrm>
        </p:spPr>
        <p:txBody>
          <a:bodyPr/>
          <a:lstStyle/>
          <a:p>
            <a:pPr marL="342900" indent="-342900" algn="ctr" eaLnBrk="1" hangingPunct="1">
              <a:lnSpc>
                <a:spcPct val="90000"/>
              </a:lnSpc>
              <a:spcBef>
                <a:spcPct val="20000"/>
              </a:spcBef>
              <a:buClr>
                <a:srgbClr val="FFFFCC"/>
              </a:buClr>
              <a:buSzPct val="70000"/>
            </a:pPr>
            <a:r>
              <a:rPr lang="en-US" altLang="en-US" sz="2400" b="1" dirty="0" smtClean="0">
                <a:solidFill>
                  <a:srgbClr val="002060"/>
                </a:solidFill>
                <a:latin typeface="Georgia" pitchFamily="18" charset="0"/>
              </a:rPr>
              <a:t>Dr. R. </a:t>
            </a:r>
            <a:r>
              <a:rPr lang="en-US" altLang="en-US" sz="2400" b="1" dirty="0" err="1" smtClean="0">
                <a:solidFill>
                  <a:srgbClr val="002060"/>
                </a:solidFill>
                <a:latin typeface="Georgia" pitchFamily="18" charset="0"/>
              </a:rPr>
              <a:t>Prabakaran</a:t>
            </a:r>
            <a:endParaRPr lang="en-US" altLang="en-US" sz="2400" b="1" dirty="0" smtClean="0">
              <a:solidFill>
                <a:srgbClr val="002060"/>
              </a:solidFill>
              <a:latin typeface="Georgia" pitchFamily="18" charset="0"/>
            </a:endParaRPr>
          </a:p>
          <a:p>
            <a:pPr marL="342900" indent="-342900" algn="ctr" eaLnBrk="1" hangingPunct="1">
              <a:lnSpc>
                <a:spcPct val="90000"/>
              </a:lnSpc>
              <a:spcBef>
                <a:spcPct val="20000"/>
              </a:spcBef>
              <a:buClr>
                <a:srgbClr val="FFFFCC"/>
              </a:buClr>
              <a:buSzPct val="70000"/>
            </a:pPr>
            <a:endParaRPr lang="en-US" altLang="en-US" sz="1800" i="1" dirty="0" smtClean="0">
              <a:solidFill>
                <a:srgbClr val="002060"/>
              </a:solidFill>
              <a:latin typeface="Georgia" pitchFamily="18" charset="0"/>
            </a:endParaRPr>
          </a:p>
          <a:p>
            <a:pPr marL="342900" indent="-342900" algn="ctr" eaLnBrk="1" hangingPunct="1">
              <a:lnSpc>
                <a:spcPct val="90000"/>
              </a:lnSpc>
              <a:spcBef>
                <a:spcPct val="20000"/>
              </a:spcBef>
              <a:buClr>
                <a:srgbClr val="FFFFCC"/>
              </a:buClr>
              <a:buSzPct val="70000"/>
            </a:pPr>
            <a:r>
              <a:rPr lang="en-US" altLang="en-US" sz="1800" i="1" dirty="0" smtClean="0">
                <a:solidFill>
                  <a:srgbClr val="002060"/>
                </a:solidFill>
                <a:latin typeface="Georgia" pitchFamily="18" charset="0"/>
              </a:rPr>
              <a:t>Scientific Information Resource Centre</a:t>
            </a:r>
          </a:p>
          <a:p>
            <a:pPr marL="342900" indent="-342900" algn="ctr" eaLnBrk="1" hangingPunct="1">
              <a:lnSpc>
                <a:spcPct val="90000"/>
              </a:lnSpc>
              <a:spcBef>
                <a:spcPct val="20000"/>
              </a:spcBef>
              <a:buClr>
                <a:srgbClr val="FFFFCC"/>
              </a:buClr>
              <a:buSzPct val="70000"/>
            </a:pPr>
            <a:r>
              <a:rPr lang="en-US" altLang="en-US" sz="1800" dirty="0" smtClean="0">
                <a:solidFill>
                  <a:srgbClr val="002060"/>
                </a:solidFill>
                <a:latin typeface="Georgia" pitchFamily="18" charset="0"/>
              </a:rPr>
              <a:t>Tata Institute of Fundamental Research</a:t>
            </a:r>
          </a:p>
          <a:p>
            <a:pPr marL="342900" indent="-342900" algn="ctr" eaLnBrk="1" hangingPunct="1">
              <a:lnSpc>
                <a:spcPct val="90000"/>
              </a:lnSpc>
              <a:spcBef>
                <a:spcPct val="20000"/>
              </a:spcBef>
              <a:buClr>
                <a:srgbClr val="FFFFCC"/>
              </a:buClr>
              <a:buSzPct val="70000"/>
            </a:pPr>
            <a:r>
              <a:rPr lang="en-US" altLang="en-US" sz="1800" dirty="0" smtClean="0">
                <a:solidFill>
                  <a:srgbClr val="002060"/>
                </a:solidFill>
                <a:latin typeface="Georgia" pitchFamily="18" charset="0"/>
              </a:rPr>
              <a:t>Mumbai 400 005</a:t>
            </a:r>
            <a:endParaRPr lang="en-US" altLang="en-US" sz="2000" dirty="0" smtClean="0">
              <a:solidFill>
                <a:srgbClr val="002060"/>
              </a:solidFill>
              <a:latin typeface="Georgia" pitchFamily="18" charset="0"/>
            </a:endParaRPr>
          </a:p>
        </p:txBody>
      </p:sp>
      <p:sp>
        <p:nvSpPr>
          <p:cNvPr id="3" name="Slide Number Placeholder 2"/>
          <p:cNvSpPr>
            <a:spLocks noGrp="1"/>
          </p:cNvSpPr>
          <p:nvPr>
            <p:ph type="sldNum" sz="quarter" idx="12"/>
          </p:nvPr>
        </p:nvSpPr>
        <p:spPr/>
        <p:txBody>
          <a:bodyPr/>
          <a:lstStyle/>
          <a:p>
            <a:pPr>
              <a:defRPr/>
            </a:pPr>
            <a:fld id="{D6CA349F-F678-4F57-981F-26FDFB6BEF89}" type="slidenum">
              <a:rPr lang="en-US" altLang="en-US" smtClean="0"/>
              <a:pPr>
                <a:defRPr/>
              </a:pPr>
              <a:t>2</a:t>
            </a:fld>
            <a:endParaRPr lang="en-US" alt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3725" y="-17166"/>
            <a:ext cx="2181225" cy="115973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57200"/>
            <a:ext cx="3276600" cy="685800"/>
          </a:xfrm>
        </p:spPr>
        <p:txBody>
          <a:bodyPr>
            <a:noAutofit/>
          </a:bodyPr>
          <a:lstStyle/>
          <a:p>
            <a:pPr>
              <a:defRPr/>
            </a:pPr>
            <a:r>
              <a:rPr lang="en-US" sz="2800" dirty="0" smtClean="0">
                <a:solidFill>
                  <a:srgbClr val="7030A0"/>
                </a:solidFill>
                <a:latin typeface="Century Schoolbook" pitchFamily="18" charset="0"/>
              </a:rPr>
              <a:t>Data Collection</a:t>
            </a:r>
            <a:endParaRPr lang="en-US" dirty="0">
              <a:solidFill>
                <a:schemeClr val="tx2">
                  <a:satMod val="130000"/>
                </a:schemeClr>
              </a:solidFill>
            </a:endParaRPr>
          </a:p>
        </p:txBody>
      </p:sp>
      <p:sp>
        <p:nvSpPr>
          <p:cNvPr id="3" name="Subtitle 2"/>
          <p:cNvSpPr>
            <a:spLocks noGrp="1"/>
          </p:cNvSpPr>
          <p:nvPr>
            <p:ph type="subTitle" idx="1"/>
          </p:nvPr>
        </p:nvSpPr>
        <p:spPr>
          <a:xfrm>
            <a:off x="1431925" y="2209800"/>
            <a:ext cx="7407275" cy="4114800"/>
          </a:xfrm>
        </p:spPr>
        <p:txBody>
          <a:bodyPr>
            <a:normAutofit lnSpcReduction="10000"/>
          </a:bodyPr>
          <a:lstStyle/>
          <a:p>
            <a:pPr marL="370332" indent="-342900" algn="just" eaLnBrk="1" fontAlgn="auto" hangingPunct="1">
              <a:lnSpc>
                <a:spcPct val="120000"/>
              </a:lnSpc>
              <a:spcAft>
                <a:spcPts val="0"/>
              </a:spcAft>
              <a:buClr>
                <a:schemeClr val="accent3"/>
              </a:buClr>
              <a:buFont typeface="Wingdings" pitchFamily="2" charset="2"/>
              <a:buChar char="§"/>
              <a:defRPr/>
            </a:pPr>
            <a:r>
              <a:rPr lang="en-IN" sz="1900" b="1" dirty="0" smtClean="0">
                <a:solidFill>
                  <a:srgbClr val="002060"/>
                </a:solidFill>
                <a:latin typeface="Garamond" pitchFamily="18" charset="0"/>
              </a:rPr>
              <a:t>Rich </a:t>
            </a:r>
            <a:r>
              <a:rPr lang="en-IN" sz="1900" b="1" dirty="0">
                <a:solidFill>
                  <a:srgbClr val="002060"/>
                </a:solidFill>
                <a:latin typeface="Garamond" pitchFamily="18" charset="0"/>
              </a:rPr>
              <a:t>files </a:t>
            </a:r>
            <a:r>
              <a:rPr lang="en-IN" sz="1900" b="1" dirty="0" smtClean="0">
                <a:solidFill>
                  <a:srgbClr val="002060"/>
                </a:solidFill>
                <a:latin typeface="Garamond" pitchFamily="18" charset="0"/>
              </a:rPr>
              <a:t>consist </a:t>
            </a:r>
            <a:r>
              <a:rPr lang="en-IN" sz="1900" b="1" dirty="0">
                <a:solidFill>
                  <a:srgbClr val="002060"/>
                </a:solidFill>
                <a:latin typeface="Garamond" pitchFamily="18" charset="0"/>
              </a:rPr>
              <a:t>of PDF, PS, DOC and PPT and the data on these were collected through Google Search Engine by using the search syntax example, </a:t>
            </a:r>
            <a:r>
              <a:rPr lang="en-IN" sz="1900" b="1" dirty="0" err="1" smtClean="0">
                <a:solidFill>
                  <a:srgbClr val="7030A0"/>
                </a:solidFill>
                <a:latin typeface="Garamond" pitchFamily="18" charset="0"/>
              </a:rPr>
              <a:t>site:abc</a:t>
            </a:r>
            <a:r>
              <a:rPr lang="en-IN" sz="1900" b="1" dirty="0" smtClean="0">
                <a:solidFill>
                  <a:srgbClr val="7030A0"/>
                </a:solidFill>
                <a:latin typeface="Garamond" pitchFamily="18" charset="0"/>
              </a:rPr>
              <a:t> </a:t>
            </a:r>
            <a:r>
              <a:rPr lang="en-IN" sz="1900" b="1" dirty="0" err="1">
                <a:solidFill>
                  <a:srgbClr val="7030A0"/>
                </a:solidFill>
                <a:latin typeface="Garamond" pitchFamily="18" charset="0"/>
              </a:rPr>
              <a:t>filetype:pdf</a:t>
            </a:r>
            <a:r>
              <a:rPr lang="en-IN" sz="1900" b="1" dirty="0">
                <a:solidFill>
                  <a:srgbClr val="002060"/>
                </a:solidFill>
                <a:latin typeface="Garamond" pitchFamily="18" charset="0"/>
              </a:rPr>
              <a:t>, </a:t>
            </a:r>
            <a:r>
              <a:rPr lang="en-IN" sz="1900" b="1" dirty="0" err="1" smtClean="0">
                <a:solidFill>
                  <a:srgbClr val="7030A0"/>
                </a:solidFill>
                <a:latin typeface="Garamond" pitchFamily="18" charset="0"/>
              </a:rPr>
              <a:t>site:abc</a:t>
            </a:r>
            <a:r>
              <a:rPr lang="en-IN" sz="1900" b="1" dirty="0" smtClean="0">
                <a:solidFill>
                  <a:srgbClr val="7030A0"/>
                </a:solidFill>
                <a:latin typeface="Garamond" pitchFamily="18" charset="0"/>
              </a:rPr>
              <a:t> </a:t>
            </a:r>
            <a:r>
              <a:rPr lang="en-IN" sz="1900" b="1" dirty="0" err="1">
                <a:solidFill>
                  <a:srgbClr val="7030A0"/>
                </a:solidFill>
                <a:latin typeface="Garamond" pitchFamily="18" charset="0"/>
              </a:rPr>
              <a:t>filetype:ps</a:t>
            </a:r>
            <a:r>
              <a:rPr lang="en-IN" sz="1900" b="1" dirty="0">
                <a:solidFill>
                  <a:srgbClr val="002060"/>
                </a:solidFill>
                <a:latin typeface="Garamond" pitchFamily="18" charset="0"/>
              </a:rPr>
              <a:t>, </a:t>
            </a:r>
            <a:r>
              <a:rPr lang="en-IN" sz="1900" b="1" dirty="0" err="1" smtClean="0">
                <a:solidFill>
                  <a:srgbClr val="7030A0"/>
                </a:solidFill>
                <a:latin typeface="Garamond" pitchFamily="18" charset="0"/>
              </a:rPr>
              <a:t>site:abc</a:t>
            </a:r>
            <a:r>
              <a:rPr lang="en-IN" sz="1900" b="1" dirty="0" smtClean="0">
                <a:solidFill>
                  <a:srgbClr val="7030A0"/>
                </a:solidFill>
                <a:latin typeface="Garamond" pitchFamily="18" charset="0"/>
              </a:rPr>
              <a:t> </a:t>
            </a:r>
            <a:r>
              <a:rPr lang="en-IN" sz="1900" b="1" dirty="0" err="1">
                <a:solidFill>
                  <a:srgbClr val="7030A0"/>
                </a:solidFill>
                <a:latin typeface="Garamond" pitchFamily="18" charset="0"/>
              </a:rPr>
              <a:t>filetype:doc</a:t>
            </a:r>
            <a:r>
              <a:rPr lang="en-IN" sz="1900" b="1" dirty="0">
                <a:solidFill>
                  <a:srgbClr val="002060"/>
                </a:solidFill>
                <a:latin typeface="Garamond" pitchFamily="18" charset="0"/>
              </a:rPr>
              <a:t> and </a:t>
            </a:r>
            <a:r>
              <a:rPr lang="en-IN" sz="1900" b="1" dirty="0" err="1" smtClean="0">
                <a:solidFill>
                  <a:srgbClr val="7030A0"/>
                </a:solidFill>
                <a:latin typeface="Garamond" pitchFamily="18" charset="0"/>
              </a:rPr>
              <a:t>site:abc</a:t>
            </a:r>
            <a:r>
              <a:rPr lang="en-IN" sz="1900" b="1" dirty="0" smtClean="0">
                <a:solidFill>
                  <a:srgbClr val="7030A0"/>
                </a:solidFill>
                <a:latin typeface="Garamond" pitchFamily="18" charset="0"/>
              </a:rPr>
              <a:t> </a:t>
            </a:r>
            <a:r>
              <a:rPr lang="en-IN" sz="1900" b="1" dirty="0" err="1">
                <a:solidFill>
                  <a:srgbClr val="7030A0"/>
                </a:solidFill>
                <a:latin typeface="Garamond" pitchFamily="18" charset="0"/>
              </a:rPr>
              <a:t>filetype:ppt</a:t>
            </a:r>
            <a:r>
              <a:rPr lang="en-IN" sz="1900" b="1" dirty="0">
                <a:solidFill>
                  <a:srgbClr val="7030A0"/>
                </a:solidFill>
                <a:latin typeface="Garamond" pitchFamily="18" charset="0"/>
              </a:rPr>
              <a:t> </a:t>
            </a:r>
            <a:r>
              <a:rPr lang="en-IN" sz="1900" b="1" dirty="0" smtClean="0">
                <a:solidFill>
                  <a:srgbClr val="002060"/>
                </a:solidFill>
                <a:latin typeface="Garamond" pitchFamily="18" charset="0"/>
              </a:rPr>
              <a:t>respectively.</a:t>
            </a:r>
            <a:r>
              <a:rPr lang="en-IN" sz="1900" b="1" dirty="0" smtClean="0">
                <a:solidFill>
                  <a:srgbClr val="00B050"/>
                </a:solidFill>
                <a:latin typeface="Garamond" pitchFamily="18" charset="0"/>
              </a:rPr>
              <a:t> </a:t>
            </a:r>
          </a:p>
          <a:p>
            <a:pPr marL="370332" indent="-342900" algn="just" eaLnBrk="1" fontAlgn="auto" hangingPunct="1">
              <a:lnSpc>
                <a:spcPct val="120000"/>
              </a:lnSpc>
              <a:spcAft>
                <a:spcPts val="0"/>
              </a:spcAft>
              <a:buClr>
                <a:schemeClr val="accent3"/>
              </a:buClr>
              <a:buFont typeface="Wingdings" pitchFamily="2" charset="2"/>
              <a:buChar char="§"/>
              <a:defRPr/>
            </a:pPr>
            <a:endParaRPr lang="en-IN" sz="19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r>
              <a:rPr lang="en-IN" sz="1900" b="1" dirty="0" smtClean="0">
                <a:solidFill>
                  <a:srgbClr val="002060"/>
                </a:solidFill>
                <a:latin typeface="Garamond" pitchFamily="18" charset="0"/>
              </a:rPr>
              <a:t>From </a:t>
            </a:r>
            <a:r>
              <a:rPr lang="en-IN" sz="1900" b="1" dirty="0">
                <a:solidFill>
                  <a:srgbClr val="002060"/>
                </a:solidFill>
                <a:latin typeface="Garamond" pitchFamily="18" charset="0"/>
              </a:rPr>
              <a:t>Google Scholar data was collected on domain name of the library websites. For each website, Google PageRank was collected by using </a:t>
            </a:r>
            <a:r>
              <a:rPr lang="en-IN" sz="1900" b="1" dirty="0">
                <a:solidFill>
                  <a:srgbClr val="7030A0"/>
                </a:solidFill>
                <a:latin typeface="Garamond" pitchFamily="18" charset="0"/>
              </a:rPr>
              <a:t>www.checkpagerank.net</a:t>
            </a:r>
            <a:r>
              <a:rPr lang="en-IN" sz="1900" b="1" dirty="0">
                <a:solidFill>
                  <a:srgbClr val="002060"/>
                </a:solidFill>
                <a:latin typeface="Garamond" pitchFamily="18" charset="0"/>
              </a:rPr>
              <a:t>. </a:t>
            </a:r>
            <a:r>
              <a:rPr lang="en-IN" sz="1900" b="1" dirty="0" smtClean="0">
                <a:solidFill>
                  <a:srgbClr val="002060"/>
                </a:solidFill>
                <a:latin typeface="Garamond" pitchFamily="18" charset="0"/>
              </a:rPr>
              <a:t> </a:t>
            </a:r>
          </a:p>
          <a:p>
            <a:pPr marL="370332" indent="-342900" algn="just" eaLnBrk="1" fontAlgn="auto" hangingPunct="1">
              <a:lnSpc>
                <a:spcPct val="120000"/>
              </a:lnSpc>
              <a:spcAft>
                <a:spcPts val="0"/>
              </a:spcAft>
              <a:buClr>
                <a:schemeClr val="accent3"/>
              </a:buClr>
              <a:buFont typeface="Wingdings" pitchFamily="2" charset="2"/>
              <a:buChar char="§"/>
              <a:defRPr/>
            </a:pPr>
            <a:endParaRPr lang="en-IN" sz="19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r>
              <a:rPr lang="en-IN" sz="1900" b="1" dirty="0" smtClean="0">
                <a:solidFill>
                  <a:srgbClr val="002060"/>
                </a:solidFill>
                <a:latin typeface="Garamond" pitchFamily="18" charset="0"/>
              </a:rPr>
              <a:t>For </a:t>
            </a:r>
            <a:r>
              <a:rPr lang="en-IN" sz="1900" b="1" dirty="0">
                <a:solidFill>
                  <a:srgbClr val="002060"/>
                </a:solidFill>
                <a:latin typeface="Garamond" pitchFamily="18" charset="0"/>
              </a:rPr>
              <a:t>each website, Traffic ranking was collected by using Alexa Traffic Rank (</a:t>
            </a:r>
            <a:r>
              <a:rPr lang="en-IN" sz="1900" b="1" dirty="0">
                <a:solidFill>
                  <a:srgbClr val="7030A0"/>
                </a:solidFill>
                <a:latin typeface="Garamond" pitchFamily="18" charset="0"/>
              </a:rPr>
              <a:t>www.alexa.com</a:t>
            </a:r>
            <a:r>
              <a:rPr lang="en-IN" sz="1900" b="1" dirty="0">
                <a:solidFill>
                  <a:srgbClr val="002060"/>
                </a:solidFill>
                <a:latin typeface="Garamond" pitchFamily="18" charset="0"/>
              </a:rPr>
              <a:t>). </a:t>
            </a:r>
            <a:r>
              <a:rPr lang="en-IN" sz="1900" b="1" dirty="0" smtClean="0">
                <a:solidFill>
                  <a:srgbClr val="002060"/>
                </a:solidFill>
                <a:latin typeface="Garamond" pitchFamily="18" charset="0"/>
              </a:rPr>
              <a:t>   </a:t>
            </a:r>
            <a:endParaRPr lang="en-IN" sz="1900" b="1" dirty="0">
              <a:solidFill>
                <a:srgbClr val="002060"/>
              </a:solidFill>
              <a:latin typeface="Garamond" pitchFamily="18" charset="0"/>
            </a:endParaRPr>
          </a:p>
        </p:txBody>
      </p:sp>
      <p:pic>
        <p:nvPicPr>
          <p:cNvPr id="297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8925" y="21102"/>
            <a:ext cx="250507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D6CA349F-F678-4F57-981F-26FDFB6BEF89}" type="slidenum">
              <a:rPr lang="en-US" altLang="en-US" smtClean="0"/>
              <a:pPr>
                <a:defRPr/>
              </a:pPr>
              <a:t>20</a:t>
            </a:fld>
            <a:endParaRPr lang="en-US"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57200"/>
            <a:ext cx="3276600" cy="685800"/>
          </a:xfrm>
        </p:spPr>
        <p:txBody>
          <a:bodyPr>
            <a:noAutofit/>
          </a:bodyPr>
          <a:lstStyle/>
          <a:p>
            <a:pPr>
              <a:defRPr/>
            </a:pPr>
            <a:r>
              <a:rPr lang="en-US" sz="2800" dirty="0" smtClean="0">
                <a:solidFill>
                  <a:srgbClr val="7030A0"/>
                </a:solidFill>
                <a:latin typeface="Century Schoolbook" pitchFamily="18" charset="0"/>
              </a:rPr>
              <a:t>Data Collection</a:t>
            </a:r>
            <a:endParaRPr lang="en-US" dirty="0">
              <a:solidFill>
                <a:schemeClr val="tx2">
                  <a:satMod val="130000"/>
                </a:schemeClr>
              </a:solidFill>
            </a:endParaRPr>
          </a:p>
        </p:txBody>
      </p:sp>
      <p:sp>
        <p:nvSpPr>
          <p:cNvPr id="3" name="Subtitle 2"/>
          <p:cNvSpPr>
            <a:spLocks noGrp="1"/>
          </p:cNvSpPr>
          <p:nvPr>
            <p:ph type="subTitle" idx="1"/>
          </p:nvPr>
        </p:nvSpPr>
        <p:spPr>
          <a:xfrm>
            <a:off x="1431925" y="2209800"/>
            <a:ext cx="7407275" cy="4114800"/>
          </a:xfrm>
        </p:spPr>
        <p:txBody>
          <a:bodyPr>
            <a:normAutofit/>
          </a:bodyPr>
          <a:lstStyle/>
          <a:p>
            <a:pPr marL="370332" indent="-342900" eaLnBrk="1" fontAlgn="auto" hangingPunct="1">
              <a:lnSpc>
                <a:spcPct val="120000"/>
              </a:lnSpc>
              <a:spcAft>
                <a:spcPts val="0"/>
              </a:spcAft>
              <a:buClr>
                <a:schemeClr val="accent3"/>
              </a:buClr>
              <a:buFont typeface="Wingdings" pitchFamily="2" charset="2"/>
              <a:buChar char="§"/>
              <a:defRPr/>
            </a:pPr>
            <a:r>
              <a:rPr lang="en-IN" sz="1900" b="1" dirty="0" smtClean="0">
                <a:solidFill>
                  <a:srgbClr val="002060"/>
                </a:solidFill>
                <a:latin typeface="Garamond" pitchFamily="18" charset="0"/>
              </a:rPr>
              <a:t>The </a:t>
            </a:r>
            <a:r>
              <a:rPr lang="en-IN" sz="1900" b="1" dirty="0">
                <a:solidFill>
                  <a:srgbClr val="002060"/>
                </a:solidFill>
                <a:latin typeface="Garamond" pitchFamily="18" charset="0"/>
              </a:rPr>
              <a:t>data on total size of the website, images and download speed </a:t>
            </a:r>
            <a:r>
              <a:rPr lang="en-IN" sz="1900" b="1" dirty="0" smtClean="0">
                <a:solidFill>
                  <a:srgbClr val="002060"/>
                </a:solidFill>
                <a:latin typeface="Garamond" pitchFamily="18" charset="0"/>
              </a:rPr>
              <a:t>were collected </a:t>
            </a:r>
            <a:r>
              <a:rPr lang="en-IN" sz="1900" b="1" dirty="0">
                <a:solidFill>
                  <a:srgbClr val="002060"/>
                </a:solidFill>
                <a:latin typeface="Garamond" pitchFamily="18" charset="0"/>
              </a:rPr>
              <a:t>from </a:t>
            </a:r>
            <a:r>
              <a:rPr lang="en-IN" sz="1900" b="1" dirty="0" smtClean="0">
                <a:solidFill>
                  <a:srgbClr val="002060"/>
                </a:solidFill>
                <a:latin typeface="Garamond" pitchFamily="18" charset="0"/>
              </a:rPr>
              <a:t>‘Web </a:t>
            </a:r>
            <a:r>
              <a:rPr lang="en-IN" sz="1900" b="1" dirty="0">
                <a:solidFill>
                  <a:srgbClr val="002060"/>
                </a:solidFill>
                <a:latin typeface="Garamond" pitchFamily="18" charset="0"/>
              </a:rPr>
              <a:t>Page </a:t>
            </a:r>
            <a:r>
              <a:rPr lang="en-IN" sz="1900" b="1" dirty="0" smtClean="0">
                <a:solidFill>
                  <a:srgbClr val="002060"/>
                </a:solidFill>
                <a:latin typeface="Garamond" pitchFamily="18" charset="0"/>
              </a:rPr>
              <a:t>Analyzer’ </a:t>
            </a:r>
            <a:r>
              <a:rPr lang="en-IN" sz="1900" b="1" dirty="0">
                <a:solidFill>
                  <a:srgbClr val="002060"/>
                </a:solidFill>
                <a:latin typeface="Garamond" pitchFamily="18" charset="0"/>
              </a:rPr>
              <a:t>(</a:t>
            </a:r>
            <a:r>
              <a:rPr lang="en-IN" sz="1900" b="1" dirty="0">
                <a:solidFill>
                  <a:srgbClr val="7030A0"/>
                </a:solidFill>
                <a:latin typeface="Garamond" pitchFamily="18" charset="0"/>
              </a:rPr>
              <a:t>www.websiteoptimization.com/services/analyze</a:t>
            </a:r>
            <a:r>
              <a:rPr lang="en-IN" sz="1900" b="1" dirty="0" smtClean="0">
                <a:solidFill>
                  <a:srgbClr val="002060"/>
                </a:solidFill>
                <a:latin typeface="Garamond" pitchFamily="18" charset="0"/>
              </a:rPr>
              <a:t>).</a:t>
            </a:r>
            <a:r>
              <a:rPr lang="en-IN" sz="1900" b="1" dirty="0" smtClean="0">
                <a:solidFill>
                  <a:srgbClr val="00B050"/>
                </a:solidFill>
                <a:latin typeface="Garamond" pitchFamily="18" charset="0"/>
              </a:rPr>
              <a:t> </a:t>
            </a:r>
          </a:p>
          <a:p>
            <a:pPr marL="370332" indent="-342900" algn="just" eaLnBrk="1" fontAlgn="auto" hangingPunct="1">
              <a:lnSpc>
                <a:spcPct val="120000"/>
              </a:lnSpc>
              <a:spcAft>
                <a:spcPts val="0"/>
              </a:spcAft>
              <a:buClr>
                <a:schemeClr val="accent3"/>
              </a:buClr>
              <a:buFont typeface="Wingdings" pitchFamily="2" charset="2"/>
              <a:buChar char="§"/>
              <a:defRPr/>
            </a:pPr>
            <a:endParaRPr lang="en-IN" sz="19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r>
              <a:rPr lang="en-IN" sz="1900" b="1" dirty="0">
                <a:solidFill>
                  <a:srgbClr val="002060"/>
                </a:solidFill>
                <a:latin typeface="Garamond" pitchFamily="18" charset="0"/>
              </a:rPr>
              <a:t>The data on Website Accessibility Error for each </a:t>
            </a:r>
            <a:r>
              <a:rPr lang="en-IN" sz="1900" b="1" dirty="0" smtClean="0">
                <a:solidFill>
                  <a:srgbClr val="002060"/>
                </a:solidFill>
                <a:latin typeface="Garamond" pitchFamily="18" charset="0"/>
              </a:rPr>
              <a:t>website </a:t>
            </a:r>
            <a:r>
              <a:rPr lang="en-IN" sz="1900" b="1" dirty="0">
                <a:solidFill>
                  <a:srgbClr val="002060"/>
                </a:solidFill>
                <a:latin typeface="Garamond" pitchFamily="18" charset="0"/>
              </a:rPr>
              <a:t>was collected from the website WAVE (</a:t>
            </a:r>
            <a:r>
              <a:rPr lang="en-IN" sz="1900" b="1" dirty="0">
                <a:solidFill>
                  <a:srgbClr val="7030A0"/>
                </a:solidFill>
                <a:latin typeface="Garamond" pitchFamily="18" charset="0"/>
              </a:rPr>
              <a:t>wave.webaim.org</a:t>
            </a:r>
            <a:r>
              <a:rPr lang="en-IN" sz="1900" b="1" dirty="0">
                <a:solidFill>
                  <a:srgbClr val="002060"/>
                </a:solidFill>
                <a:latin typeface="Garamond" pitchFamily="18" charset="0"/>
              </a:rPr>
              <a:t>). </a:t>
            </a:r>
            <a:endParaRPr lang="en-IN" sz="19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endParaRPr lang="en-IN" sz="1900" b="1" dirty="0" smtClean="0">
              <a:solidFill>
                <a:srgbClr val="002060"/>
              </a:solidFill>
              <a:latin typeface="Garamond" pitchFamily="18" charset="0"/>
            </a:endParaRPr>
          </a:p>
        </p:txBody>
      </p:sp>
      <p:pic>
        <p:nvPicPr>
          <p:cNvPr id="307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8925" y="0"/>
            <a:ext cx="250507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D6CA349F-F678-4F57-981F-26FDFB6BEF89}" type="slidenum">
              <a:rPr lang="en-US" altLang="en-US" smtClean="0"/>
              <a:pPr>
                <a:defRPr/>
              </a:pPr>
              <a:t>21</a:t>
            </a:fld>
            <a:endParaRPr lang="en-US"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57200"/>
            <a:ext cx="3276600" cy="1066800"/>
          </a:xfrm>
        </p:spPr>
        <p:txBody>
          <a:bodyPr>
            <a:noAutofit/>
          </a:bodyPr>
          <a:lstStyle/>
          <a:p>
            <a:pPr>
              <a:defRPr/>
            </a:pPr>
            <a:r>
              <a:rPr lang="en-US" sz="2800" dirty="0" smtClean="0">
                <a:solidFill>
                  <a:srgbClr val="7030A0"/>
                </a:solidFill>
                <a:latin typeface="Century Schoolbook" pitchFamily="18" charset="0"/>
              </a:rPr>
              <a:t>Web Page Content Analysis </a:t>
            </a:r>
            <a:endParaRPr lang="en-US" dirty="0">
              <a:solidFill>
                <a:schemeClr val="tx2">
                  <a:satMod val="130000"/>
                </a:schemeClr>
              </a:solidFill>
            </a:endParaRPr>
          </a:p>
        </p:txBody>
      </p:sp>
      <p:sp>
        <p:nvSpPr>
          <p:cNvPr id="3" name="Subtitle 2"/>
          <p:cNvSpPr>
            <a:spLocks noGrp="1"/>
          </p:cNvSpPr>
          <p:nvPr>
            <p:ph type="subTitle" idx="1"/>
          </p:nvPr>
        </p:nvSpPr>
        <p:spPr>
          <a:xfrm>
            <a:off x="1431925" y="2209800"/>
            <a:ext cx="7407275" cy="4114800"/>
          </a:xfrm>
        </p:spPr>
        <p:txBody>
          <a:bodyPr>
            <a:normAutofit/>
          </a:bodyPr>
          <a:lstStyle/>
          <a:p>
            <a:pPr marL="370332" indent="-342900" algn="just" eaLnBrk="1" fontAlgn="auto" hangingPunct="1">
              <a:lnSpc>
                <a:spcPct val="120000"/>
              </a:lnSpc>
              <a:spcAft>
                <a:spcPts val="0"/>
              </a:spcAft>
              <a:buClr>
                <a:schemeClr val="accent3"/>
              </a:buClr>
              <a:buFont typeface="Wingdings" pitchFamily="2" charset="2"/>
              <a:buChar char="§"/>
              <a:defRPr/>
            </a:pPr>
            <a:r>
              <a:rPr lang="en-IN" sz="1900" b="1" dirty="0" smtClean="0">
                <a:solidFill>
                  <a:srgbClr val="002060"/>
                </a:solidFill>
                <a:latin typeface="Garamond" pitchFamily="18" charset="0"/>
              </a:rPr>
              <a:t>Astronomy </a:t>
            </a:r>
            <a:r>
              <a:rPr lang="en-IN" sz="1900" b="1" dirty="0">
                <a:solidFill>
                  <a:srgbClr val="002060"/>
                </a:solidFill>
                <a:latin typeface="Garamond" pitchFamily="18" charset="0"/>
              </a:rPr>
              <a:t>/ </a:t>
            </a:r>
            <a:r>
              <a:rPr lang="en-IN" sz="1900" b="1" dirty="0" smtClean="0">
                <a:solidFill>
                  <a:srgbClr val="002060"/>
                </a:solidFill>
                <a:latin typeface="Garamond" pitchFamily="18" charset="0"/>
              </a:rPr>
              <a:t>Astrophysics </a:t>
            </a:r>
            <a:r>
              <a:rPr lang="en-IN" sz="1900" b="1" dirty="0">
                <a:solidFill>
                  <a:srgbClr val="002060"/>
                </a:solidFill>
                <a:latin typeface="Garamond" pitchFamily="18" charset="0"/>
              </a:rPr>
              <a:t>courses or research are carried out in </a:t>
            </a:r>
            <a:r>
              <a:rPr lang="en-IN" sz="1900" b="1" dirty="0" smtClean="0">
                <a:solidFill>
                  <a:srgbClr val="002060"/>
                </a:solidFill>
                <a:latin typeface="Garamond" pitchFamily="18" charset="0"/>
              </a:rPr>
              <a:t>405 </a:t>
            </a:r>
            <a:r>
              <a:rPr lang="en-IN" sz="1900" b="1" dirty="0">
                <a:solidFill>
                  <a:srgbClr val="002060"/>
                </a:solidFill>
                <a:latin typeface="Garamond" pitchFamily="18" charset="0"/>
              </a:rPr>
              <a:t>institutions / universities from </a:t>
            </a:r>
            <a:r>
              <a:rPr lang="en-IN" sz="1900" b="1" dirty="0">
                <a:solidFill>
                  <a:schemeClr val="accent3">
                    <a:lumMod val="75000"/>
                  </a:schemeClr>
                </a:solidFill>
                <a:latin typeface="Garamond" pitchFamily="18" charset="0"/>
              </a:rPr>
              <a:t>45</a:t>
            </a:r>
            <a:r>
              <a:rPr lang="en-IN" sz="1900" b="1" dirty="0">
                <a:solidFill>
                  <a:srgbClr val="002060"/>
                </a:solidFill>
                <a:latin typeface="Garamond" pitchFamily="18" charset="0"/>
              </a:rPr>
              <a:t> countries. A total of 55 libraries’ websites from </a:t>
            </a:r>
            <a:r>
              <a:rPr lang="en-IN" sz="1900" b="1" dirty="0">
                <a:solidFill>
                  <a:schemeClr val="accent3">
                    <a:lumMod val="75000"/>
                  </a:schemeClr>
                </a:solidFill>
                <a:latin typeface="Garamond" pitchFamily="18" charset="0"/>
              </a:rPr>
              <a:t>24</a:t>
            </a:r>
            <a:r>
              <a:rPr lang="en-IN" sz="1900" b="1" dirty="0">
                <a:solidFill>
                  <a:srgbClr val="002060"/>
                </a:solidFill>
                <a:latin typeface="Garamond" pitchFamily="18" charset="0"/>
              </a:rPr>
              <a:t> countries </a:t>
            </a:r>
            <a:r>
              <a:rPr lang="en-IN" sz="1900" b="1" dirty="0" smtClean="0">
                <a:solidFill>
                  <a:srgbClr val="002060"/>
                </a:solidFill>
                <a:latin typeface="Garamond" pitchFamily="18" charset="0"/>
              </a:rPr>
              <a:t>are analysed.</a:t>
            </a:r>
          </a:p>
          <a:p>
            <a:pPr marL="370332" indent="-342900" algn="just" eaLnBrk="1" fontAlgn="auto" hangingPunct="1">
              <a:lnSpc>
                <a:spcPct val="120000"/>
              </a:lnSpc>
              <a:spcAft>
                <a:spcPts val="0"/>
              </a:spcAft>
              <a:buClr>
                <a:schemeClr val="accent3"/>
              </a:buClr>
              <a:buFont typeface="Wingdings" pitchFamily="2" charset="2"/>
              <a:buChar char="§"/>
              <a:defRPr/>
            </a:pPr>
            <a:endParaRPr lang="en-IN" sz="19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r>
              <a:rPr lang="en-IN" sz="1900" b="1" dirty="0" smtClean="0">
                <a:solidFill>
                  <a:srgbClr val="002060"/>
                </a:solidFill>
                <a:latin typeface="Garamond" pitchFamily="18" charset="0"/>
              </a:rPr>
              <a:t>Around 445 </a:t>
            </a:r>
            <a:r>
              <a:rPr lang="en-IN" sz="1900" b="1" dirty="0">
                <a:solidFill>
                  <a:srgbClr val="002060"/>
                </a:solidFill>
                <a:latin typeface="Garamond" pitchFamily="18" charset="0"/>
              </a:rPr>
              <a:t>observatory facilities </a:t>
            </a:r>
            <a:r>
              <a:rPr lang="en-IN" sz="1900" b="1" dirty="0" smtClean="0">
                <a:solidFill>
                  <a:srgbClr val="002060"/>
                </a:solidFill>
                <a:latin typeface="Garamond" pitchFamily="18" charset="0"/>
              </a:rPr>
              <a:t>are available </a:t>
            </a:r>
            <a:r>
              <a:rPr lang="en-IN" sz="1900" b="1" dirty="0">
                <a:solidFill>
                  <a:srgbClr val="002060"/>
                </a:solidFill>
                <a:latin typeface="Garamond" pitchFamily="18" charset="0"/>
              </a:rPr>
              <a:t>in </a:t>
            </a:r>
            <a:r>
              <a:rPr lang="en-IN" sz="1900" b="1" dirty="0">
                <a:solidFill>
                  <a:schemeClr val="accent3">
                    <a:lumMod val="75000"/>
                  </a:schemeClr>
                </a:solidFill>
                <a:latin typeface="Garamond" pitchFamily="18" charset="0"/>
              </a:rPr>
              <a:t>59</a:t>
            </a:r>
            <a:r>
              <a:rPr lang="en-IN" sz="1900" b="1" dirty="0">
                <a:solidFill>
                  <a:srgbClr val="002060"/>
                </a:solidFill>
                <a:latin typeface="Garamond" pitchFamily="18" charset="0"/>
              </a:rPr>
              <a:t> countries. A total of 41 libraries’ websites from </a:t>
            </a:r>
            <a:r>
              <a:rPr lang="en-IN" sz="1900" b="1" dirty="0">
                <a:solidFill>
                  <a:schemeClr val="accent3">
                    <a:lumMod val="75000"/>
                  </a:schemeClr>
                </a:solidFill>
                <a:latin typeface="Garamond" pitchFamily="18" charset="0"/>
              </a:rPr>
              <a:t>19</a:t>
            </a:r>
            <a:r>
              <a:rPr lang="en-IN" sz="1900" b="1" dirty="0">
                <a:solidFill>
                  <a:srgbClr val="002060"/>
                </a:solidFill>
                <a:latin typeface="Garamond" pitchFamily="18" charset="0"/>
              </a:rPr>
              <a:t> countries are </a:t>
            </a:r>
            <a:r>
              <a:rPr lang="en-IN" sz="1900" b="1" dirty="0" smtClean="0">
                <a:solidFill>
                  <a:srgbClr val="002060"/>
                </a:solidFill>
                <a:latin typeface="Garamond" pitchFamily="18" charset="0"/>
              </a:rPr>
              <a:t>analysed. </a:t>
            </a:r>
            <a:endParaRPr lang="en-IN" sz="1900" b="1" dirty="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endParaRPr lang="en-IN" sz="19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r>
              <a:rPr lang="en-IN" sz="1900" b="1" dirty="0" smtClean="0">
                <a:solidFill>
                  <a:srgbClr val="002060"/>
                </a:solidFill>
                <a:latin typeface="Garamond" pitchFamily="18" charset="0"/>
              </a:rPr>
              <a:t>Space </a:t>
            </a:r>
            <a:r>
              <a:rPr lang="en-IN" sz="1900" b="1" dirty="0">
                <a:solidFill>
                  <a:srgbClr val="002060"/>
                </a:solidFill>
                <a:latin typeface="Garamond" pitchFamily="18" charset="0"/>
              </a:rPr>
              <a:t>science research are carried out in </a:t>
            </a:r>
            <a:r>
              <a:rPr lang="en-IN" sz="1900" b="1" dirty="0">
                <a:solidFill>
                  <a:schemeClr val="accent3">
                    <a:lumMod val="75000"/>
                  </a:schemeClr>
                </a:solidFill>
                <a:latin typeface="Garamond" pitchFamily="18" charset="0"/>
              </a:rPr>
              <a:t>93</a:t>
            </a:r>
            <a:r>
              <a:rPr lang="en-IN" sz="1900" b="1" dirty="0">
                <a:solidFill>
                  <a:srgbClr val="002060"/>
                </a:solidFill>
                <a:latin typeface="Garamond" pitchFamily="18" charset="0"/>
              </a:rPr>
              <a:t> institutions from 46 countries. A total of 17 libraries’ websites from </a:t>
            </a:r>
            <a:r>
              <a:rPr lang="en-IN" sz="1900" b="1" dirty="0">
                <a:solidFill>
                  <a:schemeClr val="accent3">
                    <a:lumMod val="75000"/>
                  </a:schemeClr>
                </a:solidFill>
                <a:latin typeface="Garamond" pitchFamily="18" charset="0"/>
              </a:rPr>
              <a:t>11</a:t>
            </a:r>
            <a:r>
              <a:rPr lang="en-IN" sz="1900" b="1" dirty="0">
                <a:solidFill>
                  <a:srgbClr val="002060"/>
                </a:solidFill>
                <a:latin typeface="Garamond" pitchFamily="18" charset="0"/>
              </a:rPr>
              <a:t> countries are </a:t>
            </a:r>
            <a:r>
              <a:rPr lang="en-IN" sz="1900" b="1" dirty="0" smtClean="0">
                <a:solidFill>
                  <a:srgbClr val="002060"/>
                </a:solidFill>
                <a:latin typeface="Garamond" pitchFamily="18" charset="0"/>
              </a:rPr>
              <a:t>analysed.   </a:t>
            </a:r>
            <a:endParaRPr lang="en-IN" sz="1900" b="1" dirty="0">
              <a:solidFill>
                <a:srgbClr val="002060"/>
              </a:solidFill>
              <a:latin typeface="Garamond" pitchFamily="18" charset="0"/>
            </a:endParaRPr>
          </a:p>
        </p:txBody>
      </p:sp>
      <p:pic>
        <p:nvPicPr>
          <p:cNvPr id="32772" name="Picture 2" descr="D:\Webo_RP_Articles\IIAP_Lib.pn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3038" y="21102"/>
            <a:ext cx="338455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D6CA349F-F678-4F57-981F-26FDFB6BEF89}" type="slidenum">
              <a:rPr lang="en-US" altLang="en-US" smtClean="0"/>
              <a:pPr>
                <a:defRPr/>
              </a:pPr>
              <a:t>22</a:t>
            </a:fld>
            <a:endParaRPr lang="en-US"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57200"/>
            <a:ext cx="3276600" cy="1066800"/>
          </a:xfrm>
        </p:spPr>
        <p:txBody>
          <a:bodyPr>
            <a:noAutofit/>
          </a:bodyPr>
          <a:lstStyle/>
          <a:p>
            <a:pPr>
              <a:defRPr/>
            </a:pPr>
            <a:r>
              <a:rPr lang="en-US" sz="2800" dirty="0" smtClean="0">
                <a:solidFill>
                  <a:srgbClr val="7030A0"/>
                </a:solidFill>
                <a:latin typeface="Century Schoolbook" pitchFamily="18" charset="0"/>
              </a:rPr>
              <a:t>Web Page Content Analysis </a:t>
            </a:r>
            <a:endParaRPr lang="en-US" dirty="0">
              <a:solidFill>
                <a:schemeClr val="tx2">
                  <a:satMod val="130000"/>
                </a:schemeClr>
              </a:solidFill>
            </a:endParaRPr>
          </a:p>
        </p:txBody>
      </p:sp>
      <p:sp>
        <p:nvSpPr>
          <p:cNvPr id="3" name="Subtitle 2"/>
          <p:cNvSpPr>
            <a:spLocks noGrp="1"/>
          </p:cNvSpPr>
          <p:nvPr>
            <p:ph type="subTitle" idx="1"/>
          </p:nvPr>
        </p:nvSpPr>
        <p:spPr>
          <a:xfrm>
            <a:off x="1431925" y="2438400"/>
            <a:ext cx="7407275" cy="3886200"/>
          </a:xfrm>
        </p:spPr>
        <p:txBody>
          <a:bodyPr>
            <a:normAutofit/>
          </a:bodyPr>
          <a:lstStyle/>
          <a:p>
            <a:pPr marL="370332" indent="-342900" algn="just" eaLnBrk="1" fontAlgn="auto" hangingPunct="1">
              <a:lnSpc>
                <a:spcPct val="120000"/>
              </a:lnSpc>
              <a:spcAft>
                <a:spcPts val="0"/>
              </a:spcAft>
              <a:buClr>
                <a:schemeClr val="accent3"/>
              </a:buClr>
              <a:buFont typeface="Wingdings" pitchFamily="2" charset="2"/>
              <a:buChar char="§"/>
              <a:defRPr/>
            </a:pPr>
            <a:r>
              <a:rPr lang="en-IN" sz="1900" b="1" dirty="0" smtClean="0">
                <a:solidFill>
                  <a:srgbClr val="002060"/>
                </a:solidFill>
                <a:latin typeface="Garamond" pitchFamily="18" charset="0"/>
              </a:rPr>
              <a:t>The </a:t>
            </a:r>
            <a:r>
              <a:rPr lang="en-IN" sz="1900" b="1" dirty="0">
                <a:solidFill>
                  <a:srgbClr val="002060"/>
                </a:solidFill>
                <a:latin typeface="Garamond" pitchFamily="18" charset="0"/>
              </a:rPr>
              <a:t>analysis covers </a:t>
            </a:r>
            <a:r>
              <a:rPr lang="en-IN" sz="1900" b="1" dirty="0">
                <a:solidFill>
                  <a:srgbClr val="00B050"/>
                </a:solidFill>
                <a:latin typeface="Garamond" pitchFamily="18" charset="0"/>
              </a:rPr>
              <a:t>types of contents, designs, features, contacts, links, functionality, usability and accessibility</a:t>
            </a:r>
            <a:r>
              <a:rPr lang="en-IN" sz="1900" b="1" dirty="0">
                <a:solidFill>
                  <a:srgbClr val="002060"/>
                </a:solidFill>
                <a:latin typeface="Garamond" pitchFamily="18" charset="0"/>
              </a:rPr>
              <a:t>. </a:t>
            </a:r>
            <a:endParaRPr lang="en-IN" sz="19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endParaRPr lang="en-IN" sz="19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r>
              <a:rPr lang="en-IN" sz="1900" b="1" dirty="0" smtClean="0">
                <a:solidFill>
                  <a:srgbClr val="002060"/>
                </a:solidFill>
                <a:latin typeface="Garamond" pitchFamily="18" charset="0"/>
              </a:rPr>
              <a:t>The </a:t>
            </a:r>
            <a:r>
              <a:rPr lang="en-IN" sz="1900" b="1" dirty="0">
                <a:solidFill>
                  <a:srgbClr val="002060"/>
                </a:solidFill>
                <a:latin typeface="Garamond" pitchFamily="18" charset="0"/>
              </a:rPr>
              <a:t>aim of the analysis is </a:t>
            </a:r>
            <a:r>
              <a:rPr lang="en-IN" sz="1900" b="1" dirty="0" smtClean="0">
                <a:solidFill>
                  <a:srgbClr val="002060"/>
                </a:solidFill>
                <a:latin typeface="Garamond" pitchFamily="18" charset="0"/>
              </a:rPr>
              <a:t>to find </a:t>
            </a:r>
            <a:r>
              <a:rPr lang="en-IN" sz="1900" b="1" dirty="0">
                <a:solidFill>
                  <a:srgbClr val="002060"/>
                </a:solidFill>
                <a:latin typeface="Garamond" pitchFamily="18" charset="0"/>
              </a:rPr>
              <a:t>out the </a:t>
            </a:r>
            <a:r>
              <a:rPr lang="en-IN" sz="1900" b="1" dirty="0">
                <a:solidFill>
                  <a:srgbClr val="00B050"/>
                </a:solidFill>
                <a:latin typeface="Garamond" pitchFamily="18" charset="0"/>
              </a:rPr>
              <a:t>qualities of the website and services</a:t>
            </a:r>
            <a:r>
              <a:rPr lang="en-IN" sz="1900" b="1" dirty="0">
                <a:solidFill>
                  <a:srgbClr val="002060"/>
                </a:solidFill>
                <a:latin typeface="Garamond" pitchFamily="18" charset="0"/>
              </a:rPr>
              <a:t>. </a:t>
            </a:r>
            <a:endParaRPr lang="en-IN" sz="19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endParaRPr lang="en-IN" sz="19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r>
              <a:rPr lang="en-IN" sz="1900" b="1" dirty="0" smtClean="0">
                <a:solidFill>
                  <a:srgbClr val="002060"/>
                </a:solidFill>
                <a:latin typeface="Garamond" pitchFamily="18" charset="0"/>
              </a:rPr>
              <a:t>The </a:t>
            </a:r>
            <a:r>
              <a:rPr lang="en-IN" sz="1900" b="1" dirty="0">
                <a:solidFill>
                  <a:srgbClr val="002060"/>
                </a:solidFill>
                <a:latin typeface="Garamond" pitchFamily="18" charset="0"/>
              </a:rPr>
              <a:t>qualities are measured on the basis of </a:t>
            </a:r>
            <a:r>
              <a:rPr lang="en-IN" sz="1900" b="1" dirty="0">
                <a:solidFill>
                  <a:srgbClr val="00B050"/>
                </a:solidFill>
                <a:latin typeface="Garamond" pitchFamily="18" charset="0"/>
              </a:rPr>
              <a:t>its authority, usefulness, relevance, clarity, accuracy, completeness, influence, intended audience, maintenance and consistency</a:t>
            </a:r>
            <a:r>
              <a:rPr lang="en-IN" sz="1900" b="1" dirty="0">
                <a:solidFill>
                  <a:srgbClr val="002060"/>
                </a:solidFill>
                <a:latin typeface="Garamond" pitchFamily="18" charset="0"/>
              </a:rPr>
              <a:t>. </a:t>
            </a:r>
            <a:r>
              <a:rPr lang="en-IN" sz="1900" b="1" dirty="0" smtClean="0">
                <a:solidFill>
                  <a:srgbClr val="002060"/>
                </a:solidFill>
                <a:latin typeface="Garamond" pitchFamily="18" charset="0"/>
              </a:rPr>
              <a:t>  </a:t>
            </a:r>
            <a:endParaRPr lang="en-IN" sz="1900" b="1" dirty="0">
              <a:solidFill>
                <a:srgbClr val="002060"/>
              </a:solidFill>
              <a:latin typeface="Garamond" pitchFamily="18" charset="0"/>
            </a:endParaRPr>
          </a:p>
        </p:txBody>
      </p:sp>
      <p:pic>
        <p:nvPicPr>
          <p:cNvPr id="33796" name="Picture 5" descr="D:\Webo_RP_Articles\IISST.pn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0861" y="0"/>
            <a:ext cx="292258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D6CA349F-F678-4F57-981F-26FDFB6BEF89}" type="slidenum">
              <a:rPr lang="en-US" altLang="en-US" smtClean="0"/>
              <a:pPr>
                <a:defRPr/>
              </a:pPr>
              <a:t>23</a:t>
            </a:fld>
            <a:endParaRPr lang="en-US"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57200"/>
            <a:ext cx="3276600" cy="685800"/>
          </a:xfrm>
        </p:spPr>
        <p:txBody>
          <a:bodyPr>
            <a:noAutofit/>
          </a:bodyPr>
          <a:lstStyle/>
          <a:p>
            <a:pPr>
              <a:defRPr/>
            </a:pPr>
            <a:r>
              <a:rPr lang="en-US" sz="2800" dirty="0" smtClean="0">
                <a:solidFill>
                  <a:srgbClr val="7030A0"/>
                </a:solidFill>
                <a:latin typeface="Century Schoolbook" pitchFamily="18" charset="0"/>
              </a:rPr>
              <a:t>Content Analysis </a:t>
            </a:r>
            <a:endParaRPr lang="en-US" dirty="0">
              <a:solidFill>
                <a:schemeClr val="tx2">
                  <a:satMod val="130000"/>
                </a:schemeClr>
              </a:solidFill>
            </a:endParaRPr>
          </a:p>
        </p:txBody>
      </p:sp>
      <p:sp>
        <p:nvSpPr>
          <p:cNvPr id="3" name="Subtitle 2"/>
          <p:cNvSpPr>
            <a:spLocks noGrp="1"/>
          </p:cNvSpPr>
          <p:nvPr>
            <p:ph type="subTitle" idx="1"/>
          </p:nvPr>
        </p:nvSpPr>
        <p:spPr>
          <a:xfrm>
            <a:off x="993774" y="1992122"/>
            <a:ext cx="8153397" cy="4038600"/>
          </a:xfrm>
        </p:spPr>
        <p:txBody>
          <a:bodyPr>
            <a:normAutofit/>
          </a:bodyPr>
          <a:lstStyle/>
          <a:p>
            <a:pPr algn="ctr" eaLnBrk="1" fontAlgn="auto" hangingPunct="1">
              <a:lnSpc>
                <a:spcPct val="120000"/>
              </a:lnSpc>
              <a:spcAft>
                <a:spcPts val="0"/>
              </a:spcAft>
              <a:buClr>
                <a:schemeClr val="accent3"/>
              </a:buClr>
              <a:defRPr/>
            </a:pPr>
            <a:r>
              <a:rPr lang="en-IN" sz="1800" b="1" dirty="0">
                <a:solidFill>
                  <a:srgbClr val="002060"/>
                </a:solidFill>
                <a:latin typeface="Garamond" pitchFamily="18" charset="0"/>
              </a:rPr>
              <a:t>Comparison of Content Analysis of the Websites of AA, OBS and SS </a:t>
            </a:r>
            <a:r>
              <a:rPr lang="en-IN" sz="1800" b="1" dirty="0" smtClean="0">
                <a:solidFill>
                  <a:srgbClr val="002060"/>
                </a:solidFill>
                <a:latin typeface="Garamond" pitchFamily="18" charset="0"/>
              </a:rPr>
              <a:t>Libraries</a:t>
            </a:r>
          </a:p>
          <a:p>
            <a:pPr algn="ctr" eaLnBrk="1" fontAlgn="auto" hangingPunct="1">
              <a:lnSpc>
                <a:spcPct val="120000"/>
              </a:lnSpc>
              <a:spcAft>
                <a:spcPts val="0"/>
              </a:spcAft>
              <a:buClr>
                <a:schemeClr val="accent3"/>
              </a:buClr>
              <a:defRPr/>
            </a:pPr>
            <a:endParaRPr lang="en-IN" sz="1900" b="1" dirty="0" smtClean="0">
              <a:solidFill>
                <a:srgbClr val="002060"/>
              </a:solidFill>
              <a:latin typeface="Garamond" pitchFamily="18" charset="0"/>
            </a:endParaRPr>
          </a:p>
          <a:p>
            <a:pPr algn="ctr" eaLnBrk="1" fontAlgn="auto" hangingPunct="1">
              <a:lnSpc>
                <a:spcPct val="120000"/>
              </a:lnSpc>
              <a:spcAft>
                <a:spcPts val="0"/>
              </a:spcAft>
              <a:buClr>
                <a:schemeClr val="accent3"/>
              </a:buClr>
              <a:defRPr/>
            </a:pPr>
            <a:endParaRPr lang="en-IN" sz="1900" b="1" dirty="0">
              <a:solidFill>
                <a:srgbClr val="002060"/>
              </a:solidFill>
              <a:latin typeface="Garamond"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230266821"/>
              </p:ext>
            </p:extLst>
          </p:nvPr>
        </p:nvGraphicFramePr>
        <p:xfrm>
          <a:off x="1031874" y="2357587"/>
          <a:ext cx="8077195" cy="4427216"/>
        </p:xfrm>
        <a:graphic>
          <a:graphicData uri="http://schemas.openxmlformats.org/drawingml/2006/table">
            <a:tbl>
              <a:tblPr firstRow="1" firstCol="1" bandRow="1">
                <a:tableStyleId>{5C22544A-7EE6-4342-B048-85BDC9FD1C3A}</a:tableStyleId>
              </a:tblPr>
              <a:tblGrid>
                <a:gridCol w="429538"/>
                <a:gridCol w="2233592"/>
                <a:gridCol w="416173"/>
                <a:gridCol w="416173"/>
                <a:gridCol w="416173"/>
                <a:gridCol w="416173"/>
                <a:gridCol w="416173"/>
                <a:gridCol w="417127"/>
                <a:gridCol w="417127"/>
                <a:gridCol w="416173"/>
                <a:gridCol w="416173"/>
                <a:gridCol w="416173"/>
                <a:gridCol w="416173"/>
                <a:gridCol w="417127"/>
                <a:gridCol w="417127"/>
              </a:tblGrid>
              <a:tr h="329966">
                <a:tc rowSpan="2">
                  <a:txBody>
                    <a:bodyPr/>
                    <a:lstStyle/>
                    <a:p>
                      <a:pPr>
                        <a:lnSpc>
                          <a:spcPct val="115000"/>
                        </a:lnSpc>
                        <a:spcAft>
                          <a:spcPts val="1000"/>
                        </a:spcAft>
                      </a:pPr>
                      <a:r>
                        <a:rPr lang="en-US" sz="1400" dirty="0">
                          <a:effectLst/>
                        </a:rPr>
                        <a:t>S.N.</a:t>
                      </a:r>
                      <a:endParaRPr lang="en-IN" sz="1400" dirty="0">
                        <a:effectLst/>
                        <a:latin typeface="Calibri"/>
                        <a:ea typeface="Calibri"/>
                        <a:cs typeface="Times New Roman"/>
                      </a:endParaRPr>
                    </a:p>
                  </a:txBody>
                  <a:tcPr marL="68580" marR="68580" marT="0" marB="0" anchor="ctr"/>
                </a:tc>
                <a:tc rowSpan="2">
                  <a:txBody>
                    <a:bodyPr/>
                    <a:lstStyle/>
                    <a:p>
                      <a:pPr algn="ctr">
                        <a:lnSpc>
                          <a:spcPct val="115000"/>
                        </a:lnSpc>
                        <a:spcAft>
                          <a:spcPts val="1000"/>
                        </a:spcAft>
                      </a:pPr>
                      <a:r>
                        <a:rPr lang="en-US" sz="1800" dirty="0">
                          <a:effectLst/>
                        </a:rPr>
                        <a:t>Subject Categories</a:t>
                      </a:r>
                      <a:endParaRPr lang="en-IN" sz="1800" dirty="0">
                        <a:effectLst/>
                        <a:latin typeface="Calibri"/>
                        <a:ea typeface="Calibri"/>
                        <a:cs typeface="Times New Roman"/>
                      </a:endParaRPr>
                    </a:p>
                  </a:txBody>
                  <a:tcPr marL="68580" marR="68580" marT="0" marB="0" anchor="ctr"/>
                </a:tc>
                <a:tc gridSpan="13">
                  <a:txBody>
                    <a:bodyPr/>
                    <a:lstStyle/>
                    <a:p>
                      <a:pPr algn="ctr">
                        <a:lnSpc>
                          <a:spcPct val="115000"/>
                        </a:lnSpc>
                        <a:spcAft>
                          <a:spcPts val="0"/>
                        </a:spcAft>
                      </a:pPr>
                      <a:r>
                        <a:rPr lang="en-US" sz="1600" dirty="0">
                          <a:effectLst/>
                        </a:rPr>
                        <a:t>Parameters</a:t>
                      </a:r>
                      <a:endParaRPr lang="en-IN" sz="1600" dirty="0">
                        <a:effectLst/>
                        <a:latin typeface="Calibri"/>
                        <a:ea typeface="Calibri"/>
                        <a:cs typeface="Times New Roman"/>
                      </a:endParaRPr>
                    </a:p>
                  </a:txBody>
                  <a:tcPr marL="68580" marR="68580" marT="0" marB="0" anchor="ct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r>
              <a:tr h="2134338">
                <a:tc vMerge="1">
                  <a:txBody>
                    <a:bodyPr/>
                    <a:lstStyle/>
                    <a:p>
                      <a:endParaRPr lang="en-IN"/>
                    </a:p>
                  </a:txBody>
                  <a:tcPr/>
                </a:tc>
                <a:tc vMerge="1">
                  <a:txBody>
                    <a:bodyPr/>
                    <a:lstStyle/>
                    <a:p>
                      <a:endParaRPr lang="en-IN"/>
                    </a:p>
                  </a:txBody>
                  <a:tcPr/>
                </a:tc>
                <a:tc>
                  <a:txBody>
                    <a:bodyPr/>
                    <a:lstStyle/>
                    <a:p>
                      <a:pPr>
                        <a:lnSpc>
                          <a:spcPct val="115000"/>
                        </a:lnSpc>
                        <a:spcAft>
                          <a:spcPts val="0"/>
                        </a:spcAft>
                      </a:pPr>
                      <a:r>
                        <a:rPr lang="en-US" sz="1600" b="1" dirty="0">
                          <a:effectLst/>
                        </a:rPr>
                        <a:t>Authority</a:t>
                      </a:r>
                      <a:endParaRPr lang="en-IN" sz="1600" b="1" dirty="0">
                        <a:effectLst/>
                        <a:latin typeface="Calibri"/>
                        <a:ea typeface="Calibri"/>
                        <a:cs typeface="Times New Roman"/>
                      </a:endParaRPr>
                    </a:p>
                  </a:txBody>
                  <a:tcPr marL="68580" marR="68580" marT="0" marB="0" vert="vert270" anchor="ctr"/>
                </a:tc>
                <a:tc>
                  <a:txBody>
                    <a:bodyPr/>
                    <a:lstStyle/>
                    <a:p>
                      <a:pPr>
                        <a:lnSpc>
                          <a:spcPct val="115000"/>
                        </a:lnSpc>
                        <a:spcAft>
                          <a:spcPts val="0"/>
                        </a:spcAft>
                      </a:pPr>
                      <a:r>
                        <a:rPr lang="en-US" sz="1600" b="1" dirty="0">
                          <a:effectLst/>
                        </a:rPr>
                        <a:t>Collection Details</a:t>
                      </a:r>
                      <a:endParaRPr lang="en-IN" sz="1600" b="1" dirty="0">
                        <a:effectLst/>
                        <a:latin typeface="Calibri"/>
                        <a:ea typeface="Calibri"/>
                        <a:cs typeface="Times New Roman"/>
                      </a:endParaRPr>
                    </a:p>
                  </a:txBody>
                  <a:tcPr marL="68580" marR="68580" marT="0" marB="0" vert="vert270" anchor="ctr"/>
                </a:tc>
                <a:tc>
                  <a:txBody>
                    <a:bodyPr/>
                    <a:lstStyle/>
                    <a:p>
                      <a:pPr>
                        <a:lnSpc>
                          <a:spcPct val="115000"/>
                        </a:lnSpc>
                        <a:spcAft>
                          <a:spcPts val="0"/>
                        </a:spcAft>
                      </a:pPr>
                      <a:r>
                        <a:rPr lang="en-US" sz="1600" b="1" dirty="0">
                          <a:effectLst/>
                        </a:rPr>
                        <a:t>Contact Details</a:t>
                      </a:r>
                      <a:endParaRPr lang="en-IN" sz="1600" b="1" dirty="0">
                        <a:effectLst/>
                        <a:latin typeface="Calibri"/>
                        <a:ea typeface="Calibri"/>
                        <a:cs typeface="Times New Roman"/>
                      </a:endParaRPr>
                    </a:p>
                  </a:txBody>
                  <a:tcPr marL="68580" marR="68580" marT="0" marB="0" vert="vert270" anchor="ctr"/>
                </a:tc>
                <a:tc>
                  <a:txBody>
                    <a:bodyPr/>
                    <a:lstStyle/>
                    <a:p>
                      <a:pPr>
                        <a:lnSpc>
                          <a:spcPct val="115000"/>
                        </a:lnSpc>
                        <a:spcAft>
                          <a:spcPts val="0"/>
                        </a:spcAft>
                      </a:pPr>
                      <a:r>
                        <a:rPr lang="en-US" sz="1600" b="1" dirty="0">
                          <a:effectLst/>
                        </a:rPr>
                        <a:t>Digital Repository</a:t>
                      </a:r>
                      <a:endParaRPr lang="en-IN" sz="1600" b="1" dirty="0">
                        <a:effectLst/>
                        <a:latin typeface="Calibri"/>
                        <a:ea typeface="Calibri"/>
                        <a:cs typeface="Times New Roman"/>
                      </a:endParaRPr>
                    </a:p>
                  </a:txBody>
                  <a:tcPr marL="68580" marR="68580" marT="0" marB="0" vert="vert270" anchor="ctr"/>
                </a:tc>
                <a:tc>
                  <a:txBody>
                    <a:bodyPr/>
                    <a:lstStyle/>
                    <a:p>
                      <a:pPr>
                        <a:lnSpc>
                          <a:spcPct val="115000"/>
                        </a:lnSpc>
                        <a:spcAft>
                          <a:spcPts val="0"/>
                        </a:spcAft>
                      </a:pPr>
                      <a:r>
                        <a:rPr lang="en-US" sz="1600" b="1" dirty="0">
                          <a:effectLst/>
                        </a:rPr>
                        <a:t>FAQ</a:t>
                      </a:r>
                      <a:endParaRPr lang="en-IN" sz="1600" b="1" dirty="0">
                        <a:effectLst/>
                        <a:latin typeface="Calibri"/>
                        <a:ea typeface="Calibri"/>
                        <a:cs typeface="Times New Roman"/>
                      </a:endParaRPr>
                    </a:p>
                  </a:txBody>
                  <a:tcPr marL="68580" marR="68580" marT="0" marB="0" vert="vert270" anchor="ctr"/>
                </a:tc>
                <a:tc>
                  <a:txBody>
                    <a:bodyPr/>
                    <a:lstStyle/>
                    <a:p>
                      <a:pPr>
                        <a:lnSpc>
                          <a:spcPct val="115000"/>
                        </a:lnSpc>
                        <a:spcAft>
                          <a:spcPts val="0"/>
                        </a:spcAft>
                      </a:pPr>
                      <a:r>
                        <a:rPr lang="en-US" sz="1600" b="1" dirty="0">
                          <a:effectLst/>
                        </a:rPr>
                        <a:t>Feedback</a:t>
                      </a:r>
                      <a:endParaRPr lang="en-IN" sz="1600" b="1" dirty="0">
                        <a:effectLst/>
                        <a:latin typeface="Calibri"/>
                        <a:ea typeface="Calibri"/>
                        <a:cs typeface="Times New Roman"/>
                      </a:endParaRPr>
                    </a:p>
                  </a:txBody>
                  <a:tcPr marL="68580" marR="68580" marT="0" marB="0" vert="vert270" anchor="ctr"/>
                </a:tc>
                <a:tc>
                  <a:txBody>
                    <a:bodyPr/>
                    <a:lstStyle/>
                    <a:p>
                      <a:pPr>
                        <a:lnSpc>
                          <a:spcPct val="115000"/>
                        </a:lnSpc>
                        <a:spcAft>
                          <a:spcPts val="0"/>
                        </a:spcAft>
                      </a:pPr>
                      <a:r>
                        <a:rPr lang="en-US" sz="1600" b="1" dirty="0">
                          <a:effectLst/>
                        </a:rPr>
                        <a:t>Links to E-resources</a:t>
                      </a:r>
                      <a:endParaRPr lang="en-IN" sz="1600" b="1" dirty="0">
                        <a:effectLst/>
                        <a:latin typeface="Calibri"/>
                        <a:ea typeface="Calibri"/>
                        <a:cs typeface="Times New Roman"/>
                      </a:endParaRPr>
                    </a:p>
                  </a:txBody>
                  <a:tcPr marL="68580" marR="68580" marT="0" marB="0" vert="vert270" anchor="ctr"/>
                </a:tc>
                <a:tc>
                  <a:txBody>
                    <a:bodyPr/>
                    <a:lstStyle/>
                    <a:p>
                      <a:pPr>
                        <a:lnSpc>
                          <a:spcPct val="115000"/>
                        </a:lnSpc>
                        <a:spcAft>
                          <a:spcPts val="0"/>
                        </a:spcAft>
                      </a:pPr>
                      <a:r>
                        <a:rPr lang="en-US" sz="1600" b="1" dirty="0">
                          <a:effectLst/>
                        </a:rPr>
                        <a:t>News</a:t>
                      </a:r>
                      <a:endParaRPr lang="en-IN" sz="1600" b="1" dirty="0">
                        <a:effectLst/>
                        <a:latin typeface="Calibri"/>
                        <a:ea typeface="Calibri"/>
                        <a:cs typeface="Times New Roman"/>
                      </a:endParaRPr>
                    </a:p>
                  </a:txBody>
                  <a:tcPr marL="68580" marR="68580" marT="0" marB="0" vert="vert270" anchor="ctr"/>
                </a:tc>
                <a:tc>
                  <a:txBody>
                    <a:bodyPr/>
                    <a:lstStyle/>
                    <a:p>
                      <a:pPr>
                        <a:lnSpc>
                          <a:spcPct val="115000"/>
                        </a:lnSpc>
                        <a:spcAft>
                          <a:spcPts val="0"/>
                        </a:spcAft>
                      </a:pPr>
                      <a:r>
                        <a:rPr lang="en-US" sz="1600" b="1" dirty="0">
                          <a:effectLst/>
                        </a:rPr>
                        <a:t>OPAC</a:t>
                      </a:r>
                      <a:endParaRPr lang="en-IN" sz="1600" b="1" dirty="0">
                        <a:effectLst/>
                        <a:latin typeface="Calibri"/>
                        <a:ea typeface="Calibri"/>
                        <a:cs typeface="Times New Roman"/>
                      </a:endParaRPr>
                    </a:p>
                  </a:txBody>
                  <a:tcPr marL="68580" marR="68580" marT="0" marB="0" vert="vert270" anchor="ctr"/>
                </a:tc>
                <a:tc>
                  <a:txBody>
                    <a:bodyPr/>
                    <a:lstStyle/>
                    <a:p>
                      <a:pPr>
                        <a:lnSpc>
                          <a:spcPct val="115000"/>
                        </a:lnSpc>
                        <a:spcAft>
                          <a:spcPts val="0"/>
                        </a:spcAft>
                      </a:pPr>
                      <a:r>
                        <a:rPr lang="en-US" sz="1600" b="1" dirty="0">
                          <a:effectLst/>
                        </a:rPr>
                        <a:t>Online Forms</a:t>
                      </a:r>
                      <a:endParaRPr lang="en-IN" sz="1600" b="1" dirty="0">
                        <a:effectLst/>
                        <a:latin typeface="Calibri"/>
                        <a:ea typeface="Calibri"/>
                        <a:cs typeface="Times New Roman"/>
                      </a:endParaRPr>
                    </a:p>
                  </a:txBody>
                  <a:tcPr marL="68580" marR="68580" marT="0" marB="0" vert="vert270" anchor="ctr"/>
                </a:tc>
                <a:tc>
                  <a:txBody>
                    <a:bodyPr/>
                    <a:lstStyle/>
                    <a:p>
                      <a:pPr>
                        <a:lnSpc>
                          <a:spcPct val="115000"/>
                        </a:lnSpc>
                        <a:spcAft>
                          <a:spcPts val="0"/>
                        </a:spcAft>
                      </a:pPr>
                      <a:r>
                        <a:rPr lang="en-US" sz="1600" b="1" dirty="0">
                          <a:effectLst/>
                        </a:rPr>
                        <a:t>Site </a:t>
                      </a:r>
                      <a:r>
                        <a:rPr lang="en-US" sz="1600" b="1" dirty="0" smtClean="0">
                          <a:effectLst/>
                        </a:rPr>
                        <a:t>in </a:t>
                      </a:r>
                      <a:r>
                        <a:rPr lang="en-US" sz="1600" b="1" dirty="0">
                          <a:effectLst/>
                        </a:rPr>
                        <a:t>English</a:t>
                      </a:r>
                      <a:endParaRPr lang="en-IN" sz="1600" b="1" dirty="0">
                        <a:effectLst/>
                        <a:latin typeface="Calibri"/>
                        <a:ea typeface="Calibri"/>
                        <a:cs typeface="Times New Roman"/>
                      </a:endParaRPr>
                    </a:p>
                  </a:txBody>
                  <a:tcPr marL="68580" marR="68580" marT="0" marB="0" vert="vert270" anchor="ctr"/>
                </a:tc>
                <a:tc>
                  <a:txBody>
                    <a:bodyPr/>
                    <a:lstStyle/>
                    <a:p>
                      <a:pPr>
                        <a:lnSpc>
                          <a:spcPct val="115000"/>
                        </a:lnSpc>
                        <a:spcAft>
                          <a:spcPts val="0"/>
                        </a:spcAft>
                      </a:pPr>
                      <a:r>
                        <a:rPr lang="en-US" sz="1600" b="1" dirty="0">
                          <a:effectLst/>
                        </a:rPr>
                        <a:t>Site Map</a:t>
                      </a:r>
                      <a:endParaRPr lang="en-IN" sz="1600" b="1" dirty="0">
                        <a:effectLst/>
                        <a:latin typeface="Calibri"/>
                        <a:ea typeface="Calibri"/>
                        <a:cs typeface="Times New Roman"/>
                      </a:endParaRPr>
                    </a:p>
                  </a:txBody>
                  <a:tcPr marL="68580" marR="68580" marT="0" marB="0" vert="vert270" anchor="ctr"/>
                </a:tc>
                <a:tc>
                  <a:txBody>
                    <a:bodyPr/>
                    <a:lstStyle/>
                    <a:p>
                      <a:pPr>
                        <a:lnSpc>
                          <a:spcPct val="115000"/>
                        </a:lnSpc>
                        <a:spcAft>
                          <a:spcPts val="0"/>
                        </a:spcAft>
                      </a:pPr>
                      <a:r>
                        <a:rPr lang="en-US" sz="1600" b="1" dirty="0">
                          <a:effectLst/>
                        </a:rPr>
                        <a:t>Site Update Status</a:t>
                      </a:r>
                      <a:endParaRPr lang="en-IN" sz="1600" b="1" dirty="0">
                        <a:effectLst/>
                        <a:latin typeface="Calibri"/>
                        <a:ea typeface="Calibri"/>
                        <a:cs typeface="Times New Roman"/>
                      </a:endParaRPr>
                    </a:p>
                  </a:txBody>
                  <a:tcPr marL="68580" marR="68580" marT="0" marB="0" vert="vert270" anchor="ctr"/>
                </a:tc>
              </a:tr>
              <a:tr h="553340">
                <a:tc>
                  <a:txBody>
                    <a:bodyPr/>
                    <a:lstStyle/>
                    <a:p>
                      <a:pPr algn="ctr">
                        <a:lnSpc>
                          <a:spcPct val="115000"/>
                        </a:lnSpc>
                        <a:spcAft>
                          <a:spcPts val="0"/>
                        </a:spcAft>
                      </a:pPr>
                      <a:r>
                        <a:rPr lang="en-US" sz="1400">
                          <a:effectLst/>
                        </a:rPr>
                        <a:t>1</a:t>
                      </a:r>
                      <a:endParaRPr lang="en-IN" sz="1400">
                        <a:effectLst/>
                        <a:latin typeface="Calibri"/>
                        <a:ea typeface="Calibri"/>
                        <a:cs typeface="Times New Roman"/>
                      </a:endParaRPr>
                    </a:p>
                  </a:txBody>
                  <a:tcPr marL="68580" marR="68580" marT="0" marB="0" anchor="ctr"/>
                </a:tc>
                <a:tc>
                  <a:txBody>
                    <a:bodyPr/>
                    <a:lstStyle/>
                    <a:p>
                      <a:pPr>
                        <a:lnSpc>
                          <a:spcPct val="115000"/>
                        </a:lnSpc>
                        <a:spcAft>
                          <a:spcPts val="0"/>
                        </a:spcAft>
                      </a:pPr>
                      <a:r>
                        <a:rPr lang="en-US" sz="1600" dirty="0">
                          <a:effectLst>
                            <a:glow rad="63500">
                              <a:schemeClr val="accent1">
                                <a:satMod val="175000"/>
                                <a:alpha val="40000"/>
                              </a:schemeClr>
                            </a:glow>
                          </a:effectLst>
                        </a:rPr>
                        <a:t>Astronomy and Astrophysics Libraries’ Websites</a:t>
                      </a:r>
                      <a:endParaRPr lang="en-IN" sz="1600" dirty="0">
                        <a:effectLst>
                          <a:glow rad="63500">
                            <a:schemeClr val="accent1">
                              <a:satMod val="175000"/>
                              <a:alpha val="40000"/>
                            </a:schemeClr>
                          </a:glow>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dirty="0">
                          <a:effectLst>
                            <a:glow rad="63500">
                              <a:schemeClr val="accent1">
                                <a:satMod val="175000"/>
                                <a:alpha val="40000"/>
                              </a:schemeClr>
                            </a:glow>
                          </a:effectLst>
                        </a:rPr>
                        <a:t>55</a:t>
                      </a:r>
                      <a:endParaRPr lang="en-IN" sz="1600" dirty="0">
                        <a:effectLst>
                          <a:glow rad="63500">
                            <a:schemeClr val="accent1">
                              <a:satMod val="175000"/>
                              <a:alpha val="40000"/>
                            </a:schemeClr>
                          </a:glow>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dirty="0">
                          <a:effectLst>
                            <a:glow rad="63500">
                              <a:schemeClr val="accent1">
                                <a:satMod val="175000"/>
                                <a:alpha val="40000"/>
                              </a:schemeClr>
                            </a:glow>
                          </a:effectLst>
                        </a:rPr>
                        <a:t>41</a:t>
                      </a:r>
                      <a:endParaRPr lang="en-IN" sz="1600" dirty="0">
                        <a:effectLst>
                          <a:glow rad="63500">
                            <a:schemeClr val="accent1">
                              <a:satMod val="175000"/>
                              <a:alpha val="40000"/>
                            </a:schemeClr>
                          </a:glow>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dirty="0">
                          <a:effectLst>
                            <a:glow rad="63500">
                              <a:schemeClr val="accent1">
                                <a:satMod val="175000"/>
                                <a:alpha val="40000"/>
                              </a:schemeClr>
                            </a:glow>
                          </a:effectLst>
                        </a:rPr>
                        <a:t>55</a:t>
                      </a:r>
                      <a:endParaRPr lang="en-IN" sz="1600" dirty="0">
                        <a:effectLst>
                          <a:glow rad="63500">
                            <a:schemeClr val="accent1">
                              <a:satMod val="175000"/>
                              <a:alpha val="40000"/>
                            </a:schemeClr>
                          </a:glow>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dirty="0">
                          <a:effectLst>
                            <a:glow rad="63500">
                              <a:schemeClr val="accent1">
                                <a:satMod val="175000"/>
                                <a:alpha val="40000"/>
                              </a:schemeClr>
                            </a:glow>
                          </a:effectLst>
                        </a:rPr>
                        <a:t>9</a:t>
                      </a:r>
                      <a:endParaRPr lang="en-IN" sz="1600" dirty="0">
                        <a:effectLst>
                          <a:glow rad="63500">
                            <a:schemeClr val="accent1">
                              <a:satMod val="175000"/>
                              <a:alpha val="40000"/>
                            </a:schemeClr>
                          </a:glow>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dirty="0">
                          <a:effectLst>
                            <a:glow rad="63500">
                              <a:schemeClr val="accent1">
                                <a:satMod val="175000"/>
                                <a:alpha val="40000"/>
                              </a:schemeClr>
                            </a:glow>
                          </a:effectLst>
                        </a:rPr>
                        <a:t>3</a:t>
                      </a:r>
                      <a:endParaRPr lang="en-IN" sz="1600" dirty="0">
                        <a:effectLst>
                          <a:glow rad="63500">
                            <a:schemeClr val="accent1">
                              <a:satMod val="175000"/>
                              <a:alpha val="40000"/>
                            </a:schemeClr>
                          </a:glow>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dirty="0">
                          <a:effectLst>
                            <a:glow rad="63500">
                              <a:schemeClr val="accent1">
                                <a:satMod val="175000"/>
                                <a:alpha val="40000"/>
                              </a:schemeClr>
                            </a:glow>
                          </a:effectLst>
                        </a:rPr>
                        <a:t>15</a:t>
                      </a:r>
                      <a:endParaRPr lang="en-IN" sz="1600" dirty="0">
                        <a:effectLst>
                          <a:glow rad="63500">
                            <a:schemeClr val="accent1">
                              <a:satMod val="175000"/>
                              <a:alpha val="40000"/>
                            </a:schemeClr>
                          </a:glow>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dirty="0">
                          <a:effectLst>
                            <a:glow rad="63500">
                              <a:schemeClr val="accent1">
                                <a:satMod val="175000"/>
                                <a:alpha val="40000"/>
                              </a:schemeClr>
                            </a:glow>
                          </a:effectLst>
                        </a:rPr>
                        <a:t>42</a:t>
                      </a:r>
                      <a:endParaRPr lang="en-IN" sz="1600" dirty="0">
                        <a:effectLst>
                          <a:glow rad="63500">
                            <a:schemeClr val="accent1">
                              <a:satMod val="175000"/>
                              <a:alpha val="40000"/>
                            </a:schemeClr>
                          </a:glow>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dirty="0">
                          <a:effectLst>
                            <a:glow rad="63500">
                              <a:schemeClr val="accent1">
                                <a:satMod val="175000"/>
                                <a:alpha val="40000"/>
                              </a:schemeClr>
                            </a:glow>
                          </a:effectLst>
                        </a:rPr>
                        <a:t>13</a:t>
                      </a:r>
                      <a:endParaRPr lang="en-IN" sz="1600" dirty="0">
                        <a:effectLst>
                          <a:glow rad="63500">
                            <a:schemeClr val="accent1">
                              <a:satMod val="175000"/>
                              <a:alpha val="40000"/>
                            </a:schemeClr>
                          </a:glow>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dirty="0">
                          <a:effectLst>
                            <a:glow rad="63500">
                              <a:schemeClr val="accent1">
                                <a:satMod val="175000"/>
                                <a:alpha val="40000"/>
                              </a:schemeClr>
                            </a:glow>
                          </a:effectLst>
                        </a:rPr>
                        <a:t>42</a:t>
                      </a:r>
                      <a:endParaRPr lang="en-IN" sz="1600" dirty="0">
                        <a:effectLst>
                          <a:glow rad="63500">
                            <a:schemeClr val="accent1">
                              <a:satMod val="175000"/>
                              <a:alpha val="40000"/>
                            </a:schemeClr>
                          </a:glow>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dirty="0">
                          <a:effectLst>
                            <a:glow rad="63500">
                              <a:schemeClr val="accent1">
                                <a:satMod val="175000"/>
                                <a:alpha val="40000"/>
                              </a:schemeClr>
                            </a:glow>
                          </a:effectLst>
                        </a:rPr>
                        <a:t>14</a:t>
                      </a:r>
                      <a:endParaRPr lang="en-IN" sz="1600" dirty="0">
                        <a:effectLst>
                          <a:glow rad="63500">
                            <a:schemeClr val="accent1">
                              <a:satMod val="175000"/>
                              <a:alpha val="40000"/>
                            </a:schemeClr>
                          </a:glow>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dirty="0">
                          <a:effectLst>
                            <a:glow rad="63500">
                              <a:schemeClr val="accent1">
                                <a:satMod val="175000"/>
                                <a:alpha val="40000"/>
                              </a:schemeClr>
                            </a:glow>
                          </a:effectLst>
                        </a:rPr>
                        <a:t>40</a:t>
                      </a:r>
                      <a:endParaRPr lang="en-IN" sz="1600" dirty="0">
                        <a:effectLst>
                          <a:glow rad="63500">
                            <a:schemeClr val="accent1">
                              <a:satMod val="175000"/>
                              <a:alpha val="40000"/>
                            </a:schemeClr>
                          </a:glow>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dirty="0">
                          <a:effectLst>
                            <a:glow rad="63500">
                              <a:schemeClr val="accent1">
                                <a:satMod val="175000"/>
                                <a:alpha val="40000"/>
                              </a:schemeClr>
                            </a:glow>
                          </a:effectLst>
                        </a:rPr>
                        <a:t>13</a:t>
                      </a:r>
                      <a:endParaRPr lang="en-IN" sz="1600" dirty="0">
                        <a:effectLst>
                          <a:glow rad="63500">
                            <a:schemeClr val="accent1">
                              <a:satMod val="175000"/>
                              <a:alpha val="40000"/>
                            </a:schemeClr>
                          </a:glow>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dirty="0">
                          <a:effectLst>
                            <a:glow rad="63500">
                              <a:schemeClr val="accent1">
                                <a:satMod val="175000"/>
                                <a:alpha val="40000"/>
                              </a:schemeClr>
                            </a:glow>
                          </a:effectLst>
                        </a:rPr>
                        <a:t>20</a:t>
                      </a:r>
                      <a:endParaRPr lang="en-IN" sz="1600" dirty="0">
                        <a:effectLst>
                          <a:glow rad="63500">
                            <a:schemeClr val="accent1">
                              <a:satMod val="175000"/>
                              <a:alpha val="40000"/>
                            </a:schemeClr>
                          </a:glow>
                        </a:effectLst>
                        <a:latin typeface="Calibri"/>
                        <a:ea typeface="Calibri"/>
                        <a:cs typeface="Times New Roman"/>
                      </a:endParaRPr>
                    </a:p>
                  </a:txBody>
                  <a:tcPr marL="68580" marR="68580" marT="0" marB="0" anchor="ctr"/>
                </a:tc>
              </a:tr>
              <a:tr h="553340">
                <a:tc>
                  <a:txBody>
                    <a:bodyPr/>
                    <a:lstStyle/>
                    <a:p>
                      <a:pPr algn="ctr">
                        <a:lnSpc>
                          <a:spcPct val="115000"/>
                        </a:lnSpc>
                        <a:spcAft>
                          <a:spcPts val="0"/>
                        </a:spcAft>
                      </a:pPr>
                      <a:r>
                        <a:rPr lang="en-US" sz="1400">
                          <a:effectLst/>
                        </a:rPr>
                        <a:t>2</a:t>
                      </a:r>
                      <a:endParaRPr lang="en-IN" sz="1400">
                        <a:effectLst/>
                        <a:latin typeface="Calibri"/>
                        <a:ea typeface="Calibri"/>
                        <a:cs typeface="Times New Roman"/>
                      </a:endParaRPr>
                    </a:p>
                  </a:txBody>
                  <a:tcPr marL="68580" marR="68580" marT="0" marB="0" anchor="ctr"/>
                </a:tc>
                <a:tc>
                  <a:txBody>
                    <a:bodyPr/>
                    <a:lstStyle/>
                    <a:p>
                      <a:pPr>
                        <a:lnSpc>
                          <a:spcPct val="115000"/>
                        </a:lnSpc>
                        <a:spcAft>
                          <a:spcPts val="0"/>
                        </a:spcAft>
                      </a:pPr>
                      <a:r>
                        <a:rPr lang="en-US" sz="1600" dirty="0">
                          <a:effectLst>
                            <a:glow rad="101600">
                              <a:schemeClr val="accent4">
                                <a:satMod val="175000"/>
                                <a:alpha val="40000"/>
                              </a:schemeClr>
                            </a:glow>
                          </a:effectLst>
                        </a:rPr>
                        <a:t>Observatory Libraries’ Websites</a:t>
                      </a:r>
                      <a:endParaRPr lang="en-IN" sz="1600" dirty="0">
                        <a:effectLst>
                          <a:glow rad="101600">
                            <a:schemeClr val="accent4">
                              <a:satMod val="175000"/>
                              <a:alpha val="40000"/>
                            </a:schemeClr>
                          </a:glow>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dirty="0">
                          <a:effectLst>
                            <a:glow rad="101600">
                              <a:schemeClr val="accent4">
                                <a:satMod val="175000"/>
                                <a:alpha val="40000"/>
                              </a:schemeClr>
                            </a:glow>
                          </a:effectLst>
                        </a:rPr>
                        <a:t>41</a:t>
                      </a:r>
                      <a:endParaRPr lang="en-IN" sz="1600" dirty="0">
                        <a:effectLst>
                          <a:glow rad="101600">
                            <a:schemeClr val="accent4">
                              <a:satMod val="175000"/>
                              <a:alpha val="40000"/>
                            </a:schemeClr>
                          </a:glow>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dirty="0">
                          <a:effectLst>
                            <a:glow rad="101600">
                              <a:schemeClr val="accent4">
                                <a:satMod val="175000"/>
                                <a:alpha val="40000"/>
                              </a:schemeClr>
                            </a:glow>
                          </a:effectLst>
                        </a:rPr>
                        <a:t>33</a:t>
                      </a:r>
                      <a:endParaRPr lang="en-IN" sz="1600" dirty="0">
                        <a:effectLst>
                          <a:glow rad="101600">
                            <a:schemeClr val="accent4">
                              <a:satMod val="175000"/>
                              <a:alpha val="40000"/>
                            </a:schemeClr>
                          </a:glow>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dirty="0">
                          <a:effectLst>
                            <a:glow rad="101600">
                              <a:schemeClr val="accent4">
                                <a:satMod val="175000"/>
                                <a:alpha val="40000"/>
                              </a:schemeClr>
                            </a:glow>
                          </a:effectLst>
                        </a:rPr>
                        <a:t>40</a:t>
                      </a:r>
                      <a:endParaRPr lang="en-IN" sz="1600" dirty="0">
                        <a:effectLst>
                          <a:glow rad="101600">
                            <a:schemeClr val="accent4">
                              <a:satMod val="175000"/>
                              <a:alpha val="40000"/>
                            </a:schemeClr>
                          </a:glow>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dirty="0">
                          <a:effectLst>
                            <a:glow rad="101600">
                              <a:schemeClr val="accent4">
                                <a:satMod val="175000"/>
                                <a:alpha val="40000"/>
                              </a:schemeClr>
                            </a:glow>
                          </a:effectLst>
                        </a:rPr>
                        <a:t>9</a:t>
                      </a:r>
                      <a:endParaRPr lang="en-IN" sz="1600" dirty="0">
                        <a:effectLst>
                          <a:glow rad="101600">
                            <a:schemeClr val="accent4">
                              <a:satMod val="175000"/>
                              <a:alpha val="40000"/>
                            </a:schemeClr>
                          </a:glow>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dirty="0">
                          <a:effectLst>
                            <a:glow rad="101600">
                              <a:schemeClr val="accent4">
                                <a:satMod val="175000"/>
                                <a:alpha val="40000"/>
                              </a:schemeClr>
                            </a:glow>
                          </a:effectLst>
                        </a:rPr>
                        <a:t>7</a:t>
                      </a:r>
                      <a:endParaRPr lang="en-IN" sz="1600" dirty="0">
                        <a:effectLst>
                          <a:glow rad="101600">
                            <a:schemeClr val="accent4">
                              <a:satMod val="175000"/>
                              <a:alpha val="40000"/>
                            </a:schemeClr>
                          </a:glow>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dirty="0">
                          <a:effectLst>
                            <a:glow rad="101600">
                              <a:schemeClr val="accent4">
                                <a:satMod val="175000"/>
                                <a:alpha val="40000"/>
                              </a:schemeClr>
                            </a:glow>
                          </a:effectLst>
                        </a:rPr>
                        <a:t>10</a:t>
                      </a:r>
                      <a:endParaRPr lang="en-IN" sz="1600" dirty="0">
                        <a:effectLst>
                          <a:glow rad="101600">
                            <a:schemeClr val="accent4">
                              <a:satMod val="175000"/>
                              <a:alpha val="40000"/>
                            </a:schemeClr>
                          </a:glow>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dirty="0">
                          <a:effectLst>
                            <a:glow rad="101600">
                              <a:schemeClr val="accent4">
                                <a:satMod val="175000"/>
                                <a:alpha val="40000"/>
                              </a:schemeClr>
                            </a:glow>
                          </a:effectLst>
                        </a:rPr>
                        <a:t>34</a:t>
                      </a:r>
                      <a:endParaRPr lang="en-IN" sz="1600" dirty="0">
                        <a:effectLst>
                          <a:glow rad="101600">
                            <a:schemeClr val="accent4">
                              <a:satMod val="175000"/>
                              <a:alpha val="40000"/>
                            </a:schemeClr>
                          </a:glow>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dirty="0">
                          <a:effectLst>
                            <a:glow rad="101600">
                              <a:schemeClr val="accent4">
                                <a:satMod val="175000"/>
                                <a:alpha val="40000"/>
                              </a:schemeClr>
                            </a:glow>
                          </a:effectLst>
                        </a:rPr>
                        <a:t>8</a:t>
                      </a:r>
                      <a:endParaRPr lang="en-IN" sz="1600" dirty="0">
                        <a:effectLst>
                          <a:glow rad="101600">
                            <a:schemeClr val="accent4">
                              <a:satMod val="175000"/>
                              <a:alpha val="40000"/>
                            </a:schemeClr>
                          </a:glow>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dirty="0">
                          <a:effectLst>
                            <a:glow rad="101600">
                              <a:schemeClr val="accent4">
                                <a:satMod val="175000"/>
                                <a:alpha val="40000"/>
                              </a:schemeClr>
                            </a:glow>
                          </a:effectLst>
                        </a:rPr>
                        <a:t>35</a:t>
                      </a:r>
                      <a:endParaRPr lang="en-IN" sz="1600" dirty="0">
                        <a:effectLst>
                          <a:glow rad="101600">
                            <a:schemeClr val="accent4">
                              <a:satMod val="175000"/>
                              <a:alpha val="40000"/>
                            </a:schemeClr>
                          </a:glow>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dirty="0">
                          <a:effectLst>
                            <a:glow rad="101600">
                              <a:schemeClr val="accent4">
                                <a:satMod val="175000"/>
                                <a:alpha val="40000"/>
                              </a:schemeClr>
                            </a:glow>
                          </a:effectLst>
                        </a:rPr>
                        <a:t>8</a:t>
                      </a:r>
                      <a:endParaRPr lang="en-IN" sz="1600" dirty="0">
                        <a:effectLst>
                          <a:glow rad="101600">
                            <a:schemeClr val="accent4">
                              <a:satMod val="175000"/>
                              <a:alpha val="40000"/>
                            </a:schemeClr>
                          </a:glow>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dirty="0">
                          <a:effectLst>
                            <a:glow rad="101600">
                              <a:schemeClr val="accent4">
                                <a:satMod val="175000"/>
                                <a:alpha val="40000"/>
                              </a:schemeClr>
                            </a:glow>
                          </a:effectLst>
                        </a:rPr>
                        <a:t>32</a:t>
                      </a:r>
                      <a:endParaRPr lang="en-IN" sz="1600" dirty="0">
                        <a:effectLst>
                          <a:glow rad="101600">
                            <a:schemeClr val="accent4">
                              <a:satMod val="175000"/>
                              <a:alpha val="40000"/>
                            </a:schemeClr>
                          </a:glow>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dirty="0">
                          <a:effectLst>
                            <a:glow rad="101600">
                              <a:schemeClr val="accent4">
                                <a:satMod val="175000"/>
                                <a:alpha val="40000"/>
                              </a:schemeClr>
                            </a:glow>
                          </a:effectLst>
                        </a:rPr>
                        <a:t>8</a:t>
                      </a:r>
                      <a:endParaRPr lang="en-IN" sz="1600" dirty="0">
                        <a:effectLst>
                          <a:glow rad="101600">
                            <a:schemeClr val="accent4">
                              <a:satMod val="175000"/>
                              <a:alpha val="40000"/>
                            </a:schemeClr>
                          </a:glow>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dirty="0">
                          <a:effectLst>
                            <a:glow rad="101600">
                              <a:schemeClr val="accent4">
                                <a:satMod val="175000"/>
                                <a:alpha val="40000"/>
                              </a:schemeClr>
                            </a:glow>
                          </a:effectLst>
                        </a:rPr>
                        <a:t>14</a:t>
                      </a:r>
                      <a:endParaRPr lang="en-IN" sz="1600" dirty="0">
                        <a:effectLst>
                          <a:glow rad="101600">
                            <a:schemeClr val="accent4">
                              <a:satMod val="175000"/>
                              <a:alpha val="40000"/>
                            </a:schemeClr>
                          </a:glow>
                        </a:effectLst>
                        <a:latin typeface="Calibri"/>
                        <a:ea typeface="Calibri"/>
                        <a:cs typeface="Times New Roman"/>
                      </a:endParaRPr>
                    </a:p>
                  </a:txBody>
                  <a:tcPr marL="68580" marR="68580" marT="0" marB="0" anchor="ctr"/>
                </a:tc>
              </a:tr>
              <a:tr h="553340">
                <a:tc>
                  <a:txBody>
                    <a:bodyPr/>
                    <a:lstStyle/>
                    <a:p>
                      <a:pPr algn="ctr">
                        <a:lnSpc>
                          <a:spcPct val="115000"/>
                        </a:lnSpc>
                        <a:spcAft>
                          <a:spcPts val="0"/>
                        </a:spcAft>
                      </a:pPr>
                      <a:r>
                        <a:rPr lang="en-US" sz="1400">
                          <a:effectLst/>
                        </a:rPr>
                        <a:t>3</a:t>
                      </a:r>
                      <a:endParaRPr lang="en-IN" sz="1400">
                        <a:effectLst/>
                        <a:latin typeface="Calibri"/>
                        <a:ea typeface="Calibri"/>
                        <a:cs typeface="Times New Roman"/>
                      </a:endParaRPr>
                    </a:p>
                  </a:txBody>
                  <a:tcPr marL="68580" marR="68580" marT="0" marB="0" anchor="ctr"/>
                </a:tc>
                <a:tc>
                  <a:txBody>
                    <a:bodyPr/>
                    <a:lstStyle/>
                    <a:p>
                      <a:pPr>
                        <a:lnSpc>
                          <a:spcPct val="115000"/>
                        </a:lnSpc>
                        <a:spcAft>
                          <a:spcPts val="0"/>
                        </a:spcAft>
                      </a:pPr>
                      <a:r>
                        <a:rPr lang="en-US" sz="1600" dirty="0">
                          <a:effectLst>
                            <a:glow rad="63500">
                              <a:schemeClr val="accent2">
                                <a:satMod val="175000"/>
                                <a:alpha val="40000"/>
                              </a:schemeClr>
                            </a:glow>
                          </a:effectLst>
                        </a:rPr>
                        <a:t>Space Science Libraries’ Websites</a:t>
                      </a:r>
                      <a:endParaRPr lang="en-IN" sz="1600" dirty="0">
                        <a:effectLst>
                          <a:glow rad="63500">
                            <a:schemeClr val="accent2">
                              <a:satMod val="175000"/>
                              <a:alpha val="40000"/>
                            </a:schemeClr>
                          </a:glow>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dirty="0">
                          <a:effectLst>
                            <a:glow rad="63500">
                              <a:schemeClr val="accent2">
                                <a:satMod val="175000"/>
                                <a:alpha val="40000"/>
                              </a:schemeClr>
                            </a:glow>
                          </a:effectLst>
                        </a:rPr>
                        <a:t>17</a:t>
                      </a:r>
                      <a:endParaRPr lang="en-IN" sz="1600" dirty="0">
                        <a:effectLst>
                          <a:glow rad="63500">
                            <a:schemeClr val="accent2">
                              <a:satMod val="175000"/>
                              <a:alpha val="40000"/>
                            </a:schemeClr>
                          </a:glow>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dirty="0">
                          <a:effectLst>
                            <a:glow rad="63500">
                              <a:schemeClr val="accent2">
                                <a:satMod val="175000"/>
                                <a:alpha val="40000"/>
                              </a:schemeClr>
                            </a:glow>
                          </a:effectLst>
                        </a:rPr>
                        <a:t>15</a:t>
                      </a:r>
                      <a:endParaRPr lang="en-IN" sz="1600" dirty="0">
                        <a:effectLst>
                          <a:glow rad="63500">
                            <a:schemeClr val="accent2">
                              <a:satMod val="175000"/>
                              <a:alpha val="40000"/>
                            </a:schemeClr>
                          </a:glow>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dirty="0">
                          <a:effectLst>
                            <a:glow rad="63500">
                              <a:schemeClr val="accent2">
                                <a:satMod val="175000"/>
                                <a:alpha val="40000"/>
                              </a:schemeClr>
                            </a:glow>
                          </a:effectLst>
                        </a:rPr>
                        <a:t>14</a:t>
                      </a:r>
                      <a:endParaRPr lang="en-IN" sz="1600" dirty="0">
                        <a:effectLst>
                          <a:glow rad="63500">
                            <a:schemeClr val="accent2">
                              <a:satMod val="175000"/>
                              <a:alpha val="40000"/>
                            </a:schemeClr>
                          </a:glow>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dirty="0">
                          <a:effectLst>
                            <a:glow rad="63500">
                              <a:schemeClr val="accent2">
                                <a:satMod val="175000"/>
                                <a:alpha val="40000"/>
                              </a:schemeClr>
                            </a:glow>
                          </a:effectLst>
                        </a:rPr>
                        <a:t>5</a:t>
                      </a:r>
                      <a:endParaRPr lang="en-IN" sz="1600" dirty="0">
                        <a:effectLst>
                          <a:glow rad="63500">
                            <a:schemeClr val="accent2">
                              <a:satMod val="175000"/>
                              <a:alpha val="40000"/>
                            </a:schemeClr>
                          </a:glow>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dirty="0">
                          <a:effectLst>
                            <a:glow rad="63500">
                              <a:schemeClr val="accent2">
                                <a:satMod val="175000"/>
                                <a:alpha val="40000"/>
                              </a:schemeClr>
                            </a:glow>
                          </a:effectLst>
                        </a:rPr>
                        <a:t>2</a:t>
                      </a:r>
                      <a:endParaRPr lang="en-IN" sz="1600" dirty="0">
                        <a:effectLst>
                          <a:glow rad="63500">
                            <a:schemeClr val="accent2">
                              <a:satMod val="175000"/>
                              <a:alpha val="40000"/>
                            </a:schemeClr>
                          </a:glow>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dirty="0">
                          <a:effectLst>
                            <a:glow rad="63500">
                              <a:schemeClr val="accent2">
                                <a:satMod val="175000"/>
                                <a:alpha val="40000"/>
                              </a:schemeClr>
                            </a:glow>
                          </a:effectLst>
                        </a:rPr>
                        <a:t>5</a:t>
                      </a:r>
                      <a:endParaRPr lang="en-IN" sz="1600" dirty="0">
                        <a:effectLst>
                          <a:glow rad="63500">
                            <a:schemeClr val="accent2">
                              <a:satMod val="175000"/>
                              <a:alpha val="40000"/>
                            </a:schemeClr>
                          </a:glow>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dirty="0">
                          <a:effectLst>
                            <a:glow rad="63500">
                              <a:schemeClr val="accent2">
                                <a:satMod val="175000"/>
                                <a:alpha val="40000"/>
                              </a:schemeClr>
                            </a:glow>
                          </a:effectLst>
                        </a:rPr>
                        <a:t>11</a:t>
                      </a:r>
                      <a:endParaRPr lang="en-IN" sz="1600" dirty="0">
                        <a:effectLst>
                          <a:glow rad="63500">
                            <a:schemeClr val="accent2">
                              <a:satMod val="175000"/>
                              <a:alpha val="40000"/>
                            </a:schemeClr>
                          </a:glow>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dirty="0">
                          <a:effectLst>
                            <a:glow rad="63500">
                              <a:schemeClr val="accent2">
                                <a:satMod val="175000"/>
                                <a:alpha val="40000"/>
                              </a:schemeClr>
                            </a:glow>
                          </a:effectLst>
                        </a:rPr>
                        <a:t>4</a:t>
                      </a:r>
                      <a:endParaRPr lang="en-IN" sz="1600" dirty="0">
                        <a:effectLst>
                          <a:glow rad="63500">
                            <a:schemeClr val="accent2">
                              <a:satMod val="175000"/>
                              <a:alpha val="40000"/>
                            </a:schemeClr>
                          </a:glow>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dirty="0">
                          <a:effectLst>
                            <a:glow rad="63500">
                              <a:schemeClr val="accent2">
                                <a:satMod val="175000"/>
                                <a:alpha val="40000"/>
                              </a:schemeClr>
                            </a:glow>
                          </a:effectLst>
                        </a:rPr>
                        <a:t>12</a:t>
                      </a:r>
                      <a:endParaRPr lang="en-IN" sz="1600" dirty="0">
                        <a:effectLst>
                          <a:glow rad="63500">
                            <a:schemeClr val="accent2">
                              <a:satMod val="175000"/>
                              <a:alpha val="40000"/>
                            </a:schemeClr>
                          </a:glow>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dirty="0">
                          <a:effectLst>
                            <a:glow rad="63500">
                              <a:schemeClr val="accent2">
                                <a:satMod val="175000"/>
                                <a:alpha val="40000"/>
                              </a:schemeClr>
                            </a:glow>
                          </a:effectLst>
                        </a:rPr>
                        <a:t>4</a:t>
                      </a:r>
                      <a:endParaRPr lang="en-IN" sz="1600" dirty="0">
                        <a:effectLst>
                          <a:glow rad="63500">
                            <a:schemeClr val="accent2">
                              <a:satMod val="175000"/>
                              <a:alpha val="40000"/>
                            </a:schemeClr>
                          </a:glow>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dirty="0">
                          <a:effectLst>
                            <a:glow rad="63500">
                              <a:schemeClr val="accent2">
                                <a:satMod val="175000"/>
                                <a:alpha val="40000"/>
                              </a:schemeClr>
                            </a:glow>
                          </a:effectLst>
                        </a:rPr>
                        <a:t>15</a:t>
                      </a:r>
                      <a:endParaRPr lang="en-IN" sz="1600" dirty="0">
                        <a:effectLst>
                          <a:glow rad="63500">
                            <a:schemeClr val="accent2">
                              <a:satMod val="175000"/>
                              <a:alpha val="40000"/>
                            </a:schemeClr>
                          </a:glow>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dirty="0">
                          <a:effectLst>
                            <a:glow rad="63500">
                              <a:schemeClr val="accent2">
                                <a:satMod val="175000"/>
                                <a:alpha val="40000"/>
                              </a:schemeClr>
                            </a:glow>
                          </a:effectLst>
                        </a:rPr>
                        <a:t>6</a:t>
                      </a:r>
                      <a:endParaRPr lang="en-IN" sz="1600" dirty="0">
                        <a:effectLst>
                          <a:glow rad="63500">
                            <a:schemeClr val="accent2">
                              <a:satMod val="175000"/>
                              <a:alpha val="40000"/>
                            </a:schemeClr>
                          </a:glow>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600" dirty="0">
                          <a:effectLst>
                            <a:glow rad="63500">
                              <a:schemeClr val="accent2">
                                <a:satMod val="175000"/>
                                <a:alpha val="40000"/>
                              </a:schemeClr>
                            </a:glow>
                          </a:effectLst>
                        </a:rPr>
                        <a:t>7</a:t>
                      </a:r>
                      <a:endParaRPr lang="en-IN" sz="1600" dirty="0">
                        <a:effectLst>
                          <a:glow rad="63500">
                            <a:schemeClr val="accent2">
                              <a:satMod val="175000"/>
                              <a:alpha val="40000"/>
                            </a:schemeClr>
                          </a:glow>
                        </a:effectLst>
                        <a:latin typeface="Calibri"/>
                        <a:ea typeface="Calibri"/>
                        <a:cs typeface="Times New Roman"/>
                      </a:endParaRPr>
                    </a:p>
                  </a:txBody>
                  <a:tcPr marL="68580" marR="68580" marT="0" marB="0" anchor="ctr"/>
                </a:tc>
              </a:tr>
            </a:tbl>
          </a:graphicData>
        </a:graphic>
      </p:graphicFrame>
      <p:pic>
        <p:nvPicPr>
          <p:cNvPr id="34821" name="Picture 7" descr="D:\Webo_RP_Articles\UoLjuAL.pn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5343" y="0"/>
            <a:ext cx="2286000" cy="19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D6CA349F-F678-4F57-981F-26FDFB6BEF89}" type="slidenum">
              <a:rPr lang="en-US" altLang="en-US" smtClean="0"/>
              <a:pPr>
                <a:defRPr/>
              </a:pPr>
              <a:t>24</a:t>
            </a:fld>
            <a:endParaRPr lang="en-US" alt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533400"/>
            <a:ext cx="3581400" cy="990600"/>
          </a:xfrm>
        </p:spPr>
        <p:txBody>
          <a:bodyPr>
            <a:noAutofit/>
          </a:bodyPr>
          <a:lstStyle/>
          <a:p>
            <a:pPr>
              <a:defRPr/>
            </a:pPr>
            <a:r>
              <a:rPr lang="en-US" sz="2800" dirty="0" smtClean="0">
                <a:solidFill>
                  <a:srgbClr val="7030A0"/>
                </a:solidFill>
                <a:latin typeface="Century Schoolbook" pitchFamily="18" charset="0"/>
              </a:rPr>
              <a:t>Web Link Structure </a:t>
            </a:r>
            <a:br>
              <a:rPr lang="en-US" sz="2800" dirty="0" smtClean="0">
                <a:solidFill>
                  <a:srgbClr val="7030A0"/>
                </a:solidFill>
                <a:latin typeface="Century Schoolbook" pitchFamily="18" charset="0"/>
              </a:rPr>
            </a:br>
            <a:r>
              <a:rPr lang="en-US" sz="2800" dirty="0" smtClean="0">
                <a:solidFill>
                  <a:srgbClr val="7030A0"/>
                </a:solidFill>
                <a:latin typeface="Century Schoolbook" pitchFamily="18" charset="0"/>
              </a:rPr>
              <a:t>Analysis </a:t>
            </a:r>
            <a:endParaRPr lang="en-US" dirty="0">
              <a:solidFill>
                <a:schemeClr val="tx2">
                  <a:satMod val="130000"/>
                </a:schemeClr>
              </a:solidFill>
            </a:endParaRPr>
          </a:p>
        </p:txBody>
      </p:sp>
      <p:sp>
        <p:nvSpPr>
          <p:cNvPr id="3" name="Subtitle 2"/>
          <p:cNvSpPr>
            <a:spLocks noGrp="1"/>
          </p:cNvSpPr>
          <p:nvPr>
            <p:ph type="subTitle" idx="1"/>
          </p:nvPr>
        </p:nvSpPr>
        <p:spPr>
          <a:xfrm>
            <a:off x="1447800" y="2362200"/>
            <a:ext cx="7407275" cy="4191000"/>
          </a:xfrm>
        </p:spPr>
        <p:txBody>
          <a:bodyPr>
            <a:normAutofit fontScale="77500" lnSpcReduction="20000"/>
          </a:bodyPr>
          <a:lstStyle/>
          <a:p>
            <a:pPr marL="370332" indent="-342900" algn="just" eaLnBrk="1" fontAlgn="auto" hangingPunct="1">
              <a:lnSpc>
                <a:spcPct val="120000"/>
              </a:lnSpc>
              <a:spcAft>
                <a:spcPts val="0"/>
              </a:spcAft>
              <a:buClr>
                <a:schemeClr val="accent3"/>
              </a:buClr>
              <a:buFont typeface="Wingdings" pitchFamily="2" charset="2"/>
              <a:buChar char="§"/>
              <a:defRPr/>
            </a:pPr>
            <a:endParaRPr lang="en-IN" sz="1900" b="1" dirty="0">
              <a:solidFill>
                <a:srgbClr val="002060"/>
              </a:solidFill>
              <a:latin typeface="Garamond" pitchFamily="18" charset="0"/>
            </a:endParaRPr>
          </a:p>
          <a:p>
            <a:pPr marL="370332" indent="-342900" algn="just" eaLnBrk="1" fontAlgn="auto" hangingPunct="1">
              <a:lnSpc>
                <a:spcPct val="120000"/>
              </a:lnSpc>
              <a:spcAft>
                <a:spcPts val="1200"/>
              </a:spcAft>
              <a:buClr>
                <a:schemeClr val="accent3"/>
              </a:buClr>
              <a:buFont typeface="Wingdings" pitchFamily="2" charset="2"/>
              <a:buChar char="§"/>
              <a:defRPr/>
            </a:pPr>
            <a:r>
              <a:rPr lang="en-IN" sz="2300" b="1" dirty="0" smtClean="0">
                <a:solidFill>
                  <a:srgbClr val="00B050"/>
                </a:solidFill>
                <a:latin typeface="Garamond" pitchFamily="18" charset="0"/>
              </a:rPr>
              <a:t>Number of Web Pages (NWP) </a:t>
            </a:r>
            <a:r>
              <a:rPr lang="en-IN" sz="2300" b="1" dirty="0">
                <a:solidFill>
                  <a:srgbClr val="002060"/>
                </a:solidFill>
                <a:latin typeface="Garamond" pitchFamily="18" charset="0"/>
              </a:rPr>
              <a:t>is the number of web pages in a particular </a:t>
            </a:r>
            <a:r>
              <a:rPr lang="en-IN" sz="2300" b="1" dirty="0" smtClean="0">
                <a:solidFill>
                  <a:srgbClr val="002060"/>
                </a:solidFill>
                <a:latin typeface="Garamond" pitchFamily="18" charset="0"/>
              </a:rPr>
              <a:t>website</a:t>
            </a:r>
          </a:p>
          <a:p>
            <a:pPr marL="370332" indent="-342900" algn="just" eaLnBrk="1" fontAlgn="auto" hangingPunct="1">
              <a:lnSpc>
                <a:spcPct val="120000"/>
              </a:lnSpc>
              <a:spcAft>
                <a:spcPts val="1200"/>
              </a:spcAft>
              <a:buClr>
                <a:schemeClr val="accent3"/>
              </a:buClr>
              <a:buFont typeface="Wingdings" pitchFamily="2" charset="2"/>
              <a:buChar char="§"/>
              <a:defRPr/>
            </a:pPr>
            <a:r>
              <a:rPr lang="en-IN" sz="2300" b="1" dirty="0" smtClean="0">
                <a:solidFill>
                  <a:srgbClr val="00B050"/>
                </a:solidFill>
                <a:latin typeface="Garamond" pitchFamily="18" charset="0"/>
              </a:rPr>
              <a:t>External Links (EL)</a:t>
            </a:r>
            <a:r>
              <a:rPr lang="en-IN" sz="2300" b="1" dirty="0" smtClean="0">
                <a:solidFill>
                  <a:srgbClr val="002060"/>
                </a:solidFill>
                <a:latin typeface="Garamond" pitchFamily="18" charset="0"/>
              </a:rPr>
              <a:t>  </a:t>
            </a:r>
            <a:r>
              <a:rPr lang="en-IN" sz="2300" b="1" dirty="0">
                <a:solidFill>
                  <a:srgbClr val="002060"/>
                </a:solidFill>
                <a:latin typeface="Garamond" pitchFamily="18" charset="0"/>
              </a:rPr>
              <a:t>is the number of external links provided in a particular </a:t>
            </a:r>
            <a:r>
              <a:rPr lang="en-IN" sz="2300" b="1" dirty="0" smtClean="0">
                <a:solidFill>
                  <a:srgbClr val="002060"/>
                </a:solidFill>
                <a:latin typeface="Garamond" pitchFamily="18" charset="0"/>
              </a:rPr>
              <a:t>website</a:t>
            </a:r>
          </a:p>
          <a:p>
            <a:pPr marL="370332" indent="-342900" algn="just" eaLnBrk="1" fontAlgn="auto" hangingPunct="1">
              <a:lnSpc>
                <a:spcPct val="120000"/>
              </a:lnSpc>
              <a:spcAft>
                <a:spcPts val="1200"/>
              </a:spcAft>
              <a:buClr>
                <a:schemeClr val="accent3"/>
              </a:buClr>
              <a:buFont typeface="Wingdings" pitchFamily="2" charset="2"/>
              <a:buChar char="§"/>
              <a:defRPr/>
            </a:pPr>
            <a:r>
              <a:rPr lang="en-IN" sz="2300" b="1" dirty="0" smtClean="0">
                <a:solidFill>
                  <a:srgbClr val="00B050"/>
                </a:solidFill>
                <a:latin typeface="Garamond" pitchFamily="18" charset="0"/>
              </a:rPr>
              <a:t>In-Links (IL) </a:t>
            </a:r>
            <a:r>
              <a:rPr lang="en-IN" sz="2300" b="1" dirty="0">
                <a:solidFill>
                  <a:srgbClr val="002060"/>
                </a:solidFill>
                <a:latin typeface="Garamond" pitchFamily="18" charset="0"/>
              </a:rPr>
              <a:t>is the number of links that particular site received from another </a:t>
            </a:r>
            <a:r>
              <a:rPr lang="en-IN" sz="2300" b="1" dirty="0" smtClean="0">
                <a:solidFill>
                  <a:srgbClr val="002060"/>
                </a:solidFill>
                <a:latin typeface="Garamond" pitchFamily="18" charset="0"/>
              </a:rPr>
              <a:t>site</a:t>
            </a:r>
          </a:p>
          <a:p>
            <a:pPr marL="370332" indent="-342900" algn="just" eaLnBrk="1" fontAlgn="auto" hangingPunct="1">
              <a:lnSpc>
                <a:spcPct val="120000"/>
              </a:lnSpc>
              <a:spcAft>
                <a:spcPts val="1200"/>
              </a:spcAft>
              <a:buClr>
                <a:schemeClr val="accent3"/>
              </a:buClr>
              <a:buFont typeface="Wingdings" pitchFamily="2" charset="2"/>
              <a:buChar char="§"/>
              <a:defRPr/>
            </a:pPr>
            <a:r>
              <a:rPr lang="en-IN" sz="2300" b="1" dirty="0" smtClean="0">
                <a:solidFill>
                  <a:srgbClr val="00B050"/>
                </a:solidFill>
                <a:latin typeface="Garamond" pitchFamily="18" charset="0"/>
              </a:rPr>
              <a:t>Self Links (SL) </a:t>
            </a:r>
            <a:r>
              <a:rPr lang="en-IN" sz="2300" b="1" dirty="0">
                <a:solidFill>
                  <a:srgbClr val="002060"/>
                </a:solidFill>
                <a:latin typeface="Garamond" pitchFamily="18" charset="0"/>
              </a:rPr>
              <a:t>is the number of links (internal links) within a particular </a:t>
            </a:r>
            <a:r>
              <a:rPr lang="en-IN" sz="2300" b="1" dirty="0" smtClean="0">
                <a:solidFill>
                  <a:srgbClr val="002060"/>
                </a:solidFill>
                <a:latin typeface="Garamond" pitchFamily="18" charset="0"/>
              </a:rPr>
              <a:t>website</a:t>
            </a:r>
          </a:p>
          <a:p>
            <a:pPr marL="370332" indent="-342900" algn="just" eaLnBrk="1" fontAlgn="auto" hangingPunct="1">
              <a:lnSpc>
                <a:spcPct val="120000"/>
              </a:lnSpc>
              <a:spcAft>
                <a:spcPts val="1200"/>
              </a:spcAft>
              <a:buClr>
                <a:schemeClr val="accent3"/>
              </a:buClr>
              <a:buFont typeface="Wingdings" pitchFamily="2" charset="2"/>
              <a:buChar char="§"/>
              <a:defRPr/>
            </a:pPr>
            <a:r>
              <a:rPr lang="en-IN" sz="2300" b="1" dirty="0" smtClean="0">
                <a:solidFill>
                  <a:srgbClr val="00B050"/>
                </a:solidFill>
                <a:latin typeface="Garamond" pitchFamily="18" charset="0"/>
              </a:rPr>
              <a:t>Total Links (TL) </a:t>
            </a:r>
            <a:r>
              <a:rPr lang="en-IN" sz="2300" b="1" dirty="0">
                <a:solidFill>
                  <a:srgbClr val="002060"/>
                </a:solidFill>
                <a:latin typeface="Garamond" pitchFamily="18" charset="0"/>
              </a:rPr>
              <a:t>is the total number of links in a particular website</a:t>
            </a:r>
          </a:p>
          <a:p>
            <a:pPr marL="370332" indent="-342900" algn="just" eaLnBrk="1" fontAlgn="auto" hangingPunct="1">
              <a:lnSpc>
                <a:spcPct val="120000"/>
              </a:lnSpc>
              <a:spcAft>
                <a:spcPts val="0"/>
              </a:spcAft>
              <a:buClr>
                <a:schemeClr val="accent3"/>
              </a:buClr>
              <a:buFont typeface="Wingdings" pitchFamily="2" charset="2"/>
              <a:buChar char="§"/>
              <a:defRPr/>
            </a:pPr>
            <a:endParaRPr lang="en-IN" sz="19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endParaRPr lang="en-IN" sz="1900" b="1" dirty="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endParaRPr lang="en-IN" sz="1900" b="1" dirty="0">
              <a:solidFill>
                <a:srgbClr val="002060"/>
              </a:solidFill>
              <a:latin typeface="Garamond" pitchFamily="18" charset="0"/>
            </a:endParaRPr>
          </a:p>
        </p:txBody>
      </p:sp>
      <p:pic>
        <p:nvPicPr>
          <p:cNvPr id="46084" name="Picture 6" descr="D:\Webo_RP_Articles\gmrt.pn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6060" y="-1588"/>
            <a:ext cx="2636838"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D6CA349F-F678-4F57-981F-26FDFB6BEF89}" type="slidenum">
              <a:rPr lang="en-US" altLang="en-US" smtClean="0"/>
              <a:pPr>
                <a:defRPr/>
              </a:pPr>
              <a:t>25</a:t>
            </a:fld>
            <a:endParaRPr lang="en-US" altLang="en-US"/>
          </a:p>
        </p:txBody>
      </p:sp>
    </p:spTree>
    <p:extLst>
      <p:ext uri="{BB962C8B-B14F-4D97-AF65-F5344CB8AC3E}">
        <p14:creationId xmlns:p14="http://schemas.microsoft.com/office/powerpoint/2010/main" val="32651874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533400"/>
            <a:ext cx="3581400" cy="914400"/>
          </a:xfrm>
        </p:spPr>
        <p:txBody>
          <a:bodyPr>
            <a:noAutofit/>
          </a:bodyPr>
          <a:lstStyle/>
          <a:p>
            <a:pPr>
              <a:defRPr/>
            </a:pPr>
            <a:r>
              <a:rPr lang="en-US" sz="2800" dirty="0" smtClean="0">
                <a:solidFill>
                  <a:srgbClr val="7030A0"/>
                </a:solidFill>
                <a:latin typeface="Century Schoolbook" pitchFamily="18" charset="0"/>
              </a:rPr>
              <a:t>Web Link Structure </a:t>
            </a:r>
            <a:br>
              <a:rPr lang="en-US" sz="2800" dirty="0" smtClean="0">
                <a:solidFill>
                  <a:srgbClr val="7030A0"/>
                </a:solidFill>
                <a:latin typeface="Century Schoolbook" pitchFamily="18" charset="0"/>
              </a:rPr>
            </a:br>
            <a:r>
              <a:rPr lang="en-US" sz="2800" dirty="0" smtClean="0">
                <a:solidFill>
                  <a:srgbClr val="7030A0"/>
                </a:solidFill>
                <a:latin typeface="Century Schoolbook" pitchFamily="18" charset="0"/>
              </a:rPr>
              <a:t>Analysis (AA)</a:t>
            </a:r>
            <a:endParaRPr lang="en-US" dirty="0">
              <a:solidFill>
                <a:schemeClr val="tx2">
                  <a:satMod val="130000"/>
                </a:schemeClr>
              </a:solidFill>
            </a:endParaRPr>
          </a:p>
        </p:txBody>
      </p:sp>
      <p:sp>
        <p:nvSpPr>
          <p:cNvPr id="3" name="Subtitle 2"/>
          <p:cNvSpPr>
            <a:spLocks noGrp="1"/>
          </p:cNvSpPr>
          <p:nvPr>
            <p:ph type="subTitle" idx="1"/>
          </p:nvPr>
        </p:nvSpPr>
        <p:spPr>
          <a:xfrm>
            <a:off x="1373875" y="1836738"/>
            <a:ext cx="7407275" cy="4945062"/>
          </a:xfrm>
        </p:spPr>
        <p:txBody>
          <a:bodyPr>
            <a:normAutofit fontScale="85000" lnSpcReduction="20000"/>
          </a:bodyPr>
          <a:lstStyle/>
          <a:p>
            <a:pPr marL="370332" indent="-342900" algn="just" eaLnBrk="1" fontAlgn="auto" hangingPunct="1">
              <a:lnSpc>
                <a:spcPct val="120000"/>
              </a:lnSpc>
              <a:spcAft>
                <a:spcPts val="0"/>
              </a:spcAft>
              <a:buClr>
                <a:schemeClr val="accent3"/>
              </a:buClr>
              <a:buFont typeface="Wingdings" pitchFamily="2" charset="2"/>
              <a:buChar char="§"/>
              <a:defRPr/>
            </a:pPr>
            <a:r>
              <a:rPr lang="en-IN" sz="2100" b="1" dirty="0">
                <a:solidFill>
                  <a:srgbClr val="002060"/>
                </a:solidFill>
                <a:latin typeface="Garamond" pitchFamily="18" charset="0"/>
              </a:rPr>
              <a:t>55 AA Libraries’ Website </a:t>
            </a:r>
            <a:r>
              <a:rPr lang="en-IN" sz="2100" b="1" dirty="0" smtClean="0">
                <a:solidFill>
                  <a:srgbClr val="002060"/>
                </a:solidFill>
                <a:latin typeface="Garamond" pitchFamily="18" charset="0"/>
              </a:rPr>
              <a:t>have:</a:t>
            </a:r>
          </a:p>
          <a:p>
            <a:pPr marL="800100" lvl="1" indent="-342900" algn="just" eaLnBrk="1" fontAlgn="auto" hangingPunct="1">
              <a:lnSpc>
                <a:spcPct val="120000"/>
              </a:lnSpc>
              <a:spcAft>
                <a:spcPts val="0"/>
              </a:spcAft>
              <a:buClr>
                <a:schemeClr val="accent3"/>
              </a:buClr>
              <a:buFont typeface="Wingdings" pitchFamily="2" charset="2"/>
              <a:buChar char="§"/>
              <a:defRPr/>
            </a:pPr>
            <a:r>
              <a:rPr lang="en-IN" sz="2100" b="1" dirty="0" smtClean="0">
                <a:solidFill>
                  <a:srgbClr val="002060"/>
                </a:solidFill>
                <a:latin typeface="Garamond" pitchFamily="18" charset="0"/>
              </a:rPr>
              <a:t>Number </a:t>
            </a:r>
            <a:r>
              <a:rPr lang="en-IN" sz="2100" b="1" dirty="0">
                <a:solidFill>
                  <a:srgbClr val="002060"/>
                </a:solidFill>
                <a:latin typeface="Garamond" pitchFamily="18" charset="0"/>
              </a:rPr>
              <a:t>of Web Pages </a:t>
            </a:r>
            <a:r>
              <a:rPr lang="en-IN" sz="2100" b="1" dirty="0" smtClean="0">
                <a:solidFill>
                  <a:srgbClr val="002060"/>
                </a:solidFill>
                <a:latin typeface="Garamond" pitchFamily="18" charset="0"/>
              </a:rPr>
              <a:t>between 1 </a:t>
            </a:r>
            <a:r>
              <a:rPr lang="en-IN" sz="2100" b="1" dirty="0">
                <a:solidFill>
                  <a:srgbClr val="002060"/>
                </a:solidFill>
                <a:latin typeface="Garamond" pitchFamily="18" charset="0"/>
              </a:rPr>
              <a:t>page to 6,653 </a:t>
            </a:r>
            <a:r>
              <a:rPr lang="en-IN" sz="2100" b="1" dirty="0" smtClean="0">
                <a:solidFill>
                  <a:srgbClr val="002060"/>
                </a:solidFill>
                <a:latin typeface="Garamond" pitchFamily="18" charset="0"/>
              </a:rPr>
              <a:t>pages</a:t>
            </a:r>
          </a:p>
          <a:p>
            <a:pPr marL="800100" lvl="1" indent="-342900" algn="just" eaLnBrk="1" fontAlgn="auto" hangingPunct="1">
              <a:lnSpc>
                <a:spcPct val="120000"/>
              </a:lnSpc>
              <a:spcAft>
                <a:spcPts val="0"/>
              </a:spcAft>
              <a:buClr>
                <a:schemeClr val="accent3"/>
              </a:buClr>
              <a:buFont typeface="Wingdings" pitchFamily="2" charset="2"/>
              <a:buChar char="§"/>
              <a:defRPr/>
            </a:pPr>
            <a:r>
              <a:rPr lang="en-IN" sz="2100" b="1" dirty="0" smtClean="0">
                <a:solidFill>
                  <a:srgbClr val="002060"/>
                </a:solidFill>
                <a:latin typeface="Garamond" pitchFamily="18" charset="0"/>
              </a:rPr>
              <a:t>External </a:t>
            </a:r>
            <a:r>
              <a:rPr lang="en-IN" sz="2100" b="1" dirty="0">
                <a:solidFill>
                  <a:srgbClr val="002060"/>
                </a:solidFill>
                <a:latin typeface="Garamond" pitchFamily="18" charset="0"/>
              </a:rPr>
              <a:t>Links </a:t>
            </a:r>
            <a:r>
              <a:rPr lang="en-IN" sz="2100" b="1" dirty="0" smtClean="0">
                <a:solidFill>
                  <a:srgbClr val="002060"/>
                </a:solidFill>
                <a:latin typeface="Garamond" pitchFamily="18" charset="0"/>
              </a:rPr>
              <a:t>between </a:t>
            </a:r>
            <a:r>
              <a:rPr lang="en-IN" sz="2100" b="1" dirty="0">
                <a:solidFill>
                  <a:srgbClr val="002060"/>
                </a:solidFill>
                <a:latin typeface="Garamond" pitchFamily="18" charset="0"/>
              </a:rPr>
              <a:t>0 to </a:t>
            </a:r>
            <a:r>
              <a:rPr lang="en-IN" sz="2100" b="1" dirty="0" smtClean="0">
                <a:solidFill>
                  <a:srgbClr val="002060"/>
                </a:solidFill>
                <a:latin typeface="Garamond" pitchFamily="18" charset="0"/>
              </a:rPr>
              <a:t>5,96,025</a:t>
            </a:r>
          </a:p>
          <a:p>
            <a:pPr marL="800100" lvl="1" indent="-342900" algn="just" eaLnBrk="1" fontAlgn="auto" hangingPunct="1">
              <a:lnSpc>
                <a:spcPct val="120000"/>
              </a:lnSpc>
              <a:spcAft>
                <a:spcPts val="0"/>
              </a:spcAft>
              <a:buClr>
                <a:schemeClr val="accent3"/>
              </a:buClr>
              <a:buFont typeface="Wingdings" pitchFamily="2" charset="2"/>
              <a:buChar char="§"/>
              <a:defRPr/>
            </a:pPr>
            <a:r>
              <a:rPr lang="en-IN" sz="2100" b="1" dirty="0" smtClean="0">
                <a:solidFill>
                  <a:srgbClr val="002060"/>
                </a:solidFill>
                <a:latin typeface="Garamond" pitchFamily="18" charset="0"/>
              </a:rPr>
              <a:t>In </a:t>
            </a:r>
            <a:r>
              <a:rPr lang="en-IN" sz="2100" b="1" dirty="0">
                <a:solidFill>
                  <a:srgbClr val="002060"/>
                </a:solidFill>
                <a:latin typeface="Garamond" pitchFamily="18" charset="0"/>
              </a:rPr>
              <a:t>Links </a:t>
            </a:r>
            <a:r>
              <a:rPr lang="en-IN" sz="2100" b="1" dirty="0" smtClean="0">
                <a:solidFill>
                  <a:srgbClr val="002060"/>
                </a:solidFill>
                <a:latin typeface="Garamond" pitchFamily="18" charset="0"/>
              </a:rPr>
              <a:t>between </a:t>
            </a:r>
            <a:r>
              <a:rPr lang="en-IN" sz="2100" b="1" dirty="0">
                <a:solidFill>
                  <a:srgbClr val="002060"/>
                </a:solidFill>
                <a:latin typeface="Garamond" pitchFamily="18" charset="0"/>
              </a:rPr>
              <a:t>11 to </a:t>
            </a:r>
            <a:r>
              <a:rPr lang="en-IN" sz="2100" b="1" dirty="0" smtClean="0">
                <a:solidFill>
                  <a:srgbClr val="002060"/>
                </a:solidFill>
                <a:latin typeface="Garamond" pitchFamily="18" charset="0"/>
              </a:rPr>
              <a:t>1,03,048</a:t>
            </a:r>
          </a:p>
          <a:p>
            <a:pPr marL="800100" lvl="1" indent="-342900" algn="just" eaLnBrk="1" fontAlgn="auto" hangingPunct="1">
              <a:lnSpc>
                <a:spcPct val="120000"/>
              </a:lnSpc>
              <a:spcAft>
                <a:spcPts val="0"/>
              </a:spcAft>
              <a:buClr>
                <a:schemeClr val="accent3"/>
              </a:buClr>
              <a:buFont typeface="Wingdings" pitchFamily="2" charset="2"/>
              <a:buChar char="§"/>
              <a:defRPr/>
            </a:pPr>
            <a:r>
              <a:rPr lang="en-IN" sz="2100" b="1" dirty="0" smtClean="0">
                <a:solidFill>
                  <a:srgbClr val="002060"/>
                </a:solidFill>
                <a:latin typeface="Garamond" pitchFamily="18" charset="0"/>
              </a:rPr>
              <a:t>Self </a:t>
            </a:r>
            <a:r>
              <a:rPr lang="en-IN" sz="2100" b="1" dirty="0">
                <a:solidFill>
                  <a:srgbClr val="002060"/>
                </a:solidFill>
                <a:latin typeface="Garamond" pitchFamily="18" charset="0"/>
              </a:rPr>
              <a:t>Links </a:t>
            </a:r>
            <a:r>
              <a:rPr lang="en-IN" sz="2100" b="1" dirty="0" smtClean="0">
                <a:solidFill>
                  <a:srgbClr val="002060"/>
                </a:solidFill>
                <a:latin typeface="Garamond" pitchFamily="18" charset="0"/>
              </a:rPr>
              <a:t>between </a:t>
            </a:r>
            <a:r>
              <a:rPr lang="en-IN" sz="2100" b="1" dirty="0">
                <a:solidFill>
                  <a:srgbClr val="002060"/>
                </a:solidFill>
                <a:latin typeface="Garamond" pitchFamily="18" charset="0"/>
              </a:rPr>
              <a:t>4 to 200 </a:t>
            </a:r>
            <a:endParaRPr lang="en-IN" sz="2100" b="1" dirty="0" smtClean="0">
              <a:solidFill>
                <a:srgbClr val="002060"/>
              </a:solidFill>
              <a:latin typeface="Garamond" pitchFamily="18" charset="0"/>
            </a:endParaRPr>
          </a:p>
          <a:p>
            <a:pPr marL="800100" lvl="1" indent="-342900" algn="just" eaLnBrk="1" fontAlgn="auto" hangingPunct="1">
              <a:lnSpc>
                <a:spcPct val="120000"/>
              </a:lnSpc>
              <a:spcAft>
                <a:spcPts val="0"/>
              </a:spcAft>
              <a:buClr>
                <a:schemeClr val="accent3"/>
              </a:buClr>
              <a:buFont typeface="Wingdings" pitchFamily="2" charset="2"/>
              <a:buChar char="§"/>
              <a:defRPr/>
            </a:pPr>
            <a:r>
              <a:rPr lang="en-IN" sz="2100" b="1" dirty="0" smtClean="0">
                <a:solidFill>
                  <a:srgbClr val="002060"/>
                </a:solidFill>
                <a:latin typeface="Garamond" pitchFamily="18" charset="0"/>
              </a:rPr>
              <a:t>Total </a:t>
            </a:r>
            <a:r>
              <a:rPr lang="en-IN" sz="2100" b="1" dirty="0">
                <a:solidFill>
                  <a:srgbClr val="002060"/>
                </a:solidFill>
                <a:latin typeface="Garamond" pitchFamily="18" charset="0"/>
              </a:rPr>
              <a:t>Links </a:t>
            </a:r>
            <a:r>
              <a:rPr lang="en-IN" sz="2100" b="1" dirty="0" smtClean="0">
                <a:solidFill>
                  <a:srgbClr val="002060"/>
                </a:solidFill>
                <a:latin typeface="Garamond" pitchFamily="18" charset="0"/>
              </a:rPr>
              <a:t>between </a:t>
            </a:r>
            <a:r>
              <a:rPr lang="en-IN" sz="2100" b="1" dirty="0">
                <a:solidFill>
                  <a:srgbClr val="002060"/>
                </a:solidFill>
                <a:latin typeface="Garamond" pitchFamily="18" charset="0"/>
              </a:rPr>
              <a:t>7 to </a:t>
            </a:r>
            <a:r>
              <a:rPr lang="en-IN" sz="2100" b="1" dirty="0" smtClean="0">
                <a:solidFill>
                  <a:srgbClr val="002060"/>
                </a:solidFill>
                <a:latin typeface="Garamond" pitchFamily="18" charset="0"/>
              </a:rPr>
              <a:t>368</a:t>
            </a:r>
          </a:p>
          <a:p>
            <a:pPr marL="800100" lvl="1" indent="-342900" algn="just" eaLnBrk="1" fontAlgn="auto" hangingPunct="1">
              <a:lnSpc>
                <a:spcPct val="120000"/>
              </a:lnSpc>
              <a:spcAft>
                <a:spcPts val="0"/>
              </a:spcAft>
              <a:buClr>
                <a:schemeClr val="accent3"/>
              </a:buClr>
              <a:buFont typeface="Wingdings" pitchFamily="2" charset="2"/>
              <a:buChar char="§"/>
              <a:defRPr/>
            </a:pPr>
            <a:endParaRPr lang="en-IN" sz="21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r>
              <a:rPr lang="en-IN" sz="2100" b="1" dirty="0" smtClean="0">
                <a:solidFill>
                  <a:srgbClr val="002060"/>
                </a:solidFill>
                <a:latin typeface="Garamond" pitchFamily="18" charset="0"/>
              </a:rPr>
              <a:t>Percentage-wise emphasis </a:t>
            </a:r>
            <a:r>
              <a:rPr lang="en-IN" sz="2100" b="1" dirty="0">
                <a:solidFill>
                  <a:srgbClr val="002060"/>
                </a:solidFill>
                <a:latin typeface="Garamond" pitchFamily="18" charset="0"/>
              </a:rPr>
              <a:t>of web pages and various </a:t>
            </a:r>
            <a:r>
              <a:rPr lang="en-IN" sz="2100" b="1" dirty="0" smtClean="0">
                <a:solidFill>
                  <a:srgbClr val="002060"/>
                </a:solidFill>
                <a:latin typeface="Garamond" pitchFamily="18" charset="0"/>
              </a:rPr>
              <a:t>links illustrate </a:t>
            </a:r>
            <a:r>
              <a:rPr lang="en-IN" sz="2100" b="1" dirty="0">
                <a:solidFill>
                  <a:srgbClr val="002060"/>
                </a:solidFill>
                <a:latin typeface="Garamond" pitchFamily="18" charset="0"/>
              </a:rPr>
              <a:t>that </a:t>
            </a:r>
            <a:endParaRPr lang="en-IN" sz="2100" b="1" dirty="0" smtClean="0">
              <a:solidFill>
                <a:srgbClr val="002060"/>
              </a:solidFill>
              <a:latin typeface="Garamond" pitchFamily="18" charset="0"/>
            </a:endParaRPr>
          </a:p>
          <a:p>
            <a:pPr marL="800100" lvl="1" indent="-342900" algn="just" eaLnBrk="1" fontAlgn="auto" hangingPunct="1">
              <a:lnSpc>
                <a:spcPct val="120000"/>
              </a:lnSpc>
              <a:spcAft>
                <a:spcPts val="0"/>
              </a:spcAft>
              <a:buClr>
                <a:schemeClr val="accent3"/>
              </a:buClr>
              <a:buFont typeface="Wingdings" pitchFamily="2" charset="2"/>
              <a:buChar char="§"/>
              <a:defRPr/>
            </a:pPr>
            <a:r>
              <a:rPr lang="en-IN" sz="2100" b="1" dirty="0" smtClean="0">
                <a:solidFill>
                  <a:srgbClr val="002060"/>
                </a:solidFill>
                <a:latin typeface="Garamond" pitchFamily="18" charset="0"/>
              </a:rPr>
              <a:t>Number of Web Pages: </a:t>
            </a:r>
            <a:r>
              <a:rPr lang="en-IN" sz="2100" b="1" u="sng" dirty="0" smtClean="0">
                <a:solidFill>
                  <a:srgbClr val="002060"/>
                </a:solidFill>
                <a:latin typeface="Garamond" pitchFamily="18" charset="0"/>
              </a:rPr>
              <a:t>1.77%</a:t>
            </a:r>
            <a:endParaRPr lang="en-IN" sz="2100" b="1" dirty="0" smtClean="0">
              <a:solidFill>
                <a:srgbClr val="002060"/>
              </a:solidFill>
              <a:latin typeface="Garamond" pitchFamily="18" charset="0"/>
            </a:endParaRPr>
          </a:p>
          <a:p>
            <a:pPr marL="800100" lvl="1" indent="-342900" algn="just" eaLnBrk="1" fontAlgn="auto" hangingPunct="1">
              <a:lnSpc>
                <a:spcPct val="120000"/>
              </a:lnSpc>
              <a:spcAft>
                <a:spcPts val="0"/>
              </a:spcAft>
              <a:buClr>
                <a:schemeClr val="accent3"/>
              </a:buClr>
              <a:buFont typeface="Wingdings" pitchFamily="2" charset="2"/>
              <a:buChar char="§"/>
              <a:defRPr/>
            </a:pPr>
            <a:r>
              <a:rPr lang="en-IN" sz="2100" b="1" dirty="0" smtClean="0">
                <a:solidFill>
                  <a:srgbClr val="002060"/>
                </a:solidFill>
                <a:latin typeface="Garamond" pitchFamily="18" charset="0"/>
              </a:rPr>
              <a:t>External Links: </a:t>
            </a:r>
            <a:r>
              <a:rPr lang="en-IN" sz="2100" b="1" u="sng" dirty="0">
                <a:solidFill>
                  <a:srgbClr val="002060"/>
                </a:solidFill>
                <a:latin typeface="Garamond" pitchFamily="18" charset="0"/>
              </a:rPr>
              <a:t>75.33</a:t>
            </a:r>
            <a:r>
              <a:rPr lang="en-IN" sz="2100" b="1" u="sng" dirty="0" smtClean="0">
                <a:solidFill>
                  <a:srgbClr val="002060"/>
                </a:solidFill>
                <a:latin typeface="Garamond" pitchFamily="18" charset="0"/>
              </a:rPr>
              <a:t>%</a:t>
            </a:r>
            <a:endParaRPr lang="en-IN" sz="2100" b="1" dirty="0" smtClean="0">
              <a:solidFill>
                <a:srgbClr val="002060"/>
              </a:solidFill>
              <a:latin typeface="Garamond" pitchFamily="18" charset="0"/>
            </a:endParaRPr>
          </a:p>
          <a:p>
            <a:pPr marL="800100" lvl="1" indent="-342900" algn="just" eaLnBrk="1" fontAlgn="auto" hangingPunct="1">
              <a:lnSpc>
                <a:spcPct val="120000"/>
              </a:lnSpc>
              <a:spcAft>
                <a:spcPts val="0"/>
              </a:spcAft>
              <a:buClr>
                <a:schemeClr val="accent3"/>
              </a:buClr>
              <a:buFont typeface="Wingdings" pitchFamily="2" charset="2"/>
              <a:buChar char="§"/>
              <a:defRPr/>
            </a:pPr>
            <a:r>
              <a:rPr lang="en-IN" sz="2100" b="1" dirty="0" smtClean="0">
                <a:solidFill>
                  <a:srgbClr val="002060"/>
                </a:solidFill>
                <a:latin typeface="Garamond" pitchFamily="18" charset="0"/>
              </a:rPr>
              <a:t>In Links: </a:t>
            </a:r>
            <a:r>
              <a:rPr lang="en-IN" sz="2100" b="1" u="sng" dirty="0">
                <a:solidFill>
                  <a:srgbClr val="002060"/>
                </a:solidFill>
                <a:latin typeface="Garamond" pitchFamily="18" charset="0"/>
              </a:rPr>
              <a:t>22.51</a:t>
            </a:r>
            <a:r>
              <a:rPr lang="en-IN" sz="2100" b="1" u="sng" dirty="0" smtClean="0">
                <a:solidFill>
                  <a:srgbClr val="002060"/>
                </a:solidFill>
                <a:latin typeface="Garamond" pitchFamily="18" charset="0"/>
              </a:rPr>
              <a:t>%</a:t>
            </a:r>
            <a:endParaRPr lang="en-IN" sz="2100" b="1" dirty="0" smtClean="0">
              <a:solidFill>
                <a:srgbClr val="002060"/>
              </a:solidFill>
              <a:latin typeface="Garamond" pitchFamily="18" charset="0"/>
            </a:endParaRPr>
          </a:p>
          <a:p>
            <a:pPr marL="800100" lvl="1" indent="-342900" algn="just" eaLnBrk="1" fontAlgn="auto" hangingPunct="1">
              <a:lnSpc>
                <a:spcPct val="120000"/>
              </a:lnSpc>
              <a:spcAft>
                <a:spcPts val="0"/>
              </a:spcAft>
              <a:buClr>
                <a:schemeClr val="accent3"/>
              </a:buClr>
              <a:buFont typeface="Wingdings" pitchFamily="2" charset="2"/>
              <a:buChar char="§"/>
              <a:defRPr/>
            </a:pPr>
            <a:r>
              <a:rPr lang="en-IN" sz="2100" b="1" dirty="0" smtClean="0">
                <a:solidFill>
                  <a:srgbClr val="002060"/>
                </a:solidFill>
                <a:latin typeface="Garamond" pitchFamily="18" charset="0"/>
              </a:rPr>
              <a:t>Self Links: </a:t>
            </a:r>
            <a:r>
              <a:rPr lang="en-IN" sz="2100" b="1" u="sng" dirty="0">
                <a:solidFill>
                  <a:srgbClr val="002060"/>
                </a:solidFill>
                <a:latin typeface="Garamond" pitchFamily="18" charset="0"/>
              </a:rPr>
              <a:t>0.15%</a:t>
            </a:r>
            <a:r>
              <a:rPr lang="en-IN" sz="2100" b="1" dirty="0">
                <a:solidFill>
                  <a:srgbClr val="002060"/>
                </a:solidFill>
                <a:latin typeface="Garamond" pitchFamily="18" charset="0"/>
              </a:rPr>
              <a:t> </a:t>
            </a:r>
            <a:endParaRPr lang="en-IN" sz="2100" b="1" dirty="0" smtClean="0">
              <a:solidFill>
                <a:srgbClr val="002060"/>
              </a:solidFill>
              <a:latin typeface="Garamond" pitchFamily="18" charset="0"/>
            </a:endParaRPr>
          </a:p>
          <a:p>
            <a:pPr marL="800100" lvl="1" indent="-342900" algn="just" eaLnBrk="1" fontAlgn="auto" hangingPunct="1">
              <a:lnSpc>
                <a:spcPct val="120000"/>
              </a:lnSpc>
              <a:spcAft>
                <a:spcPts val="0"/>
              </a:spcAft>
              <a:buClr>
                <a:schemeClr val="accent3"/>
              </a:buClr>
              <a:buFont typeface="Wingdings" pitchFamily="2" charset="2"/>
              <a:buChar char="§"/>
              <a:defRPr/>
            </a:pPr>
            <a:r>
              <a:rPr lang="en-IN" sz="2100" b="1" dirty="0" smtClean="0">
                <a:solidFill>
                  <a:srgbClr val="002060"/>
                </a:solidFill>
                <a:latin typeface="Garamond" pitchFamily="18" charset="0"/>
              </a:rPr>
              <a:t>Total Links: </a:t>
            </a:r>
            <a:r>
              <a:rPr lang="en-IN" sz="2100" b="1" u="sng" dirty="0">
                <a:solidFill>
                  <a:srgbClr val="002060"/>
                </a:solidFill>
                <a:latin typeface="Garamond" pitchFamily="18" charset="0"/>
              </a:rPr>
              <a:t>0.24</a:t>
            </a:r>
            <a:r>
              <a:rPr lang="en-IN" sz="2100" b="1" u="sng" dirty="0" smtClean="0">
                <a:solidFill>
                  <a:srgbClr val="002060"/>
                </a:solidFill>
                <a:latin typeface="Garamond" pitchFamily="18" charset="0"/>
              </a:rPr>
              <a:t>%</a:t>
            </a:r>
            <a:r>
              <a:rPr lang="en-IN" sz="2100" b="1" dirty="0" smtClean="0">
                <a:solidFill>
                  <a:srgbClr val="002060"/>
                </a:solidFill>
                <a:latin typeface="Garamond" pitchFamily="18" charset="0"/>
              </a:rPr>
              <a:t> </a:t>
            </a:r>
            <a:endParaRPr lang="en-IN" sz="2100" b="1" dirty="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endParaRPr lang="en-IN" sz="1900" b="1" dirty="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endParaRPr lang="en-IN" sz="1900" b="1" dirty="0">
              <a:solidFill>
                <a:srgbClr val="002060"/>
              </a:solidFill>
              <a:latin typeface="Garamond" pitchFamily="18" charset="0"/>
            </a:endParaRPr>
          </a:p>
        </p:txBody>
      </p:sp>
      <p:pic>
        <p:nvPicPr>
          <p:cNvPr id="36868" name="Picture 2" descr="D:\Webo_RP_Articles\LA_AA.pn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62" y="0"/>
            <a:ext cx="3779838"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D6CA349F-F678-4F57-981F-26FDFB6BEF89}" type="slidenum">
              <a:rPr lang="en-US" altLang="en-US" smtClean="0"/>
              <a:pPr>
                <a:defRPr/>
              </a:pPr>
              <a:t>26</a:t>
            </a:fld>
            <a:endParaRPr lang="en-US"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0"/>
            <a:ext cx="7848600" cy="1295400"/>
          </a:xfrm>
          <a:solidFill>
            <a:schemeClr val="accent4">
              <a:lumMod val="40000"/>
              <a:lumOff val="60000"/>
            </a:schemeClr>
          </a:solidFill>
        </p:spPr>
        <p:txBody>
          <a:bodyPr>
            <a:noAutofit/>
          </a:bodyPr>
          <a:lstStyle/>
          <a:p>
            <a:pPr>
              <a:defRPr/>
            </a:pPr>
            <a:r>
              <a:rPr lang="en-US" sz="2800" dirty="0" smtClean="0">
                <a:solidFill>
                  <a:srgbClr val="7030A0"/>
                </a:solidFill>
                <a:latin typeface="Century Schoolbook" pitchFamily="18" charset="0"/>
              </a:rPr>
              <a:t>Web Link Analysis AA Libraries in India and USA (</a:t>
            </a:r>
            <a:r>
              <a:rPr lang="en-US" sz="2800" i="1" dirty="0" smtClean="0">
                <a:solidFill>
                  <a:srgbClr val="C00000"/>
                </a:solidFill>
                <a:latin typeface="Century Schoolbook" pitchFamily="18" charset="0"/>
              </a:rPr>
              <a:t>Sample</a:t>
            </a:r>
            <a:r>
              <a:rPr lang="en-US" sz="2800" dirty="0" smtClean="0">
                <a:solidFill>
                  <a:srgbClr val="7030A0"/>
                </a:solidFill>
                <a:latin typeface="Century Schoolbook" pitchFamily="18" charset="0"/>
              </a:rPr>
              <a:t>)</a:t>
            </a:r>
            <a:endParaRPr lang="en-US" dirty="0">
              <a:solidFill>
                <a:schemeClr val="tx2">
                  <a:satMod val="130000"/>
                </a:schemeClr>
              </a:solidFill>
            </a:endParaRPr>
          </a:p>
        </p:txBody>
      </p:sp>
      <p:sp>
        <p:nvSpPr>
          <p:cNvPr id="3" name="Subtitle 2"/>
          <p:cNvSpPr>
            <a:spLocks noGrp="1"/>
          </p:cNvSpPr>
          <p:nvPr>
            <p:ph type="subTitle" idx="1"/>
          </p:nvPr>
        </p:nvSpPr>
        <p:spPr>
          <a:xfrm>
            <a:off x="1373875" y="1836738"/>
            <a:ext cx="7407275" cy="4945062"/>
          </a:xfrm>
        </p:spPr>
        <p:txBody>
          <a:bodyPr>
            <a:normAutofit/>
          </a:bodyPr>
          <a:lstStyle/>
          <a:p>
            <a:pPr marL="370332" indent="-342900" algn="just" eaLnBrk="1" fontAlgn="auto" hangingPunct="1">
              <a:lnSpc>
                <a:spcPct val="120000"/>
              </a:lnSpc>
              <a:spcAft>
                <a:spcPts val="0"/>
              </a:spcAft>
              <a:buClr>
                <a:schemeClr val="accent3"/>
              </a:buClr>
              <a:buFont typeface="Wingdings" pitchFamily="2" charset="2"/>
              <a:buChar char="§"/>
              <a:defRPr/>
            </a:pPr>
            <a:endParaRPr lang="en-IN" sz="1900" b="1" dirty="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endParaRPr lang="en-IN" sz="1900" b="1" dirty="0">
              <a:solidFill>
                <a:srgbClr val="002060"/>
              </a:solidFill>
              <a:latin typeface="Garamond" pitchFamily="18" charset="0"/>
            </a:endParaRPr>
          </a:p>
        </p:txBody>
      </p:sp>
      <p:sp>
        <p:nvSpPr>
          <p:cNvPr id="4" name="Slide Number Placeholder 3"/>
          <p:cNvSpPr>
            <a:spLocks noGrp="1"/>
          </p:cNvSpPr>
          <p:nvPr>
            <p:ph type="sldNum" sz="quarter" idx="12"/>
          </p:nvPr>
        </p:nvSpPr>
        <p:spPr/>
        <p:txBody>
          <a:bodyPr/>
          <a:lstStyle/>
          <a:p>
            <a:pPr>
              <a:defRPr/>
            </a:pPr>
            <a:fld id="{D6CA349F-F678-4F57-981F-26FDFB6BEF89}" type="slidenum">
              <a:rPr lang="en-US" altLang="en-US" smtClean="0"/>
              <a:pPr>
                <a:defRPr/>
              </a:pPr>
              <a:t>27</a:t>
            </a:fld>
            <a:endParaRPr lang="en-US" altLang="en-US"/>
          </a:p>
        </p:txBody>
      </p:sp>
      <p:graphicFrame>
        <p:nvGraphicFramePr>
          <p:cNvPr id="8" name="Chart 7"/>
          <p:cNvGraphicFramePr>
            <a:graphicFrameLocks/>
          </p:cNvGraphicFramePr>
          <p:nvPr>
            <p:extLst>
              <p:ext uri="{D42A27DB-BD31-4B8C-83A1-F6EECF244321}">
                <p14:modId xmlns:p14="http://schemas.microsoft.com/office/powerpoint/2010/main" val="1710788064"/>
              </p:ext>
            </p:extLst>
          </p:nvPr>
        </p:nvGraphicFramePr>
        <p:xfrm>
          <a:off x="1066800" y="1295400"/>
          <a:ext cx="8077200" cy="533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96217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457200"/>
            <a:ext cx="3581400" cy="914400"/>
          </a:xfrm>
        </p:spPr>
        <p:txBody>
          <a:bodyPr>
            <a:noAutofit/>
          </a:bodyPr>
          <a:lstStyle/>
          <a:p>
            <a:pPr>
              <a:defRPr/>
            </a:pPr>
            <a:r>
              <a:rPr lang="en-US" sz="2800" dirty="0" smtClean="0">
                <a:solidFill>
                  <a:srgbClr val="7030A0"/>
                </a:solidFill>
                <a:latin typeface="Century Schoolbook" pitchFamily="18" charset="0"/>
              </a:rPr>
              <a:t>Web Link Structure </a:t>
            </a:r>
            <a:br>
              <a:rPr lang="en-US" sz="2800" dirty="0" smtClean="0">
                <a:solidFill>
                  <a:srgbClr val="7030A0"/>
                </a:solidFill>
                <a:latin typeface="Century Schoolbook" pitchFamily="18" charset="0"/>
              </a:rPr>
            </a:br>
            <a:r>
              <a:rPr lang="en-US" sz="2800" dirty="0" smtClean="0">
                <a:solidFill>
                  <a:srgbClr val="7030A0"/>
                </a:solidFill>
                <a:latin typeface="Century Schoolbook" pitchFamily="18" charset="0"/>
              </a:rPr>
              <a:t>Analysis (OBS)</a:t>
            </a:r>
            <a:endParaRPr lang="en-US" dirty="0">
              <a:solidFill>
                <a:schemeClr val="tx2">
                  <a:satMod val="130000"/>
                </a:schemeClr>
              </a:solidFill>
            </a:endParaRPr>
          </a:p>
        </p:txBody>
      </p:sp>
      <p:sp>
        <p:nvSpPr>
          <p:cNvPr id="3" name="Subtitle 2"/>
          <p:cNvSpPr>
            <a:spLocks noGrp="1"/>
          </p:cNvSpPr>
          <p:nvPr>
            <p:ph type="subTitle" idx="1"/>
          </p:nvPr>
        </p:nvSpPr>
        <p:spPr>
          <a:xfrm>
            <a:off x="1447800" y="1752600"/>
            <a:ext cx="7407275" cy="4953000"/>
          </a:xfrm>
        </p:spPr>
        <p:txBody>
          <a:bodyPr>
            <a:noAutofit/>
          </a:bodyPr>
          <a:lstStyle/>
          <a:p>
            <a:pPr marL="370332" indent="-342900" algn="just" eaLnBrk="1" fontAlgn="auto" hangingPunct="1">
              <a:spcAft>
                <a:spcPts val="0"/>
              </a:spcAft>
              <a:buClr>
                <a:schemeClr val="accent3"/>
              </a:buClr>
              <a:buFont typeface="Wingdings" pitchFamily="2" charset="2"/>
              <a:buChar char="§"/>
              <a:defRPr/>
            </a:pPr>
            <a:r>
              <a:rPr lang="en-IN" sz="1800" b="1" dirty="0" smtClean="0">
                <a:solidFill>
                  <a:srgbClr val="002060"/>
                </a:solidFill>
                <a:latin typeface="Garamond" pitchFamily="18" charset="0"/>
              </a:rPr>
              <a:t>41 </a:t>
            </a:r>
            <a:r>
              <a:rPr lang="en-IN" sz="1800" b="1" dirty="0">
                <a:solidFill>
                  <a:srgbClr val="002060"/>
                </a:solidFill>
                <a:latin typeface="Garamond" pitchFamily="18" charset="0"/>
              </a:rPr>
              <a:t>OBS </a:t>
            </a:r>
            <a:r>
              <a:rPr lang="en-IN" sz="1800" b="1" dirty="0" smtClean="0">
                <a:solidFill>
                  <a:srgbClr val="002060"/>
                </a:solidFill>
                <a:latin typeface="Garamond" pitchFamily="18" charset="0"/>
              </a:rPr>
              <a:t>Libraries’ </a:t>
            </a:r>
            <a:r>
              <a:rPr lang="en-IN" sz="1800" b="1" dirty="0">
                <a:solidFill>
                  <a:srgbClr val="002060"/>
                </a:solidFill>
                <a:latin typeface="Garamond" pitchFamily="18" charset="0"/>
              </a:rPr>
              <a:t>Website </a:t>
            </a:r>
            <a:r>
              <a:rPr lang="en-IN" sz="1800" b="1" dirty="0" smtClean="0">
                <a:solidFill>
                  <a:srgbClr val="002060"/>
                </a:solidFill>
                <a:latin typeface="Garamond" pitchFamily="18" charset="0"/>
              </a:rPr>
              <a:t>have:</a:t>
            </a:r>
          </a:p>
          <a:p>
            <a:pPr marL="800100" lvl="1" indent="-342900" algn="just" eaLnBrk="1" fontAlgn="auto" hangingPunct="1">
              <a:spcAft>
                <a:spcPts val="0"/>
              </a:spcAft>
              <a:buClr>
                <a:schemeClr val="accent3"/>
              </a:buClr>
              <a:buFont typeface="Wingdings" pitchFamily="2" charset="2"/>
              <a:buChar char="§"/>
              <a:defRPr/>
            </a:pPr>
            <a:r>
              <a:rPr lang="en-IN" sz="1800" b="1" dirty="0" smtClean="0">
                <a:solidFill>
                  <a:srgbClr val="002060"/>
                </a:solidFill>
                <a:latin typeface="Garamond" pitchFamily="18" charset="0"/>
              </a:rPr>
              <a:t>Number </a:t>
            </a:r>
            <a:r>
              <a:rPr lang="en-IN" sz="1800" b="1" dirty="0">
                <a:solidFill>
                  <a:srgbClr val="002060"/>
                </a:solidFill>
                <a:latin typeface="Garamond" pitchFamily="18" charset="0"/>
              </a:rPr>
              <a:t>of Web Pages with a range from 1 page to 6,481 </a:t>
            </a:r>
            <a:r>
              <a:rPr lang="en-IN" sz="1800" b="1" dirty="0" smtClean="0">
                <a:solidFill>
                  <a:srgbClr val="002060"/>
                </a:solidFill>
                <a:latin typeface="Garamond" pitchFamily="18" charset="0"/>
              </a:rPr>
              <a:t>pages,</a:t>
            </a:r>
          </a:p>
          <a:p>
            <a:pPr marL="800100" lvl="1" indent="-342900" algn="just" eaLnBrk="1" fontAlgn="auto" hangingPunct="1">
              <a:spcAft>
                <a:spcPts val="0"/>
              </a:spcAft>
              <a:buClr>
                <a:schemeClr val="accent3"/>
              </a:buClr>
              <a:buFont typeface="Wingdings" pitchFamily="2" charset="2"/>
              <a:buChar char="§"/>
              <a:defRPr/>
            </a:pPr>
            <a:r>
              <a:rPr lang="en-IN" sz="1800" b="1" dirty="0" smtClean="0">
                <a:solidFill>
                  <a:srgbClr val="002060"/>
                </a:solidFill>
                <a:latin typeface="Garamond" pitchFamily="18" charset="0"/>
              </a:rPr>
              <a:t>External </a:t>
            </a:r>
            <a:r>
              <a:rPr lang="en-IN" sz="1800" b="1" dirty="0">
                <a:solidFill>
                  <a:srgbClr val="002060"/>
                </a:solidFill>
                <a:latin typeface="Garamond" pitchFamily="18" charset="0"/>
              </a:rPr>
              <a:t>Links varies from 0 to </a:t>
            </a:r>
            <a:r>
              <a:rPr lang="en-IN" sz="1800" b="1" dirty="0" smtClean="0">
                <a:solidFill>
                  <a:srgbClr val="002060"/>
                </a:solidFill>
                <a:latin typeface="Garamond" pitchFamily="18" charset="0"/>
              </a:rPr>
              <a:t>2,42,099</a:t>
            </a:r>
            <a:r>
              <a:rPr lang="en-IN" sz="1800" b="1" dirty="0">
                <a:solidFill>
                  <a:srgbClr val="002060"/>
                </a:solidFill>
                <a:latin typeface="Garamond" pitchFamily="18" charset="0"/>
              </a:rPr>
              <a:t>,</a:t>
            </a:r>
            <a:endParaRPr lang="en-IN" sz="1800" b="1" dirty="0" smtClean="0">
              <a:solidFill>
                <a:srgbClr val="002060"/>
              </a:solidFill>
              <a:latin typeface="Garamond" pitchFamily="18" charset="0"/>
            </a:endParaRPr>
          </a:p>
          <a:p>
            <a:pPr marL="800100" lvl="1" indent="-342900" algn="just" eaLnBrk="1" fontAlgn="auto" hangingPunct="1">
              <a:spcAft>
                <a:spcPts val="0"/>
              </a:spcAft>
              <a:buClr>
                <a:schemeClr val="accent3"/>
              </a:buClr>
              <a:buFont typeface="Wingdings" pitchFamily="2" charset="2"/>
              <a:buChar char="§"/>
              <a:defRPr/>
            </a:pPr>
            <a:r>
              <a:rPr lang="en-IN" sz="1800" b="1" dirty="0" smtClean="0">
                <a:solidFill>
                  <a:srgbClr val="002060"/>
                </a:solidFill>
                <a:latin typeface="Garamond" pitchFamily="18" charset="0"/>
              </a:rPr>
              <a:t>In </a:t>
            </a:r>
            <a:r>
              <a:rPr lang="en-IN" sz="1800" b="1" dirty="0">
                <a:solidFill>
                  <a:srgbClr val="002060"/>
                </a:solidFill>
                <a:latin typeface="Garamond" pitchFamily="18" charset="0"/>
              </a:rPr>
              <a:t>Links from 31 to </a:t>
            </a:r>
            <a:r>
              <a:rPr lang="en-IN" sz="1800" b="1" dirty="0" smtClean="0">
                <a:solidFill>
                  <a:srgbClr val="002060"/>
                </a:solidFill>
                <a:latin typeface="Garamond" pitchFamily="18" charset="0"/>
              </a:rPr>
              <a:t>99,399</a:t>
            </a:r>
            <a:r>
              <a:rPr lang="en-IN" sz="1800" b="1" dirty="0">
                <a:solidFill>
                  <a:srgbClr val="002060"/>
                </a:solidFill>
                <a:latin typeface="Garamond" pitchFamily="18" charset="0"/>
              </a:rPr>
              <a:t>,</a:t>
            </a:r>
            <a:endParaRPr lang="en-IN" sz="1800" b="1" dirty="0" smtClean="0">
              <a:solidFill>
                <a:srgbClr val="002060"/>
              </a:solidFill>
              <a:latin typeface="Garamond" pitchFamily="18" charset="0"/>
            </a:endParaRPr>
          </a:p>
          <a:p>
            <a:pPr marL="800100" lvl="1" indent="-342900" algn="just" eaLnBrk="1" fontAlgn="auto" hangingPunct="1">
              <a:spcAft>
                <a:spcPts val="0"/>
              </a:spcAft>
              <a:buClr>
                <a:schemeClr val="accent3"/>
              </a:buClr>
              <a:buFont typeface="Wingdings" pitchFamily="2" charset="2"/>
              <a:buChar char="§"/>
              <a:defRPr/>
            </a:pPr>
            <a:r>
              <a:rPr lang="en-IN" sz="1800" b="1" dirty="0" smtClean="0">
                <a:solidFill>
                  <a:srgbClr val="002060"/>
                </a:solidFill>
                <a:latin typeface="Garamond" pitchFamily="18" charset="0"/>
              </a:rPr>
              <a:t>Self </a:t>
            </a:r>
            <a:r>
              <a:rPr lang="en-IN" sz="1800" b="1" dirty="0">
                <a:solidFill>
                  <a:srgbClr val="002060"/>
                </a:solidFill>
                <a:latin typeface="Garamond" pitchFamily="18" charset="0"/>
              </a:rPr>
              <a:t>Links from 0 to 132 </a:t>
            </a:r>
            <a:endParaRPr lang="en-IN" sz="1800" b="1" dirty="0" smtClean="0">
              <a:solidFill>
                <a:srgbClr val="002060"/>
              </a:solidFill>
              <a:latin typeface="Garamond" pitchFamily="18" charset="0"/>
            </a:endParaRPr>
          </a:p>
          <a:p>
            <a:pPr marL="800100" lvl="1" indent="-342900" algn="just" eaLnBrk="1" fontAlgn="auto" hangingPunct="1">
              <a:spcAft>
                <a:spcPts val="0"/>
              </a:spcAft>
              <a:buClr>
                <a:schemeClr val="accent3"/>
              </a:buClr>
              <a:buFont typeface="Wingdings" pitchFamily="2" charset="2"/>
              <a:buChar char="§"/>
              <a:defRPr/>
            </a:pPr>
            <a:r>
              <a:rPr lang="en-IN" sz="1800" b="1" dirty="0" smtClean="0">
                <a:solidFill>
                  <a:srgbClr val="002060"/>
                </a:solidFill>
                <a:latin typeface="Garamond" pitchFamily="18" charset="0"/>
              </a:rPr>
              <a:t>Total </a:t>
            </a:r>
            <a:r>
              <a:rPr lang="en-IN" sz="1800" b="1" dirty="0">
                <a:solidFill>
                  <a:srgbClr val="002060"/>
                </a:solidFill>
                <a:latin typeface="Garamond" pitchFamily="18" charset="0"/>
              </a:rPr>
              <a:t>Links from 1 to </a:t>
            </a:r>
            <a:r>
              <a:rPr lang="en-IN" sz="1800" b="1" dirty="0" smtClean="0">
                <a:solidFill>
                  <a:srgbClr val="002060"/>
                </a:solidFill>
                <a:latin typeface="Garamond" pitchFamily="18" charset="0"/>
              </a:rPr>
              <a:t>396</a:t>
            </a:r>
          </a:p>
          <a:p>
            <a:pPr marL="370332" indent="-342900" algn="just" eaLnBrk="1" fontAlgn="auto" hangingPunct="1">
              <a:spcAft>
                <a:spcPts val="0"/>
              </a:spcAft>
              <a:buClr>
                <a:schemeClr val="accent3"/>
              </a:buClr>
              <a:buFont typeface="Wingdings" pitchFamily="2" charset="2"/>
              <a:buChar char="§"/>
              <a:defRPr/>
            </a:pPr>
            <a:endParaRPr lang="en-IN" sz="1400" b="1" dirty="0" smtClean="0">
              <a:solidFill>
                <a:srgbClr val="002060"/>
              </a:solidFill>
              <a:latin typeface="Garamond" pitchFamily="18" charset="0"/>
            </a:endParaRPr>
          </a:p>
          <a:p>
            <a:pPr marL="370332" indent="-342900" algn="just" eaLnBrk="1" fontAlgn="auto" hangingPunct="1">
              <a:spcAft>
                <a:spcPts val="0"/>
              </a:spcAft>
              <a:buClr>
                <a:schemeClr val="accent3"/>
              </a:buClr>
              <a:buFont typeface="Wingdings" pitchFamily="2" charset="2"/>
              <a:buChar char="§"/>
              <a:defRPr/>
            </a:pPr>
            <a:r>
              <a:rPr lang="en-IN" sz="1800" b="1" dirty="0" smtClean="0">
                <a:solidFill>
                  <a:srgbClr val="002060"/>
                </a:solidFill>
                <a:latin typeface="Garamond" pitchFamily="18" charset="0"/>
              </a:rPr>
              <a:t>Percentage-wise emphasis of </a:t>
            </a:r>
            <a:r>
              <a:rPr lang="en-IN" sz="1800" b="1" dirty="0">
                <a:solidFill>
                  <a:srgbClr val="002060"/>
                </a:solidFill>
                <a:latin typeface="Garamond" pitchFamily="18" charset="0"/>
              </a:rPr>
              <a:t>web pages and various links of </a:t>
            </a:r>
            <a:r>
              <a:rPr lang="en-IN" sz="1800" b="1" dirty="0" smtClean="0">
                <a:solidFill>
                  <a:srgbClr val="002060"/>
                </a:solidFill>
                <a:latin typeface="Garamond" pitchFamily="18" charset="0"/>
              </a:rPr>
              <a:t>illustrate </a:t>
            </a:r>
            <a:r>
              <a:rPr lang="en-IN" sz="1800" b="1" dirty="0">
                <a:solidFill>
                  <a:srgbClr val="002060"/>
                </a:solidFill>
                <a:latin typeface="Garamond" pitchFamily="18" charset="0"/>
              </a:rPr>
              <a:t>that </a:t>
            </a:r>
            <a:endParaRPr lang="en-IN" sz="1800" b="1" dirty="0" smtClean="0">
              <a:solidFill>
                <a:srgbClr val="002060"/>
              </a:solidFill>
              <a:latin typeface="Garamond" pitchFamily="18" charset="0"/>
            </a:endParaRPr>
          </a:p>
          <a:p>
            <a:pPr marL="800100" lvl="1" indent="-342900" algn="just" eaLnBrk="1" fontAlgn="auto" hangingPunct="1">
              <a:spcAft>
                <a:spcPts val="0"/>
              </a:spcAft>
              <a:buClr>
                <a:schemeClr val="accent3"/>
              </a:buClr>
              <a:buFont typeface="Wingdings" pitchFamily="2" charset="2"/>
              <a:buChar char="§"/>
              <a:defRPr/>
            </a:pPr>
            <a:r>
              <a:rPr lang="en-IN" sz="1800" b="1" dirty="0" smtClean="0">
                <a:solidFill>
                  <a:srgbClr val="002060"/>
                </a:solidFill>
                <a:latin typeface="Garamond" pitchFamily="18" charset="0"/>
              </a:rPr>
              <a:t>Number of Web Pages: </a:t>
            </a:r>
            <a:r>
              <a:rPr lang="en-IN" sz="1800" b="1" u="sng" dirty="0">
                <a:solidFill>
                  <a:srgbClr val="002060"/>
                </a:solidFill>
                <a:latin typeface="Garamond" pitchFamily="18" charset="0"/>
              </a:rPr>
              <a:t>3.20</a:t>
            </a:r>
            <a:r>
              <a:rPr lang="en-IN" sz="1800" b="1" u="sng" dirty="0" smtClean="0">
                <a:solidFill>
                  <a:srgbClr val="002060"/>
                </a:solidFill>
                <a:latin typeface="Garamond" pitchFamily="18" charset="0"/>
              </a:rPr>
              <a:t>%</a:t>
            </a:r>
          </a:p>
          <a:p>
            <a:pPr marL="800100" lvl="1" indent="-342900" algn="just" eaLnBrk="1" fontAlgn="auto" hangingPunct="1">
              <a:spcAft>
                <a:spcPts val="0"/>
              </a:spcAft>
              <a:buClr>
                <a:schemeClr val="accent3"/>
              </a:buClr>
              <a:buFont typeface="Wingdings" pitchFamily="2" charset="2"/>
              <a:buChar char="§"/>
              <a:defRPr/>
            </a:pPr>
            <a:r>
              <a:rPr lang="en-IN" sz="1800" b="1" dirty="0" smtClean="0">
                <a:solidFill>
                  <a:srgbClr val="002060"/>
                </a:solidFill>
                <a:latin typeface="Garamond" pitchFamily="18" charset="0"/>
              </a:rPr>
              <a:t>External Links: </a:t>
            </a:r>
            <a:r>
              <a:rPr lang="en-IN" sz="1800" b="1" u="sng" dirty="0">
                <a:solidFill>
                  <a:srgbClr val="002060"/>
                </a:solidFill>
                <a:latin typeface="Garamond" pitchFamily="18" charset="0"/>
              </a:rPr>
              <a:t>61.15</a:t>
            </a:r>
            <a:r>
              <a:rPr lang="en-IN" sz="1800" b="1" u="sng" dirty="0" smtClean="0">
                <a:solidFill>
                  <a:srgbClr val="002060"/>
                </a:solidFill>
                <a:latin typeface="Garamond" pitchFamily="18" charset="0"/>
              </a:rPr>
              <a:t>%</a:t>
            </a:r>
          </a:p>
          <a:p>
            <a:pPr marL="800100" lvl="1" indent="-342900" algn="just" eaLnBrk="1" fontAlgn="auto" hangingPunct="1">
              <a:spcAft>
                <a:spcPts val="0"/>
              </a:spcAft>
              <a:buClr>
                <a:schemeClr val="accent3"/>
              </a:buClr>
              <a:buFont typeface="Wingdings" pitchFamily="2" charset="2"/>
              <a:buChar char="§"/>
              <a:defRPr/>
            </a:pPr>
            <a:r>
              <a:rPr lang="en-IN" sz="1800" b="1" dirty="0" smtClean="0">
                <a:solidFill>
                  <a:srgbClr val="002060"/>
                </a:solidFill>
                <a:latin typeface="Garamond" pitchFamily="18" charset="0"/>
              </a:rPr>
              <a:t>In Links: </a:t>
            </a:r>
            <a:r>
              <a:rPr lang="en-IN" sz="1800" b="1" u="sng" dirty="0">
                <a:solidFill>
                  <a:srgbClr val="002060"/>
                </a:solidFill>
                <a:latin typeface="Garamond" pitchFamily="18" charset="0"/>
              </a:rPr>
              <a:t>35.10</a:t>
            </a:r>
            <a:r>
              <a:rPr lang="en-IN" sz="1800" b="1" u="sng" dirty="0" smtClean="0">
                <a:solidFill>
                  <a:srgbClr val="002060"/>
                </a:solidFill>
                <a:latin typeface="Garamond" pitchFamily="18" charset="0"/>
              </a:rPr>
              <a:t>%</a:t>
            </a:r>
          </a:p>
          <a:p>
            <a:pPr marL="800100" lvl="1" indent="-342900" algn="just" eaLnBrk="1" fontAlgn="auto" hangingPunct="1">
              <a:spcAft>
                <a:spcPts val="0"/>
              </a:spcAft>
              <a:buClr>
                <a:schemeClr val="accent3"/>
              </a:buClr>
              <a:buFont typeface="Wingdings" pitchFamily="2" charset="2"/>
              <a:buChar char="§"/>
              <a:defRPr/>
            </a:pPr>
            <a:r>
              <a:rPr lang="en-IN" sz="1800" b="1" dirty="0" smtClean="0">
                <a:solidFill>
                  <a:srgbClr val="002060"/>
                </a:solidFill>
                <a:latin typeface="Garamond" pitchFamily="18" charset="0"/>
              </a:rPr>
              <a:t>Self Links: </a:t>
            </a:r>
            <a:r>
              <a:rPr lang="en-IN" sz="1800" b="1" u="sng" dirty="0">
                <a:solidFill>
                  <a:srgbClr val="002060"/>
                </a:solidFill>
                <a:latin typeface="Garamond" pitchFamily="18" charset="0"/>
              </a:rPr>
              <a:t>0.22%</a:t>
            </a:r>
            <a:r>
              <a:rPr lang="en-IN" sz="1800" b="1" dirty="0">
                <a:solidFill>
                  <a:srgbClr val="002060"/>
                </a:solidFill>
                <a:latin typeface="Garamond" pitchFamily="18" charset="0"/>
              </a:rPr>
              <a:t> </a:t>
            </a:r>
            <a:r>
              <a:rPr lang="en-IN" sz="1800" b="1" dirty="0" smtClean="0">
                <a:solidFill>
                  <a:srgbClr val="002060"/>
                </a:solidFill>
                <a:latin typeface="Garamond" pitchFamily="18" charset="0"/>
              </a:rPr>
              <a:t> </a:t>
            </a:r>
          </a:p>
          <a:p>
            <a:pPr marL="800100" lvl="1" indent="-342900" algn="just" eaLnBrk="1" fontAlgn="auto" hangingPunct="1">
              <a:spcAft>
                <a:spcPts val="0"/>
              </a:spcAft>
              <a:buClr>
                <a:schemeClr val="accent3"/>
              </a:buClr>
              <a:buFont typeface="Wingdings" pitchFamily="2" charset="2"/>
              <a:buChar char="§"/>
              <a:defRPr/>
            </a:pPr>
            <a:r>
              <a:rPr lang="en-IN" sz="1800" b="1" dirty="0" smtClean="0">
                <a:solidFill>
                  <a:srgbClr val="002060"/>
                </a:solidFill>
                <a:latin typeface="Garamond" pitchFamily="18" charset="0"/>
              </a:rPr>
              <a:t>Total Links: </a:t>
            </a:r>
            <a:r>
              <a:rPr lang="en-IN" sz="1800" b="1" u="sng" dirty="0">
                <a:solidFill>
                  <a:srgbClr val="002060"/>
                </a:solidFill>
                <a:latin typeface="Garamond" pitchFamily="18" charset="0"/>
              </a:rPr>
              <a:t>0.33</a:t>
            </a:r>
            <a:r>
              <a:rPr lang="en-IN" sz="1800" b="1" u="sng" dirty="0" smtClean="0">
                <a:solidFill>
                  <a:srgbClr val="002060"/>
                </a:solidFill>
                <a:latin typeface="Garamond" pitchFamily="18" charset="0"/>
              </a:rPr>
              <a:t>%</a:t>
            </a:r>
            <a:endParaRPr lang="en-IN" sz="1800" b="1" u="sng" dirty="0">
              <a:solidFill>
                <a:srgbClr val="002060"/>
              </a:solidFill>
              <a:latin typeface="Garamond" pitchFamily="18" charset="0"/>
            </a:endParaRPr>
          </a:p>
          <a:p>
            <a:pPr marL="370332" indent="-342900" algn="just" eaLnBrk="1" fontAlgn="auto" hangingPunct="1">
              <a:spcAft>
                <a:spcPts val="0"/>
              </a:spcAft>
              <a:buClr>
                <a:schemeClr val="accent3"/>
              </a:buClr>
              <a:buFont typeface="Wingdings" pitchFamily="2" charset="2"/>
              <a:buChar char="§"/>
              <a:defRPr/>
            </a:pPr>
            <a:endParaRPr lang="en-IN" sz="1400" b="1" dirty="0">
              <a:solidFill>
                <a:srgbClr val="002060"/>
              </a:solidFill>
              <a:latin typeface="Garamond" pitchFamily="18" charset="0"/>
            </a:endParaRPr>
          </a:p>
          <a:p>
            <a:pPr marL="370332" indent="-342900" algn="just" eaLnBrk="1" fontAlgn="auto" hangingPunct="1">
              <a:spcAft>
                <a:spcPts val="0"/>
              </a:spcAft>
              <a:buClr>
                <a:schemeClr val="accent3"/>
              </a:buClr>
              <a:buFont typeface="Wingdings" pitchFamily="2" charset="2"/>
              <a:buChar char="§"/>
              <a:defRPr/>
            </a:pPr>
            <a:endParaRPr lang="en-IN" sz="1400" b="1" dirty="0">
              <a:solidFill>
                <a:srgbClr val="002060"/>
              </a:solidFill>
              <a:latin typeface="Garamond" pitchFamily="18" charset="0"/>
            </a:endParaRPr>
          </a:p>
        </p:txBody>
      </p:sp>
      <p:pic>
        <p:nvPicPr>
          <p:cNvPr id="37892" name="Picture 2" descr="D:\Webo_RP_Articles\LA_OBS.pn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62" y="30162"/>
            <a:ext cx="3779838"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D6CA349F-F678-4F57-981F-26FDFB6BEF89}" type="slidenum">
              <a:rPr lang="en-US" altLang="en-US" smtClean="0"/>
              <a:pPr>
                <a:defRPr/>
              </a:pPr>
              <a:t>28</a:t>
            </a:fld>
            <a:endParaRPr lang="en-US" alt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533400"/>
            <a:ext cx="3581400" cy="838200"/>
          </a:xfrm>
        </p:spPr>
        <p:txBody>
          <a:bodyPr>
            <a:noAutofit/>
          </a:bodyPr>
          <a:lstStyle/>
          <a:p>
            <a:pPr>
              <a:defRPr/>
            </a:pPr>
            <a:r>
              <a:rPr lang="en-US" sz="2800" dirty="0" smtClean="0">
                <a:solidFill>
                  <a:srgbClr val="7030A0"/>
                </a:solidFill>
                <a:latin typeface="Century Schoolbook" pitchFamily="18" charset="0"/>
              </a:rPr>
              <a:t>Web Link Structure </a:t>
            </a:r>
            <a:br>
              <a:rPr lang="en-US" sz="2800" dirty="0" smtClean="0">
                <a:solidFill>
                  <a:srgbClr val="7030A0"/>
                </a:solidFill>
                <a:latin typeface="Century Schoolbook" pitchFamily="18" charset="0"/>
              </a:rPr>
            </a:br>
            <a:r>
              <a:rPr lang="en-US" sz="2800" dirty="0" smtClean="0">
                <a:solidFill>
                  <a:srgbClr val="7030A0"/>
                </a:solidFill>
                <a:latin typeface="Century Schoolbook" pitchFamily="18" charset="0"/>
              </a:rPr>
              <a:t>Analysis (SS)</a:t>
            </a:r>
            <a:endParaRPr lang="en-US" dirty="0">
              <a:solidFill>
                <a:schemeClr val="tx2">
                  <a:satMod val="130000"/>
                </a:schemeClr>
              </a:solidFill>
            </a:endParaRPr>
          </a:p>
        </p:txBody>
      </p:sp>
      <p:sp>
        <p:nvSpPr>
          <p:cNvPr id="3" name="Subtitle 2"/>
          <p:cNvSpPr>
            <a:spLocks noGrp="1"/>
          </p:cNvSpPr>
          <p:nvPr>
            <p:ph type="subTitle" idx="1"/>
          </p:nvPr>
        </p:nvSpPr>
        <p:spPr>
          <a:xfrm>
            <a:off x="1447800" y="1888331"/>
            <a:ext cx="7407275" cy="4741069"/>
          </a:xfrm>
        </p:spPr>
        <p:txBody>
          <a:bodyPr>
            <a:noAutofit/>
          </a:bodyPr>
          <a:lstStyle/>
          <a:p>
            <a:pPr marL="370332" indent="-342900" algn="just" eaLnBrk="1" fontAlgn="auto" hangingPunct="1">
              <a:spcAft>
                <a:spcPts val="0"/>
              </a:spcAft>
              <a:buClr>
                <a:schemeClr val="accent3"/>
              </a:buClr>
              <a:buFont typeface="Wingdings" pitchFamily="2" charset="2"/>
              <a:buChar char="§"/>
              <a:defRPr/>
            </a:pPr>
            <a:r>
              <a:rPr lang="en-IN" sz="1800" b="1" dirty="0" smtClean="0">
                <a:solidFill>
                  <a:srgbClr val="002060"/>
                </a:solidFill>
                <a:latin typeface="Garamond" pitchFamily="18" charset="0"/>
              </a:rPr>
              <a:t>17 </a:t>
            </a:r>
            <a:r>
              <a:rPr lang="en-IN" sz="1800" b="1" dirty="0">
                <a:solidFill>
                  <a:srgbClr val="002060"/>
                </a:solidFill>
                <a:latin typeface="Garamond" pitchFamily="18" charset="0"/>
              </a:rPr>
              <a:t>SS </a:t>
            </a:r>
            <a:r>
              <a:rPr lang="en-IN" sz="1800" b="1" dirty="0" smtClean="0">
                <a:solidFill>
                  <a:srgbClr val="002060"/>
                </a:solidFill>
                <a:latin typeface="Garamond" pitchFamily="18" charset="0"/>
              </a:rPr>
              <a:t>Libraries’ </a:t>
            </a:r>
            <a:r>
              <a:rPr lang="en-IN" sz="1800" b="1" dirty="0">
                <a:solidFill>
                  <a:srgbClr val="002060"/>
                </a:solidFill>
                <a:latin typeface="Garamond" pitchFamily="18" charset="0"/>
              </a:rPr>
              <a:t>Website </a:t>
            </a:r>
            <a:r>
              <a:rPr lang="en-IN" sz="1800" b="1" dirty="0" smtClean="0">
                <a:solidFill>
                  <a:srgbClr val="002060"/>
                </a:solidFill>
                <a:latin typeface="Garamond" pitchFamily="18" charset="0"/>
              </a:rPr>
              <a:t>have: </a:t>
            </a:r>
          </a:p>
          <a:p>
            <a:pPr marL="800100" lvl="1" indent="-342900" algn="just" eaLnBrk="1" fontAlgn="auto" hangingPunct="1">
              <a:spcAft>
                <a:spcPts val="0"/>
              </a:spcAft>
              <a:buClr>
                <a:schemeClr val="accent3"/>
              </a:buClr>
              <a:buFont typeface="Wingdings" pitchFamily="2" charset="2"/>
              <a:buChar char="§"/>
              <a:defRPr/>
            </a:pPr>
            <a:r>
              <a:rPr lang="en-IN" sz="1800" b="1" dirty="0" smtClean="0">
                <a:solidFill>
                  <a:srgbClr val="002060"/>
                </a:solidFill>
                <a:latin typeface="Garamond" pitchFamily="18" charset="0"/>
              </a:rPr>
              <a:t>Number </a:t>
            </a:r>
            <a:r>
              <a:rPr lang="en-IN" sz="1800" b="1" dirty="0">
                <a:solidFill>
                  <a:srgbClr val="002060"/>
                </a:solidFill>
                <a:latin typeface="Garamond" pitchFamily="18" charset="0"/>
              </a:rPr>
              <a:t>of Web Pages with a range from 1 page to 2,373 </a:t>
            </a:r>
            <a:r>
              <a:rPr lang="en-IN" sz="1800" b="1" dirty="0" smtClean="0">
                <a:solidFill>
                  <a:srgbClr val="002060"/>
                </a:solidFill>
                <a:latin typeface="Garamond" pitchFamily="18" charset="0"/>
              </a:rPr>
              <a:t>pages</a:t>
            </a:r>
          </a:p>
          <a:p>
            <a:pPr marL="800100" lvl="1" indent="-342900" algn="just" eaLnBrk="1" fontAlgn="auto" hangingPunct="1">
              <a:spcAft>
                <a:spcPts val="0"/>
              </a:spcAft>
              <a:buClr>
                <a:schemeClr val="accent3"/>
              </a:buClr>
              <a:buFont typeface="Wingdings" pitchFamily="2" charset="2"/>
              <a:buChar char="§"/>
              <a:defRPr/>
            </a:pPr>
            <a:r>
              <a:rPr lang="en-IN" sz="1800" b="1" dirty="0" smtClean="0">
                <a:solidFill>
                  <a:srgbClr val="002060"/>
                </a:solidFill>
                <a:latin typeface="Garamond" pitchFamily="18" charset="0"/>
              </a:rPr>
              <a:t>External </a:t>
            </a:r>
            <a:r>
              <a:rPr lang="en-IN" sz="1800" b="1" dirty="0">
                <a:solidFill>
                  <a:srgbClr val="002060"/>
                </a:solidFill>
                <a:latin typeface="Garamond" pitchFamily="18" charset="0"/>
              </a:rPr>
              <a:t>Links varies from 0 to </a:t>
            </a:r>
            <a:r>
              <a:rPr lang="en-IN" sz="1800" b="1" dirty="0" smtClean="0">
                <a:solidFill>
                  <a:srgbClr val="002060"/>
                </a:solidFill>
                <a:latin typeface="Garamond" pitchFamily="18" charset="0"/>
              </a:rPr>
              <a:t>2,05,334</a:t>
            </a:r>
          </a:p>
          <a:p>
            <a:pPr marL="800100" lvl="1" indent="-342900" algn="just" eaLnBrk="1" fontAlgn="auto" hangingPunct="1">
              <a:spcAft>
                <a:spcPts val="0"/>
              </a:spcAft>
              <a:buClr>
                <a:schemeClr val="accent3"/>
              </a:buClr>
              <a:buFont typeface="Wingdings" pitchFamily="2" charset="2"/>
              <a:buChar char="§"/>
              <a:defRPr/>
            </a:pPr>
            <a:r>
              <a:rPr lang="en-IN" sz="1800" b="1" dirty="0" smtClean="0">
                <a:solidFill>
                  <a:srgbClr val="002060"/>
                </a:solidFill>
                <a:latin typeface="Garamond" pitchFamily="18" charset="0"/>
              </a:rPr>
              <a:t>In </a:t>
            </a:r>
            <a:r>
              <a:rPr lang="en-IN" sz="1800" b="1" dirty="0">
                <a:solidFill>
                  <a:srgbClr val="002060"/>
                </a:solidFill>
                <a:latin typeface="Garamond" pitchFamily="18" charset="0"/>
              </a:rPr>
              <a:t>Links from 11 to </a:t>
            </a:r>
            <a:r>
              <a:rPr lang="en-IN" sz="1800" b="1" dirty="0" smtClean="0">
                <a:solidFill>
                  <a:srgbClr val="002060"/>
                </a:solidFill>
                <a:latin typeface="Garamond" pitchFamily="18" charset="0"/>
              </a:rPr>
              <a:t>65,568</a:t>
            </a:r>
          </a:p>
          <a:p>
            <a:pPr marL="800100" lvl="1" indent="-342900" algn="just" eaLnBrk="1" fontAlgn="auto" hangingPunct="1">
              <a:spcAft>
                <a:spcPts val="0"/>
              </a:spcAft>
              <a:buClr>
                <a:schemeClr val="accent3"/>
              </a:buClr>
              <a:buFont typeface="Wingdings" pitchFamily="2" charset="2"/>
              <a:buChar char="§"/>
              <a:defRPr/>
            </a:pPr>
            <a:r>
              <a:rPr lang="en-IN" sz="1800" b="1" dirty="0" smtClean="0">
                <a:solidFill>
                  <a:srgbClr val="002060"/>
                </a:solidFill>
                <a:latin typeface="Garamond" pitchFamily="18" charset="0"/>
              </a:rPr>
              <a:t>Self </a:t>
            </a:r>
            <a:r>
              <a:rPr lang="en-IN" sz="1800" b="1" dirty="0">
                <a:solidFill>
                  <a:srgbClr val="002060"/>
                </a:solidFill>
                <a:latin typeface="Garamond" pitchFamily="18" charset="0"/>
              </a:rPr>
              <a:t>Links from 0 to 137 </a:t>
            </a:r>
            <a:endParaRPr lang="en-IN" sz="1800" b="1" dirty="0" smtClean="0">
              <a:solidFill>
                <a:srgbClr val="002060"/>
              </a:solidFill>
              <a:latin typeface="Garamond" pitchFamily="18" charset="0"/>
            </a:endParaRPr>
          </a:p>
          <a:p>
            <a:pPr marL="800100" lvl="1" indent="-342900" algn="just" eaLnBrk="1" fontAlgn="auto" hangingPunct="1">
              <a:spcAft>
                <a:spcPts val="0"/>
              </a:spcAft>
              <a:buClr>
                <a:schemeClr val="accent3"/>
              </a:buClr>
              <a:buFont typeface="Wingdings" pitchFamily="2" charset="2"/>
              <a:buChar char="§"/>
              <a:defRPr/>
            </a:pPr>
            <a:r>
              <a:rPr lang="en-IN" sz="1800" b="1" dirty="0" smtClean="0">
                <a:solidFill>
                  <a:srgbClr val="002060"/>
                </a:solidFill>
                <a:latin typeface="Garamond" pitchFamily="18" charset="0"/>
              </a:rPr>
              <a:t>Total </a:t>
            </a:r>
            <a:r>
              <a:rPr lang="en-IN" sz="1800" b="1" dirty="0">
                <a:solidFill>
                  <a:srgbClr val="002060"/>
                </a:solidFill>
                <a:latin typeface="Garamond" pitchFamily="18" charset="0"/>
              </a:rPr>
              <a:t>Links from 0 to </a:t>
            </a:r>
            <a:r>
              <a:rPr lang="en-IN" sz="1800" b="1" dirty="0" smtClean="0">
                <a:solidFill>
                  <a:srgbClr val="002060"/>
                </a:solidFill>
                <a:latin typeface="Garamond" pitchFamily="18" charset="0"/>
              </a:rPr>
              <a:t>145</a:t>
            </a:r>
            <a:endParaRPr lang="en-IN" sz="1800" b="1" dirty="0">
              <a:solidFill>
                <a:srgbClr val="002060"/>
              </a:solidFill>
              <a:latin typeface="Garamond" pitchFamily="18" charset="0"/>
            </a:endParaRPr>
          </a:p>
          <a:p>
            <a:pPr marL="370332" indent="-342900" algn="just" eaLnBrk="1" fontAlgn="auto" hangingPunct="1">
              <a:spcAft>
                <a:spcPts val="0"/>
              </a:spcAft>
              <a:buClr>
                <a:schemeClr val="accent3"/>
              </a:buClr>
              <a:buFont typeface="Wingdings" pitchFamily="2" charset="2"/>
              <a:buChar char="§"/>
              <a:defRPr/>
            </a:pPr>
            <a:endParaRPr lang="en-IN" sz="1400" b="1" dirty="0" smtClean="0">
              <a:solidFill>
                <a:srgbClr val="002060"/>
              </a:solidFill>
              <a:latin typeface="Garamond" pitchFamily="18" charset="0"/>
            </a:endParaRPr>
          </a:p>
          <a:p>
            <a:pPr marL="370332" indent="-342900" algn="just" eaLnBrk="1" fontAlgn="auto" hangingPunct="1">
              <a:spcAft>
                <a:spcPts val="0"/>
              </a:spcAft>
              <a:buClr>
                <a:schemeClr val="accent3"/>
              </a:buClr>
              <a:buFont typeface="Wingdings" pitchFamily="2" charset="2"/>
              <a:buChar char="§"/>
              <a:defRPr/>
            </a:pPr>
            <a:r>
              <a:rPr lang="en-IN" sz="1800" b="1" dirty="0" smtClean="0">
                <a:solidFill>
                  <a:srgbClr val="002060"/>
                </a:solidFill>
                <a:latin typeface="Garamond" pitchFamily="18" charset="0"/>
              </a:rPr>
              <a:t>Percentage-wise emphasis </a:t>
            </a:r>
            <a:r>
              <a:rPr lang="en-IN" sz="1800" b="1" dirty="0">
                <a:solidFill>
                  <a:srgbClr val="002060"/>
                </a:solidFill>
                <a:latin typeface="Garamond" pitchFamily="18" charset="0"/>
              </a:rPr>
              <a:t>of web pages and various </a:t>
            </a:r>
            <a:r>
              <a:rPr lang="en-IN" sz="1800" b="1" dirty="0" smtClean="0">
                <a:solidFill>
                  <a:srgbClr val="002060"/>
                </a:solidFill>
                <a:latin typeface="Garamond" pitchFamily="18" charset="0"/>
              </a:rPr>
              <a:t>links illustrate </a:t>
            </a:r>
            <a:r>
              <a:rPr lang="en-IN" sz="1800" b="1" dirty="0">
                <a:solidFill>
                  <a:srgbClr val="002060"/>
                </a:solidFill>
                <a:latin typeface="Garamond" pitchFamily="18" charset="0"/>
              </a:rPr>
              <a:t>that </a:t>
            </a:r>
            <a:endParaRPr lang="en-IN" sz="1800" b="1" dirty="0" smtClean="0">
              <a:solidFill>
                <a:srgbClr val="002060"/>
              </a:solidFill>
              <a:latin typeface="Garamond" pitchFamily="18" charset="0"/>
            </a:endParaRPr>
          </a:p>
          <a:p>
            <a:pPr marL="800100" lvl="1" indent="-342900" algn="just" eaLnBrk="1" fontAlgn="auto" hangingPunct="1">
              <a:spcAft>
                <a:spcPts val="0"/>
              </a:spcAft>
              <a:buClr>
                <a:schemeClr val="accent3"/>
              </a:buClr>
              <a:buFont typeface="Wingdings" pitchFamily="2" charset="2"/>
              <a:buChar char="§"/>
              <a:defRPr/>
            </a:pPr>
            <a:r>
              <a:rPr lang="en-IN" sz="1800" b="1" dirty="0" smtClean="0">
                <a:solidFill>
                  <a:srgbClr val="002060"/>
                </a:solidFill>
                <a:latin typeface="Garamond" pitchFamily="18" charset="0"/>
              </a:rPr>
              <a:t>Number Web Pages: </a:t>
            </a:r>
            <a:r>
              <a:rPr lang="en-IN" sz="1800" b="1" u="sng" dirty="0">
                <a:solidFill>
                  <a:srgbClr val="002060"/>
                </a:solidFill>
                <a:latin typeface="Garamond" pitchFamily="18" charset="0"/>
              </a:rPr>
              <a:t>1.29</a:t>
            </a:r>
            <a:r>
              <a:rPr lang="en-IN" sz="1800" b="1" u="sng" dirty="0" smtClean="0">
                <a:solidFill>
                  <a:srgbClr val="002060"/>
                </a:solidFill>
                <a:latin typeface="Garamond" pitchFamily="18" charset="0"/>
              </a:rPr>
              <a:t>%</a:t>
            </a:r>
          </a:p>
          <a:p>
            <a:pPr marL="800100" lvl="1" indent="-342900" algn="just" eaLnBrk="1" fontAlgn="auto" hangingPunct="1">
              <a:spcAft>
                <a:spcPts val="0"/>
              </a:spcAft>
              <a:buClr>
                <a:schemeClr val="accent3"/>
              </a:buClr>
              <a:buFont typeface="Wingdings" pitchFamily="2" charset="2"/>
              <a:buChar char="§"/>
              <a:defRPr/>
            </a:pPr>
            <a:r>
              <a:rPr lang="en-IN" sz="1800" b="1" dirty="0" smtClean="0">
                <a:solidFill>
                  <a:srgbClr val="002060"/>
                </a:solidFill>
                <a:latin typeface="Garamond" pitchFamily="18" charset="0"/>
              </a:rPr>
              <a:t>External Links: </a:t>
            </a:r>
            <a:r>
              <a:rPr lang="en-IN" sz="1800" b="1" u="sng" dirty="0">
                <a:solidFill>
                  <a:srgbClr val="002060"/>
                </a:solidFill>
                <a:latin typeface="Garamond" pitchFamily="18" charset="0"/>
              </a:rPr>
              <a:t>56.81</a:t>
            </a:r>
            <a:r>
              <a:rPr lang="en-IN" sz="1800" b="1" u="sng" dirty="0" smtClean="0">
                <a:solidFill>
                  <a:srgbClr val="002060"/>
                </a:solidFill>
                <a:latin typeface="Garamond" pitchFamily="18" charset="0"/>
              </a:rPr>
              <a:t>%</a:t>
            </a:r>
          </a:p>
          <a:p>
            <a:pPr marL="800100" lvl="1" indent="-342900" algn="just" eaLnBrk="1" fontAlgn="auto" hangingPunct="1">
              <a:spcAft>
                <a:spcPts val="0"/>
              </a:spcAft>
              <a:buClr>
                <a:schemeClr val="accent3"/>
              </a:buClr>
              <a:buFont typeface="Wingdings" pitchFamily="2" charset="2"/>
              <a:buChar char="§"/>
              <a:defRPr/>
            </a:pPr>
            <a:r>
              <a:rPr lang="en-IN" sz="1800" b="1" dirty="0" smtClean="0">
                <a:solidFill>
                  <a:srgbClr val="002060"/>
                </a:solidFill>
                <a:latin typeface="Garamond" pitchFamily="18" charset="0"/>
              </a:rPr>
              <a:t>In Links: </a:t>
            </a:r>
            <a:r>
              <a:rPr lang="en-IN" sz="1800" b="1" u="sng" dirty="0">
                <a:solidFill>
                  <a:srgbClr val="002060"/>
                </a:solidFill>
                <a:latin typeface="Garamond" pitchFamily="18" charset="0"/>
              </a:rPr>
              <a:t>41.49%</a:t>
            </a:r>
            <a:r>
              <a:rPr lang="en-IN" sz="1800" b="1" dirty="0">
                <a:solidFill>
                  <a:srgbClr val="002060"/>
                </a:solidFill>
                <a:latin typeface="Garamond" pitchFamily="18" charset="0"/>
              </a:rPr>
              <a:t> </a:t>
            </a:r>
            <a:endParaRPr lang="en-IN" sz="1800" b="1" dirty="0" smtClean="0">
              <a:solidFill>
                <a:srgbClr val="002060"/>
              </a:solidFill>
              <a:latin typeface="Garamond" pitchFamily="18" charset="0"/>
            </a:endParaRPr>
          </a:p>
          <a:p>
            <a:pPr marL="800100" lvl="1" indent="-342900" algn="just" eaLnBrk="1" fontAlgn="auto" hangingPunct="1">
              <a:spcAft>
                <a:spcPts val="0"/>
              </a:spcAft>
              <a:buClr>
                <a:schemeClr val="accent3"/>
              </a:buClr>
              <a:buFont typeface="Wingdings" pitchFamily="2" charset="2"/>
              <a:buChar char="§"/>
              <a:defRPr/>
            </a:pPr>
            <a:r>
              <a:rPr lang="en-IN" sz="1800" b="1" dirty="0" smtClean="0">
                <a:solidFill>
                  <a:srgbClr val="002060"/>
                </a:solidFill>
                <a:latin typeface="Garamond" pitchFamily="18" charset="0"/>
              </a:rPr>
              <a:t>Self Links: </a:t>
            </a:r>
            <a:r>
              <a:rPr lang="en-IN" sz="1800" b="1" u="sng" dirty="0">
                <a:solidFill>
                  <a:srgbClr val="002060"/>
                </a:solidFill>
                <a:latin typeface="Garamond" pitchFamily="18" charset="0"/>
              </a:rPr>
              <a:t>0.19%</a:t>
            </a:r>
            <a:r>
              <a:rPr lang="en-IN" sz="1800" b="1" dirty="0">
                <a:solidFill>
                  <a:srgbClr val="002060"/>
                </a:solidFill>
                <a:latin typeface="Garamond" pitchFamily="18" charset="0"/>
              </a:rPr>
              <a:t> </a:t>
            </a:r>
            <a:endParaRPr lang="en-IN" sz="1800" b="1" dirty="0" smtClean="0">
              <a:solidFill>
                <a:srgbClr val="002060"/>
              </a:solidFill>
              <a:latin typeface="Garamond" pitchFamily="18" charset="0"/>
            </a:endParaRPr>
          </a:p>
          <a:p>
            <a:pPr marL="800100" lvl="1" indent="-342900" algn="just" eaLnBrk="1" fontAlgn="auto" hangingPunct="1">
              <a:spcAft>
                <a:spcPts val="0"/>
              </a:spcAft>
              <a:buClr>
                <a:schemeClr val="accent3"/>
              </a:buClr>
              <a:buFont typeface="Wingdings" pitchFamily="2" charset="2"/>
              <a:buChar char="§"/>
              <a:defRPr/>
            </a:pPr>
            <a:r>
              <a:rPr lang="en-IN" sz="1800" b="1" dirty="0" smtClean="0">
                <a:solidFill>
                  <a:srgbClr val="002060"/>
                </a:solidFill>
                <a:latin typeface="Garamond" pitchFamily="18" charset="0"/>
              </a:rPr>
              <a:t>Total Links: </a:t>
            </a:r>
            <a:r>
              <a:rPr lang="en-IN" sz="1800" b="1" u="sng" dirty="0">
                <a:solidFill>
                  <a:srgbClr val="002060"/>
                </a:solidFill>
                <a:latin typeface="Garamond" pitchFamily="18" charset="0"/>
              </a:rPr>
              <a:t>0.22</a:t>
            </a:r>
            <a:r>
              <a:rPr lang="en-IN" sz="1800" b="1" u="sng" dirty="0" smtClean="0">
                <a:solidFill>
                  <a:srgbClr val="002060"/>
                </a:solidFill>
                <a:latin typeface="Garamond" pitchFamily="18" charset="0"/>
              </a:rPr>
              <a:t>%</a:t>
            </a:r>
          </a:p>
        </p:txBody>
      </p:sp>
      <p:pic>
        <p:nvPicPr>
          <p:cNvPr id="38916" name="Picture 3" descr="D:\Webo_RP_Articles\LA_SS2.pn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3197" y="16668"/>
            <a:ext cx="3781425"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D6CA349F-F678-4F57-981F-26FDFB6BEF89}" type="slidenum">
              <a:rPr lang="en-US" altLang="en-US" smtClean="0"/>
              <a:pPr>
                <a:defRPr/>
              </a:pPr>
              <a:t>29</a:t>
            </a:fld>
            <a:endParaRPr lang="en-US"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457200"/>
            <a:ext cx="2895600" cy="609600"/>
          </a:xfrm>
        </p:spPr>
        <p:txBody>
          <a:bodyPr>
            <a:noAutofit/>
          </a:bodyPr>
          <a:lstStyle/>
          <a:p>
            <a:pPr>
              <a:defRPr/>
            </a:pPr>
            <a:r>
              <a:rPr lang="en-US" sz="2800" b="1" dirty="0" err="1" smtClean="0">
                <a:solidFill>
                  <a:srgbClr val="7030A0"/>
                </a:solidFill>
                <a:latin typeface="Century Schoolbook" pitchFamily="18" charset="0"/>
              </a:rPr>
              <a:t>Webometrics</a:t>
            </a:r>
            <a:endParaRPr lang="en-US" b="1" dirty="0">
              <a:solidFill>
                <a:schemeClr val="tx2">
                  <a:satMod val="130000"/>
                </a:schemeClr>
              </a:solidFill>
            </a:endParaRPr>
          </a:p>
        </p:txBody>
      </p:sp>
      <p:sp>
        <p:nvSpPr>
          <p:cNvPr id="3" name="Subtitle 2"/>
          <p:cNvSpPr>
            <a:spLocks noGrp="1"/>
          </p:cNvSpPr>
          <p:nvPr>
            <p:ph type="subTitle" idx="1"/>
          </p:nvPr>
        </p:nvSpPr>
        <p:spPr>
          <a:xfrm>
            <a:off x="1431925" y="1828800"/>
            <a:ext cx="7407275" cy="4572000"/>
          </a:xfrm>
        </p:spPr>
        <p:txBody>
          <a:bodyPr>
            <a:normAutofit/>
          </a:bodyPr>
          <a:lstStyle/>
          <a:p>
            <a:pPr algn="just" eaLnBrk="1" fontAlgn="auto" hangingPunct="1">
              <a:lnSpc>
                <a:spcPct val="80000"/>
              </a:lnSpc>
              <a:spcAft>
                <a:spcPts val="0"/>
              </a:spcAft>
              <a:buClr>
                <a:schemeClr val="accent3"/>
              </a:buClr>
              <a:buFont typeface="Wingdings" pitchFamily="2" charset="2"/>
              <a:buChar char="§"/>
              <a:defRPr/>
            </a:pPr>
            <a:endParaRPr lang="en-US" sz="2000" b="1" dirty="0" smtClean="0">
              <a:solidFill>
                <a:srgbClr val="002060"/>
              </a:solidFill>
              <a:latin typeface="Garamond" pitchFamily="18" charset="0"/>
            </a:endParaRPr>
          </a:p>
          <a:p>
            <a:pPr marL="370332" indent="-342900" algn="just" eaLnBrk="1" fontAlgn="auto" hangingPunct="1">
              <a:spcAft>
                <a:spcPts val="0"/>
              </a:spcAft>
              <a:buClr>
                <a:schemeClr val="accent3"/>
              </a:buClr>
              <a:buFont typeface="Wingdings" pitchFamily="2" charset="2"/>
              <a:buChar char="§"/>
              <a:defRPr/>
            </a:pPr>
            <a:r>
              <a:rPr lang="en-IN" sz="1900" b="1" dirty="0" smtClean="0">
                <a:solidFill>
                  <a:srgbClr val="002060"/>
                </a:solidFill>
                <a:latin typeface="Garamond" pitchFamily="18" charset="0"/>
              </a:rPr>
              <a:t>Quantitative </a:t>
            </a:r>
            <a:r>
              <a:rPr lang="en-IN" sz="1900" b="1" dirty="0">
                <a:solidFill>
                  <a:srgbClr val="002060"/>
                </a:solidFill>
                <a:latin typeface="Garamond" pitchFamily="18" charset="0"/>
              </a:rPr>
              <a:t>study of the </a:t>
            </a:r>
            <a:r>
              <a:rPr lang="en-IN" sz="1900" b="1" dirty="0" smtClean="0">
                <a:solidFill>
                  <a:srgbClr val="002060"/>
                </a:solidFill>
                <a:latin typeface="Garamond" pitchFamily="18" charset="0"/>
              </a:rPr>
              <a:t>websites on World </a:t>
            </a:r>
            <a:r>
              <a:rPr lang="en-IN" sz="1900" b="1" dirty="0">
                <a:solidFill>
                  <a:srgbClr val="002060"/>
                </a:solidFill>
                <a:latin typeface="Garamond" pitchFamily="18" charset="0"/>
              </a:rPr>
              <a:t>Wide Web </a:t>
            </a:r>
            <a:r>
              <a:rPr lang="en-IN" sz="1900" b="1" dirty="0" smtClean="0">
                <a:solidFill>
                  <a:srgbClr val="002060"/>
                </a:solidFill>
                <a:latin typeface="Garamond" pitchFamily="18" charset="0"/>
              </a:rPr>
              <a:t>is called </a:t>
            </a:r>
            <a:r>
              <a:rPr lang="en-IN" sz="1900" b="1" dirty="0" err="1" smtClean="0">
                <a:solidFill>
                  <a:srgbClr val="002060"/>
                </a:solidFill>
                <a:latin typeface="Garamond" pitchFamily="18" charset="0"/>
              </a:rPr>
              <a:t>Webometrics</a:t>
            </a:r>
            <a:r>
              <a:rPr lang="en-IN" sz="1900" b="1" dirty="0" smtClean="0">
                <a:solidFill>
                  <a:srgbClr val="002060"/>
                </a:solidFill>
                <a:latin typeface="Garamond" pitchFamily="18" charset="0"/>
              </a:rPr>
              <a:t>. </a:t>
            </a:r>
            <a:r>
              <a:rPr lang="en-IN" sz="1900" b="1" dirty="0">
                <a:solidFill>
                  <a:srgbClr val="002060"/>
                </a:solidFill>
                <a:latin typeface="Garamond" pitchFamily="18" charset="0"/>
              </a:rPr>
              <a:t>It </a:t>
            </a:r>
            <a:r>
              <a:rPr lang="en-IN" sz="1900" b="1" dirty="0" smtClean="0">
                <a:solidFill>
                  <a:srgbClr val="002060"/>
                </a:solidFill>
                <a:latin typeface="Garamond" pitchFamily="18" charset="0"/>
              </a:rPr>
              <a:t>analyses </a:t>
            </a:r>
            <a:r>
              <a:rPr lang="en-IN" sz="1900" b="1" dirty="0">
                <a:solidFill>
                  <a:srgbClr val="002060"/>
                </a:solidFill>
                <a:latin typeface="Garamond" pitchFamily="18" charset="0"/>
              </a:rPr>
              <a:t>the World Wide Web to get knowledge about the </a:t>
            </a:r>
            <a:r>
              <a:rPr lang="en-IN" sz="1900" b="1" i="1" dirty="0">
                <a:solidFill>
                  <a:srgbClr val="002060"/>
                </a:solidFill>
                <a:latin typeface="Garamond" pitchFamily="18" charset="0"/>
              </a:rPr>
              <a:t>number and types of hyperlinks, structure of the World Wide Web and usage patterns</a:t>
            </a:r>
            <a:r>
              <a:rPr lang="en-IN" sz="1900" b="1" dirty="0">
                <a:solidFill>
                  <a:srgbClr val="002060"/>
                </a:solidFill>
                <a:latin typeface="Garamond" pitchFamily="18" charset="0"/>
              </a:rPr>
              <a:t>. </a:t>
            </a:r>
            <a:r>
              <a:rPr lang="en-IN" sz="1900" b="1" dirty="0" smtClean="0">
                <a:solidFill>
                  <a:srgbClr val="002060"/>
                </a:solidFill>
                <a:latin typeface="Garamond" pitchFamily="18" charset="0"/>
              </a:rPr>
              <a:t> </a:t>
            </a:r>
            <a:r>
              <a:rPr lang="en-US" sz="1900" b="1" dirty="0" smtClean="0">
                <a:solidFill>
                  <a:srgbClr val="002060"/>
                </a:solidFill>
                <a:latin typeface="Garamond" pitchFamily="18" charset="0"/>
              </a:rPr>
              <a:t> </a:t>
            </a:r>
          </a:p>
          <a:p>
            <a:pPr marL="313182" indent="-285750" algn="just" eaLnBrk="1" fontAlgn="auto" hangingPunct="1">
              <a:spcAft>
                <a:spcPts val="0"/>
              </a:spcAft>
              <a:buClr>
                <a:srgbClr val="FFFF00"/>
              </a:buClr>
              <a:buFont typeface="Wingdings" pitchFamily="2" charset="2"/>
              <a:buChar char="§"/>
              <a:defRPr/>
            </a:pPr>
            <a:endParaRPr lang="en-US" sz="1900" b="1" dirty="0" smtClean="0">
              <a:solidFill>
                <a:srgbClr val="0070C0"/>
              </a:solidFill>
              <a:latin typeface="Garamond" pitchFamily="18" charset="0"/>
            </a:endParaRPr>
          </a:p>
          <a:p>
            <a:pPr marL="370332" indent="-342900" algn="just" eaLnBrk="1" fontAlgn="auto" hangingPunct="1">
              <a:spcBef>
                <a:spcPct val="0"/>
              </a:spcBef>
              <a:spcAft>
                <a:spcPts val="0"/>
              </a:spcAft>
              <a:buClr>
                <a:schemeClr val="accent3">
                  <a:lumMod val="75000"/>
                </a:schemeClr>
              </a:buClr>
              <a:buFont typeface="Wingdings" pitchFamily="2" charset="2"/>
              <a:buChar char="§"/>
              <a:defRPr/>
            </a:pPr>
            <a:r>
              <a:rPr lang="en-IN" sz="1900" b="1" dirty="0" smtClean="0">
                <a:solidFill>
                  <a:srgbClr val="002060"/>
                </a:solidFill>
                <a:latin typeface="Garamond" pitchFamily="18" charset="0"/>
              </a:rPr>
              <a:t>Webometrics </a:t>
            </a:r>
            <a:r>
              <a:rPr lang="en-IN" sz="1900" b="1" dirty="0">
                <a:solidFill>
                  <a:srgbClr val="002060"/>
                </a:solidFill>
                <a:latin typeface="Garamond" pitchFamily="18" charset="0"/>
              </a:rPr>
              <a:t>is a science based </a:t>
            </a:r>
            <a:r>
              <a:rPr lang="en-IN" sz="1900" b="1" dirty="0" smtClean="0">
                <a:solidFill>
                  <a:srgbClr val="002060"/>
                </a:solidFill>
                <a:latin typeface="Garamond" pitchFamily="18" charset="0"/>
              </a:rPr>
              <a:t>on </a:t>
            </a:r>
            <a:r>
              <a:rPr lang="en-IN" sz="1900" b="1" dirty="0" err="1">
                <a:solidFill>
                  <a:srgbClr val="002060"/>
                </a:solidFill>
                <a:latin typeface="Garamond" pitchFamily="18" charset="0"/>
              </a:rPr>
              <a:t>informetrics</a:t>
            </a:r>
            <a:r>
              <a:rPr lang="en-IN" sz="1900" b="1" dirty="0">
                <a:solidFill>
                  <a:srgbClr val="002060"/>
                </a:solidFill>
                <a:latin typeface="Garamond" pitchFamily="18" charset="0"/>
              </a:rPr>
              <a:t> </a:t>
            </a:r>
            <a:r>
              <a:rPr lang="en-IN" sz="1900" b="1" dirty="0" smtClean="0">
                <a:solidFill>
                  <a:srgbClr val="002060"/>
                </a:solidFill>
                <a:latin typeface="Garamond" pitchFamily="18" charset="0"/>
              </a:rPr>
              <a:t>methods which </a:t>
            </a:r>
            <a:r>
              <a:rPr lang="en-IN" sz="1900" b="1" dirty="0">
                <a:solidFill>
                  <a:srgbClr val="002060"/>
                </a:solidFill>
                <a:latin typeface="Garamond" pitchFamily="18" charset="0"/>
              </a:rPr>
              <a:t>studies the nature and characteristics of websites. </a:t>
            </a:r>
            <a:endParaRPr lang="en-IN" sz="1900" b="1" dirty="0" smtClean="0">
              <a:solidFill>
                <a:srgbClr val="002060"/>
              </a:solidFill>
              <a:latin typeface="Garamond" pitchFamily="18" charset="0"/>
            </a:endParaRPr>
          </a:p>
          <a:p>
            <a:pPr marL="370332" indent="-342900" algn="just" eaLnBrk="1" fontAlgn="auto" hangingPunct="1">
              <a:spcBef>
                <a:spcPct val="0"/>
              </a:spcBef>
              <a:spcAft>
                <a:spcPts val="0"/>
              </a:spcAft>
              <a:buClr>
                <a:schemeClr val="accent3">
                  <a:lumMod val="75000"/>
                </a:schemeClr>
              </a:buClr>
              <a:buFont typeface="Wingdings" pitchFamily="2" charset="2"/>
              <a:buChar char="§"/>
              <a:defRPr/>
            </a:pPr>
            <a:endParaRPr lang="en-IN" sz="1900" b="1" dirty="0" smtClean="0">
              <a:solidFill>
                <a:srgbClr val="002060"/>
              </a:solidFill>
              <a:latin typeface="Garamond" pitchFamily="18" charset="0"/>
            </a:endParaRPr>
          </a:p>
          <a:p>
            <a:pPr marL="370332" indent="-342900" algn="just" eaLnBrk="1" fontAlgn="auto" hangingPunct="1">
              <a:spcBef>
                <a:spcPct val="0"/>
              </a:spcBef>
              <a:spcAft>
                <a:spcPts val="0"/>
              </a:spcAft>
              <a:buClr>
                <a:schemeClr val="accent3">
                  <a:lumMod val="75000"/>
                </a:schemeClr>
              </a:buClr>
              <a:buFont typeface="Wingdings" pitchFamily="2" charset="2"/>
              <a:buChar char="§"/>
              <a:defRPr/>
            </a:pPr>
            <a:r>
              <a:rPr lang="en-IN" sz="1900" b="1" dirty="0" smtClean="0">
                <a:solidFill>
                  <a:srgbClr val="002060"/>
                </a:solidFill>
                <a:latin typeface="Garamond" pitchFamily="18" charset="0"/>
              </a:rPr>
              <a:t>Webometrics </a:t>
            </a:r>
            <a:r>
              <a:rPr lang="en-IN" sz="1900" b="1" dirty="0">
                <a:solidFill>
                  <a:srgbClr val="002060"/>
                </a:solidFill>
                <a:latin typeface="Garamond" pitchFamily="18" charset="0"/>
              </a:rPr>
              <a:t>has the origin from </a:t>
            </a:r>
            <a:r>
              <a:rPr lang="en-IN" sz="1900" b="1" dirty="0" err="1">
                <a:solidFill>
                  <a:srgbClr val="002060"/>
                </a:solidFill>
                <a:latin typeface="Garamond" pitchFamily="18" charset="0"/>
              </a:rPr>
              <a:t>bibliometrics</a:t>
            </a:r>
            <a:r>
              <a:rPr lang="en-IN" sz="1900" b="1" dirty="0">
                <a:solidFill>
                  <a:srgbClr val="002060"/>
                </a:solidFill>
                <a:latin typeface="Garamond" pitchFamily="18" charset="0"/>
              </a:rPr>
              <a:t> in line with other metric studies, viz., </a:t>
            </a:r>
            <a:r>
              <a:rPr lang="en-IN" sz="1900" b="1" dirty="0" err="1">
                <a:solidFill>
                  <a:srgbClr val="002060"/>
                </a:solidFill>
                <a:latin typeface="Garamond" pitchFamily="18" charset="0"/>
              </a:rPr>
              <a:t>Infometrics</a:t>
            </a:r>
            <a:r>
              <a:rPr lang="en-IN" sz="1900" b="1" dirty="0">
                <a:solidFill>
                  <a:srgbClr val="002060"/>
                </a:solidFill>
                <a:latin typeface="Garamond" pitchFamily="18" charset="0"/>
              </a:rPr>
              <a:t>, </a:t>
            </a:r>
            <a:r>
              <a:rPr lang="en-IN" sz="1900" b="1" dirty="0" err="1">
                <a:solidFill>
                  <a:srgbClr val="002060"/>
                </a:solidFill>
                <a:latin typeface="Garamond" pitchFamily="18" charset="0"/>
              </a:rPr>
              <a:t>Scientometrics</a:t>
            </a:r>
            <a:r>
              <a:rPr lang="en-IN" sz="1900" b="1" dirty="0">
                <a:solidFill>
                  <a:srgbClr val="002060"/>
                </a:solidFill>
                <a:latin typeface="Garamond" pitchFamily="18" charset="0"/>
              </a:rPr>
              <a:t> and Cybermetrics. </a:t>
            </a:r>
            <a:endParaRPr lang="en-US" sz="1900" i="1" dirty="0">
              <a:solidFill>
                <a:srgbClr val="0070C0"/>
              </a:solidFill>
            </a:endParaRPr>
          </a:p>
        </p:txBody>
      </p:sp>
      <p:sp>
        <p:nvSpPr>
          <p:cNvPr id="5" name="Slide Number Placeholder 4"/>
          <p:cNvSpPr>
            <a:spLocks noGrp="1"/>
          </p:cNvSpPr>
          <p:nvPr>
            <p:ph type="sldNum" sz="quarter" idx="12"/>
          </p:nvPr>
        </p:nvSpPr>
        <p:spPr/>
        <p:txBody>
          <a:bodyPr/>
          <a:lstStyle/>
          <a:p>
            <a:pPr>
              <a:defRPr/>
            </a:pPr>
            <a:fld id="{D6CA349F-F678-4F57-981F-26FDFB6BEF89}" type="slidenum">
              <a:rPr lang="en-US" altLang="en-US" smtClean="0"/>
              <a:pPr>
                <a:defRPr/>
              </a:pPr>
              <a:t>3</a:t>
            </a:fld>
            <a:endParaRPr lang="en-US" alt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3725" y="-17166"/>
            <a:ext cx="2181225" cy="1159736"/>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81000"/>
            <a:ext cx="4419600" cy="1295400"/>
          </a:xfrm>
        </p:spPr>
        <p:txBody>
          <a:bodyPr>
            <a:noAutofit/>
          </a:bodyPr>
          <a:lstStyle/>
          <a:p>
            <a:pPr>
              <a:defRPr/>
            </a:pPr>
            <a:r>
              <a:rPr lang="en-US" sz="2800" dirty="0" smtClean="0">
                <a:solidFill>
                  <a:srgbClr val="7030A0"/>
                </a:solidFill>
                <a:latin typeface="Century Schoolbook" pitchFamily="18" charset="0"/>
              </a:rPr>
              <a:t>Link Analysis of AA, OBS and SS Libraries’ Websites</a:t>
            </a:r>
            <a:endParaRPr lang="en-US" dirty="0">
              <a:solidFill>
                <a:schemeClr val="tx2">
                  <a:satMod val="130000"/>
                </a:schemeClr>
              </a:solidFill>
            </a:endParaRPr>
          </a:p>
        </p:txBody>
      </p:sp>
      <p:sp>
        <p:nvSpPr>
          <p:cNvPr id="3" name="Subtitle 2"/>
          <p:cNvSpPr>
            <a:spLocks noGrp="1"/>
          </p:cNvSpPr>
          <p:nvPr>
            <p:ph type="subTitle" idx="1"/>
          </p:nvPr>
        </p:nvSpPr>
        <p:spPr>
          <a:xfrm>
            <a:off x="1431925" y="2362200"/>
            <a:ext cx="7407275" cy="3962400"/>
          </a:xfrm>
        </p:spPr>
        <p:txBody>
          <a:bodyPr>
            <a:normAutofit/>
          </a:bodyPr>
          <a:lstStyle/>
          <a:p>
            <a:pPr marL="370332" indent="-342900" algn="just" eaLnBrk="1" fontAlgn="auto" hangingPunct="1">
              <a:lnSpc>
                <a:spcPct val="120000"/>
              </a:lnSpc>
              <a:spcAft>
                <a:spcPts val="0"/>
              </a:spcAft>
              <a:buClr>
                <a:schemeClr val="accent3"/>
              </a:buClr>
              <a:buFont typeface="Wingdings" pitchFamily="2" charset="2"/>
              <a:buChar char="§"/>
              <a:defRPr/>
            </a:pPr>
            <a:r>
              <a:rPr lang="en-IN" sz="1900" b="1" dirty="0">
                <a:solidFill>
                  <a:srgbClr val="002060"/>
                </a:solidFill>
                <a:latin typeface="Garamond" pitchFamily="18" charset="0"/>
              </a:rPr>
              <a:t>The data </a:t>
            </a:r>
            <a:r>
              <a:rPr lang="en-IN" sz="1900" b="1" dirty="0" smtClean="0">
                <a:solidFill>
                  <a:srgbClr val="002060"/>
                </a:solidFill>
                <a:latin typeface="Garamond" pitchFamily="18" charset="0"/>
              </a:rPr>
              <a:t>analysed </a:t>
            </a:r>
            <a:r>
              <a:rPr lang="en-IN" sz="1900" b="1" dirty="0">
                <a:solidFill>
                  <a:srgbClr val="002060"/>
                </a:solidFill>
                <a:latin typeface="Garamond" pitchFamily="18" charset="0"/>
              </a:rPr>
              <a:t>and computed for Libraries’ Websites of AA, OBS and SS </a:t>
            </a:r>
            <a:r>
              <a:rPr lang="en-IN" sz="1900" b="1" dirty="0" smtClean="0">
                <a:solidFill>
                  <a:srgbClr val="002060"/>
                </a:solidFill>
                <a:latin typeface="Garamond" pitchFamily="18" charset="0"/>
              </a:rPr>
              <a:t>are </a:t>
            </a:r>
            <a:r>
              <a:rPr lang="en-IN" sz="1900" b="1" dirty="0">
                <a:solidFill>
                  <a:srgbClr val="002060"/>
                </a:solidFill>
                <a:latin typeface="Garamond" pitchFamily="18" charset="0"/>
              </a:rPr>
              <a:t>summarized and the top 5 ranks according to highest </a:t>
            </a:r>
            <a:r>
              <a:rPr lang="en-IN" sz="1900" b="1" dirty="0" smtClean="0">
                <a:solidFill>
                  <a:srgbClr val="002060"/>
                </a:solidFill>
                <a:latin typeface="Garamond" pitchFamily="18" charset="0"/>
              </a:rPr>
              <a:t>and </a:t>
            </a:r>
            <a:r>
              <a:rPr lang="en-IN" sz="1900" b="1" dirty="0">
                <a:solidFill>
                  <a:srgbClr val="002060"/>
                </a:solidFill>
                <a:latin typeface="Garamond" pitchFamily="18" charset="0"/>
              </a:rPr>
              <a:t>lowest </a:t>
            </a:r>
            <a:r>
              <a:rPr lang="en-IN" sz="1900" b="1" dirty="0" smtClean="0">
                <a:solidFill>
                  <a:srgbClr val="002060"/>
                </a:solidFill>
                <a:latin typeface="Garamond" pitchFamily="18" charset="0"/>
              </a:rPr>
              <a:t>of NWP,  EL, IL, SL and TL have been ranked.</a:t>
            </a:r>
          </a:p>
          <a:p>
            <a:pPr marL="370332" indent="-342900" algn="just" eaLnBrk="1" fontAlgn="auto" hangingPunct="1">
              <a:lnSpc>
                <a:spcPct val="120000"/>
              </a:lnSpc>
              <a:spcAft>
                <a:spcPts val="0"/>
              </a:spcAft>
              <a:buClr>
                <a:schemeClr val="accent3"/>
              </a:buClr>
              <a:buFont typeface="Wingdings" pitchFamily="2" charset="2"/>
              <a:buChar char="§"/>
              <a:defRPr/>
            </a:pPr>
            <a:endParaRPr lang="en-IN" sz="19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r>
              <a:rPr lang="en-IN" sz="1900" b="1" dirty="0">
                <a:solidFill>
                  <a:srgbClr val="002060"/>
                </a:solidFill>
                <a:latin typeface="Garamond" pitchFamily="18" charset="0"/>
              </a:rPr>
              <a:t>When compared Link Analysis of AA, OBS, SS Libraries websites, it </a:t>
            </a:r>
            <a:r>
              <a:rPr lang="en-IN" sz="1900" b="1" dirty="0" smtClean="0">
                <a:solidFill>
                  <a:srgbClr val="002060"/>
                </a:solidFill>
                <a:latin typeface="Garamond" pitchFamily="18" charset="0"/>
              </a:rPr>
              <a:t>has been indicated that </a:t>
            </a:r>
            <a:r>
              <a:rPr lang="en-IN" sz="1900" b="1" dirty="0">
                <a:solidFill>
                  <a:srgbClr val="002060"/>
                </a:solidFill>
                <a:latin typeface="Garamond" pitchFamily="18" charset="0"/>
              </a:rPr>
              <a:t>the number of External </a:t>
            </a:r>
            <a:r>
              <a:rPr lang="en-IN" sz="1900" b="1" dirty="0" smtClean="0">
                <a:solidFill>
                  <a:srgbClr val="002060"/>
                </a:solidFill>
                <a:latin typeface="Garamond" pitchFamily="18" charset="0"/>
              </a:rPr>
              <a:t>Links </a:t>
            </a:r>
            <a:r>
              <a:rPr lang="en-IN" sz="1900" b="1" dirty="0">
                <a:solidFill>
                  <a:srgbClr val="002060"/>
                </a:solidFill>
                <a:latin typeface="Garamond" pitchFamily="18" charset="0"/>
              </a:rPr>
              <a:t>(EL) or Out Links are higher than other links described above for all 3 categories. </a:t>
            </a:r>
          </a:p>
        </p:txBody>
      </p:sp>
      <p:pic>
        <p:nvPicPr>
          <p:cNvPr id="47108" name="Picture 2" descr="D:\Webo_RP_Articles\AA_EL-topranks.pn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0637"/>
            <a:ext cx="313213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D6CA349F-F678-4F57-981F-26FDFB6BEF89}" type="slidenum">
              <a:rPr lang="en-US" altLang="en-US" smtClean="0"/>
              <a:pPr>
                <a:defRPr/>
              </a:pPr>
              <a:t>30</a:t>
            </a:fld>
            <a:endParaRPr lang="en-US"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04800"/>
            <a:ext cx="4800600" cy="685800"/>
          </a:xfrm>
        </p:spPr>
        <p:txBody>
          <a:bodyPr>
            <a:noAutofit/>
          </a:bodyPr>
          <a:lstStyle/>
          <a:p>
            <a:pPr>
              <a:defRPr/>
            </a:pPr>
            <a:r>
              <a:rPr lang="en-US" sz="2800" dirty="0">
                <a:solidFill>
                  <a:srgbClr val="7030A0"/>
                </a:solidFill>
                <a:latin typeface="Century Schoolbook" pitchFamily="18" charset="0"/>
              </a:rPr>
              <a:t>Web Impact Factors (WIFs) </a:t>
            </a:r>
            <a:endParaRPr lang="en-US" dirty="0">
              <a:solidFill>
                <a:schemeClr val="tx2">
                  <a:satMod val="130000"/>
                </a:schemeClr>
              </a:solidFill>
            </a:endParaRPr>
          </a:p>
        </p:txBody>
      </p:sp>
      <p:sp>
        <p:nvSpPr>
          <p:cNvPr id="3" name="Subtitle 2"/>
          <p:cNvSpPr>
            <a:spLocks noGrp="1"/>
          </p:cNvSpPr>
          <p:nvPr>
            <p:ph type="subTitle" idx="1"/>
          </p:nvPr>
        </p:nvSpPr>
        <p:spPr>
          <a:xfrm>
            <a:off x="1431925" y="1752600"/>
            <a:ext cx="7407275" cy="5029200"/>
          </a:xfrm>
        </p:spPr>
        <p:txBody>
          <a:bodyPr>
            <a:normAutofit/>
          </a:bodyPr>
          <a:lstStyle/>
          <a:p>
            <a:pPr marL="370332" indent="-342900" algn="just" eaLnBrk="1" fontAlgn="auto" hangingPunct="1">
              <a:lnSpc>
                <a:spcPct val="120000"/>
              </a:lnSpc>
              <a:spcAft>
                <a:spcPts val="0"/>
              </a:spcAft>
              <a:buClr>
                <a:schemeClr val="accent3"/>
              </a:buClr>
              <a:buFont typeface="Wingdings" pitchFamily="2" charset="2"/>
              <a:buChar char="§"/>
              <a:defRPr/>
            </a:pPr>
            <a:r>
              <a:rPr lang="en-IN" sz="1800" b="1" dirty="0" smtClean="0">
                <a:solidFill>
                  <a:srgbClr val="002060"/>
                </a:solidFill>
                <a:latin typeface="Garamond" pitchFamily="18" charset="0"/>
              </a:rPr>
              <a:t>The </a:t>
            </a:r>
            <a:r>
              <a:rPr lang="en-IN" sz="1800" b="1" dirty="0">
                <a:solidFill>
                  <a:srgbClr val="002060"/>
                </a:solidFill>
                <a:latin typeface="Garamond" pitchFamily="18" charset="0"/>
              </a:rPr>
              <a:t>impact of website measured with various types of links is considered Web Impact Factors (WIFs</a:t>
            </a:r>
            <a:r>
              <a:rPr lang="en-IN" sz="1800" b="1" dirty="0" smtClean="0">
                <a:solidFill>
                  <a:srgbClr val="002060"/>
                </a:solidFill>
                <a:latin typeface="Garamond" pitchFamily="18" charset="0"/>
              </a:rPr>
              <a:t>).</a:t>
            </a:r>
          </a:p>
          <a:p>
            <a:pPr marL="370332" indent="-342900" algn="just" eaLnBrk="1" fontAlgn="auto" hangingPunct="1">
              <a:lnSpc>
                <a:spcPct val="120000"/>
              </a:lnSpc>
              <a:spcAft>
                <a:spcPts val="0"/>
              </a:spcAft>
              <a:buClr>
                <a:schemeClr val="accent3"/>
              </a:buClr>
              <a:buFont typeface="Wingdings" pitchFamily="2" charset="2"/>
              <a:buChar char="§"/>
              <a:defRPr/>
            </a:pPr>
            <a:endParaRPr lang="en-US" sz="17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r>
              <a:rPr lang="en-IN" sz="1800" b="1" dirty="0" smtClean="0">
                <a:solidFill>
                  <a:srgbClr val="002060"/>
                </a:solidFill>
                <a:latin typeface="Garamond" pitchFamily="18" charset="0"/>
              </a:rPr>
              <a:t>There are 4 </a:t>
            </a:r>
            <a:r>
              <a:rPr lang="en-IN" sz="1800" b="1" dirty="0">
                <a:solidFill>
                  <a:srgbClr val="002060"/>
                </a:solidFill>
                <a:latin typeface="Garamond" pitchFamily="18" charset="0"/>
              </a:rPr>
              <a:t>types of WIFs, such as Simple </a:t>
            </a:r>
            <a:r>
              <a:rPr lang="en-IN" sz="1800" b="1" dirty="0" smtClean="0">
                <a:solidFill>
                  <a:srgbClr val="002060"/>
                </a:solidFill>
                <a:latin typeface="Garamond" pitchFamily="18" charset="0"/>
              </a:rPr>
              <a:t>WIF (SWIF); </a:t>
            </a:r>
            <a:r>
              <a:rPr lang="en-IN" sz="1800" b="1" dirty="0">
                <a:solidFill>
                  <a:srgbClr val="002060"/>
                </a:solidFill>
                <a:latin typeface="Garamond" pitchFamily="18" charset="0"/>
              </a:rPr>
              <a:t>Self-Link </a:t>
            </a:r>
            <a:r>
              <a:rPr lang="en-IN" sz="1800" b="1" dirty="0" smtClean="0">
                <a:solidFill>
                  <a:srgbClr val="002060"/>
                </a:solidFill>
                <a:latin typeface="Garamond" pitchFamily="18" charset="0"/>
              </a:rPr>
              <a:t>WIF (SLWIF);  </a:t>
            </a:r>
            <a:r>
              <a:rPr lang="en-IN" sz="1800" b="1" dirty="0">
                <a:solidFill>
                  <a:srgbClr val="002060"/>
                </a:solidFill>
                <a:latin typeface="Garamond" pitchFamily="18" charset="0"/>
              </a:rPr>
              <a:t>External-Link </a:t>
            </a:r>
            <a:r>
              <a:rPr lang="en-IN" sz="1800" b="1" dirty="0" smtClean="0">
                <a:solidFill>
                  <a:srgbClr val="002060"/>
                </a:solidFill>
                <a:latin typeface="Garamond" pitchFamily="18" charset="0"/>
              </a:rPr>
              <a:t>WIF (ELWIF); </a:t>
            </a:r>
            <a:r>
              <a:rPr lang="en-IN" sz="1800" b="1" dirty="0">
                <a:solidFill>
                  <a:srgbClr val="002060"/>
                </a:solidFill>
                <a:latin typeface="Garamond" pitchFamily="18" charset="0"/>
              </a:rPr>
              <a:t>and Revised </a:t>
            </a:r>
            <a:r>
              <a:rPr lang="en-IN" sz="1800" b="1" dirty="0" smtClean="0">
                <a:solidFill>
                  <a:srgbClr val="002060"/>
                </a:solidFill>
                <a:latin typeface="Garamond" pitchFamily="18" charset="0"/>
              </a:rPr>
              <a:t>WIF (RWIF).</a:t>
            </a:r>
          </a:p>
          <a:p>
            <a:pPr algn="just" eaLnBrk="1" fontAlgn="auto" hangingPunct="1">
              <a:lnSpc>
                <a:spcPct val="120000"/>
              </a:lnSpc>
              <a:spcAft>
                <a:spcPts val="0"/>
              </a:spcAft>
              <a:buClr>
                <a:schemeClr val="accent3"/>
              </a:buClr>
              <a:defRPr/>
            </a:pPr>
            <a:r>
              <a:rPr lang="en-US" sz="1800" b="1" dirty="0" smtClean="0">
                <a:solidFill>
                  <a:srgbClr val="002060"/>
                </a:solidFill>
                <a:latin typeface="Garamond" pitchFamily="18" charset="0"/>
              </a:rPr>
              <a:t> </a:t>
            </a:r>
          </a:p>
          <a:p>
            <a:pPr marL="370332" indent="-342900" algn="just" eaLnBrk="1" fontAlgn="auto" hangingPunct="1">
              <a:lnSpc>
                <a:spcPct val="120000"/>
              </a:lnSpc>
              <a:spcAft>
                <a:spcPts val="0"/>
              </a:spcAft>
              <a:buClr>
                <a:schemeClr val="accent3"/>
              </a:buClr>
              <a:buFont typeface="Wingdings" pitchFamily="2" charset="2"/>
              <a:buChar char="§"/>
              <a:defRPr/>
            </a:pPr>
            <a:r>
              <a:rPr lang="en-US" sz="1800" b="1" dirty="0" smtClean="0">
                <a:solidFill>
                  <a:srgbClr val="002060"/>
                </a:solidFill>
                <a:latin typeface="Garamond" pitchFamily="18" charset="0"/>
              </a:rPr>
              <a:t>WIFs are calculated with the following formulas:</a:t>
            </a:r>
          </a:p>
          <a:p>
            <a:pPr marL="800100" lvl="1" indent="-342900" algn="just" eaLnBrk="1" fontAlgn="auto" hangingPunct="1">
              <a:lnSpc>
                <a:spcPct val="120000"/>
              </a:lnSpc>
              <a:spcAft>
                <a:spcPts val="0"/>
              </a:spcAft>
              <a:buClr>
                <a:schemeClr val="accent3"/>
              </a:buClr>
              <a:buFont typeface="Wingdings" pitchFamily="2" charset="2"/>
              <a:buChar char="Ø"/>
              <a:defRPr/>
            </a:pPr>
            <a:r>
              <a:rPr lang="en-IN" sz="1700" b="1" dirty="0" smtClean="0">
                <a:solidFill>
                  <a:srgbClr val="0070C0"/>
                </a:solidFill>
                <a:latin typeface="Garamond" pitchFamily="18" charset="0"/>
              </a:rPr>
              <a:t>SWIF </a:t>
            </a:r>
            <a:r>
              <a:rPr lang="en-IN" sz="1700" b="1" dirty="0">
                <a:solidFill>
                  <a:srgbClr val="0070C0"/>
                </a:solidFill>
                <a:latin typeface="Garamond" pitchFamily="18" charset="0"/>
              </a:rPr>
              <a:t>= B/A, where B = Total Links and A = Number of Web </a:t>
            </a:r>
            <a:r>
              <a:rPr lang="en-IN" sz="1700" b="1" dirty="0" smtClean="0">
                <a:solidFill>
                  <a:srgbClr val="0070C0"/>
                </a:solidFill>
                <a:latin typeface="Garamond" pitchFamily="18" charset="0"/>
              </a:rPr>
              <a:t>Pages</a:t>
            </a:r>
          </a:p>
          <a:p>
            <a:pPr marL="800100" lvl="1" indent="-342900" algn="just" eaLnBrk="1" fontAlgn="auto" hangingPunct="1">
              <a:lnSpc>
                <a:spcPct val="120000"/>
              </a:lnSpc>
              <a:spcAft>
                <a:spcPts val="0"/>
              </a:spcAft>
              <a:buClr>
                <a:schemeClr val="accent3"/>
              </a:buClr>
              <a:buFont typeface="Wingdings" pitchFamily="2" charset="2"/>
              <a:buChar char="Ø"/>
              <a:defRPr/>
            </a:pPr>
            <a:r>
              <a:rPr lang="en-IN" sz="1700" b="1" dirty="0">
                <a:solidFill>
                  <a:srgbClr val="0070C0"/>
                </a:solidFill>
                <a:latin typeface="Garamond" pitchFamily="18" charset="0"/>
              </a:rPr>
              <a:t>SLWIF = C/A, where C = Self Links and A = Number of Web Pages</a:t>
            </a:r>
          </a:p>
          <a:p>
            <a:pPr marL="800100" lvl="1" indent="-342900" algn="just" eaLnBrk="1" fontAlgn="auto" hangingPunct="1">
              <a:lnSpc>
                <a:spcPct val="120000"/>
              </a:lnSpc>
              <a:spcAft>
                <a:spcPts val="0"/>
              </a:spcAft>
              <a:buClr>
                <a:schemeClr val="accent3"/>
              </a:buClr>
              <a:buFont typeface="Wingdings" pitchFamily="2" charset="2"/>
              <a:buChar char="Ø"/>
              <a:defRPr/>
            </a:pPr>
            <a:r>
              <a:rPr lang="en-IN" sz="1700" b="1" dirty="0">
                <a:solidFill>
                  <a:srgbClr val="0070C0"/>
                </a:solidFill>
                <a:latin typeface="Garamond" pitchFamily="18" charset="0"/>
              </a:rPr>
              <a:t>ELWIF = D/A, where D = External Links and A = Number of Web Pages</a:t>
            </a:r>
          </a:p>
          <a:p>
            <a:pPr marL="800100" lvl="1" indent="-342900" algn="just" eaLnBrk="1" fontAlgn="auto" hangingPunct="1">
              <a:lnSpc>
                <a:spcPct val="120000"/>
              </a:lnSpc>
              <a:spcAft>
                <a:spcPts val="0"/>
              </a:spcAft>
              <a:buClr>
                <a:schemeClr val="accent3"/>
              </a:buClr>
              <a:buFont typeface="Wingdings" pitchFamily="2" charset="2"/>
              <a:buChar char="Ø"/>
              <a:defRPr/>
            </a:pPr>
            <a:r>
              <a:rPr lang="en-IN" sz="1700" b="1" dirty="0">
                <a:solidFill>
                  <a:srgbClr val="0070C0"/>
                </a:solidFill>
                <a:latin typeface="Garamond" pitchFamily="18" charset="0"/>
              </a:rPr>
              <a:t>RWIF = E/A, where E = In Links and A = Number of Web Pages</a:t>
            </a:r>
          </a:p>
          <a:p>
            <a:pPr algn="just" eaLnBrk="1" fontAlgn="auto" hangingPunct="1">
              <a:lnSpc>
                <a:spcPct val="120000"/>
              </a:lnSpc>
              <a:spcAft>
                <a:spcPts val="0"/>
              </a:spcAft>
              <a:buClr>
                <a:schemeClr val="accent3"/>
              </a:buClr>
              <a:defRPr/>
            </a:pPr>
            <a:endParaRPr lang="en-IN" sz="20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US" sz="2000" b="1" dirty="0">
              <a:solidFill>
                <a:srgbClr val="002060"/>
              </a:solidFill>
              <a:latin typeface="Garamond" pitchFamily="18" charset="0"/>
            </a:endParaRPr>
          </a:p>
        </p:txBody>
      </p:sp>
      <p:pic>
        <p:nvPicPr>
          <p:cNvPr id="48132" name="Picture 2" descr="D:\Webo_RP_Articles\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0"/>
            <a:ext cx="2286000" cy="1684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D6CA349F-F678-4F57-981F-26FDFB6BEF89}" type="slidenum">
              <a:rPr lang="en-US" altLang="en-US" smtClean="0"/>
              <a:pPr>
                <a:defRPr/>
              </a:pPr>
              <a:t>31</a:t>
            </a:fld>
            <a:endParaRPr lang="en-US"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914400"/>
            <a:ext cx="4800600" cy="914400"/>
          </a:xfrm>
        </p:spPr>
        <p:txBody>
          <a:bodyPr>
            <a:noAutofit/>
          </a:bodyPr>
          <a:lstStyle/>
          <a:p>
            <a:pPr>
              <a:defRPr/>
            </a:pPr>
            <a:r>
              <a:rPr lang="en-US" sz="2800" dirty="0" smtClean="0">
                <a:solidFill>
                  <a:srgbClr val="7030A0"/>
                </a:solidFill>
                <a:latin typeface="Century Schoolbook" pitchFamily="18" charset="0"/>
              </a:rPr>
              <a:t>Highest Web </a:t>
            </a:r>
            <a:r>
              <a:rPr lang="en-US" sz="2800" dirty="0">
                <a:solidFill>
                  <a:srgbClr val="7030A0"/>
                </a:solidFill>
                <a:latin typeface="Century Schoolbook" pitchFamily="18" charset="0"/>
              </a:rPr>
              <a:t>Impact Factors (WIFs) </a:t>
            </a:r>
            <a:r>
              <a:rPr lang="en-US" sz="2800" dirty="0" smtClean="0">
                <a:solidFill>
                  <a:srgbClr val="7030A0"/>
                </a:solidFill>
                <a:latin typeface="Century Schoolbook" pitchFamily="18" charset="0"/>
              </a:rPr>
              <a:t/>
            </a:r>
            <a:br>
              <a:rPr lang="en-US" sz="2800" dirty="0" smtClean="0">
                <a:solidFill>
                  <a:srgbClr val="7030A0"/>
                </a:solidFill>
                <a:latin typeface="Century Schoolbook" pitchFamily="18" charset="0"/>
              </a:rPr>
            </a:br>
            <a:r>
              <a:rPr lang="en-US" sz="2800" dirty="0" smtClean="0">
                <a:solidFill>
                  <a:srgbClr val="7030A0"/>
                </a:solidFill>
                <a:latin typeface="Century Schoolbook" pitchFamily="18" charset="0"/>
              </a:rPr>
              <a:t>Ranking - SWIF</a:t>
            </a:r>
            <a:endParaRPr lang="en-US" dirty="0">
              <a:solidFill>
                <a:schemeClr val="tx2">
                  <a:satMod val="130000"/>
                </a:schemeClr>
              </a:solidFill>
            </a:endParaRPr>
          </a:p>
        </p:txBody>
      </p:sp>
      <p:sp>
        <p:nvSpPr>
          <p:cNvPr id="3" name="Subtitle 2"/>
          <p:cNvSpPr>
            <a:spLocks noGrp="1"/>
          </p:cNvSpPr>
          <p:nvPr>
            <p:ph type="subTitle" idx="1"/>
          </p:nvPr>
        </p:nvSpPr>
        <p:spPr>
          <a:xfrm>
            <a:off x="1431925" y="2209800"/>
            <a:ext cx="7407275" cy="4191000"/>
          </a:xfrm>
        </p:spPr>
        <p:txBody>
          <a:bodyPr>
            <a:normAutofit/>
          </a:bodyPr>
          <a:lstStyle/>
          <a:p>
            <a:pPr marL="370332" indent="-342900" algn="just" eaLnBrk="1" fontAlgn="auto" hangingPunct="1">
              <a:lnSpc>
                <a:spcPct val="120000"/>
              </a:lnSpc>
              <a:spcAft>
                <a:spcPts val="0"/>
              </a:spcAft>
              <a:buClr>
                <a:schemeClr val="accent3"/>
              </a:buClr>
              <a:buFont typeface="Wingdings" pitchFamily="2" charset="2"/>
              <a:buChar char="§"/>
              <a:defRPr/>
            </a:pPr>
            <a:r>
              <a:rPr lang="en-IN" sz="1800" b="1" dirty="0" smtClean="0">
                <a:solidFill>
                  <a:srgbClr val="002060"/>
                </a:solidFill>
                <a:latin typeface="Garamond" pitchFamily="18" charset="0"/>
              </a:rPr>
              <a:t>Astronomical </a:t>
            </a:r>
            <a:r>
              <a:rPr lang="en-IN" sz="1800" b="1" dirty="0">
                <a:solidFill>
                  <a:srgbClr val="002060"/>
                </a:solidFill>
                <a:latin typeface="Garamond" pitchFamily="18" charset="0"/>
              </a:rPr>
              <a:t>Institute Reference Library, Ruhr-University Bochum, Germany stands first position with 67 total links and 1 web page with 67 </a:t>
            </a:r>
            <a:r>
              <a:rPr lang="en-IN" sz="1800" b="1" dirty="0" smtClean="0">
                <a:solidFill>
                  <a:srgbClr val="002060"/>
                </a:solidFill>
                <a:latin typeface="Garamond" pitchFamily="18" charset="0"/>
              </a:rPr>
              <a:t>SWIF.</a:t>
            </a:r>
          </a:p>
          <a:p>
            <a:pPr marL="370332" indent="-342900" algn="just" eaLnBrk="1" fontAlgn="auto" hangingPunct="1">
              <a:lnSpc>
                <a:spcPct val="120000"/>
              </a:lnSpc>
              <a:spcAft>
                <a:spcPts val="0"/>
              </a:spcAft>
              <a:buClr>
                <a:schemeClr val="accent3"/>
              </a:buClr>
              <a:buFont typeface="Wingdings" pitchFamily="2" charset="2"/>
              <a:buChar char="§"/>
              <a:defRPr/>
            </a:pPr>
            <a:r>
              <a:rPr lang="en-IN" sz="1800" b="1" dirty="0" smtClean="0">
                <a:solidFill>
                  <a:srgbClr val="002060"/>
                </a:solidFill>
                <a:latin typeface="Garamond" pitchFamily="18" charset="0"/>
              </a:rPr>
              <a:t>South </a:t>
            </a:r>
            <a:r>
              <a:rPr lang="en-IN" sz="1800" b="1" dirty="0">
                <a:solidFill>
                  <a:srgbClr val="002060"/>
                </a:solidFill>
                <a:latin typeface="Garamond" pitchFamily="18" charset="0"/>
              </a:rPr>
              <a:t>African Astronomical Observatory Library stands first position with 210 total links and 2 web pages with 105.00 SWIF</a:t>
            </a:r>
            <a:r>
              <a:rPr lang="en-IN" sz="1800" b="1" dirty="0" smtClean="0">
                <a:solidFill>
                  <a:srgbClr val="002060"/>
                </a:solidFill>
                <a:latin typeface="Garamond" pitchFamily="18" charset="0"/>
              </a:rPr>
              <a:t>.</a:t>
            </a:r>
          </a:p>
          <a:p>
            <a:pPr marL="370332" indent="-342900" algn="just" eaLnBrk="1" fontAlgn="auto" hangingPunct="1">
              <a:lnSpc>
                <a:spcPct val="120000"/>
              </a:lnSpc>
              <a:spcAft>
                <a:spcPts val="0"/>
              </a:spcAft>
              <a:buClr>
                <a:schemeClr val="accent3"/>
              </a:buClr>
              <a:buFont typeface="Wingdings" pitchFamily="2" charset="2"/>
              <a:buChar char="§"/>
              <a:defRPr/>
            </a:pPr>
            <a:r>
              <a:rPr lang="en-IN" sz="1800" b="1" dirty="0" smtClean="0">
                <a:solidFill>
                  <a:srgbClr val="002060"/>
                </a:solidFill>
                <a:latin typeface="Garamond" pitchFamily="18" charset="0"/>
              </a:rPr>
              <a:t>Institute </a:t>
            </a:r>
            <a:r>
              <a:rPr lang="en-IN" sz="1800" b="1" dirty="0">
                <a:solidFill>
                  <a:srgbClr val="002060"/>
                </a:solidFill>
                <a:latin typeface="Garamond" pitchFamily="18" charset="0"/>
              </a:rPr>
              <a:t>of Space Technology Library, Pakistan </a:t>
            </a:r>
            <a:r>
              <a:rPr lang="en-IN" sz="1800" b="1" dirty="0" smtClean="0">
                <a:solidFill>
                  <a:srgbClr val="002060"/>
                </a:solidFill>
                <a:latin typeface="Garamond" pitchFamily="18" charset="0"/>
              </a:rPr>
              <a:t>stands </a:t>
            </a:r>
            <a:r>
              <a:rPr lang="en-IN" sz="1800" b="1" dirty="0">
                <a:solidFill>
                  <a:srgbClr val="002060"/>
                </a:solidFill>
                <a:latin typeface="Garamond" pitchFamily="18" charset="0"/>
              </a:rPr>
              <a:t>first position with 102 total links and 1 web page with 102.00 SWIF. </a:t>
            </a:r>
            <a:endParaRPr lang="en-IN" sz="18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endParaRPr lang="en-IN" sz="18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r>
              <a:rPr lang="en-IN" sz="1800" b="1" dirty="0" smtClean="0">
                <a:solidFill>
                  <a:srgbClr val="002060"/>
                </a:solidFill>
                <a:latin typeface="Garamond" pitchFamily="18" charset="0"/>
              </a:rPr>
              <a:t>Ranking </a:t>
            </a:r>
            <a:r>
              <a:rPr lang="en-IN" sz="1800" b="1" dirty="0">
                <a:solidFill>
                  <a:srgbClr val="002060"/>
                </a:solidFill>
                <a:latin typeface="Garamond" pitchFamily="18" charset="0"/>
              </a:rPr>
              <a:t>of AA, OBS, SS Libraries’ Websites according to Simple Web Impact Factor </a:t>
            </a:r>
            <a:r>
              <a:rPr lang="en-IN" sz="1800" b="1" dirty="0" smtClean="0">
                <a:solidFill>
                  <a:srgbClr val="002060"/>
                </a:solidFill>
                <a:latin typeface="Garamond" pitchFamily="18" charset="0"/>
              </a:rPr>
              <a:t>indicated that </a:t>
            </a:r>
            <a:r>
              <a:rPr lang="en-IN" sz="1800" b="1" dirty="0">
                <a:solidFill>
                  <a:srgbClr val="00B050"/>
                </a:solidFill>
                <a:latin typeface="Garamond" pitchFamily="18" charset="0"/>
              </a:rPr>
              <a:t>more number of Total Links and less Number of Web Pages ranks top</a:t>
            </a:r>
            <a:r>
              <a:rPr lang="en-IN" sz="1800" b="1" dirty="0">
                <a:solidFill>
                  <a:srgbClr val="002060"/>
                </a:solidFill>
                <a:latin typeface="Garamond" pitchFamily="18" charset="0"/>
              </a:rPr>
              <a:t>. </a:t>
            </a:r>
            <a:endParaRPr lang="en-IN" sz="19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IN" sz="20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US" sz="2000" b="1" dirty="0">
              <a:solidFill>
                <a:srgbClr val="002060"/>
              </a:solidFill>
              <a:latin typeface="Garamond" pitchFamily="18" charset="0"/>
            </a:endParaRPr>
          </a:p>
        </p:txBody>
      </p:sp>
      <p:pic>
        <p:nvPicPr>
          <p:cNvPr id="49156" name="Picture 4" descr="D:\Webo_RP_Articles\sWIF-AA.pn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7791" y="10886"/>
            <a:ext cx="2484438"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D6CA349F-F678-4F57-981F-26FDFB6BEF89}" type="slidenum">
              <a:rPr lang="en-US" altLang="en-US" smtClean="0"/>
              <a:pPr>
                <a:defRPr/>
              </a:pPr>
              <a:t>32</a:t>
            </a:fld>
            <a:endParaRPr lang="en-US"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962167"/>
            <a:ext cx="4800600" cy="914400"/>
          </a:xfrm>
        </p:spPr>
        <p:txBody>
          <a:bodyPr>
            <a:noAutofit/>
          </a:bodyPr>
          <a:lstStyle/>
          <a:p>
            <a:pPr>
              <a:defRPr/>
            </a:pPr>
            <a:r>
              <a:rPr lang="en-US" sz="2800" dirty="0" smtClean="0">
                <a:solidFill>
                  <a:srgbClr val="7030A0"/>
                </a:solidFill>
                <a:latin typeface="Century Schoolbook" pitchFamily="18" charset="0"/>
              </a:rPr>
              <a:t>Highest Web </a:t>
            </a:r>
            <a:r>
              <a:rPr lang="en-US" sz="2800" dirty="0">
                <a:solidFill>
                  <a:srgbClr val="7030A0"/>
                </a:solidFill>
                <a:latin typeface="Century Schoolbook" pitchFamily="18" charset="0"/>
              </a:rPr>
              <a:t>Impact Factors (WIFs) </a:t>
            </a:r>
            <a:r>
              <a:rPr lang="en-US" sz="2800" dirty="0" smtClean="0">
                <a:solidFill>
                  <a:srgbClr val="7030A0"/>
                </a:solidFill>
                <a:latin typeface="Century Schoolbook" pitchFamily="18" charset="0"/>
              </a:rPr>
              <a:t>Ranking - SLWIF</a:t>
            </a:r>
            <a:endParaRPr lang="en-US" dirty="0">
              <a:solidFill>
                <a:schemeClr val="tx2">
                  <a:satMod val="130000"/>
                </a:schemeClr>
              </a:solidFill>
            </a:endParaRPr>
          </a:p>
        </p:txBody>
      </p:sp>
      <p:sp>
        <p:nvSpPr>
          <p:cNvPr id="3" name="Subtitle 2"/>
          <p:cNvSpPr>
            <a:spLocks noGrp="1"/>
          </p:cNvSpPr>
          <p:nvPr>
            <p:ph type="subTitle" idx="1"/>
          </p:nvPr>
        </p:nvSpPr>
        <p:spPr>
          <a:xfrm>
            <a:off x="1431925" y="2209800"/>
            <a:ext cx="7407275" cy="4267200"/>
          </a:xfrm>
        </p:spPr>
        <p:txBody>
          <a:bodyPr>
            <a:normAutofit/>
          </a:bodyPr>
          <a:lstStyle/>
          <a:p>
            <a:pPr marL="370332" indent="-342900" algn="just" eaLnBrk="1" fontAlgn="auto" hangingPunct="1">
              <a:lnSpc>
                <a:spcPct val="120000"/>
              </a:lnSpc>
              <a:spcAft>
                <a:spcPts val="0"/>
              </a:spcAft>
              <a:buClr>
                <a:schemeClr val="accent3"/>
              </a:buClr>
              <a:buFont typeface="Wingdings" pitchFamily="2" charset="2"/>
              <a:buChar char="§"/>
              <a:defRPr/>
            </a:pPr>
            <a:r>
              <a:rPr lang="en-IN" sz="1800" b="1" dirty="0">
                <a:solidFill>
                  <a:srgbClr val="002060"/>
                </a:solidFill>
                <a:latin typeface="Garamond" pitchFamily="18" charset="0"/>
              </a:rPr>
              <a:t>Astronomical Institute Reference Library, Ruhr-University Bochum, Germany stands first position with 43 self links and 1 web page with 43.00 </a:t>
            </a:r>
            <a:r>
              <a:rPr lang="en-IN" sz="1800" b="1" dirty="0" smtClean="0">
                <a:solidFill>
                  <a:srgbClr val="002060"/>
                </a:solidFill>
                <a:latin typeface="Garamond" pitchFamily="18" charset="0"/>
              </a:rPr>
              <a:t>SLWIF.</a:t>
            </a:r>
          </a:p>
          <a:p>
            <a:pPr marL="370332" indent="-342900" algn="just" eaLnBrk="1" fontAlgn="auto" hangingPunct="1">
              <a:lnSpc>
                <a:spcPct val="120000"/>
              </a:lnSpc>
              <a:spcAft>
                <a:spcPts val="0"/>
              </a:spcAft>
              <a:buClr>
                <a:schemeClr val="accent3"/>
              </a:buClr>
              <a:buFont typeface="Wingdings" pitchFamily="2" charset="2"/>
              <a:buChar char="§"/>
              <a:defRPr/>
            </a:pPr>
            <a:r>
              <a:rPr lang="en-IN" sz="1800" b="1" dirty="0" smtClean="0">
                <a:solidFill>
                  <a:srgbClr val="002060"/>
                </a:solidFill>
                <a:latin typeface="Garamond" pitchFamily="18" charset="0"/>
              </a:rPr>
              <a:t>South </a:t>
            </a:r>
            <a:r>
              <a:rPr lang="en-IN" sz="1800" b="1" dirty="0">
                <a:solidFill>
                  <a:srgbClr val="002060"/>
                </a:solidFill>
                <a:latin typeface="Garamond" pitchFamily="18" charset="0"/>
              </a:rPr>
              <a:t>African Astronomical Observatory Library stands first position with 196 self links and 2 web pages with 98.00 </a:t>
            </a:r>
            <a:r>
              <a:rPr lang="en-IN" sz="1800" b="1" dirty="0" smtClean="0">
                <a:solidFill>
                  <a:srgbClr val="002060"/>
                </a:solidFill>
                <a:latin typeface="Garamond" pitchFamily="18" charset="0"/>
              </a:rPr>
              <a:t>SLWIF.</a:t>
            </a:r>
          </a:p>
          <a:p>
            <a:pPr marL="370332" indent="-342900" algn="just" eaLnBrk="1" fontAlgn="auto" hangingPunct="1">
              <a:lnSpc>
                <a:spcPct val="120000"/>
              </a:lnSpc>
              <a:spcAft>
                <a:spcPts val="0"/>
              </a:spcAft>
              <a:buClr>
                <a:schemeClr val="accent3"/>
              </a:buClr>
              <a:buFont typeface="Wingdings" pitchFamily="2" charset="2"/>
              <a:buChar char="§"/>
              <a:defRPr/>
            </a:pPr>
            <a:r>
              <a:rPr lang="en-IN" sz="1800" b="1" dirty="0" smtClean="0">
                <a:solidFill>
                  <a:srgbClr val="002060"/>
                </a:solidFill>
                <a:latin typeface="Garamond" pitchFamily="18" charset="0"/>
              </a:rPr>
              <a:t>Institute </a:t>
            </a:r>
            <a:r>
              <a:rPr lang="en-IN" sz="1800" b="1" dirty="0">
                <a:solidFill>
                  <a:srgbClr val="002060"/>
                </a:solidFill>
                <a:latin typeface="Garamond" pitchFamily="18" charset="0"/>
              </a:rPr>
              <a:t>of Space Technology Library, Pakistan stands first position with 92 self links and 1 web page with 92.00 </a:t>
            </a:r>
            <a:r>
              <a:rPr lang="en-IN" sz="1800" b="1" dirty="0" err="1" smtClean="0">
                <a:solidFill>
                  <a:srgbClr val="002060"/>
                </a:solidFill>
                <a:latin typeface="Garamond" pitchFamily="18" charset="0"/>
              </a:rPr>
              <a:t>SLWIF</a:t>
            </a:r>
            <a:r>
              <a:rPr lang="en-IN" sz="1800" b="1" dirty="0" smtClean="0">
                <a:solidFill>
                  <a:srgbClr val="002060"/>
                </a:solidFill>
                <a:latin typeface="Garamond" pitchFamily="18" charset="0"/>
              </a:rPr>
              <a:t>.</a:t>
            </a:r>
          </a:p>
          <a:p>
            <a:pPr algn="just" eaLnBrk="1" fontAlgn="auto" hangingPunct="1">
              <a:lnSpc>
                <a:spcPct val="120000"/>
              </a:lnSpc>
              <a:spcAft>
                <a:spcPts val="0"/>
              </a:spcAft>
              <a:buClr>
                <a:schemeClr val="accent3"/>
              </a:buClr>
              <a:defRPr/>
            </a:pPr>
            <a:r>
              <a:rPr lang="en-IN" sz="1800" b="1" dirty="0" smtClean="0">
                <a:solidFill>
                  <a:srgbClr val="002060"/>
                </a:solidFill>
                <a:latin typeface="Garamond" pitchFamily="18" charset="0"/>
              </a:rPr>
              <a:t> </a:t>
            </a:r>
          </a:p>
          <a:p>
            <a:pPr algn="just" eaLnBrk="1" fontAlgn="auto" hangingPunct="1">
              <a:lnSpc>
                <a:spcPct val="120000"/>
              </a:lnSpc>
              <a:spcAft>
                <a:spcPts val="0"/>
              </a:spcAft>
              <a:buClr>
                <a:schemeClr val="accent3"/>
              </a:buClr>
              <a:defRPr/>
            </a:pPr>
            <a:r>
              <a:rPr lang="en-IN" sz="1800" b="1" dirty="0" smtClean="0">
                <a:solidFill>
                  <a:srgbClr val="002060"/>
                </a:solidFill>
                <a:latin typeface="Garamond" pitchFamily="18" charset="0"/>
              </a:rPr>
              <a:t>Ranking </a:t>
            </a:r>
            <a:r>
              <a:rPr lang="en-IN" sz="1800" b="1" dirty="0">
                <a:solidFill>
                  <a:srgbClr val="002060"/>
                </a:solidFill>
                <a:latin typeface="Garamond" pitchFamily="18" charset="0"/>
              </a:rPr>
              <a:t>of AA, OBS, SS Libraries’ Websites according to Self-link Web Impact Factor </a:t>
            </a:r>
            <a:r>
              <a:rPr lang="en-IN" sz="1800" b="1" dirty="0" smtClean="0">
                <a:solidFill>
                  <a:srgbClr val="002060"/>
                </a:solidFill>
                <a:latin typeface="Garamond" pitchFamily="18" charset="0"/>
              </a:rPr>
              <a:t>indicated that </a:t>
            </a:r>
            <a:r>
              <a:rPr lang="en-IN" sz="1800" b="1" dirty="0">
                <a:solidFill>
                  <a:srgbClr val="00B050"/>
                </a:solidFill>
                <a:latin typeface="Garamond" pitchFamily="18" charset="0"/>
              </a:rPr>
              <a:t>more number of Self-Links and less Number of Web Pages proportionately ranks top</a:t>
            </a:r>
            <a:r>
              <a:rPr lang="en-IN" sz="1800" b="1" dirty="0">
                <a:solidFill>
                  <a:srgbClr val="002060"/>
                </a:solidFill>
                <a:latin typeface="Garamond" pitchFamily="18" charset="0"/>
              </a:rPr>
              <a:t>. </a:t>
            </a:r>
            <a:endParaRPr lang="en-IN" sz="18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endParaRPr lang="en-IN" sz="19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endParaRPr lang="en-IN" sz="19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IN" sz="20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US" sz="2000" b="1" dirty="0">
              <a:solidFill>
                <a:srgbClr val="002060"/>
              </a:solidFill>
              <a:latin typeface="Garamond" pitchFamily="18" charset="0"/>
            </a:endParaRPr>
          </a:p>
        </p:txBody>
      </p:sp>
      <p:pic>
        <p:nvPicPr>
          <p:cNvPr id="50180" name="Picture 2" descr="D:\Webo_RP_Articles\OBS-SLWIF.pn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4637" y="0"/>
            <a:ext cx="251936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D6CA349F-F678-4F57-981F-26FDFB6BEF89}" type="slidenum">
              <a:rPr lang="en-US" altLang="en-US" smtClean="0"/>
              <a:pPr>
                <a:defRPr/>
              </a:pPr>
              <a:t>33</a:t>
            </a:fld>
            <a:endParaRPr lang="en-US"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1925" y="762000"/>
            <a:ext cx="4800600" cy="914400"/>
          </a:xfrm>
        </p:spPr>
        <p:txBody>
          <a:bodyPr>
            <a:noAutofit/>
          </a:bodyPr>
          <a:lstStyle/>
          <a:p>
            <a:pPr>
              <a:defRPr/>
            </a:pPr>
            <a:r>
              <a:rPr lang="en-US" sz="2800" dirty="0" smtClean="0">
                <a:solidFill>
                  <a:srgbClr val="7030A0"/>
                </a:solidFill>
                <a:latin typeface="Century Schoolbook" pitchFamily="18" charset="0"/>
              </a:rPr>
              <a:t>Highest Web </a:t>
            </a:r>
            <a:r>
              <a:rPr lang="en-US" sz="2800" dirty="0">
                <a:solidFill>
                  <a:srgbClr val="7030A0"/>
                </a:solidFill>
                <a:latin typeface="Century Schoolbook" pitchFamily="18" charset="0"/>
              </a:rPr>
              <a:t>Impact Factors (WIFs) </a:t>
            </a:r>
            <a:r>
              <a:rPr lang="en-US" sz="2800" dirty="0" smtClean="0">
                <a:solidFill>
                  <a:srgbClr val="7030A0"/>
                </a:solidFill>
                <a:latin typeface="Century Schoolbook" pitchFamily="18" charset="0"/>
              </a:rPr>
              <a:t>Ranking - ELWIF</a:t>
            </a:r>
            <a:endParaRPr lang="en-US" dirty="0">
              <a:solidFill>
                <a:schemeClr val="tx2">
                  <a:satMod val="130000"/>
                </a:schemeClr>
              </a:solidFill>
            </a:endParaRPr>
          </a:p>
        </p:txBody>
      </p:sp>
      <p:sp>
        <p:nvSpPr>
          <p:cNvPr id="3" name="Subtitle 2"/>
          <p:cNvSpPr>
            <a:spLocks noGrp="1"/>
          </p:cNvSpPr>
          <p:nvPr>
            <p:ph type="subTitle" idx="1"/>
          </p:nvPr>
        </p:nvSpPr>
        <p:spPr>
          <a:xfrm>
            <a:off x="1431925" y="2209800"/>
            <a:ext cx="7407275" cy="4267200"/>
          </a:xfrm>
        </p:spPr>
        <p:txBody>
          <a:bodyPr>
            <a:normAutofit/>
          </a:bodyPr>
          <a:lstStyle/>
          <a:p>
            <a:pPr marL="370332" indent="-342900" algn="just" eaLnBrk="1" fontAlgn="auto" hangingPunct="1">
              <a:lnSpc>
                <a:spcPct val="120000"/>
              </a:lnSpc>
              <a:spcAft>
                <a:spcPts val="0"/>
              </a:spcAft>
              <a:buClr>
                <a:schemeClr val="accent3"/>
              </a:buClr>
              <a:buFont typeface="Wingdings" pitchFamily="2" charset="2"/>
              <a:buChar char="§"/>
              <a:defRPr/>
            </a:pPr>
            <a:r>
              <a:rPr lang="en-IN" sz="1800" b="1" dirty="0">
                <a:solidFill>
                  <a:srgbClr val="002060"/>
                </a:solidFill>
                <a:latin typeface="Garamond" pitchFamily="18" charset="0"/>
              </a:rPr>
              <a:t>Italian National Institute for </a:t>
            </a:r>
            <a:r>
              <a:rPr lang="en-IN" sz="1800" b="1" dirty="0" smtClean="0">
                <a:solidFill>
                  <a:srgbClr val="002060"/>
                </a:solidFill>
                <a:latin typeface="Garamond" pitchFamily="18" charset="0"/>
              </a:rPr>
              <a:t>Astrophysics Library </a:t>
            </a:r>
            <a:r>
              <a:rPr lang="en-IN" sz="1800" b="1" dirty="0">
                <a:solidFill>
                  <a:srgbClr val="002060"/>
                </a:solidFill>
                <a:latin typeface="Garamond" pitchFamily="18" charset="0"/>
              </a:rPr>
              <a:t>holds first position with 5,96,025 external links and 3,622 web pages with 164.56 </a:t>
            </a:r>
            <a:r>
              <a:rPr lang="en-IN" sz="1800" b="1" dirty="0" smtClean="0">
                <a:solidFill>
                  <a:srgbClr val="002060"/>
                </a:solidFill>
                <a:latin typeface="Garamond" pitchFamily="18" charset="0"/>
              </a:rPr>
              <a:t>ELWIF.</a:t>
            </a:r>
          </a:p>
          <a:p>
            <a:pPr marL="370332" indent="-342900" algn="just" eaLnBrk="1" fontAlgn="auto" hangingPunct="1">
              <a:lnSpc>
                <a:spcPct val="120000"/>
              </a:lnSpc>
              <a:spcAft>
                <a:spcPts val="0"/>
              </a:spcAft>
              <a:buClr>
                <a:schemeClr val="accent3"/>
              </a:buClr>
              <a:buFont typeface="Wingdings" pitchFamily="2" charset="2"/>
              <a:buChar char="§"/>
              <a:defRPr/>
            </a:pPr>
            <a:r>
              <a:rPr lang="en-IN" sz="1800" b="1" dirty="0" smtClean="0">
                <a:solidFill>
                  <a:srgbClr val="002060"/>
                </a:solidFill>
                <a:latin typeface="Garamond" pitchFamily="18" charset="0"/>
              </a:rPr>
              <a:t>South </a:t>
            </a:r>
            <a:r>
              <a:rPr lang="en-IN" sz="1800" b="1" dirty="0">
                <a:solidFill>
                  <a:srgbClr val="002060"/>
                </a:solidFill>
                <a:latin typeface="Garamond" pitchFamily="18" charset="0"/>
              </a:rPr>
              <a:t>African Astronomical Observatory Library holds first position with 447 external links and 2 web pages with 223.50 ELWIF. </a:t>
            </a:r>
            <a:endParaRPr lang="en-IN" sz="18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r>
              <a:rPr lang="en-IN" sz="1800" b="1" dirty="0" smtClean="0">
                <a:solidFill>
                  <a:srgbClr val="002060"/>
                </a:solidFill>
                <a:latin typeface="Garamond" pitchFamily="18" charset="0"/>
              </a:rPr>
              <a:t>Space </a:t>
            </a:r>
            <a:r>
              <a:rPr lang="en-IN" sz="1800" b="1" dirty="0">
                <a:solidFill>
                  <a:srgbClr val="002060"/>
                </a:solidFill>
                <a:latin typeface="Garamond" pitchFamily="18" charset="0"/>
              </a:rPr>
              <a:t>Research Centre Library, Polish Academy of Sciences, Poland holds first position with 2,752 external links and 26 web pages with 105.85 ELWIF. </a:t>
            </a:r>
            <a:r>
              <a:rPr lang="en-IN" sz="1800" b="1" dirty="0" smtClean="0">
                <a:solidFill>
                  <a:srgbClr val="002060"/>
                </a:solidFill>
                <a:latin typeface="Garamond" pitchFamily="18" charset="0"/>
              </a:rPr>
              <a:t> </a:t>
            </a:r>
          </a:p>
          <a:p>
            <a:pPr algn="just" eaLnBrk="1" fontAlgn="auto" hangingPunct="1">
              <a:lnSpc>
                <a:spcPct val="120000"/>
              </a:lnSpc>
              <a:spcAft>
                <a:spcPts val="0"/>
              </a:spcAft>
              <a:buClr>
                <a:schemeClr val="accent3"/>
              </a:buClr>
              <a:defRPr/>
            </a:pPr>
            <a:endParaRPr lang="en-IN" sz="18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r>
              <a:rPr lang="en-IN" sz="1800" b="1" dirty="0" smtClean="0">
                <a:solidFill>
                  <a:srgbClr val="002060"/>
                </a:solidFill>
                <a:latin typeface="Garamond" pitchFamily="18" charset="0"/>
              </a:rPr>
              <a:t>Ranking </a:t>
            </a:r>
            <a:r>
              <a:rPr lang="en-IN" sz="1800" b="1" dirty="0">
                <a:solidFill>
                  <a:srgbClr val="002060"/>
                </a:solidFill>
                <a:latin typeface="Garamond" pitchFamily="18" charset="0"/>
              </a:rPr>
              <a:t>of AA, OBS, SS Libraries’ Websites according to External-link Web Impact Factor </a:t>
            </a:r>
            <a:r>
              <a:rPr lang="en-IN" sz="1800" b="1" dirty="0" smtClean="0">
                <a:solidFill>
                  <a:srgbClr val="002060"/>
                </a:solidFill>
                <a:latin typeface="Garamond" pitchFamily="18" charset="0"/>
              </a:rPr>
              <a:t>indicated that </a:t>
            </a:r>
            <a:r>
              <a:rPr lang="en-IN" sz="1800" b="1" dirty="0">
                <a:solidFill>
                  <a:srgbClr val="00B050"/>
                </a:solidFill>
                <a:latin typeface="Garamond" pitchFamily="18" charset="0"/>
              </a:rPr>
              <a:t>more number of External-Links and less Number of Web Pages proportionately ranks </a:t>
            </a:r>
            <a:r>
              <a:rPr lang="en-IN" sz="1800" b="1" dirty="0" smtClean="0">
                <a:solidFill>
                  <a:srgbClr val="00B050"/>
                </a:solidFill>
                <a:latin typeface="Garamond" pitchFamily="18" charset="0"/>
              </a:rPr>
              <a:t>top</a:t>
            </a:r>
            <a:r>
              <a:rPr lang="en-IN" sz="1800" b="1" dirty="0" smtClean="0">
                <a:solidFill>
                  <a:srgbClr val="002060"/>
                </a:solidFill>
                <a:latin typeface="Garamond" pitchFamily="18" charset="0"/>
              </a:rPr>
              <a:t>. </a:t>
            </a:r>
          </a:p>
          <a:p>
            <a:pPr marL="370332" indent="-342900" algn="just" eaLnBrk="1" fontAlgn="auto" hangingPunct="1">
              <a:lnSpc>
                <a:spcPct val="120000"/>
              </a:lnSpc>
              <a:spcAft>
                <a:spcPts val="0"/>
              </a:spcAft>
              <a:buClr>
                <a:schemeClr val="accent3"/>
              </a:buClr>
              <a:buFont typeface="Wingdings" pitchFamily="2" charset="2"/>
              <a:buChar char="§"/>
              <a:defRPr/>
            </a:pPr>
            <a:endParaRPr lang="en-IN" sz="19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endParaRPr lang="en-IN" sz="19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IN" sz="20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US" sz="2000" b="1" dirty="0">
              <a:solidFill>
                <a:srgbClr val="002060"/>
              </a:solidFill>
              <a:latin typeface="Garamond" pitchFamily="18" charset="0"/>
            </a:endParaRPr>
          </a:p>
        </p:txBody>
      </p:sp>
      <p:pic>
        <p:nvPicPr>
          <p:cNvPr id="51204" name="Picture 2" descr="D:\Webo_RP_Articles\ELWIF-SS.pn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8955" y="32656"/>
            <a:ext cx="2592388"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D6CA349F-F678-4F57-981F-26FDFB6BEF89}" type="slidenum">
              <a:rPr lang="en-US" altLang="en-US" smtClean="0"/>
              <a:pPr>
                <a:defRPr/>
              </a:pPr>
              <a:t>34</a:t>
            </a:fld>
            <a:endParaRPr lang="en-US"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57200"/>
            <a:ext cx="4800600" cy="1066800"/>
          </a:xfrm>
        </p:spPr>
        <p:txBody>
          <a:bodyPr>
            <a:noAutofit/>
          </a:bodyPr>
          <a:lstStyle/>
          <a:p>
            <a:pPr>
              <a:defRPr/>
            </a:pPr>
            <a:r>
              <a:rPr lang="en-US" sz="2800" dirty="0" smtClean="0">
                <a:solidFill>
                  <a:srgbClr val="7030A0"/>
                </a:solidFill>
                <a:latin typeface="Century Schoolbook" pitchFamily="18" charset="0"/>
              </a:rPr>
              <a:t>Highest Web </a:t>
            </a:r>
            <a:r>
              <a:rPr lang="en-US" sz="2800" dirty="0">
                <a:solidFill>
                  <a:srgbClr val="7030A0"/>
                </a:solidFill>
                <a:latin typeface="Century Schoolbook" pitchFamily="18" charset="0"/>
              </a:rPr>
              <a:t>Impact Factors (WIFs) </a:t>
            </a:r>
            <a:r>
              <a:rPr lang="en-US" sz="2800" dirty="0" smtClean="0">
                <a:solidFill>
                  <a:srgbClr val="7030A0"/>
                </a:solidFill>
                <a:latin typeface="Century Schoolbook" pitchFamily="18" charset="0"/>
              </a:rPr>
              <a:t>Ranking - RWIF</a:t>
            </a:r>
            <a:endParaRPr lang="en-US" dirty="0">
              <a:solidFill>
                <a:schemeClr val="tx2">
                  <a:satMod val="130000"/>
                </a:schemeClr>
              </a:solidFill>
            </a:endParaRPr>
          </a:p>
        </p:txBody>
      </p:sp>
      <p:sp>
        <p:nvSpPr>
          <p:cNvPr id="3" name="Subtitle 2"/>
          <p:cNvSpPr>
            <a:spLocks noGrp="1"/>
          </p:cNvSpPr>
          <p:nvPr>
            <p:ph type="subTitle" idx="1"/>
          </p:nvPr>
        </p:nvSpPr>
        <p:spPr>
          <a:xfrm>
            <a:off x="1431925" y="2209800"/>
            <a:ext cx="7407275" cy="4267200"/>
          </a:xfrm>
        </p:spPr>
        <p:txBody>
          <a:bodyPr>
            <a:normAutofit/>
          </a:bodyPr>
          <a:lstStyle/>
          <a:p>
            <a:pPr marL="370332" indent="-342900" algn="just" eaLnBrk="1" fontAlgn="auto" hangingPunct="1">
              <a:lnSpc>
                <a:spcPct val="120000"/>
              </a:lnSpc>
              <a:spcAft>
                <a:spcPts val="0"/>
              </a:spcAft>
              <a:buClr>
                <a:schemeClr val="accent3"/>
              </a:buClr>
              <a:buFont typeface="Wingdings" pitchFamily="2" charset="2"/>
              <a:buChar char="§"/>
              <a:defRPr/>
            </a:pPr>
            <a:r>
              <a:rPr lang="en-IN" sz="1800" b="1" dirty="0">
                <a:solidFill>
                  <a:srgbClr val="002060"/>
                </a:solidFill>
                <a:latin typeface="Garamond" pitchFamily="18" charset="0"/>
              </a:rPr>
              <a:t>Astronomy Library, Boston University, USA occupies first position with 1,03,048 in-links and 9 web pages with 11449.78 RWIF. </a:t>
            </a:r>
            <a:endParaRPr lang="en-IN" sz="18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r>
              <a:rPr lang="en-IN" sz="1800" b="1" dirty="0" smtClean="0">
                <a:solidFill>
                  <a:srgbClr val="002060"/>
                </a:solidFill>
                <a:latin typeface="Garamond" pitchFamily="18" charset="0"/>
              </a:rPr>
              <a:t>South </a:t>
            </a:r>
            <a:r>
              <a:rPr lang="en-IN" sz="1800" b="1" dirty="0">
                <a:solidFill>
                  <a:srgbClr val="002060"/>
                </a:solidFill>
                <a:latin typeface="Garamond" pitchFamily="18" charset="0"/>
              </a:rPr>
              <a:t>African Astronomical Observatory Library occupies first position with 17, 572 in-links and 2 web pages with 8786.00 </a:t>
            </a:r>
            <a:r>
              <a:rPr lang="en-IN" sz="1800" b="1" dirty="0" smtClean="0">
                <a:solidFill>
                  <a:srgbClr val="002060"/>
                </a:solidFill>
                <a:latin typeface="Garamond" pitchFamily="18" charset="0"/>
              </a:rPr>
              <a:t>RWIF. </a:t>
            </a:r>
          </a:p>
          <a:p>
            <a:pPr marL="370332" indent="-342900" algn="just" eaLnBrk="1" fontAlgn="auto" hangingPunct="1">
              <a:lnSpc>
                <a:spcPct val="120000"/>
              </a:lnSpc>
              <a:spcAft>
                <a:spcPts val="0"/>
              </a:spcAft>
              <a:buClr>
                <a:schemeClr val="accent3"/>
              </a:buClr>
              <a:buFont typeface="Wingdings" pitchFamily="2" charset="2"/>
              <a:buChar char="§"/>
              <a:defRPr/>
            </a:pPr>
            <a:r>
              <a:rPr lang="en-IN" sz="1800" b="1" dirty="0" err="1" smtClean="0">
                <a:solidFill>
                  <a:srgbClr val="002060"/>
                </a:solidFill>
                <a:latin typeface="Garamond" pitchFamily="18" charset="0"/>
              </a:rPr>
              <a:t>INPE</a:t>
            </a:r>
            <a:r>
              <a:rPr lang="en-IN" sz="1800" b="1" dirty="0" smtClean="0">
                <a:solidFill>
                  <a:srgbClr val="002060"/>
                </a:solidFill>
                <a:latin typeface="Garamond" pitchFamily="18" charset="0"/>
              </a:rPr>
              <a:t> </a:t>
            </a:r>
            <a:r>
              <a:rPr lang="en-IN" sz="1800" b="1" dirty="0">
                <a:solidFill>
                  <a:srgbClr val="002060"/>
                </a:solidFill>
                <a:latin typeface="Garamond" pitchFamily="18" charset="0"/>
              </a:rPr>
              <a:t>- National Institute for Space Research Library, Brazil occupies first position with 43,464 in-links and 1 web page with 43464.00 RWIF. </a:t>
            </a:r>
            <a:r>
              <a:rPr lang="en-IN" sz="1800" b="1" dirty="0" smtClean="0">
                <a:solidFill>
                  <a:srgbClr val="002060"/>
                </a:solidFill>
                <a:latin typeface="Garamond" pitchFamily="18" charset="0"/>
              </a:rPr>
              <a:t>  </a:t>
            </a:r>
          </a:p>
          <a:p>
            <a:pPr marL="370332" indent="-342900" algn="just" eaLnBrk="1" fontAlgn="auto" hangingPunct="1">
              <a:lnSpc>
                <a:spcPct val="120000"/>
              </a:lnSpc>
              <a:spcAft>
                <a:spcPts val="0"/>
              </a:spcAft>
              <a:buClr>
                <a:schemeClr val="accent3"/>
              </a:buClr>
              <a:buFont typeface="Wingdings" pitchFamily="2" charset="2"/>
              <a:buChar char="§"/>
              <a:defRPr/>
            </a:pPr>
            <a:endParaRPr lang="en-IN" sz="18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r>
              <a:rPr lang="en-IN" sz="1800" b="1" dirty="0">
                <a:solidFill>
                  <a:srgbClr val="002060"/>
                </a:solidFill>
                <a:latin typeface="Garamond" pitchFamily="18" charset="0"/>
              </a:rPr>
              <a:t>From the above analysis and interpretations, it </a:t>
            </a:r>
            <a:r>
              <a:rPr lang="en-IN" sz="1800" b="1" dirty="0" smtClean="0">
                <a:solidFill>
                  <a:srgbClr val="002060"/>
                </a:solidFill>
                <a:latin typeface="Garamond" pitchFamily="18" charset="0"/>
              </a:rPr>
              <a:t>has been observed </a:t>
            </a:r>
            <a:r>
              <a:rPr lang="en-IN" sz="1800" b="1" dirty="0">
                <a:solidFill>
                  <a:srgbClr val="002060"/>
                </a:solidFill>
                <a:latin typeface="Garamond" pitchFamily="18" charset="0"/>
              </a:rPr>
              <a:t>that the library website with high number of links and less number of web pages proportionately are remained at top level </a:t>
            </a:r>
            <a:r>
              <a:rPr lang="en-IN" sz="1800" b="1" dirty="0" smtClean="0">
                <a:solidFill>
                  <a:srgbClr val="002060"/>
                </a:solidFill>
                <a:latin typeface="Garamond" pitchFamily="18" charset="0"/>
              </a:rPr>
              <a:t>for </a:t>
            </a:r>
            <a:r>
              <a:rPr lang="en-IN" sz="1800" b="1" dirty="0">
                <a:solidFill>
                  <a:srgbClr val="002060"/>
                </a:solidFill>
                <a:latin typeface="Garamond" pitchFamily="18" charset="0"/>
              </a:rPr>
              <a:t>all the three categories of libraries’ </a:t>
            </a:r>
            <a:r>
              <a:rPr lang="en-IN" sz="1800" b="1" dirty="0" smtClean="0">
                <a:solidFill>
                  <a:srgbClr val="002060"/>
                </a:solidFill>
                <a:latin typeface="Garamond" pitchFamily="18" charset="0"/>
              </a:rPr>
              <a:t>websites. </a:t>
            </a:r>
          </a:p>
          <a:p>
            <a:pPr marL="370332" indent="-342900" algn="just" eaLnBrk="1" fontAlgn="auto" hangingPunct="1">
              <a:lnSpc>
                <a:spcPct val="120000"/>
              </a:lnSpc>
              <a:spcAft>
                <a:spcPts val="0"/>
              </a:spcAft>
              <a:buClr>
                <a:schemeClr val="accent3"/>
              </a:buClr>
              <a:buFont typeface="Wingdings" pitchFamily="2" charset="2"/>
              <a:buChar char="§"/>
              <a:defRPr/>
            </a:pPr>
            <a:endParaRPr lang="en-IN" sz="19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endParaRPr lang="en-IN" sz="19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IN" sz="20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US" sz="2000" b="1" dirty="0">
              <a:solidFill>
                <a:srgbClr val="002060"/>
              </a:solidFill>
              <a:latin typeface="Garamond" pitchFamily="18" charset="0"/>
            </a:endParaRPr>
          </a:p>
        </p:txBody>
      </p:sp>
      <p:pic>
        <p:nvPicPr>
          <p:cNvPr id="52228" name="Picture 2" descr="D:\Webo_RP_Articles\RWIF-AA.pn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1612" y="-4689"/>
            <a:ext cx="2592388"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D6CA349F-F678-4F57-981F-26FDFB6BEF89}" type="slidenum">
              <a:rPr lang="en-US" altLang="en-US" smtClean="0"/>
              <a:pPr>
                <a:defRPr/>
              </a:pPr>
              <a:t>35</a:t>
            </a:fld>
            <a:endParaRPr lang="en-US"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57200"/>
            <a:ext cx="1828800" cy="762000"/>
          </a:xfrm>
        </p:spPr>
        <p:txBody>
          <a:bodyPr>
            <a:noAutofit/>
          </a:bodyPr>
          <a:lstStyle/>
          <a:p>
            <a:pPr>
              <a:defRPr/>
            </a:pPr>
            <a:r>
              <a:rPr lang="en-US" sz="2800" dirty="0" smtClean="0">
                <a:solidFill>
                  <a:srgbClr val="7030A0"/>
                </a:solidFill>
                <a:latin typeface="Century Schoolbook" pitchFamily="18" charset="0"/>
              </a:rPr>
              <a:t>WISER</a:t>
            </a:r>
            <a:endParaRPr lang="en-US" dirty="0">
              <a:solidFill>
                <a:schemeClr val="tx2">
                  <a:satMod val="130000"/>
                </a:schemeClr>
              </a:solidFill>
            </a:endParaRPr>
          </a:p>
        </p:txBody>
      </p:sp>
      <p:sp>
        <p:nvSpPr>
          <p:cNvPr id="3" name="Subtitle 2"/>
          <p:cNvSpPr>
            <a:spLocks noGrp="1"/>
          </p:cNvSpPr>
          <p:nvPr>
            <p:ph type="subTitle" idx="1"/>
          </p:nvPr>
        </p:nvSpPr>
        <p:spPr>
          <a:xfrm>
            <a:off x="1431925" y="2209800"/>
            <a:ext cx="7407275" cy="4267200"/>
          </a:xfrm>
        </p:spPr>
        <p:txBody>
          <a:bodyPr>
            <a:normAutofit/>
          </a:bodyPr>
          <a:lstStyle/>
          <a:p>
            <a:pPr marL="370332" indent="-342900" algn="just" eaLnBrk="1" fontAlgn="auto" hangingPunct="1">
              <a:lnSpc>
                <a:spcPct val="120000"/>
              </a:lnSpc>
              <a:spcAft>
                <a:spcPts val="0"/>
              </a:spcAft>
              <a:buClr>
                <a:schemeClr val="accent3"/>
              </a:buClr>
              <a:buFont typeface="Wingdings" pitchFamily="2" charset="2"/>
              <a:buChar char="§"/>
              <a:defRPr/>
            </a:pPr>
            <a:r>
              <a:rPr lang="en-IN" sz="1800" b="1" dirty="0">
                <a:solidFill>
                  <a:srgbClr val="002060"/>
                </a:solidFill>
                <a:latin typeface="Garamond" pitchFamily="18" charset="0"/>
              </a:rPr>
              <a:t>The </a:t>
            </a:r>
            <a:r>
              <a:rPr lang="en-IN" sz="1800" b="1" dirty="0">
                <a:solidFill>
                  <a:srgbClr val="0070C0"/>
                </a:solidFill>
                <a:latin typeface="Garamond" pitchFamily="18" charset="0"/>
              </a:rPr>
              <a:t>W</a:t>
            </a:r>
            <a:r>
              <a:rPr lang="en-IN" sz="1800" b="1" dirty="0">
                <a:solidFill>
                  <a:srgbClr val="002060"/>
                </a:solidFill>
                <a:latin typeface="Garamond" pitchFamily="18" charset="0"/>
              </a:rPr>
              <a:t>eb </a:t>
            </a:r>
            <a:r>
              <a:rPr lang="en-IN" sz="1800" b="1" dirty="0">
                <a:solidFill>
                  <a:srgbClr val="0070C0"/>
                </a:solidFill>
                <a:latin typeface="Garamond" pitchFamily="18" charset="0"/>
              </a:rPr>
              <a:t>I</a:t>
            </a:r>
            <a:r>
              <a:rPr lang="en-IN" sz="1800" b="1" dirty="0">
                <a:solidFill>
                  <a:srgbClr val="002060"/>
                </a:solidFill>
                <a:latin typeface="Garamond" pitchFamily="18" charset="0"/>
              </a:rPr>
              <a:t>ndicators for </a:t>
            </a:r>
            <a:r>
              <a:rPr lang="en-IN" sz="1800" b="1" dirty="0">
                <a:solidFill>
                  <a:srgbClr val="0070C0"/>
                </a:solidFill>
                <a:latin typeface="Garamond" pitchFamily="18" charset="0"/>
              </a:rPr>
              <a:t>S</a:t>
            </a:r>
            <a:r>
              <a:rPr lang="en-IN" sz="1800" b="1" dirty="0">
                <a:solidFill>
                  <a:srgbClr val="002060"/>
                </a:solidFill>
                <a:latin typeface="Garamond" pitchFamily="18" charset="0"/>
              </a:rPr>
              <a:t>cience, </a:t>
            </a:r>
            <a:r>
              <a:rPr lang="en-IN" sz="1800" b="1" dirty="0" smtClean="0">
                <a:solidFill>
                  <a:srgbClr val="002060"/>
                </a:solidFill>
                <a:latin typeface="Garamond" pitchFamily="18" charset="0"/>
              </a:rPr>
              <a:t>T</a:t>
            </a:r>
            <a:r>
              <a:rPr lang="en-IN" sz="1800" b="1" dirty="0" smtClean="0">
                <a:solidFill>
                  <a:srgbClr val="0070C0"/>
                </a:solidFill>
                <a:latin typeface="Garamond" pitchFamily="18" charset="0"/>
              </a:rPr>
              <a:t>E</a:t>
            </a:r>
            <a:r>
              <a:rPr lang="en-IN" sz="1800" b="1" dirty="0" smtClean="0">
                <a:solidFill>
                  <a:srgbClr val="002060"/>
                </a:solidFill>
                <a:latin typeface="Garamond" pitchFamily="18" charset="0"/>
              </a:rPr>
              <a:t>chnology </a:t>
            </a:r>
            <a:r>
              <a:rPr lang="en-IN" sz="1800" b="1" dirty="0">
                <a:solidFill>
                  <a:srgbClr val="002060"/>
                </a:solidFill>
                <a:latin typeface="Garamond" pitchFamily="18" charset="0"/>
              </a:rPr>
              <a:t>and Innovation </a:t>
            </a:r>
            <a:r>
              <a:rPr lang="en-IN" sz="1800" b="1" dirty="0">
                <a:solidFill>
                  <a:srgbClr val="00B0F0"/>
                </a:solidFill>
                <a:latin typeface="Garamond" pitchFamily="18" charset="0"/>
              </a:rPr>
              <a:t>R</a:t>
            </a:r>
            <a:r>
              <a:rPr lang="en-IN" sz="1800" b="1" dirty="0">
                <a:solidFill>
                  <a:srgbClr val="002060"/>
                </a:solidFill>
                <a:latin typeface="Garamond" pitchFamily="18" charset="0"/>
              </a:rPr>
              <a:t>esearch (</a:t>
            </a:r>
            <a:r>
              <a:rPr lang="en-IN" sz="1800" b="1" dirty="0">
                <a:solidFill>
                  <a:srgbClr val="0070C0"/>
                </a:solidFill>
                <a:latin typeface="Garamond" pitchFamily="18" charset="0"/>
              </a:rPr>
              <a:t>WISER</a:t>
            </a:r>
            <a:r>
              <a:rPr lang="en-IN" sz="1800" b="1" dirty="0">
                <a:solidFill>
                  <a:srgbClr val="002060"/>
                </a:solidFill>
                <a:latin typeface="Garamond" pitchFamily="18" charset="0"/>
              </a:rPr>
              <a:t>) are survey tool to measure the structure and nature of the web. </a:t>
            </a:r>
            <a:r>
              <a:rPr lang="en-IN" sz="1800" b="1" dirty="0" smtClean="0">
                <a:solidFill>
                  <a:srgbClr val="002060"/>
                </a:solidFill>
                <a:latin typeface="Garamond" pitchFamily="18" charset="0"/>
              </a:rPr>
              <a:t> </a:t>
            </a:r>
          </a:p>
          <a:p>
            <a:pPr marL="370332" indent="-342900" algn="just" eaLnBrk="1" fontAlgn="auto" hangingPunct="1">
              <a:lnSpc>
                <a:spcPct val="120000"/>
              </a:lnSpc>
              <a:spcAft>
                <a:spcPts val="0"/>
              </a:spcAft>
              <a:buClr>
                <a:schemeClr val="accent3"/>
              </a:buClr>
              <a:buFont typeface="Wingdings" pitchFamily="2" charset="2"/>
              <a:buChar char="§"/>
              <a:defRPr/>
            </a:pPr>
            <a:r>
              <a:rPr lang="en-IN" sz="1800" b="1" dirty="0" smtClean="0">
                <a:solidFill>
                  <a:srgbClr val="002060"/>
                </a:solidFill>
                <a:latin typeface="Garamond" pitchFamily="18" charset="0"/>
              </a:rPr>
              <a:t>These </a:t>
            </a:r>
            <a:r>
              <a:rPr lang="en-IN" sz="1800" b="1" dirty="0">
                <a:solidFill>
                  <a:srgbClr val="002060"/>
                </a:solidFill>
                <a:latin typeface="Garamond" pitchFamily="18" charset="0"/>
              </a:rPr>
              <a:t>indicators are measured based on link analysis that combines the number of external in-links and the number of pages of the </a:t>
            </a:r>
            <a:r>
              <a:rPr lang="en-IN" sz="1800" b="1" dirty="0" smtClean="0">
                <a:solidFill>
                  <a:srgbClr val="002060"/>
                </a:solidFill>
                <a:latin typeface="Garamond" pitchFamily="18" charset="0"/>
              </a:rPr>
              <a:t>website</a:t>
            </a:r>
            <a:r>
              <a:rPr lang="en-IN" sz="1800" b="1" dirty="0">
                <a:solidFill>
                  <a:srgbClr val="002060"/>
                </a:solidFill>
                <a:latin typeface="Garamond" pitchFamily="18" charset="0"/>
              </a:rPr>
              <a:t>.</a:t>
            </a:r>
            <a:endParaRPr lang="en-IN" sz="18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r>
              <a:rPr lang="en-IN" sz="1800" b="1" dirty="0" smtClean="0">
                <a:solidFill>
                  <a:srgbClr val="002060"/>
                </a:solidFill>
                <a:latin typeface="Garamond" pitchFamily="18" charset="0"/>
              </a:rPr>
              <a:t>A ratio </a:t>
            </a:r>
            <a:r>
              <a:rPr lang="en-IN" sz="1800" b="1" dirty="0">
                <a:solidFill>
                  <a:srgbClr val="002060"/>
                </a:solidFill>
                <a:latin typeface="Garamond" pitchFamily="18" charset="0"/>
              </a:rPr>
              <a:t>of 1:1 between visibility and size; and number of documents, measured from the number of rich files in a web domain, and number of publications being collected by Google Scholar </a:t>
            </a:r>
            <a:r>
              <a:rPr lang="en-IN" sz="1800" b="1" dirty="0" smtClean="0">
                <a:solidFill>
                  <a:srgbClr val="002060"/>
                </a:solidFill>
                <a:latin typeface="Garamond" pitchFamily="18" charset="0"/>
              </a:rPr>
              <a:t>database.   </a:t>
            </a:r>
          </a:p>
          <a:p>
            <a:pPr marL="370332" indent="-342900" algn="just" eaLnBrk="1" fontAlgn="auto" hangingPunct="1">
              <a:lnSpc>
                <a:spcPct val="120000"/>
              </a:lnSpc>
              <a:spcAft>
                <a:spcPts val="0"/>
              </a:spcAft>
              <a:buClr>
                <a:schemeClr val="accent3"/>
              </a:buClr>
              <a:buFont typeface="Wingdings" pitchFamily="2" charset="2"/>
              <a:buChar char="§"/>
              <a:defRPr/>
            </a:pPr>
            <a:r>
              <a:rPr lang="en-IN" sz="1800" b="1" dirty="0" smtClean="0">
                <a:solidFill>
                  <a:srgbClr val="002060"/>
                </a:solidFill>
                <a:latin typeface="Garamond" pitchFamily="18" charset="0"/>
              </a:rPr>
              <a:t>The </a:t>
            </a:r>
            <a:r>
              <a:rPr lang="en-IN" sz="1800" b="1" dirty="0">
                <a:solidFill>
                  <a:srgbClr val="06BA42"/>
                </a:solidFill>
                <a:latin typeface="Garamond" pitchFamily="18" charset="0"/>
              </a:rPr>
              <a:t>rich files </a:t>
            </a:r>
            <a:r>
              <a:rPr lang="en-IN" sz="1800" b="1" dirty="0">
                <a:solidFill>
                  <a:srgbClr val="002060"/>
                </a:solidFill>
                <a:latin typeface="Garamond" pitchFamily="18" charset="0"/>
              </a:rPr>
              <a:t>comprise of </a:t>
            </a:r>
            <a:r>
              <a:rPr lang="en-IN" sz="1800" b="1" dirty="0">
                <a:solidFill>
                  <a:srgbClr val="7030A0"/>
                </a:solidFill>
                <a:latin typeface="Garamond" pitchFamily="18" charset="0"/>
              </a:rPr>
              <a:t>Portable Document Format (PDF)</a:t>
            </a:r>
            <a:r>
              <a:rPr lang="en-IN" sz="1800" b="1" dirty="0">
                <a:solidFill>
                  <a:srgbClr val="002060"/>
                </a:solidFill>
                <a:latin typeface="Garamond" pitchFamily="18" charset="0"/>
              </a:rPr>
              <a:t>, </a:t>
            </a:r>
            <a:r>
              <a:rPr lang="en-IN" sz="1800" b="1" dirty="0">
                <a:solidFill>
                  <a:srgbClr val="7030A0"/>
                </a:solidFill>
                <a:latin typeface="Garamond" pitchFamily="18" charset="0"/>
              </a:rPr>
              <a:t>Post Script (PS)</a:t>
            </a:r>
            <a:r>
              <a:rPr lang="en-IN" sz="1800" b="1" dirty="0">
                <a:solidFill>
                  <a:srgbClr val="002060"/>
                </a:solidFill>
                <a:latin typeface="Garamond" pitchFamily="18" charset="0"/>
              </a:rPr>
              <a:t>, </a:t>
            </a:r>
            <a:r>
              <a:rPr lang="en-IN" sz="1800" b="1" dirty="0">
                <a:solidFill>
                  <a:srgbClr val="7030A0"/>
                </a:solidFill>
                <a:latin typeface="Garamond" pitchFamily="18" charset="0"/>
              </a:rPr>
              <a:t>Microsoft Word (DOC) </a:t>
            </a:r>
            <a:r>
              <a:rPr lang="en-IN" sz="1800" b="1" dirty="0">
                <a:solidFill>
                  <a:srgbClr val="002060"/>
                </a:solidFill>
                <a:latin typeface="Garamond" pitchFamily="18" charset="0"/>
              </a:rPr>
              <a:t>and </a:t>
            </a:r>
            <a:r>
              <a:rPr lang="en-IN" sz="1800" b="1" dirty="0">
                <a:solidFill>
                  <a:srgbClr val="7030A0"/>
                </a:solidFill>
                <a:latin typeface="Garamond" pitchFamily="18" charset="0"/>
              </a:rPr>
              <a:t>Microsoft Power Point (PPT)</a:t>
            </a:r>
            <a:r>
              <a:rPr lang="en-IN" sz="1800" b="1" dirty="0">
                <a:solidFill>
                  <a:srgbClr val="002060"/>
                </a:solidFill>
                <a:latin typeface="Garamond" pitchFamily="18" charset="0"/>
              </a:rPr>
              <a:t>. </a:t>
            </a:r>
            <a:r>
              <a:rPr lang="en-IN" sz="1800" b="1" dirty="0" smtClean="0">
                <a:solidFill>
                  <a:srgbClr val="7030A0"/>
                </a:solidFill>
                <a:latin typeface="Garamond" pitchFamily="18" charset="0"/>
              </a:rPr>
              <a:t> </a:t>
            </a:r>
          </a:p>
          <a:p>
            <a:pPr marL="370332" indent="-342900" algn="just" eaLnBrk="1" fontAlgn="auto" hangingPunct="1">
              <a:lnSpc>
                <a:spcPct val="120000"/>
              </a:lnSpc>
              <a:spcAft>
                <a:spcPts val="0"/>
              </a:spcAft>
              <a:buClr>
                <a:schemeClr val="accent3"/>
              </a:buClr>
              <a:buFont typeface="Wingdings" pitchFamily="2" charset="2"/>
              <a:buChar char="§"/>
              <a:defRPr/>
            </a:pPr>
            <a:endParaRPr lang="en-IN" sz="19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endParaRPr lang="en-IN" sz="19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IN" sz="20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US" sz="2000" b="1" dirty="0">
              <a:solidFill>
                <a:srgbClr val="002060"/>
              </a:solidFill>
              <a:latin typeface="Garamond" pitchFamily="18" charset="0"/>
            </a:endParaRPr>
          </a:p>
        </p:txBody>
      </p:sp>
      <p:pic>
        <p:nvPicPr>
          <p:cNvPr id="53252" name="Picture 2" descr="D:\Webo_RP_Articles\Richfls-OBS.pn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3910" y="0"/>
            <a:ext cx="3959225"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D6CA349F-F678-4F57-981F-26FDFB6BEF89}" type="slidenum">
              <a:rPr lang="en-US" altLang="en-US" smtClean="0"/>
              <a:pPr>
                <a:defRPr/>
              </a:pPr>
              <a:t>36</a:t>
            </a:fld>
            <a:endParaRPr lang="en-US"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7612" y="685800"/>
            <a:ext cx="3429000" cy="762000"/>
          </a:xfrm>
        </p:spPr>
        <p:txBody>
          <a:bodyPr>
            <a:noAutofit/>
          </a:bodyPr>
          <a:lstStyle/>
          <a:p>
            <a:pPr>
              <a:defRPr/>
            </a:pPr>
            <a:r>
              <a:rPr lang="en-US" sz="2800" dirty="0" smtClean="0">
                <a:solidFill>
                  <a:srgbClr val="7030A0"/>
                </a:solidFill>
                <a:latin typeface="Century Schoolbook" pitchFamily="18" charset="0"/>
              </a:rPr>
              <a:t>Best Websites with Rich Files</a:t>
            </a:r>
            <a:endParaRPr lang="en-US" dirty="0">
              <a:solidFill>
                <a:schemeClr val="tx2">
                  <a:satMod val="130000"/>
                </a:schemeClr>
              </a:solidFill>
            </a:endParaRPr>
          </a:p>
        </p:txBody>
      </p:sp>
      <p:sp>
        <p:nvSpPr>
          <p:cNvPr id="3" name="Subtitle 2"/>
          <p:cNvSpPr>
            <a:spLocks noGrp="1"/>
          </p:cNvSpPr>
          <p:nvPr>
            <p:ph type="subTitle" idx="1"/>
          </p:nvPr>
        </p:nvSpPr>
        <p:spPr>
          <a:xfrm>
            <a:off x="1431925" y="2209800"/>
            <a:ext cx="7407275" cy="4267200"/>
          </a:xfrm>
        </p:spPr>
        <p:txBody>
          <a:bodyPr>
            <a:normAutofit/>
          </a:bodyPr>
          <a:lstStyle/>
          <a:p>
            <a:pPr marL="370332" indent="-342900" algn="just" eaLnBrk="1" fontAlgn="auto" hangingPunct="1">
              <a:lnSpc>
                <a:spcPct val="120000"/>
              </a:lnSpc>
              <a:spcAft>
                <a:spcPts val="0"/>
              </a:spcAft>
              <a:buClr>
                <a:schemeClr val="accent3"/>
              </a:buClr>
              <a:buFont typeface="Wingdings" pitchFamily="2" charset="2"/>
              <a:buChar char="§"/>
              <a:defRPr/>
            </a:pPr>
            <a:r>
              <a:rPr lang="en-IN" sz="1800" b="1" dirty="0" smtClean="0">
                <a:solidFill>
                  <a:srgbClr val="002060"/>
                </a:solidFill>
                <a:latin typeface="Garamond" pitchFamily="18" charset="0"/>
              </a:rPr>
              <a:t>Harvard </a:t>
            </a:r>
            <a:r>
              <a:rPr lang="en-IN" sz="1800" b="1" dirty="0">
                <a:solidFill>
                  <a:srgbClr val="002060"/>
                </a:solidFill>
                <a:latin typeface="Garamond" pitchFamily="18" charset="0"/>
              </a:rPr>
              <a:t>Smithsonian Center for Astrophysics, USA has the highest number of 9,11,000 PDFs and 29,200 PPTs and Institute for Astronomy, University of Hawaii, USA has highest number of 2,18,000 PS files and 1,02,000 DOC files. </a:t>
            </a:r>
            <a:r>
              <a:rPr lang="en-IN" sz="1800" b="1" dirty="0" smtClean="0">
                <a:solidFill>
                  <a:srgbClr val="002060"/>
                </a:solidFill>
                <a:latin typeface="Garamond" pitchFamily="18" charset="0"/>
              </a:rPr>
              <a:t> </a:t>
            </a:r>
          </a:p>
          <a:p>
            <a:pPr marL="370332" indent="-342900" algn="just" eaLnBrk="1" fontAlgn="auto" hangingPunct="1">
              <a:lnSpc>
                <a:spcPct val="120000"/>
              </a:lnSpc>
              <a:spcAft>
                <a:spcPts val="0"/>
              </a:spcAft>
              <a:buClr>
                <a:schemeClr val="accent3"/>
              </a:buClr>
              <a:buFont typeface="Wingdings" pitchFamily="2" charset="2"/>
              <a:buChar char="§"/>
              <a:defRPr/>
            </a:pPr>
            <a:r>
              <a:rPr lang="en-IN" sz="1800" b="1" dirty="0" smtClean="0">
                <a:solidFill>
                  <a:srgbClr val="002060"/>
                </a:solidFill>
                <a:latin typeface="Garamond" pitchFamily="18" charset="0"/>
              </a:rPr>
              <a:t>McDonald </a:t>
            </a:r>
            <a:r>
              <a:rPr lang="en-IN" sz="1800" b="1" dirty="0">
                <a:solidFill>
                  <a:srgbClr val="002060"/>
                </a:solidFill>
                <a:latin typeface="Garamond" pitchFamily="18" charset="0"/>
              </a:rPr>
              <a:t>Observatory, University of Texas, USA has the highest number of 5,95,000 PDFs, 43,400 DOC files, and 25,500 PPTs and European Southern Observatory (ESO), Germany has highest number of 90,100 PS files. </a:t>
            </a:r>
            <a:r>
              <a:rPr lang="en-IN" sz="1800" b="1" dirty="0" smtClean="0">
                <a:solidFill>
                  <a:srgbClr val="002060"/>
                </a:solidFill>
                <a:latin typeface="Garamond" pitchFamily="18" charset="0"/>
              </a:rPr>
              <a:t> </a:t>
            </a:r>
          </a:p>
          <a:p>
            <a:pPr marL="370332" indent="-342900" algn="just" eaLnBrk="1" fontAlgn="auto" hangingPunct="1">
              <a:lnSpc>
                <a:spcPct val="120000"/>
              </a:lnSpc>
              <a:spcAft>
                <a:spcPts val="0"/>
              </a:spcAft>
              <a:buClr>
                <a:schemeClr val="accent3"/>
              </a:buClr>
              <a:buFont typeface="Wingdings" pitchFamily="2" charset="2"/>
              <a:buChar char="§"/>
              <a:defRPr/>
            </a:pPr>
            <a:r>
              <a:rPr lang="en-IN" sz="1800" b="1" dirty="0" smtClean="0">
                <a:solidFill>
                  <a:srgbClr val="002060"/>
                </a:solidFill>
                <a:latin typeface="Garamond" pitchFamily="18" charset="0"/>
              </a:rPr>
              <a:t>NASA </a:t>
            </a:r>
            <a:r>
              <a:rPr lang="en-IN" sz="1800" b="1" dirty="0">
                <a:solidFill>
                  <a:srgbClr val="002060"/>
                </a:solidFill>
                <a:latin typeface="Garamond" pitchFamily="18" charset="0"/>
              </a:rPr>
              <a:t>Ames Research Centre, USA has the highest number of 4,63,000 PDFs and INPE - National Institute for Space Research, Brazil has 5,390 DOC files and 9,340 PPTs and Institute of Space and Astronautical Science, Japan has highest number of 53,200 PS files. </a:t>
            </a:r>
            <a:r>
              <a:rPr lang="en-IN" sz="1800" b="1" dirty="0" smtClean="0">
                <a:solidFill>
                  <a:srgbClr val="002060"/>
                </a:solidFill>
                <a:latin typeface="Garamond" pitchFamily="18" charset="0"/>
              </a:rPr>
              <a:t>   </a:t>
            </a:r>
          </a:p>
          <a:p>
            <a:pPr marL="370332" indent="-342900" algn="just" eaLnBrk="1" fontAlgn="auto" hangingPunct="1">
              <a:lnSpc>
                <a:spcPct val="120000"/>
              </a:lnSpc>
              <a:spcAft>
                <a:spcPts val="0"/>
              </a:spcAft>
              <a:buClr>
                <a:schemeClr val="accent3"/>
              </a:buClr>
              <a:buFont typeface="Wingdings" pitchFamily="2" charset="2"/>
              <a:buChar char="§"/>
              <a:defRPr/>
            </a:pPr>
            <a:endParaRPr lang="en-IN" sz="18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endParaRPr lang="en-IN" sz="19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IN" sz="20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US" sz="2000" b="1" dirty="0">
              <a:solidFill>
                <a:srgbClr val="002060"/>
              </a:solidFill>
              <a:latin typeface="Garamond" pitchFamily="18" charset="0"/>
            </a:endParaRPr>
          </a:p>
        </p:txBody>
      </p:sp>
      <p:pic>
        <p:nvPicPr>
          <p:cNvPr id="54276" name="Picture 2" descr="D:\Webo_RP_Articles\Richfls-SS.pn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362" y="0"/>
            <a:ext cx="4211638"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D6CA349F-F678-4F57-981F-26FDFB6BEF89}" type="slidenum">
              <a:rPr lang="en-US" altLang="en-US" smtClean="0"/>
              <a:pPr>
                <a:defRPr/>
              </a:pPr>
              <a:t>37</a:t>
            </a:fld>
            <a:endParaRPr lang="en-US"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57200"/>
            <a:ext cx="1828800" cy="762000"/>
          </a:xfrm>
        </p:spPr>
        <p:txBody>
          <a:bodyPr>
            <a:noAutofit/>
          </a:bodyPr>
          <a:lstStyle/>
          <a:p>
            <a:pPr>
              <a:defRPr/>
            </a:pPr>
            <a:r>
              <a:rPr lang="en-US" sz="2800" dirty="0" smtClean="0">
                <a:solidFill>
                  <a:srgbClr val="7030A0"/>
                </a:solidFill>
                <a:latin typeface="Century Schoolbook" pitchFamily="18" charset="0"/>
              </a:rPr>
              <a:t>WISER Ranking</a:t>
            </a:r>
            <a:endParaRPr lang="en-US" dirty="0">
              <a:solidFill>
                <a:schemeClr val="tx2">
                  <a:satMod val="130000"/>
                </a:schemeClr>
              </a:solidFill>
            </a:endParaRPr>
          </a:p>
        </p:txBody>
      </p:sp>
      <p:sp>
        <p:nvSpPr>
          <p:cNvPr id="3" name="Subtitle 2"/>
          <p:cNvSpPr>
            <a:spLocks noGrp="1"/>
          </p:cNvSpPr>
          <p:nvPr>
            <p:ph type="subTitle" idx="1"/>
          </p:nvPr>
        </p:nvSpPr>
        <p:spPr>
          <a:xfrm>
            <a:off x="1431925" y="2209800"/>
            <a:ext cx="7407275" cy="4267200"/>
          </a:xfrm>
        </p:spPr>
        <p:txBody>
          <a:bodyPr>
            <a:normAutofit fontScale="92500" lnSpcReduction="10000"/>
          </a:bodyPr>
          <a:lstStyle/>
          <a:p>
            <a:pPr marL="370332" indent="-342900" algn="just" eaLnBrk="1" fontAlgn="auto" hangingPunct="1">
              <a:lnSpc>
                <a:spcPct val="120000"/>
              </a:lnSpc>
              <a:spcAft>
                <a:spcPts val="0"/>
              </a:spcAft>
              <a:buClr>
                <a:schemeClr val="accent3"/>
              </a:buClr>
              <a:buFont typeface="Wingdings" pitchFamily="2" charset="2"/>
              <a:buChar char="§"/>
              <a:defRPr/>
            </a:pPr>
            <a:r>
              <a:rPr lang="en-IN" sz="2100" b="1" dirty="0">
                <a:solidFill>
                  <a:srgbClr val="002060"/>
                </a:solidFill>
                <a:latin typeface="Garamond" pitchFamily="18" charset="0"/>
              </a:rPr>
              <a:t>WISER Ranking (WR) is based on four indicators viz., Size, Visibility, Rich Files and Scholar. They are combined according to the following formula for the WISER Ranking.  </a:t>
            </a:r>
            <a:endParaRPr lang="en-IN" sz="21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r>
              <a:rPr lang="en-IN" sz="2100" b="1" dirty="0" err="1" smtClean="0">
                <a:solidFill>
                  <a:srgbClr val="002060"/>
                </a:solidFill>
                <a:latin typeface="Garamond" pitchFamily="18" charset="0"/>
              </a:rPr>
              <a:t>WR</a:t>
            </a:r>
            <a:r>
              <a:rPr lang="en-IN" sz="2100" b="1" dirty="0" smtClean="0">
                <a:solidFill>
                  <a:srgbClr val="002060"/>
                </a:solidFill>
                <a:latin typeface="Garamond" pitchFamily="18" charset="0"/>
              </a:rPr>
              <a:t> </a:t>
            </a:r>
            <a:r>
              <a:rPr lang="en-IN" sz="2100" b="1" dirty="0">
                <a:solidFill>
                  <a:srgbClr val="002060"/>
                </a:solidFill>
                <a:latin typeface="Garamond" pitchFamily="18" charset="0"/>
              </a:rPr>
              <a:t>= Log (Visibility 50%) + Log (Size 20%) + Log (Rich files 15%) + Log (Scholar15</a:t>
            </a:r>
            <a:r>
              <a:rPr lang="en-IN" sz="2100" b="1" dirty="0" smtClean="0">
                <a:solidFill>
                  <a:srgbClr val="002060"/>
                </a:solidFill>
                <a:latin typeface="Garamond" pitchFamily="18" charset="0"/>
              </a:rPr>
              <a:t>%).  </a:t>
            </a:r>
            <a:endParaRPr lang="en-IN" sz="2100" b="1" dirty="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r>
              <a:rPr lang="en-IN" sz="2100" b="1" dirty="0" smtClean="0">
                <a:solidFill>
                  <a:srgbClr val="002060"/>
                </a:solidFill>
                <a:latin typeface="Garamond" pitchFamily="18" charset="0"/>
              </a:rPr>
              <a:t>The </a:t>
            </a:r>
            <a:r>
              <a:rPr lang="en-IN" sz="2100" b="1" dirty="0">
                <a:solidFill>
                  <a:srgbClr val="002060"/>
                </a:solidFill>
                <a:latin typeface="Garamond" pitchFamily="18" charset="0"/>
              </a:rPr>
              <a:t>visibility is the external links received (in-links) by the web site, size is the total number of web pages, rich files </a:t>
            </a:r>
            <a:r>
              <a:rPr lang="en-IN" sz="2100" b="1" dirty="0" smtClean="0">
                <a:solidFill>
                  <a:srgbClr val="002060"/>
                </a:solidFill>
                <a:latin typeface="Garamond" pitchFamily="18" charset="0"/>
              </a:rPr>
              <a:t>available </a:t>
            </a:r>
            <a:r>
              <a:rPr lang="en-IN" sz="2100" b="1" dirty="0">
                <a:solidFill>
                  <a:srgbClr val="002060"/>
                </a:solidFill>
                <a:latin typeface="Garamond" pitchFamily="18" charset="0"/>
              </a:rPr>
              <a:t>in the web site and Scholar is the number of papers, citations, reports and other academic items retrieved from Google Scholar. For each website, these data were collected, computed, log </a:t>
            </a:r>
            <a:r>
              <a:rPr lang="en-IN" sz="2100" b="1" dirty="0" smtClean="0">
                <a:solidFill>
                  <a:srgbClr val="002060"/>
                </a:solidFill>
                <a:latin typeface="Garamond" pitchFamily="18" charset="0"/>
              </a:rPr>
              <a:t>normalized. </a:t>
            </a:r>
          </a:p>
          <a:p>
            <a:pPr marL="370332" indent="-342900" algn="just" eaLnBrk="1" fontAlgn="auto" hangingPunct="1">
              <a:lnSpc>
                <a:spcPct val="120000"/>
              </a:lnSpc>
              <a:spcAft>
                <a:spcPts val="0"/>
              </a:spcAft>
              <a:buClr>
                <a:schemeClr val="accent3"/>
              </a:buClr>
              <a:buFont typeface="Wingdings" pitchFamily="2" charset="2"/>
              <a:buChar char="§"/>
              <a:defRPr/>
            </a:pPr>
            <a:r>
              <a:rPr lang="en-IN" sz="2100" b="1" dirty="0" smtClean="0">
                <a:solidFill>
                  <a:srgbClr val="002060"/>
                </a:solidFill>
                <a:latin typeface="Garamond" pitchFamily="18" charset="0"/>
              </a:rPr>
              <a:t>Ranking has been </a:t>
            </a:r>
            <a:r>
              <a:rPr lang="en-IN" sz="2100" b="1" dirty="0">
                <a:solidFill>
                  <a:srgbClr val="002060"/>
                </a:solidFill>
                <a:latin typeface="Garamond" pitchFamily="18" charset="0"/>
              </a:rPr>
              <a:t>assigned on basis of highest value to lowest value for AA, OBS and SS Libraries’ </a:t>
            </a:r>
            <a:r>
              <a:rPr lang="en-IN" sz="2100" b="1" dirty="0" smtClean="0">
                <a:solidFill>
                  <a:srgbClr val="002060"/>
                </a:solidFill>
                <a:latin typeface="Garamond" pitchFamily="18" charset="0"/>
              </a:rPr>
              <a:t>Websites.    </a:t>
            </a:r>
            <a:endParaRPr lang="en-IN" sz="2100" b="1" dirty="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endParaRPr lang="en-IN" sz="18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endParaRPr lang="en-IN" sz="19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endParaRPr lang="en-IN" sz="19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IN" sz="20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US" sz="2000" b="1" dirty="0">
              <a:solidFill>
                <a:srgbClr val="002060"/>
              </a:solidFill>
              <a:latin typeface="Garamond" pitchFamily="18" charset="0"/>
            </a:endParaRPr>
          </a:p>
        </p:txBody>
      </p:sp>
      <p:pic>
        <p:nvPicPr>
          <p:cNvPr id="55300" name="Picture 2" descr="D:\Webo_RP_Articles\WISER-AA.pn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0"/>
            <a:ext cx="4140200"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D6CA349F-F678-4F57-981F-26FDFB6BEF89}" type="slidenum">
              <a:rPr lang="en-US" altLang="en-US" smtClean="0"/>
              <a:pPr>
                <a:defRPr/>
              </a:pPr>
              <a:t>38</a:t>
            </a:fld>
            <a:endParaRPr lang="en-US"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57200"/>
            <a:ext cx="3048000" cy="762000"/>
          </a:xfrm>
        </p:spPr>
        <p:txBody>
          <a:bodyPr>
            <a:noAutofit/>
          </a:bodyPr>
          <a:lstStyle/>
          <a:p>
            <a:pPr>
              <a:defRPr/>
            </a:pPr>
            <a:r>
              <a:rPr lang="en-US" sz="2800" dirty="0" smtClean="0">
                <a:solidFill>
                  <a:srgbClr val="7030A0"/>
                </a:solidFill>
                <a:latin typeface="Century Schoolbook" pitchFamily="18" charset="0"/>
              </a:rPr>
              <a:t>Highest WISER Ranking</a:t>
            </a:r>
            <a:endParaRPr lang="en-US" dirty="0">
              <a:solidFill>
                <a:schemeClr val="tx2">
                  <a:satMod val="130000"/>
                </a:schemeClr>
              </a:solidFill>
            </a:endParaRPr>
          </a:p>
        </p:txBody>
      </p:sp>
      <p:sp>
        <p:nvSpPr>
          <p:cNvPr id="3" name="Subtitle 2"/>
          <p:cNvSpPr>
            <a:spLocks noGrp="1"/>
          </p:cNvSpPr>
          <p:nvPr>
            <p:ph type="subTitle" idx="1"/>
          </p:nvPr>
        </p:nvSpPr>
        <p:spPr>
          <a:xfrm>
            <a:off x="1431925" y="2209800"/>
            <a:ext cx="7407275" cy="4267200"/>
          </a:xfrm>
        </p:spPr>
        <p:txBody>
          <a:bodyPr>
            <a:normAutofit/>
          </a:bodyPr>
          <a:lstStyle/>
          <a:p>
            <a:pPr marL="370332" indent="-342900" algn="just" eaLnBrk="1" fontAlgn="auto" hangingPunct="1">
              <a:lnSpc>
                <a:spcPct val="120000"/>
              </a:lnSpc>
              <a:spcAft>
                <a:spcPts val="0"/>
              </a:spcAft>
              <a:buClr>
                <a:schemeClr val="accent3"/>
              </a:buClr>
              <a:buFont typeface="Wingdings" pitchFamily="2" charset="2"/>
              <a:buChar char="§"/>
              <a:defRPr/>
            </a:pPr>
            <a:r>
              <a:rPr lang="en-IN" sz="2100" b="1" dirty="0" smtClean="0">
                <a:solidFill>
                  <a:srgbClr val="002060"/>
                </a:solidFill>
                <a:latin typeface="Garamond" pitchFamily="18" charset="0"/>
              </a:rPr>
              <a:t>According </a:t>
            </a:r>
            <a:r>
              <a:rPr lang="en-IN" sz="2100" b="1" dirty="0">
                <a:solidFill>
                  <a:srgbClr val="002060"/>
                </a:solidFill>
                <a:latin typeface="Garamond" pitchFamily="18" charset="0"/>
              </a:rPr>
              <a:t>to WISER ranking, Harvard Smithsonian Center for Astrophysics Library, USA ranks 1</a:t>
            </a:r>
            <a:r>
              <a:rPr lang="en-IN" sz="2100" b="1" baseline="30000" dirty="0">
                <a:solidFill>
                  <a:srgbClr val="002060"/>
                </a:solidFill>
                <a:latin typeface="Garamond" pitchFamily="18" charset="0"/>
              </a:rPr>
              <a:t>st</a:t>
            </a:r>
            <a:r>
              <a:rPr lang="en-IN" sz="2100" b="1" dirty="0">
                <a:solidFill>
                  <a:srgbClr val="002060"/>
                </a:solidFill>
                <a:latin typeface="Garamond" pitchFamily="18" charset="0"/>
              </a:rPr>
              <a:t> and Astronomical Society of South Australia Library has stands in last </a:t>
            </a:r>
            <a:r>
              <a:rPr lang="en-IN" sz="2100" b="1" dirty="0" smtClean="0">
                <a:solidFill>
                  <a:srgbClr val="002060"/>
                </a:solidFill>
                <a:latin typeface="Garamond" pitchFamily="18" charset="0"/>
              </a:rPr>
              <a:t>position.  </a:t>
            </a:r>
            <a:endParaRPr lang="en-IN" sz="2100" b="1" dirty="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r>
              <a:rPr lang="en-IN" sz="2100" b="1" dirty="0" smtClean="0">
                <a:solidFill>
                  <a:srgbClr val="002060"/>
                </a:solidFill>
                <a:latin typeface="Garamond" pitchFamily="18" charset="0"/>
              </a:rPr>
              <a:t>European </a:t>
            </a:r>
            <a:r>
              <a:rPr lang="en-IN" sz="2100" b="1" dirty="0">
                <a:solidFill>
                  <a:srgbClr val="002060"/>
                </a:solidFill>
                <a:latin typeface="Garamond" pitchFamily="18" charset="0"/>
              </a:rPr>
              <a:t>Southern Observatory (ESO) Library, Germany ranks 1</a:t>
            </a:r>
            <a:r>
              <a:rPr lang="en-IN" sz="2100" b="1" baseline="30000" dirty="0">
                <a:solidFill>
                  <a:srgbClr val="002060"/>
                </a:solidFill>
                <a:latin typeface="Garamond" pitchFamily="18" charset="0"/>
              </a:rPr>
              <a:t>st</a:t>
            </a:r>
            <a:r>
              <a:rPr lang="en-IN" sz="2100" b="1" dirty="0">
                <a:solidFill>
                  <a:srgbClr val="002060"/>
                </a:solidFill>
                <a:latin typeface="Garamond" pitchFamily="18" charset="0"/>
              </a:rPr>
              <a:t> and Purple Mountain Observatory Library, China ranked at the last </a:t>
            </a:r>
            <a:r>
              <a:rPr lang="en-IN" sz="2100" b="1" dirty="0" smtClean="0">
                <a:solidFill>
                  <a:srgbClr val="002060"/>
                </a:solidFill>
                <a:latin typeface="Garamond" pitchFamily="18" charset="0"/>
              </a:rPr>
              <a:t>position in WISER ranking.  </a:t>
            </a:r>
            <a:endParaRPr lang="en-IN" sz="2100" b="1" dirty="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r>
              <a:rPr lang="en-IN" sz="2100" b="1" dirty="0" smtClean="0">
                <a:solidFill>
                  <a:srgbClr val="002060"/>
                </a:solidFill>
                <a:latin typeface="Garamond" pitchFamily="18" charset="0"/>
              </a:rPr>
              <a:t>Space </a:t>
            </a:r>
            <a:r>
              <a:rPr lang="en-IN" sz="2100" b="1" dirty="0">
                <a:solidFill>
                  <a:srgbClr val="002060"/>
                </a:solidFill>
                <a:latin typeface="Garamond" pitchFamily="18" charset="0"/>
              </a:rPr>
              <a:t>Telescope Science Institute Library, USA ranks 1</a:t>
            </a:r>
            <a:r>
              <a:rPr lang="en-IN" sz="2100" b="1" baseline="30000" dirty="0">
                <a:solidFill>
                  <a:srgbClr val="002060"/>
                </a:solidFill>
                <a:latin typeface="Garamond" pitchFamily="18" charset="0"/>
              </a:rPr>
              <a:t>st</a:t>
            </a:r>
            <a:r>
              <a:rPr lang="en-IN" sz="2100" b="1" dirty="0">
                <a:solidFill>
                  <a:srgbClr val="002060"/>
                </a:solidFill>
                <a:latin typeface="Garamond" pitchFamily="18" charset="0"/>
              </a:rPr>
              <a:t> and Institute of Space Technology Library, Pakistan positioned at the </a:t>
            </a:r>
            <a:r>
              <a:rPr lang="en-IN" sz="2100" b="1" dirty="0" smtClean="0">
                <a:solidFill>
                  <a:srgbClr val="002060"/>
                </a:solidFill>
                <a:latin typeface="Garamond" pitchFamily="18" charset="0"/>
              </a:rPr>
              <a:t>last. </a:t>
            </a:r>
            <a:endParaRPr lang="en-IN" sz="2100" b="1" dirty="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endParaRPr lang="en-IN" sz="21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endParaRPr lang="en-IN" sz="18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endParaRPr lang="en-IN" sz="19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endParaRPr lang="en-IN" sz="19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IN" sz="20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US" sz="2000" b="1" dirty="0">
              <a:solidFill>
                <a:srgbClr val="002060"/>
              </a:solidFill>
              <a:latin typeface="Garamond" pitchFamily="18" charset="0"/>
            </a:endParaRPr>
          </a:p>
        </p:txBody>
      </p:sp>
      <p:pic>
        <p:nvPicPr>
          <p:cNvPr id="56324" name="Picture 2" descr="D:\Webo_RP_Articles\WISER-OBS.pn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8560" y="0"/>
            <a:ext cx="41402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D6CA349F-F678-4F57-981F-26FDFB6BEF89}" type="slidenum">
              <a:rPr lang="en-US" altLang="en-US" smtClean="0"/>
              <a:pPr>
                <a:defRPr/>
              </a:pPr>
              <a:t>39</a:t>
            </a:fld>
            <a:endParaRPr lang="en-US"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524000" y="2734270"/>
            <a:ext cx="5791200" cy="328553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Oval 4"/>
          <p:cNvSpPr/>
          <p:nvPr/>
        </p:nvSpPr>
        <p:spPr>
          <a:xfrm>
            <a:off x="1760075" y="2986206"/>
            <a:ext cx="4227781" cy="229493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Oval 5"/>
          <p:cNvSpPr/>
          <p:nvPr/>
        </p:nvSpPr>
        <p:spPr>
          <a:xfrm>
            <a:off x="4419600" y="3317243"/>
            <a:ext cx="2590800" cy="1752600"/>
          </a:xfrm>
          <a:prstGeom prst="ellipse">
            <a:avLst/>
          </a:prstGeom>
          <a:noFill/>
          <a:ln w="38100">
            <a:solidFill>
              <a:srgbClr val="06BA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Oval 6"/>
          <p:cNvSpPr/>
          <p:nvPr/>
        </p:nvSpPr>
        <p:spPr>
          <a:xfrm>
            <a:off x="2986308" y="3422890"/>
            <a:ext cx="2590800" cy="175260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TextBox 7"/>
          <p:cNvSpPr txBox="1"/>
          <p:nvPr/>
        </p:nvSpPr>
        <p:spPr>
          <a:xfrm>
            <a:off x="1937102" y="1686880"/>
            <a:ext cx="2344606" cy="1200329"/>
          </a:xfrm>
          <a:prstGeom prst="rect">
            <a:avLst/>
          </a:prstGeom>
          <a:noFill/>
        </p:spPr>
        <p:txBody>
          <a:bodyPr wrap="square" rtlCol="0">
            <a:spAutoFit/>
          </a:bodyPr>
          <a:lstStyle/>
          <a:p>
            <a:r>
              <a:rPr lang="en-IN" sz="2400" u="sng" dirty="0" err="1" smtClean="0"/>
              <a:t>Informetrics</a:t>
            </a:r>
            <a:r>
              <a:rPr lang="en-IN" sz="2400" dirty="0" smtClean="0"/>
              <a:t>:</a:t>
            </a:r>
            <a:br>
              <a:rPr lang="en-IN" sz="2400" dirty="0" smtClean="0"/>
            </a:br>
            <a:r>
              <a:rPr lang="en-IN" sz="2400" dirty="0" smtClean="0"/>
              <a:t>Relating to information</a:t>
            </a:r>
            <a:endParaRPr lang="en-IN" sz="2400" dirty="0"/>
          </a:p>
        </p:txBody>
      </p:sp>
      <p:sp>
        <p:nvSpPr>
          <p:cNvPr id="10" name="TextBox 9"/>
          <p:cNvSpPr txBox="1"/>
          <p:nvPr/>
        </p:nvSpPr>
        <p:spPr>
          <a:xfrm>
            <a:off x="4694810" y="2283319"/>
            <a:ext cx="2416272" cy="830997"/>
          </a:xfrm>
          <a:prstGeom prst="rect">
            <a:avLst/>
          </a:prstGeom>
          <a:solidFill>
            <a:schemeClr val="bg1">
              <a:alpha val="70000"/>
            </a:schemeClr>
          </a:solidFill>
        </p:spPr>
        <p:txBody>
          <a:bodyPr wrap="square" rtlCol="0">
            <a:spAutoFit/>
          </a:bodyPr>
          <a:lstStyle/>
          <a:p>
            <a:r>
              <a:rPr lang="en-IN" sz="1600" u="sng" dirty="0" err="1" smtClean="0">
                <a:solidFill>
                  <a:schemeClr val="accent3">
                    <a:lumMod val="75000"/>
                  </a:schemeClr>
                </a:solidFill>
              </a:rPr>
              <a:t>Bibliometrics</a:t>
            </a:r>
            <a:r>
              <a:rPr lang="en-IN" sz="1600" u="sng" dirty="0" smtClean="0">
                <a:solidFill>
                  <a:schemeClr val="accent3">
                    <a:lumMod val="75000"/>
                  </a:schemeClr>
                </a:solidFill>
              </a:rPr>
              <a:t>:</a:t>
            </a:r>
          </a:p>
          <a:p>
            <a:r>
              <a:rPr lang="en-IN" sz="1600" dirty="0" smtClean="0">
                <a:solidFill>
                  <a:schemeClr val="accent3">
                    <a:lumMod val="75000"/>
                  </a:schemeClr>
                </a:solidFill>
              </a:rPr>
              <a:t>Relating to publications and their citations</a:t>
            </a:r>
            <a:endParaRPr lang="en-IN" sz="1600" dirty="0">
              <a:solidFill>
                <a:schemeClr val="accent3">
                  <a:lumMod val="75000"/>
                </a:schemeClr>
              </a:solidFill>
            </a:endParaRPr>
          </a:p>
        </p:txBody>
      </p:sp>
      <p:sp>
        <p:nvSpPr>
          <p:cNvPr id="11" name="TextBox 10"/>
          <p:cNvSpPr txBox="1"/>
          <p:nvPr/>
        </p:nvSpPr>
        <p:spPr>
          <a:xfrm>
            <a:off x="7315200" y="3344488"/>
            <a:ext cx="1828800" cy="1200329"/>
          </a:xfrm>
          <a:prstGeom prst="rect">
            <a:avLst/>
          </a:prstGeom>
          <a:solidFill>
            <a:schemeClr val="bg1">
              <a:alpha val="50000"/>
            </a:schemeClr>
          </a:solidFill>
        </p:spPr>
        <p:txBody>
          <a:bodyPr wrap="square" rtlCol="0">
            <a:spAutoFit/>
          </a:bodyPr>
          <a:lstStyle/>
          <a:p>
            <a:r>
              <a:rPr lang="en-IN" u="sng" dirty="0" err="1" smtClean="0">
                <a:solidFill>
                  <a:srgbClr val="06BA42"/>
                </a:solidFill>
              </a:rPr>
              <a:t>Scientometrics</a:t>
            </a:r>
            <a:r>
              <a:rPr lang="en-IN" dirty="0" smtClean="0">
                <a:solidFill>
                  <a:srgbClr val="06BA42"/>
                </a:solidFill>
              </a:rPr>
              <a:t>:</a:t>
            </a:r>
          </a:p>
          <a:p>
            <a:r>
              <a:rPr lang="en-IN" dirty="0" smtClean="0">
                <a:solidFill>
                  <a:srgbClr val="06BA42"/>
                </a:solidFill>
              </a:rPr>
              <a:t>Relating to scientific literature</a:t>
            </a:r>
            <a:endParaRPr lang="en-IN" dirty="0">
              <a:solidFill>
                <a:srgbClr val="06BA42"/>
              </a:solidFill>
            </a:endParaRPr>
          </a:p>
        </p:txBody>
      </p:sp>
      <p:sp>
        <p:nvSpPr>
          <p:cNvPr id="12" name="TextBox 11"/>
          <p:cNvSpPr txBox="1"/>
          <p:nvPr/>
        </p:nvSpPr>
        <p:spPr>
          <a:xfrm>
            <a:off x="2134777" y="3279314"/>
            <a:ext cx="2364541" cy="830997"/>
          </a:xfrm>
          <a:prstGeom prst="rect">
            <a:avLst/>
          </a:prstGeom>
          <a:solidFill>
            <a:schemeClr val="bg1">
              <a:alpha val="50000"/>
            </a:schemeClr>
          </a:solidFill>
        </p:spPr>
        <p:txBody>
          <a:bodyPr wrap="square" rtlCol="0">
            <a:spAutoFit/>
          </a:bodyPr>
          <a:lstStyle/>
          <a:p>
            <a:r>
              <a:rPr lang="en-IN" sz="1600" u="sng" dirty="0" err="1" smtClean="0">
                <a:solidFill>
                  <a:schemeClr val="accent1">
                    <a:lumMod val="50000"/>
                  </a:schemeClr>
                </a:solidFill>
              </a:rPr>
              <a:t>Cybermetrics</a:t>
            </a:r>
            <a:r>
              <a:rPr lang="en-IN" sz="1600" dirty="0" smtClean="0">
                <a:solidFill>
                  <a:schemeClr val="accent1">
                    <a:lumMod val="50000"/>
                  </a:schemeClr>
                </a:solidFill>
              </a:rPr>
              <a:t>: Relating to information in the virtual space</a:t>
            </a:r>
            <a:endParaRPr lang="en-IN" sz="1600" dirty="0">
              <a:solidFill>
                <a:schemeClr val="accent1">
                  <a:lumMod val="50000"/>
                </a:schemeClr>
              </a:solidFill>
            </a:endParaRPr>
          </a:p>
        </p:txBody>
      </p:sp>
      <p:sp>
        <p:nvSpPr>
          <p:cNvPr id="13" name="Oval 12"/>
          <p:cNvSpPr/>
          <p:nvPr/>
        </p:nvSpPr>
        <p:spPr>
          <a:xfrm>
            <a:off x="3200400" y="3917744"/>
            <a:ext cx="1981200" cy="1152099"/>
          </a:xfrm>
          <a:prstGeom prst="ellipse">
            <a:avLst/>
          </a:prstGeom>
          <a:solidFill>
            <a:schemeClr val="tx2">
              <a:lumMod val="60000"/>
              <a:lumOff val="40000"/>
              <a:alpha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TextBox 13"/>
          <p:cNvSpPr txBox="1"/>
          <p:nvPr/>
        </p:nvSpPr>
        <p:spPr>
          <a:xfrm>
            <a:off x="3559272" y="4016739"/>
            <a:ext cx="2133600" cy="954107"/>
          </a:xfrm>
          <a:prstGeom prst="rect">
            <a:avLst/>
          </a:prstGeom>
          <a:noFill/>
        </p:spPr>
        <p:txBody>
          <a:bodyPr wrap="square" rtlCol="0">
            <a:spAutoFit/>
          </a:bodyPr>
          <a:lstStyle/>
          <a:p>
            <a:r>
              <a:rPr lang="en-IN" sz="1400" b="1" u="sng" dirty="0" smtClean="0">
                <a:solidFill>
                  <a:schemeClr val="accent3">
                    <a:lumMod val="75000"/>
                  </a:schemeClr>
                </a:solidFill>
              </a:rPr>
              <a:t>Webometrics:</a:t>
            </a:r>
          </a:p>
          <a:p>
            <a:r>
              <a:rPr lang="en-IN" sz="1400" b="1" dirty="0" smtClean="0">
                <a:solidFill>
                  <a:schemeClr val="accent3">
                    <a:lumMod val="75000"/>
                  </a:schemeClr>
                </a:solidFill>
              </a:rPr>
              <a:t>Relating to web contents and interrelation</a:t>
            </a:r>
            <a:endParaRPr lang="en-IN" sz="1400" b="1" dirty="0">
              <a:solidFill>
                <a:schemeClr val="accent3">
                  <a:lumMod val="75000"/>
                </a:schemeClr>
              </a:solidFill>
            </a:endParaRPr>
          </a:p>
        </p:txBody>
      </p:sp>
      <p:sp>
        <p:nvSpPr>
          <p:cNvPr id="15" name="Title 14"/>
          <p:cNvSpPr>
            <a:spLocks noGrp="1"/>
          </p:cNvSpPr>
          <p:nvPr>
            <p:ph type="title"/>
          </p:nvPr>
        </p:nvSpPr>
        <p:spPr>
          <a:xfrm>
            <a:off x="1295400" y="-15585"/>
            <a:ext cx="7498080" cy="1143000"/>
          </a:xfrm>
        </p:spPr>
        <p:txBody>
          <a:bodyPr>
            <a:normAutofit/>
          </a:bodyPr>
          <a:lstStyle/>
          <a:p>
            <a:r>
              <a:rPr lang="en-IN" sz="3600" dirty="0" smtClean="0">
                <a:solidFill>
                  <a:srgbClr val="7030A0"/>
                </a:solidFill>
              </a:rPr>
              <a:t>5 Metrics of Information</a:t>
            </a:r>
            <a:endParaRPr lang="en-IN" sz="3600" dirty="0">
              <a:solidFill>
                <a:srgbClr val="7030A0"/>
              </a:solidFill>
            </a:endParaRPr>
          </a:p>
        </p:txBody>
      </p:sp>
      <p:sp>
        <p:nvSpPr>
          <p:cNvPr id="17" name="Slide Number Placeholder 16"/>
          <p:cNvSpPr>
            <a:spLocks noGrp="1"/>
          </p:cNvSpPr>
          <p:nvPr>
            <p:ph type="sldNum" sz="quarter" idx="12"/>
          </p:nvPr>
        </p:nvSpPr>
        <p:spPr/>
        <p:txBody>
          <a:bodyPr/>
          <a:lstStyle/>
          <a:p>
            <a:pPr>
              <a:defRPr/>
            </a:pPr>
            <a:fld id="{E1D14312-6682-404A-9F65-271DB8C62EF6}" type="slidenum">
              <a:rPr lang="en-US" altLang="en-US" smtClean="0"/>
              <a:pPr>
                <a:defRPr/>
              </a:pPr>
              <a:t>4</a:t>
            </a:fld>
            <a:endParaRPr lang="en-US" altLang="en-US"/>
          </a:p>
        </p:txBody>
      </p:sp>
    </p:spTree>
    <p:extLst>
      <p:ext uri="{BB962C8B-B14F-4D97-AF65-F5344CB8AC3E}">
        <p14:creationId xmlns:p14="http://schemas.microsoft.com/office/powerpoint/2010/main" val="297776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1" grpId="0" animBg="1"/>
      <p:bldP spid="12" grpId="0" animBg="1"/>
      <p:bldP spid="13" grpId="0" animBg="1"/>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57200"/>
            <a:ext cx="2362200" cy="838200"/>
          </a:xfrm>
        </p:spPr>
        <p:txBody>
          <a:bodyPr>
            <a:noAutofit/>
          </a:bodyPr>
          <a:lstStyle/>
          <a:p>
            <a:pPr>
              <a:defRPr/>
            </a:pPr>
            <a:r>
              <a:rPr lang="en-US" sz="2800" dirty="0">
                <a:solidFill>
                  <a:srgbClr val="7030A0"/>
                </a:solidFill>
                <a:latin typeface="Century Schoolbook" pitchFamily="18" charset="0"/>
              </a:rPr>
              <a:t>Google PageRank </a:t>
            </a:r>
            <a:endParaRPr lang="en-US" dirty="0">
              <a:solidFill>
                <a:schemeClr val="tx2">
                  <a:satMod val="130000"/>
                </a:schemeClr>
              </a:solidFill>
            </a:endParaRPr>
          </a:p>
        </p:txBody>
      </p:sp>
      <p:sp>
        <p:nvSpPr>
          <p:cNvPr id="3" name="Subtitle 2"/>
          <p:cNvSpPr>
            <a:spLocks noGrp="1"/>
          </p:cNvSpPr>
          <p:nvPr>
            <p:ph type="subTitle" idx="1"/>
          </p:nvPr>
        </p:nvSpPr>
        <p:spPr>
          <a:xfrm>
            <a:off x="1431925" y="2209800"/>
            <a:ext cx="7407275" cy="4267200"/>
          </a:xfrm>
        </p:spPr>
        <p:txBody>
          <a:bodyPr>
            <a:normAutofit/>
          </a:bodyPr>
          <a:lstStyle/>
          <a:p>
            <a:pPr marL="370332" indent="-342900" algn="just" eaLnBrk="1" fontAlgn="auto" hangingPunct="1">
              <a:lnSpc>
                <a:spcPct val="120000"/>
              </a:lnSpc>
              <a:spcAft>
                <a:spcPts val="0"/>
              </a:spcAft>
              <a:buClr>
                <a:schemeClr val="accent3"/>
              </a:buClr>
              <a:buFont typeface="Wingdings" pitchFamily="2" charset="2"/>
              <a:buChar char="§"/>
              <a:defRPr/>
            </a:pPr>
            <a:r>
              <a:rPr lang="en-IN" sz="1900" b="1" dirty="0" smtClean="0">
                <a:solidFill>
                  <a:srgbClr val="002060"/>
                </a:solidFill>
                <a:latin typeface="Garamond" pitchFamily="18" charset="0"/>
              </a:rPr>
              <a:t>Google </a:t>
            </a:r>
            <a:r>
              <a:rPr lang="en-IN" sz="1900" b="1" dirty="0">
                <a:solidFill>
                  <a:srgbClr val="002060"/>
                </a:solidFill>
                <a:latin typeface="Garamond" pitchFamily="18" charset="0"/>
              </a:rPr>
              <a:t>PageRank is one of the methods used to determine a page's relevance or importance. Important pages receive a higher PageRank and are more likely to appear at the top of the search results. </a:t>
            </a:r>
            <a:r>
              <a:rPr lang="en-IN" sz="1900" b="1" dirty="0" smtClean="0">
                <a:solidFill>
                  <a:srgbClr val="002060"/>
                </a:solidFill>
                <a:latin typeface="Garamond" pitchFamily="18" charset="0"/>
              </a:rPr>
              <a:t>  </a:t>
            </a:r>
          </a:p>
          <a:p>
            <a:pPr marL="370332" indent="-342900" algn="just" eaLnBrk="1" fontAlgn="auto" hangingPunct="1">
              <a:lnSpc>
                <a:spcPct val="120000"/>
              </a:lnSpc>
              <a:spcAft>
                <a:spcPts val="0"/>
              </a:spcAft>
              <a:buClr>
                <a:schemeClr val="accent3"/>
              </a:buClr>
              <a:buFont typeface="Wingdings" pitchFamily="2" charset="2"/>
              <a:buChar char="§"/>
              <a:defRPr/>
            </a:pPr>
            <a:endParaRPr lang="en-IN" sz="1900" b="1" dirty="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r>
              <a:rPr lang="en-IN" sz="1900" b="1" dirty="0" smtClean="0">
                <a:solidFill>
                  <a:srgbClr val="002060"/>
                </a:solidFill>
                <a:latin typeface="Garamond" pitchFamily="18" charset="0"/>
              </a:rPr>
              <a:t>Google </a:t>
            </a:r>
            <a:r>
              <a:rPr lang="en-IN" sz="1900" b="1" dirty="0">
                <a:solidFill>
                  <a:srgbClr val="002060"/>
                </a:solidFill>
                <a:latin typeface="Garamond" pitchFamily="18" charset="0"/>
              </a:rPr>
              <a:t>PageRank is a measure from 0 - 10. Google PageRank is based on backlinks / in-links. </a:t>
            </a:r>
            <a:r>
              <a:rPr lang="en-IN" sz="1900" b="1" dirty="0" smtClean="0">
                <a:solidFill>
                  <a:srgbClr val="002060"/>
                </a:solidFill>
                <a:latin typeface="Garamond" pitchFamily="18" charset="0"/>
              </a:rPr>
              <a:t>  </a:t>
            </a:r>
          </a:p>
          <a:p>
            <a:pPr marL="370332" indent="-342900" algn="just" eaLnBrk="1" fontAlgn="auto" hangingPunct="1">
              <a:lnSpc>
                <a:spcPct val="120000"/>
              </a:lnSpc>
              <a:spcAft>
                <a:spcPts val="0"/>
              </a:spcAft>
              <a:buClr>
                <a:schemeClr val="accent3"/>
              </a:buClr>
              <a:buFont typeface="Wingdings" pitchFamily="2" charset="2"/>
              <a:buChar char="§"/>
              <a:defRPr/>
            </a:pPr>
            <a:endParaRPr lang="en-IN" sz="1900" b="1" dirty="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r>
              <a:rPr lang="en-IN" sz="1900" b="1" dirty="0" smtClean="0">
                <a:solidFill>
                  <a:srgbClr val="002060"/>
                </a:solidFill>
                <a:latin typeface="Garamond" pitchFamily="18" charset="0"/>
              </a:rPr>
              <a:t>The </a:t>
            </a:r>
            <a:r>
              <a:rPr lang="en-IN" sz="1900" b="1" dirty="0">
                <a:solidFill>
                  <a:srgbClr val="002060"/>
                </a:solidFill>
                <a:latin typeface="Garamond" pitchFamily="18" charset="0"/>
              </a:rPr>
              <a:t>more quality in-links means the higher Google PageRank. The data collected on Google PageRank and ranking of AA, OBS, SS Libraries’ Websites are </a:t>
            </a:r>
            <a:r>
              <a:rPr lang="en-IN" sz="1900" b="1" dirty="0" smtClean="0">
                <a:solidFill>
                  <a:srgbClr val="002060"/>
                </a:solidFill>
                <a:latin typeface="Garamond" pitchFamily="18" charset="0"/>
              </a:rPr>
              <a:t>done. </a:t>
            </a:r>
            <a:endParaRPr lang="en-IN" sz="1900" b="1" dirty="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endParaRPr lang="en-IN" sz="21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endParaRPr lang="en-IN" sz="18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endParaRPr lang="en-IN" sz="19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endParaRPr lang="en-IN" sz="19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IN" sz="20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US" sz="2000" b="1" dirty="0">
              <a:solidFill>
                <a:srgbClr val="002060"/>
              </a:solidFill>
              <a:latin typeface="Garamond" pitchFamily="18" charset="0"/>
            </a:endParaRPr>
          </a:p>
        </p:txBody>
      </p:sp>
      <p:pic>
        <p:nvPicPr>
          <p:cNvPr id="573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0112" y="21771"/>
            <a:ext cx="3163888" cy="183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D6CA349F-F678-4F57-981F-26FDFB6BEF89}" type="slidenum">
              <a:rPr lang="en-US" altLang="en-US" smtClean="0"/>
              <a:pPr>
                <a:defRPr/>
              </a:pPr>
              <a:t>40</a:t>
            </a:fld>
            <a:endParaRPr lang="en-US"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57200"/>
            <a:ext cx="3048000" cy="838200"/>
          </a:xfrm>
        </p:spPr>
        <p:txBody>
          <a:bodyPr>
            <a:noAutofit/>
          </a:bodyPr>
          <a:lstStyle/>
          <a:p>
            <a:pPr>
              <a:defRPr/>
            </a:pPr>
            <a:r>
              <a:rPr lang="en-US" sz="2800" dirty="0" smtClean="0">
                <a:solidFill>
                  <a:srgbClr val="7030A0"/>
                </a:solidFill>
                <a:latin typeface="Century Schoolbook" pitchFamily="18" charset="0"/>
              </a:rPr>
              <a:t>Highest Google </a:t>
            </a:r>
            <a:r>
              <a:rPr lang="en-US" sz="2800" dirty="0">
                <a:solidFill>
                  <a:srgbClr val="7030A0"/>
                </a:solidFill>
                <a:latin typeface="Century Schoolbook" pitchFamily="18" charset="0"/>
              </a:rPr>
              <a:t>PageRank </a:t>
            </a:r>
            <a:endParaRPr lang="en-US" dirty="0">
              <a:solidFill>
                <a:schemeClr val="tx2">
                  <a:satMod val="130000"/>
                </a:schemeClr>
              </a:solidFill>
            </a:endParaRPr>
          </a:p>
        </p:txBody>
      </p:sp>
      <p:sp>
        <p:nvSpPr>
          <p:cNvPr id="3" name="Subtitle 2"/>
          <p:cNvSpPr>
            <a:spLocks noGrp="1"/>
          </p:cNvSpPr>
          <p:nvPr>
            <p:ph type="subTitle" idx="1"/>
          </p:nvPr>
        </p:nvSpPr>
        <p:spPr>
          <a:xfrm>
            <a:off x="1431925" y="2209800"/>
            <a:ext cx="7407275" cy="4419600"/>
          </a:xfrm>
        </p:spPr>
        <p:txBody>
          <a:bodyPr>
            <a:normAutofit/>
          </a:bodyPr>
          <a:lstStyle/>
          <a:p>
            <a:pPr algn="just" eaLnBrk="1" fontAlgn="auto" hangingPunct="1">
              <a:lnSpc>
                <a:spcPct val="120000"/>
              </a:lnSpc>
              <a:spcAft>
                <a:spcPts val="0"/>
              </a:spcAft>
              <a:buClr>
                <a:schemeClr val="accent3"/>
              </a:buClr>
              <a:defRPr/>
            </a:pPr>
            <a:r>
              <a:rPr lang="en-IN" sz="1800" b="1" dirty="0">
                <a:solidFill>
                  <a:srgbClr val="002060"/>
                </a:solidFill>
                <a:latin typeface="Garamond" pitchFamily="18" charset="0"/>
              </a:rPr>
              <a:t>The analysis </a:t>
            </a:r>
            <a:r>
              <a:rPr lang="en-IN" sz="1800" b="1" dirty="0" smtClean="0">
                <a:solidFill>
                  <a:srgbClr val="002060"/>
                </a:solidFill>
                <a:latin typeface="Garamond" pitchFamily="18" charset="0"/>
              </a:rPr>
              <a:t>indicated that </a:t>
            </a:r>
            <a:r>
              <a:rPr lang="en-IN" sz="1800" b="1" dirty="0">
                <a:solidFill>
                  <a:srgbClr val="002060"/>
                </a:solidFill>
                <a:latin typeface="Garamond" pitchFamily="18" charset="0"/>
              </a:rPr>
              <a:t>Google PageRank for AA libraries website ranges from 4 to </a:t>
            </a:r>
            <a:r>
              <a:rPr lang="en-IN" sz="1800" b="1" dirty="0" smtClean="0">
                <a:solidFill>
                  <a:srgbClr val="002060"/>
                </a:solidFill>
                <a:latin typeface="Garamond" pitchFamily="18" charset="0"/>
              </a:rPr>
              <a:t>9; OBS libraries website ranges from 3 to 8</a:t>
            </a:r>
            <a:r>
              <a:rPr lang="en-IN" sz="1800" b="1" dirty="0">
                <a:solidFill>
                  <a:srgbClr val="002060"/>
                </a:solidFill>
                <a:latin typeface="Garamond" pitchFamily="18" charset="0"/>
              </a:rPr>
              <a:t>; SS libraries website ranges from 3 to 7. </a:t>
            </a:r>
            <a:endParaRPr lang="en-IN" sz="18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r>
              <a:rPr lang="en-IN" sz="1800" b="1" dirty="0" smtClean="0">
                <a:solidFill>
                  <a:srgbClr val="002060"/>
                </a:solidFill>
                <a:latin typeface="Garamond" pitchFamily="18" charset="0"/>
              </a:rPr>
              <a:t>Astronomy </a:t>
            </a:r>
            <a:r>
              <a:rPr lang="en-IN" sz="1800" b="1" dirty="0">
                <a:solidFill>
                  <a:srgbClr val="002060"/>
                </a:solidFill>
                <a:latin typeface="Garamond" pitchFamily="18" charset="0"/>
              </a:rPr>
              <a:t>Library, Vienna University, Austria has Google PageRank 9 and positioned at 1</a:t>
            </a:r>
            <a:r>
              <a:rPr lang="en-IN" sz="1800" b="1" baseline="30000" dirty="0">
                <a:solidFill>
                  <a:srgbClr val="002060"/>
                </a:solidFill>
                <a:latin typeface="Garamond" pitchFamily="18" charset="0"/>
              </a:rPr>
              <a:t>st</a:t>
            </a:r>
            <a:r>
              <a:rPr lang="en-IN" sz="1800" b="1" dirty="0">
                <a:solidFill>
                  <a:srgbClr val="002060"/>
                </a:solidFill>
                <a:latin typeface="Garamond" pitchFamily="18" charset="0"/>
              </a:rPr>
              <a:t> among AA Libraries Website. </a:t>
            </a:r>
            <a:endParaRPr lang="en-IN" sz="18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r>
              <a:rPr lang="en-IN" sz="1800" b="1" dirty="0">
                <a:solidFill>
                  <a:srgbClr val="002060"/>
                </a:solidFill>
                <a:latin typeface="Garamond" pitchFamily="18" charset="0"/>
              </a:rPr>
              <a:t>European Southern Observatory (ESO) Library, Germany and Smithsonian Astrophysical Observatory (SAO) / NASA Astrophysics Data System (ADS) Digital Library, USA both have scored Google PageRank 8 and positioned at 1</a:t>
            </a:r>
            <a:r>
              <a:rPr lang="en-IN" sz="1800" b="1" baseline="30000" dirty="0">
                <a:solidFill>
                  <a:srgbClr val="002060"/>
                </a:solidFill>
                <a:latin typeface="Garamond" pitchFamily="18" charset="0"/>
              </a:rPr>
              <a:t>st</a:t>
            </a:r>
            <a:r>
              <a:rPr lang="en-IN" sz="1800" b="1" dirty="0">
                <a:solidFill>
                  <a:srgbClr val="002060"/>
                </a:solidFill>
                <a:latin typeface="Garamond" pitchFamily="18" charset="0"/>
              </a:rPr>
              <a:t> among OBS Library Websites. </a:t>
            </a:r>
            <a:endParaRPr lang="en-IN" sz="18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r>
              <a:rPr lang="en-IN" sz="1800" b="1" dirty="0" smtClean="0">
                <a:solidFill>
                  <a:srgbClr val="002060"/>
                </a:solidFill>
                <a:latin typeface="Garamond" pitchFamily="18" charset="0"/>
              </a:rPr>
              <a:t>6 SS </a:t>
            </a:r>
            <a:r>
              <a:rPr lang="en-IN" sz="1800" b="1" dirty="0">
                <a:solidFill>
                  <a:srgbClr val="002060"/>
                </a:solidFill>
                <a:latin typeface="Garamond" pitchFamily="18" charset="0"/>
              </a:rPr>
              <a:t>libraries website secured 1</a:t>
            </a:r>
            <a:r>
              <a:rPr lang="en-IN" sz="1800" b="1" baseline="30000" dirty="0">
                <a:solidFill>
                  <a:srgbClr val="002060"/>
                </a:solidFill>
                <a:latin typeface="Garamond" pitchFamily="18" charset="0"/>
              </a:rPr>
              <a:t>st</a:t>
            </a:r>
            <a:r>
              <a:rPr lang="en-IN" sz="1800" b="1" dirty="0">
                <a:solidFill>
                  <a:srgbClr val="002060"/>
                </a:solidFill>
                <a:latin typeface="Garamond" pitchFamily="18" charset="0"/>
              </a:rPr>
              <a:t> rank with Google PageRank </a:t>
            </a:r>
            <a:r>
              <a:rPr lang="en-IN" sz="1800" b="1" dirty="0" smtClean="0">
                <a:solidFill>
                  <a:srgbClr val="002060"/>
                </a:solidFill>
                <a:latin typeface="Garamond" pitchFamily="18" charset="0"/>
              </a:rPr>
              <a:t>7</a:t>
            </a:r>
            <a:r>
              <a:rPr lang="en-IN" sz="1900" b="1" dirty="0" smtClean="0">
                <a:solidFill>
                  <a:srgbClr val="002060"/>
                </a:solidFill>
                <a:latin typeface="Garamond" pitchFamily="18" charset="0"/>
              </a:rPr>
              <a:t>.</a:t>
            </a:r>
            <a:endParaRPr lang="en-IN" sz="18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endParaRPr lang="en-IN" sz="19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endParaRPr lang="en-IN" sz="19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IN" sz="20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US" sz="2000" b="1" dirty="0">
              <a:solidFill>
                <a:srgbClr val="002060"/>
              </a:solidFill>
              <a:latin typeface="Garamond" pitchFamily="18" charset="0"/>
            </a:endParaRPr>
          </a:p>
        </p:txBody>
      </p:sp>
      <p:pic>
        <p:nvPicPr>
          <p:cNvPr id="58372" name="Picture 2" descr="D:\Webo_RP_Articles\GoogleRank-SS.pn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2342" y="0"/>
            <a:ext cx="4068763"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D6CA349F-F678-4F57-981F-26FDFB6BEF89}" type="slidenum">
              <a:rPr lang="en-US" altLang="en-US" smtClean="0"/>
              <a:pPr>
                <a:defRPr/>
              </a:pPr>
              <a:t>41</a:t>
            </a:fld>
            <a:endParaRPr lang="en-US"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57200"/>
            <a:ext cx="2362200" cy="838200"/>
          </a:xfrm>
        </p:spPr>
        <p:txBody>
          <a:bodyPr>
            <a:noAutofit/>
          </a:bodyPr>
          <a:lstStyle/>
          <a:p>
            <a:pPr>
              <a:defRPr/>
            </a:pPr>
            <a:r>
              <a:rPr lang="en-US" sz="2800" dirty="0">
                <a:solidFill>
                  <a:srgbClr val="7030A0"/>
                </a:solidFill>
                <a:latin typeface="Century Schoolbook" pitchFamily="18" charset="0"/>
              </a:rPr>
              <a:t>Alexa </a:t>
            </a:r>
            <a:r>
              <a:rPr lang="en-US" sz="2800" dirty="0" smtClean="0">
                <a:solidFill>
                  <a:srgbClr val="7030A0"/>
                </a:solidFill>
                <a:latin typeface="Century Schoolbook" pitchFamily="18" charset="0"/>
              </a:rPr>
              <a:t>Traffic </a:t>
            </a:r>
            <a:r>
              <a:rPr lang="en-US" sz="2800" dirty="0">
                <a:solidFill>
                  <a:srgbClr val="7030A0"/>
                </a:solidFill>
                <a:latin typeface="Century Schoolbook" pitchFamily="18" charset="0"/>
              </a:rPr>
              <a:t>Rank </a:t>
            </a:r>
            <a:endParaRPr lang="en-US" dirty="0">
              <a:solidFill>
                <a:schemeClr val="tx2">
                  <a:satMod val="130000"/>
                </a:schemeClr>
              </a:solidFill>
            </a:endParaRPr>
          </a:p>
        </p:txBody>
      </p:sp>
      <p:sp>
        <p:nvSpPr>
          <p:cNvPr id="3" name="Subtitle 2"/>
          <p:cNvSpPr>
            <a:spLocks noGrp="1"/>
          </p:cNvSpPr>
          <p:nvPr>
            <p:ph type="subTitle" idx="1"/>
          </p:nvPr>
        </p:nvSpPr>
        <p:spPr>
          <a:xfrm>
            <a:off x="1431925" y="2438400"/>
            <a:ext cx="7407275" cy="4191000"/>
          </a:xfrm>
        </p:spPr>
        <p:txBody>
          <a:bodyPr>
            <a:normAutofit/>
          </a:bodyPr>
          <a:lstStyle/>
          <a:p>
            <a:pPr marL="370332" indent="-342900" algn="just" eaLnBrk="1" fontAlgn="auto" hangingPunct="1">
              <a:lnSpc>
                <a:spcPct val="120000"/>
              </a:lnSpc>
              <a:spcAft>
                <a:spcPts val="0"/>
              </a:spcAft>
              <a:buClr>
                <a:schemeClr val="accent3"/>
              </a:buClr>
              <a:buFont typeface="Wingdings" pitchFamily="2" charset="2"/>
              <a:buChar char="§"/>
              <a:defRPr/>
            </a:pPr>
            <a:r>
              <a:rPr lang="en-IN" sz="2400" b="1" dirty="0">
                <a:solidFill>
                  <a:srgbClr val="002060"/>
                </a:solidFill>
                <a:latin typeface="Garamond" pitchFamily="18" charset="0"/>
              </a:rPr>
              <a:t>The ranking process is calculating the reach and number of page views for all the sites on the Web on a daily </a:t>
            </a:r>
            <a:r>
              <a:rPr lang="en-IN" sz="2400" b="1" dirty="0" smtClean="0">
                <a:solidFill>
                  <a:srgbClr val="002060"/>
                </a:solidFill>
                <a:latin typeface="Garamond" pitchFamily="18" charset="0"/>
              </a:rPr>
              <a:t>basis.</a:t>
            </a:r>
          </a:p>
          <a:p>
            <a:pPr marL="370332" indent="-342900" algn="just" eaLnBrk="1" fontAlgn="auto" hangingPunct="1">
              <a:lnSpc>
                <a:spcPct val="120000"/>
              </a:lnSpc>
              <a:spcAft>
                <a:spcPts val="0"/>
              </a:spcAft>
              <a:buClr>
                <a:schemeClr val="accent3"/>
              </a:buClr>
              <a:buFont typeface="Wingdings" pitchFamily="2" charset="2"/>
              <a:buChar char="§"/>
              <a:defRPr/>
            </a:pPr>
            <a:r>
              <a:rPr lang="en-IN" sz="2400" b="1" dirty="0" smtClean="0">
                <a:solidFill>
                  <a:srgbClr val="002060"/>
                </a:solidFill>
                <a:latin typeface="Garamond" pitchFamily="18" charset="0"/>
              </a:rPr>
              <a:t>The </a:t>
            </a:r>
            <a:r>
              <a:rPr lang="en-IN" sz="2400" b="1" dirty="0">
                <a:solidFill>
                  <a:srgbClr val="002060"/>
                </a:solidFill>
                <a:latin typeface="Garamond" pitchFamily="18" charset="0"/>
              </a:rPr>
              <a:t>Alexa ranking is obtained by performing the geometric mean of reach and page views, averaged over a predefined period of three </a:t>
            </a:r>
            <a:r>
              <a:rPr lang="en-IN" sz="2400" b="1" dirty="0" smtClean="0">
                <a:solidFill>
                  <a:srgbClr val="002060"/>
                </a:solidFill>
                <a:latin typeface="Garamond" pitchFamily="18" charset="0"/>
              </a:rPr>
              <a:t>months. </a:t>
            </a:r>
          </a:p>
          <a:p>
            <a:pPr marL="370332" indent="-342900" algn="just" eaLnBrk="1" fontAlgn="auto" hangingPunct="1">
              <a:lnSpc>
                <a:spcPct val="120000"/>
              </a:lnSpc>
              <a:spcAft>
                <a:spcPts val="0"/>
              </a:spcAft>
              <a:buClr>
                <a:schemeClr val="accent3"/>
              </a:buClr>
              <a:buFont typeface="Wingdings" pitchFamily="2" charset="2"/>
              <a:buChar char="§"/>
              <a:defRPr/>
            </a:pPr>
            <a:r>
              <a:rPr lang="en-IN" sz="2400" b="1" dirty="0" smtClean="0">
                <a:solidFill>
                  <a:srgbClr val="002060"/>
                </a:solidFill>
                <a:latin typeface="Garamond" pitchFamily="18" charset="0"/>
              </a:rPr>
              <a:t>Alexa </a:t>
            </a:r>
            <a:r>
              <a:rPr lang="en-IN" sz="2400" b="1" dirty="0">
                <a:solidFill>
                  <a:srgbClr val="002060"/>
                </a:solidFill>
                <a:latin typeface="Garamond" pitchFamily="18" charset="0"/>
              </a:rPr>
              <a:t>Traffic Rank (ATR) collected for AA, OBS, SS Libraries’ Websites using its domain </a:t>
            </a:r>
            <a:r>
              <a:rPr lang="en-IN" sz="2400" b="1" dirty="0" smtClean="0">
                <a:solidFill>
                  <a:srgbClr val="002060"/>
                </a:solidFill>
                <a:latin typeface="Garamond" pitchFamily="18" charset="0"/>
              </a:rPr>
              <a:t>names. </a:t>
            </a:r>
          </a:p>
          <a:p>
            <a:pPr marL="370332" indent="-342900" algn="just" eaLnBrk="1" fontAlgn="auto" hangingPunct="1">
              <a:lnSpc>
                <a:spcPct val="120000"/>
              </a:lnSpc>
              <a:spcAft>
                <a:spcPts val="0"/>
              </a:spcAft>
              <a:buClr>
                <a:schemeClr val="accent3"/>
              </a:buClr>
              <a:buFont typeface="Wingdings" pitchFamily="2" charset="2"/>
              <a:buChar char="§"/>
              <a:defRPr/>
            </a:pPr>
            <a:endParaRPr lang="en-IN" sz="19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endParaRPr lang="en-IN" sz="19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IN" sz="20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US" sz="2000" b="1" dirty="0">
              <a:solidFill>
                <a:srgbClr val="002060"/>
              </a:solidFill>
              <a:latin typeface="Garamond" pitchFamily="18" charset="0"/>
            </a:endParaRPr>
          </a:p>
        </p:txBody>
      </p:sp>
      <p:pic>
        <p:nvPicPr>
          <p:cNvPr id="593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1093" y="0"/>
            <a:ext cx="3270250"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D6CA349F-F678-4F57-981F-26FDFB6BEF89}" type="slidenum">
              <a:rPr lang="en-US" altLang="en-US" smtClean="0"/>
              <a:pPr>
                <a:defRPr/>
              </a:pPr>
              <a:t>42</a:t>
            </a:fld>
            <a:endParaRPr lang="en-US" alt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457200"/>
            <a:ext cx="2667000" cy="838200"/>
          </a:xfrm>
        </p:spPr>
        <p:txBody>
          <a:bodyPr>
            <a:noAutofit/>
          </a:bodyPr>
          <a:lstStyle/>
          <a:p>
            <a:pPr>
              <a:defRPr/>
            </a:pPr>
            <a:r>
              <a:rPr lang="en-US" sz="2800" dirty="0" smtClean="0">
                <a:solidFill>
                  <a:srgbClr val="7030A0"/>
                </a:solidFill>
                <a:latin typeface="Century Schoolbook" pitchFamily="18" charset="0"/>
              </a:rPr>
              <a:t>Highest Alexa Traffic </a:t>
            </a:r>
            <a:r>
              <a:rPr lang="en-US" sz="2800" dirty="0">
                <a:solidFill>
                  <a:srgbClr val="7030A0"/>
                </a:solidFill>
                <a:latin typeface="Century Schoolbook" pitchFamily="18" charset="0"/>
              </a:rPr>
              <a:t>Rank </a:t>
            </a:r>
            <a:endParaRPr lang="en-US" dirty="0">
              <a:solidFill>
                <a:schemeClr val="tx2">
                  <a:satMod val="130000"/>
                </a:schemeClr>
              </a:solidFill>
            </a:endParaRPr>
          </a:p>
        </p:txBody>
      </p:sp>
      <p:sp>
        <p:nvSpPr>
          <p:cNvPr id="3" name="Subtitle 2"/>
          <p:cNvSpPr>
            <a:spLocks noGrp="1"/>
          </p:cNvSpPr>
          <p:nvPr>
            <p:ph type="subTitle" idx="1"/>
          </p:nvPr>
        </p:nvSpPr>
        <p:spPr>
          <a:xfrm>
            <a:off x="1431925" y="2438400"/>
            <a:ext cx="7407275" cy="4191000"/>
          </a:xfrm>
        </p:spPr>
        <p:txBody>
          <a:bodyPr>
            <a:normAutofit/>
          </a:bodyPr>
          <a:lstStyle/>
          <a:p>
            <a:pPr marL="370332" indent="-342900" algn="just" eaLnBrk="1" fontAlgn="auto" hangingPunct="1">
              <a:lnSpc>
                <a:spcPct val="120000"/>
              </a:lnSpc>
              <a:spcAft>
                <a:spcPts val="0"/>
              </a:spcAft>
              <a:buClr>
                <a:schemeClr val="accent3"/>
              </a:buClr>
              <a:buFont typeface="Wingdings" pitchFamily="2" charset="2"/>
              <a:buChar char="§"/>
              <a:defRPr/>
            </a:pPr>
            <a:r>
              <a:rPr lang="en-IN" sz="2400" b="1" dirty="0">
                <a:solidFill>
                  <a:srgbClr val="002060"/>
                </a:solidFill>
                <a:latin typeface="Garamond" pitchFamily="18" charset="0"/>
              </a:rPr>
              <a:t>Harvard Smithsonian Center for Astrophysics Library, USA, has been ranked 1</a:t>
            </a:r>
            <a:r>
              <a:rPr lang="en-IN" sz="2400" b="1" baseline="30000" dirty="0">
                <a:solidFill>
                  <a:srgbClr val="002060"/>
                </a:solidFill>
                <a:latin typeface="Garamond" pitchFamily="18" charset="0"/>
              </a:rPr>
              <a:t>st</a:t>
            </a:r>
            <a:r>
              <a:rPr lang="en-IN" sz="2400" b="1" dirty="0">
                <a:solidFill>
                  <a:srgbClr val="002060"/>
                </a:solidFill>
                <a:latin typeface="Garamond" pitchFamily="18" charset="0"/>
              </a:rPr>
              <a:t> with 1751 ATR. Argentine Institute for Radio Astronomy Library, Argentina did not have enough data for this </a:t>
            </a:r>
            <a:r>
              <a:rPr lang="en-IN" sz="2400" b="1" dirty="0" smtClean="0">
                <a:solidFill>
                  <a:srgbClr val="002060"/>
                </a:solidFill>
                <a:latin typeface="Garamond" pitchFamily="18" charset="0"/>
              </a:rPr>
              <a:t>ranking.</a:t>
            </a:r>
          </a:p>
          <a:p>
            <a:pPr marL="370332" indent="-342900" algn="just" eaLnBrk="1" fontAlgn="auto" hangingPunct="1">
              <a:lnSpc>
                <a:spcPct val="120000"/>
              </a:lnSpc>
              <a:spcAft>
                <a:spcPts val="0"/>
              </a:spcAft>
              <a:buClr>
                <a:schemeClr val="accent3"/>
              </a:buClr>
              <a:buFont typeface="Wingdings" pitchFamily="2" charset="2"/>
              <a:buChar char="§"/>
              <a:defRPr/>
            </a:pPr>
            <a:r>
              <a:rPr lang="en-IN" sz="2400" b="1" dirty="0" smtClean="0">
                <a:solidFill>
                  <a:srgbClr val="002060"/>
                </a:solidFill>
                <a:latin typeface="Garamond" pitchFamily="18" charset="0"/>
              </a:rPr>
              <a:t>Smithsonian </a:t>
            </a:r>
            <a:r>
              <a:rPr lang="en-IN" sz="2400" b="1" dirty="0">
                <a:solidFill>
                  <a:srgbClr val="002060"/>
                </a:solidFill>
                <a:latin typeface="Garamond" pitchFamily="18" charset="0"/>
              </a:rPr>
              <a:t>Astrophysical Observatory (SAO)/ NASA Astrophysics Data System (ADS) Digital Library, USA, has been ranked 1</a:t>
            </a:r>
            <a:r>
              <a:rPr lang="en-IN" sz="2400" b="1" baseline="30000" dirty="0">
                <a:solidFill>
                  <a:srgbClr val="002060"/>
                </a:solidFill>
                <a:latin typeface="Garamond" pitchFamily="18" charset="0"/>
              </a:rPr>
              <a:t>st</a:t>
            </a:r>
            <a:r>
              <a:rPr lang="en-IN" sz="2400" b="1" dirty="0">
                <a:solidFill>
                  <a:srgbClr val="002060"/>
                </a:solidFill>
                <a:latin typeface="Garamond" pitchFamily="18" charset="0"/>
              </a:rPr>
              <a:t> with 1751 ATR. </a:t>
            </a:r>
            <a:r>
              <a:rPr lang="en-IN" sz="2400" b="1" dirty="0" smtClean="0">
                <a:solidFill>
                  <a:srgbClr val="002060"/>
                </a:solidFill>
                <a:latin typeface="Garamond" pitchFamily="18" charset="0"/>
              </a:rPr>
              <a:t> </a:t>
            </a:r>
          </a:p>
          <a:p>
            <a:pPr marL="370332" indent="-342900" algn="just" eaLnBrk="1" fontAlgn="auto" hangingPunct="1">
              <a:lnSpc>
                <a:spcPct val="120000"/>
              </a:lnSpc>
              <a:spcAft>
                <a:spcPts val="0"/>
              </a:spcAft>
              <a:buClr>
                <a:schemeClr val="accent3"/>
              </a:buClr>
              <a:buFont typeface="Wingdings" pitchFamily="2" charset="2"/>
              <a:buChar char="§"/>
              <a:defRPr/>
            </a:pPr>
            <a:r>
              <a:rPr lang="en-IN" sz="2400" b="1" dirty="0" smtClean="0">
                <a:solidFill>
                  <a:srgbClr val="002060"/>
                </a:solidFill>
                <a:latin typeface="Garamond" pitchFamily="18" charset="0"/>
              </a:rPr>
              <a:t>Canadian </a:t>
            </a:r>
            <a:r>
              <a:rPr lang="en-IN" sz="2400" b="1" dirty="0">
                <a:solidFill>
                  <a:srgbClr val="002060"/>
                </a:solidFill>
                <a:latin typeface="Garamond" pitchFamily="18" charset="0"/>
              </a:rPr>
              <a:t>Space Agency (CSA) Library, Canada, has been ranked 1</a:t>
            </a:r>
            <a:r>
              <a:rPr lang="en-IN" sz="2400" b="1" baseline="30000" dirty="0">
                <a:solidFill>
                  <a:srgbClr val="002060"/>
                </a:solidFill>
                <a:latin typeface="Garamond" pitchFamily="18" charset="0"/>
              </a:rPr>
              <a:t>st</a:t>
            </a:r>
            <a:r>
              <a:rPr lang="en-IN" sz="2400" b="1" dirty="0">
                <a:solidFill>
                  <a:srgbClr val="002060"/>
                </a:solidFill>
                <a:latin typeface="Garamond" pitchFamily="18" charset="0"/>
              </a:rPr>
              <a:t> with 570 ATR. </a:t>
            </a:r>
            <a:r>
              <a:rPr lang="en-IN" sz="2400" b="1" dirty="0" smtClean="0">
                <a:solidFill>
                  <a:srgbClr val="002060"/>
                </a:solidFill>
                <a:latin typeface="Garamond" pitchFamily="18" charset="0"/>
              </a:rPr>
              <a:t> </a:t>
            </a:r>
          </a:p>
          <a:p>
            <a:pPr marL="370332" indent="-342900" algn="just" eaLnBrk="1" fontAlgn="auto" hangingPunct="1">
              <a:lnSpc>
                <a:spcPct val="120000"/>
              </a:lnSpc>
              <a:spcAft>
                <a:spcPts val="0"/>
              </a:spcAft>
              <a:buClr>
                <a:schemeClr val="accent3"/>
              </a:buClr>
              <a:buFont typeface="Wingdings" pitchFamily="2" charset="2"/>
              <a:buChar char="§"/>
              <a:defRPr/>
            </a:pPr>
            <a:endParaRPr lang="en-IN" sz="19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endParaRPr lang="en-IN" sz="19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IN" sz="20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US" sz="2000" b="1" dirty="0">
              <a:solidFill>
                <a:srgbClr val="002060"/>
              </a:solidFill>
              <a:latin typeface="Garamond" pitchFamily="18" charset="0"/>
            </a:endParaRPr>
          </a:p>
        </p:txBody>
      </p:sp>
      <p:pic>
        <p:nvPicPr>
          <p:cNvPr id="60420" name="Picture 2" descr="D:\Webo_RP_Articles\ATR-AA.pn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2" y="30162"/>
            <a:ext cx="4643438"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D6CA349F-F678-4F57-981F-26FDFB6BEF89}" type="slidenum">
              <a:rPr lang="en-US" altLang="en-US" smtClean="0"/>
              <a:pPr>
                <a:defRPr/>
              </a:pPr>
              <a:t>43</a:t>
            </a:fld>
            <a:endParaRPr lang="en-US" alt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228600"/>
            <a:ext cx="3886200" cy="990600"/>
          </a:xfrm>
        </p:spPr>
        <p:txBody>
          <a:bodyPr>
            <a:noAutofit/>
          </a:bodyPr>
          <a:lstStyle/>
          <a:p>
            <a:pPr>
              <a:defRPr/>
            </a:pPr>
            <a:r>
              <a:rPr lang="en-US" sz="2800" dirty="0">
                <a:solidFill>
                  <a:srgbClr val="7030A0"/>
                </a:solidFill>
                <a:latin typeface="Century Schoolbook" pitchFamily="18" charset="0"/>
              </a:rPr>
              <a:t>Comparative Analysis of Ranking </a:t>
            </a:r>
            <a:endParaRPr lang="en-US" dirty="0">
              <a:solidFill>
                <a:schemeClr val="tx2">
                  <a:satMod val="130000"/>
                </a:schemeClr>
              </a:solidFill>
            </a:endParaRPr>
          </a:p>
        </p:txBody>
      </p:sp>
      <p:sp>
        <p:nvSpPr>
          <p:cNvPr id="3" name="Subtitle 2"/>
          <p:cNvSpPr>
            <a:spLocks noGrp="1"/>
          </p:cNvSpPr>
          <p:nvPr>
            <p:ph type="subTitle" idx="1"/>
          </p:nvPr>
        </p:nvSpPr>
        <p:spPr>
          <a:xfrm>
            <a:off x="1431925" y="2514600"/>
            <a:ext cx="7407275" cy="4114800"/>
          </a:xfrm>
        </p:spPr>
        <p:txBody>
          <a:bodyPr>
            <a:normAutofit/>
          </a:bodyPr>
          <a:lstStyle/>
          <a:p>
            <a:pPr marL="370332" indent="-342900" algn="just" eaLnBrk="1" fontAlgn="auto" hangingPunct="1">
              <a:lnSpc>
                <a:spcPct val="120000"/>
              </a:lnSpc>
              <a:spcAft>
                <a:spcPts val="0"/>
              </a:spcAft>
              <a:buClr>
                <a:schemeClr val="accent3"/>
              </a:buClr>
              <a:buFont typeface="Wingdings" pitchFamily="2" charset="2"/>
              <a:buChar char="§"/>
              <a:defRPr/>
            </a:pPr>
            <a:r>
              <a:rPr lang="en-IN" sz="2000" b="1" dirty="0">
                <a:solidFill>
                  <a:srgbClr val="002060"/>
                </a:solidFill>
                <a:latin typeface="Garamond" pitchFamily="18" charset="0"/>
              </a:rPr>
              <a:t>The comparative analysis of ranking has been conducted with various ranking such as Ranking of Simple WIF, Self-Link WIF, External Link WIF, Revised Link WIF; WISER Rank and Alexa Traffic </a:t>
            </a:r>
            <a:r>
              <a:rPr lang="en-IN" sz="2000" b="1" dirty="0" smtClean="0">
                <a:solidFill>
                  <a:srgbClr val="002060"/>
                </a:solidFill>
                <a:latin typeface="Garamond" pitchFamily="18" charset="0"/>
              </a:rPr>
              <a:t>Rank.</a:t>
            </a:r>
          </a:p>
          <a:p>
            <a:pPr marL="370332" indent="-342900" algn="just" eaLnBrk="1" fontAlgn="auto" hangingPunct="1">
              <a:lnSpc>
                <a:spcPct val="120000"/>
              </a:lnSpc>
              <a:spcAft>
                <a:spcPts val="0"/>
              </a:spcAft>
              <a:buClr>
                <a:schemeClr val="accent3"/>
              </a:buClr>
              <a:buFont typeface="Wingdings" pitchFamily="2" charset="2"/>
              <a:buChar char="§"/>
              <a:defRPr/>
            </a:pPr>
            <a:r>
              <a:rPr lang="en-IN" sz="2000" b="1" dirty="0" smtClean="0">
                <a:solidFill>
                  <a:srgbClr val="002060"/>
                </a:solidFill>
                <a:latin typeface="Garamond" pitchFamily="18" charset="0"/>
              </a:rPr>
              <a:t>It was explored </a:t>
            </a:r>
            <a:r>
              <a:rPr lang="en-IN" sz="2000" b="1" dirty="0">
                <a:solidFill>
                  <a:srgbClr val="002060"/>
                </a:solidFill>
                <a:latin typeface="Garamond" pitchFamily="18" charset="0"/>
              </a:rPr>
              <a:t>whether any similarity or difference in ranking </a:t>
            </a:r>
            <a:r>
              <a:rPr lang="en-IN" sz="2000" b="1" dirty="0" smtClean="0">
                <a:solidFill>
                  <a:srgbClr val="002060"/>
                </a:solidFill>
                <a:latin typeface="Garamond" pitchFamily="18" charset="0"/>
              </a:rPr>
              <a:t>occurs.  </a:t>
            </a:r>
          </a:p>
          <a:p>
            <a:pPr marL="370332" indent="-342900" algn="just" eaLnBrk="1" fontAlgn="auto" hangingPunct="1">
              <a:lnSpc>
                <a:spcPct val="120000"/>
              </a:lnSpc>
              <a:spcAft>
                <a:spcPts val="0"/>
              </a:spcAft>
              <a:buClr>
                <a:schemeClr val="accent3"/>
              </a:buClr>
              <a:buFont typeface="Wingdings" pitchFamily="2" charset="2"/>
              <a:buChar char="§"/>
              <a:defRPr/>
            </a:pPr>
            <a:r>
              <a:rPr lang="en-IN" sz="2000" b="1" dirty="0" smtClean="0">
                <a:solidFill>
                  <a:srgbClr val="002060"/>
                </a:solidFill>
                <a:latin typeface="Garamond" pitchFamily="18" charset="0"/>
              </a:rPr>
              <a:t>The </a:t>
            </a:r>
            <a:r>
              <a:rPr lang="en-IN" sz="2000" b="1" dirty="0">
                <a:solidFill>
                  <a:srgbClr val="002060"/>
                </a:solidFill>
                <a:latin typeface="Garamond" pitchFamily="18" charset="0"/>
              </a:rPr>
              <a:t>comparative analysis of various ranking of </a:t>
            </a:r>
            <a:r>
              <a:rPr lang="en-IN" sz="2000" b="1" dirty="0" smtClean="0">
                <a:solidFill>
                  <a:srgbClr val="002060"/>
                </a:solidFill>
                <a:latin typeface="Garamond" pitchFamily="18" charset="0"/>
              </a:rPr>
              <a:t>AA, OBS and SS </a:t>
            </a:r>
            <a:r>
              <a:rPr lang="en-IN" sz="2000" b="1" dirty="0">
                <a:solidFill>
                  <a:srgbClr val="002060"/>
                </a:solidFill>
                <a:latin typeface="Garamond" pitchFamily="18" charset="0"/>
              </a:rPr>
              <a:t>Libraries indicated that the ranking varies and are not similar, while applying various Webometric ranking. </a:t>
            </a:r>
            <a:r>
              <a:rPr lang="en-IN" sz="2000" b="1" dirty="0" smtClean="0">
                <a:solidFill>
                  <a:srgbClr val="002060"/>
                </a:solidFill>
                <a:latin typeface="Garamond" pitchFamily="18" charset="0"/>
              </a:rPr>
              <a:t>  </a:t>
            </a:r>
          </a:p>
          <a:p>
            <a:pPr marL="370332" indent="-342900" algn="just" eaLnBrk="1" fontAlgn="auto" hangingPunct="1">
              <a:lnSpc>
                <a:spcPct val="120000"/>
              </a:lnSpc>
              <a:spcAft>
                <a:spcPts val="0"/>
              </a:spcAft>
              <a:buClr>
                <a:schemeClr val="accent3"/>
              </a:buClr>
              <a:buFont typeface="Wingdings" pitchFamily="2" charset="2"/>
              <a:buChar char="§"/>
              <a:defRPr/>
            </a:pPr>
            <a:endParaRPr lang="en-IN" sz="19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endParaRPr lang="en-IN" sz="19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IN" sz="20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US" sz="2000" b="1" dirty="0">
              <a:solidFill>
                <a:srgbClr val="002060"/>
              </a:solidFill>
              <a:latin typeface="Garamond" pitchFamily="18" charset="0"/>
            </a:endParaRPr>
          </a:p>
        </p:txBody>
      </p:sp>
      <p:pic>
        <p:nvPicPr>
          <p:cNvPr id="61444" name="Picture 2" descr="D:\Webo_RP_Articles\compar-anal-AA.pn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5652" y="0"/>
            <a:ext cx="37084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D6CA349F-F678-4F57-981F-26FDFB6BEF89}" type="slidenum">
              <a:rPr lang="en-US" altLang="en-US" smtClean="0"/>
              <a:pPr>
                <a:defRPr/>
              </a:pPr>
              <a:t>44</a:t>
            </a:fld>
            <a:endParaRPr lang="en-US" alt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0"/>
            <a:ext cx="8001000" cy="1219200"/>
          </a:xfrm>
          <a:solidFill>
            <a:schemeClr val="accent5">
              <a:lumMod val="40000"/>
              <a:lumOff val="60000"/>
            </a:schemeClr>
          </a:solidFill>
        </p:spPr>
        <p:txBody>
          <a:bodyPr>
            <a:noAutofit/>
          </a:bodyPr>
          <a:lstStyle/>
          <a:p>
            <a:pPr>
              <a:defRPr/>
            </a:pPr>
            <a:r>
              <a:rPr lang="en-US" sz="2400" dirty="0">
                <a:solidFill>
                  <a:srgbClr val="7030A0"/>
                </a:solidFill>
                <a:latin typeface="Century Schoolbook" pitchFamily="18" charset="0"/>
              </a:rPr>
              <a:t>Comparative Analysis of </a:t>
            </a:r>
            <a:r>
              <a:rPr lang="en-US" sz="2400" dirty="0" smtClean="0">
                <a:solidFill>
                  <a:srgbClr val="7030A0"/>
                </a:solidFill>
                <a:latin typeface="Century Schoolbook" pitchFamily="18" charset="0"/>
              </a:rPr>
              <a:t/>
            </a:r>
            <a:br>
              <a:rPr lang="en-US" sz="2400" dirty="0" smtClean="0">
                <a:solidFill>
                  <a:srgbClr val="7030A0"/>
                </a:solidFill>
                <a:latin typeface="Century Schoolbook" pitchFamily="18" charset="0"/>
              </a:rPr>
            </a:br>
            <a:r>
              <a:rPr lang="en-US" sz="2400" dirty="0" smtClean="0">
                <a:solidFill>
                  <a:srgbClr val="7030A0"/>
                </a:solidFill>
                <a:latin typeface="Century Schoolbook" pitchFamily="18" charset="0"/>
              </a:rPr>
              <a:t>Ranking of the </a:t>
            </a:r>
            <a:r>
              <a:rPr lang="en-IN" sz="2400" dirty="0" smtClean="0">
                <a:solidFill>
                  <a:srgbClr val="7030A0"/>
                </a:solidFill>
                <a:latin typeface="Century Schoolbook" pitchFamily="18" charset="0"/>
              </a:rPr>
              <a:t>Websites </a:t>
            </a:r>
            <a:r>
              <a:rPr lang="en-IN" sz="2400" dirty="0">
                <a:solidFill>
                  <a:srgbClr val="7030A0"/>
                </a:solidFill>
                <a:latin typeface="Century Schoolbook" pitchFamily="18" charset="0"/>
              </a:rPr>
              <a:t>of </a:t>
            </a:r>
            <a:r>
              <a:rPr lang="en-IN" sz="2400" dirty="0" smtClean="0">
                <a:solidFill>
                  <a:srgbClr val="7030A0"/>
                </a:solidFill>
                <a:latin typeface="Century Schoolbook" pitchFamily="18" charset="0"/>
              </a:rPr>
              <a:t>SS </a:t>
            </a:r>
            <a:r>
              <a:rPr lang="en-IN" sz="2400" dirty="0">
                <a:solidFill>
                  <a:srgbClr val="7030A0"/>
                </a:solidFill>
                <a:latin typeface="Century Schoolbook" pitchFamily="18" charset="0"/>
              </a:rPr>
              <a:t>Libraries</a:t>
            </a:r>
            <a:r>
              <a:rPr lang="en-US" sz="2400" dirty="0" smtClean="0">
                <a:solidFill>
                  <a:srgbClr val="7030A0"/>
                </a:solidFill>
                <a:latin typeface="Century Schoolbook" pitchFamily="18" charset="0"/>
              </a:rPr>
              <a:t> (</a:t>
            </a:r>
            <a:r>
              <a:rPr lang="en-US" sz="2400" i="1" dirty="0" smtClean="0">
                <a:solidFill>
                  <a:schemeClr val="accent3">
                    <a:lumMod val="75000"/>
                  </a:schemeClr>
                </a:solidFill>
                <a:latin typeface="Century Schoolbook" pitchFamily="18" charset="0"/>
              </a:rPr>
              <a:t>sample</a:t>
            </a:r>
            <a:r>
              <a:rPr lang="en-US" sz="2400" dirty="0" smtClean="0">
                <a:solidFill>
                  <a:srgbClr val="7030A0"/>
                </a:solidFill>
                <a:latin typeface="Century Schoolbook" pitchFamily="18" charset="0"/>
              </a:rPr>
              <a:t>)</a:t>
            </a:r>
            <a:endParaRPr lang="en-US" sz="2400" dirty="0">
              <a:solidFill>
                <a:schemeClr val="tx2">
                  <a:satMod val="130000"/>
                </a:schemeClr>
              </a:solidFill>
            </a:endParaRPr>
          </a:p>
        </p:txBody>
      </p:sp>
      <p:sp>
        <p:nvSpPr>
          <p:cNvPr id="4" name="Subtitle 3"/>
          <p:cNvSpPr>
            <a:spLocks noGrp="1"/>
          </p:cNvSpPr>
          <p:nvPr>
            <p:ph type="subTitle" idx="1"/>
          </p:nvPr>
        </p:nvSpPr>
        <p:spPr>
          <a:xfrm>
            <a:off x="1431925" y="1219200"/>
            <a:ext cx="7407275" cy="5486400"/>
          </a:xfrm>
        </p:spPr>
        <p:txBody>
          <a:bodyPr/>
          <a:lstStyle/>
          <a:p>
            <a:pPr>
              <a:defRPr/>
            </a:pPr>
            <a:endParaRPr lang="en-US" dirty="0" smtClean="0"/>
          </a:p>
          <a:p>
            <a:pPr>
              <a:defRPr/>
            </a:pPr>
            <a:endParaRPr lang="en-US" dirty="0"/>
          </a:p>
          <a:p>
            <a:pPr>
              <a:defRPr/>
            </a:pPr>
            <a:endParaRPr lang="en-US" dirty="0" smtClean="0"/>
          </a:p>
          <a:p>
            <a:pPr>
              <a:defRPr/>
            </a:pPr>
            <a:endParaRPr lang="en-US" dirty="0"/>
          </a:p>
          <a:p>
            <a:pPr>
              <a:defRPr/>
            </a:pPr>
            <a:endParaRPr lang="en-IN" dirty="0"/>
          </a:p>
        </p:txBody>
      </p:sp>
      <p:graphicFrame>
        <p:nvGraphicFramePr>
          <p:cNvPr id="6" name="Table 5"/>
          <p:cNvGraphicFramePr>
            <a:graphicFrameLocks noGrp="1"/>
          </p:cNvGraphicFramePr>
          <p:nvPr>
            <p:extLst>
              <p:ext uri="{D42A27DB-BD31-4B8C-83A1-F6EECF244321}">
                <p14:modId xmlns:p14="http://schemas.microsoft.com/office/powerpoint/2010/main" val="1549120941"/>
              </p:ext>
            </p:extLst>
          </p:nvPr>
        </p:nvGraphicFramePr>
        <p:xfrm>
          <a:off x="1066803" y="1380299"/>
          <a:ext cx="8000999" cy="5359351"/>
        </p:xfrm>
        <a:graphic>
          <a:graphicData uri="http://schemas.openxmlformats.org/drawingml/2006/table">
            <a:tbl>
              <a:tblPr firstRow="1" firstCol="1" bandRow="1">
                <a:tableStyleId>{5C22544A-7EE6-4342-B048-85BDC9FD1C3A}</a:tableStyleId>
              </a:tblPr>
              <a:tblGrid>
                <a:gridCol w="260685"/>
                <a:gridCol w="1778786"/>
                <a:gridCol w="470647"/>
                <a:gridCol w="309279"/>
                <a:gridCol w="381000"/>
                <a:gridCol w="381000"/>
                <a:gridCol w="457200"/>
                <a:gridCol w="381000"/>
                <a:gridCol w="609600"/>
                <a:gridCol w="381000"/>
                <a:gridCol w="685800"/>
                <a:gridCol w="381000"/>
                <a:gridCol w="304800"/>
                <a:gridCol w="304800"/>
                <a:gridCol w="609600"/>
                <a:gridCol w="304802"/>
              </a:tblGrid>
              <a:tr h="905701">
                <a:tc>
                  <a:txBody>
                    <a:bodyPr/>
                    <a:lstStyle/>
                    <a:p>
                      <a:pPr algn="ctr">
                        <a:lnSpc>
                          <a:spcPct val="115000"/>
                        </a:lnSpc>
                        <a:spcAft>
                          <a:spcPts val="0"/>
                        </a:spcAft>
                      </a:pPr>
                      <a:r>
                        <a:rPr lang="en-US" sz="900" dirty="0">
                          <a:effectLst/>
                        </a:rPr>
                        <a:t>S. N.</a:t>
                      </a:r>
                      <a:endParaRPr lang="en-IN" sz="900" dirty="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SS Library</a:t>
                      </a:r>
                      <a:endParaRPr lang="en-IN" sz="900">
                        <a:effectLst/>
                        <a:latin typeface="Calibri"/>
                        <a:ea typeface="Calibri"/>
                        <a:cs typeface="Times New Roman"/>
                      </a:endParaRPr>
                    </a:p>
                  </a:txBody>
                  <a:tcPr marL="59004" marR="59004" marT="0" marB="0" anchor="ctr"/>
                </a:tc>
                <a:tc>
                  <a:txBody>
                    <a:bodyPr/>
                    <a:lstStyle/>
                    <a:p>
                      <a:pPr marL="71755" marR="71755">
                        <a:lnSpc>
                          <a:spcPct val="115000"/>
                        </a:lnSpc>
                        <a:spcAft>
                          <a:spcPts val="0"/>
                        </a:spcAft>
                      </a:pPr>
                      <a:r>
                        <a:rPr lang="en-US" sz="900">
                          <a:effectLst/>
                        </a:rPr>
                        <a:t>Simple WIF </a:t>
                      </a:r>
                      <a:endParaRPr lang="en-IN" sz="900">
                        <a:effectLst/>
                        <a:latin typeface="Calibri"/>
                        <a:ea typeface="Calibri"/>
                        <a:cs typeface="Times New Roman"/>
                      </a:endParaRPr>
                    </a:p>
                  </a:txBody>
                  <a:tcPr marL="59004" marR="59004" marT="0" marB="0" vert="vert270" anchor="ctr"/>
                </a:tc>
                <a:tc>
                  <a:txBody>
                    <a:bodyPr/>
                    <a:lstStyle/>
                    <a:p>
                      <a:pPr marL="71755" marR="71755">
                        <a:lnSpc>
                          <a:spcPct val="115000"/>
                        </a:lnSpc>
                        <a:spcAft>
                          <a:spcPts val="0"/>
                        </a:spcAft>
                      </a:pPr>
                      <a:r>
                        <a:rPr lang="en-US" sz="900">
                          <a:effectLst/>
                        </a:rPr>
                        <a:t>Ranking by Simple WIF</a:t>
                      </a:r>
                      <a:endParaRPr lang="en-IN" sz="900">
                        <a:effectLst/>
                        <a:latin typeface="Calibri"/>
                        <a:ea typeface="Calibri"/>
                        <a:cs typeface="Times New Roman"/>
                      </a:endParaRPr>
                    </a:p>
                  </a:txBody>
                  <a:tcPr marL="59004" marR="59004" marT="0" marB="0" vert="vert270" anchor="ctr"/>
                </a:tc>
                <a:tc>
                  <a:txBody>
                    <a:bodyPr/>
                    <a:lstStyle/>
                    <a:p>
                      <a:pPr marL="71755" marR="71755">
                        <a:lnSpc>
                          <a:spcPct val="115000"/>
                        </a:lnSpc>
                        <a:spcAft>
                          <a:spcPts val="0"/>
                        </a:spcAft>
                      </a:pPr>
                      <a:r>
                        <a:rPr lang="en-US" sz="900">
                          <a:effectLst/>
                        </a:rPr>
                        <a:t>Self-Link WIF</a:t>
                      </a:r>
                      <a:endParaRPr lang="en-IN" sz="900">
                        <a:effectLst/>
                        <a:latin typeface="Calibri"/>
                        <a:ea typeface="Calibri"/>
                        <a:cs typeface="Times New Roman"/>
                      </a:endParaRPr>
                    </a:p>
                  </a:txBody>
                  <a:tcPr marL="59004" marR="59004" marT="0" marB="0" vert="vert270" anchor="ctr"/>
                </a:tc>
                <a:tc>
                  <a:txBody>
                    <a:bodyPr/>
                    <a:lstStyle/>
                    <a:p>
                      <a:pPr marL="71755" marR="71755">
                        <a:lnSpc>
                          <a:spcPct val="115000"/>
                        </a:lnSpc>
                        <a:spcAft>
                          <a:spcPts val="0"/>
                        </a:spcAft>
                      </a:pPr>
                      <a:r>
                        <a:rPr lang="en-US" sz="900">
                          <a:effectLst/>
                        </a:rPr>
                        <a:t>Ranking by Self-Link WIF</a:t>
                      </a:r>
                      <a:endParaRPr lang="en-IN" sz="900">
                        <a:effectLst/>
                        <a:latin typeface="Calibri"/>
                        <a:ea typeface="Calibri"/>
                        <a:cs typeface="Times New Roman"/>
                      </a:endParaRPr>
                    </a:p>
                  </a:txBody>
                  <a:tcPr marL="59004" marR="59004" marT="0" marB="0" vert="vert270" anchor="ctr"/>
                </a:tc>
                <a:tc>
                  <a:txBody>
                    <a:bodyPr/>
                    <a:lstStyle/>
                    <a:p>
                      <a:pPr marL="71755" marR="71755">
                        <a:lnSpc>
                          <a:spcPct val="115000"/>
                        </a:lnSpc>
                        <a:spcAft>
                          <a:spcPts val="0"/>
                        </a:spcAft>
                      </a:pPr>
                      <a:r>
                        <a:rPr lang="en-US" sz="900">
                          <a:effectLst/>
                        </a:rPr>
                        <a:t>External Link WIF </a:t>
                      </a:r>
                      <a:endParaRPr lang="en-IN" sz="900">
                        <a:effectLst/>
                        <a:latin typeface="Calibri"/>
                        <a:ea typeface="Calibri"/>
                        <a:cs typeface="Times New Roman"/>
                      </a:endParaRPr>
                    </a:p>
                  </a:txBody>
                  <a:tcPr marL="59004" marR="59004" marT="0" marB="0" vert="vert270" anchor="ctr"/>
                </a:tc>
                <a:tc>
                  <a:txBody>
                    <a:bodyPr/>
                    <a:lstStyle/>
                    <a:p>
                      <a:pPr marL="71755" marR="71755">
                        <a:lnSpc>
                          <a:spcPct val="115000"/>
                        </a:lnSpc>
                        <a:spcAft>
                          <a:spcPts val="0"/>
                        </a:spcAft>
                      </a:pPr>
                      <a:r>
                        <a:rPr lang="en-US" sz="900">
                          <a:effectLst/>
                        </a:rPr>
                        <a:t>Ranking by External Link WIF</a:t>
                      </a:r>
                      <a:endParaRPr lang="en-IN" sz="900">
                        <a:effectLst/>
                        <a:latin typeface="Calibri"/>
                        <a:ea typeface="Calibri"/>
                        <a:cs typeface="Times New Roman"/>
                      </a:endParaRPr>
                    </a:p>
                  </a:txBody>
                  <a:tcPr marL="59004" marR="59004" marT="0" marB="0" vert="vert270" anchor="ctr"/>
                </a:tc>
                <a:tc>
                  <a:txBody>
                    <a:bodyPr/>
                    <a:lstStyle/>
                    <a:p>
                      <a:pPr marL="71755" marR="71755">
                        <a:lnSpc>
                          <a:spcPct val="115000"/>
                        </a:lnSpc>
                        <a:spcAft>
                          <a:spcPts val="0"/>
                        </a:spcAft>
                      </a:pPr>
                      <a:r>
                        <a:rPr lang="en-US" sz="900">
                          <a:effectLst/>
                        </a:rPr>
                        <a:t>Revised Link WIF </a:t>
                      </a:r>
                      <a:endParaRPr lang="en-IN" sz="900">
                        <a:effectLst/>
                        <a:latin typeface="Calibri"/>
                        <a:ea typeface="Calibri"/>
                        <a:cs typeface="Times New Roman"/>
                      </a:endParaRPr>
                    </a:p>
                  </a:txBody>
                  <a:tcPr marL="59004" marR="59004" marT="0" marB="0" vert="vert270" anchor="ctr"/>
                </a:tc>
                <a:tc>
                  <a:txBody>
                    <a:bodyPr/>
                    <a:lstStyle/>
                    <a:p>
                      <a:pPr marL="71755" marR="71755">
                        <a:lnSpc>
                          <a:spcPct val="115000"/>
                        </a:lnSpc>
                        <a:spcAft>
                          <a:spcPts val="0"/>
                        </a:spcAft>
                      </a:pPr>
                      <a:r>
                        <a:rPr lang="en-US" sz="900">
                          <a:effectLst/>
                        </a:rPr>
                        <a:t>Ranking by Revised WIF</a:t>
                      </a:r>
                      <a:endParaRPr lang="en-IN" sz="900">
                        <a:effectLst/>
                        <a:latin typeface="Calibri"/>
                        <a:ea typeface="Calibri"/>
                        <a:cs typeface="Times New Roman"/>
                      </a:endParaRPr>
                    </a:p>
                  </a:txBody>
                  <a:tcPr marL="59004" marR="59004" marT="0" marB="0" vert="vert270" anchor="ctr"/>
                </a:tc>
                <a:tc>
                  <a:txBody>
                    <a:bodyPr/>
                    <a:lstStyle/>
                    <a:p>
                      <a:pPr marL="71755" marR="71755">
                        <a:lnSpc>
                          <a:spcPct val="115000"/>
                        </a:lnSpc>
                        <a:spcAft>
                          <a:spcPts val="0"/>
                        </a:spcAft>
                      </a:pPr>
                      <a:r>
                        <a:rPr lang="en-US" sz="900" dirty="0">
                          <a:effectLst/>
                        </a:rPr>
                        <a:t>WISER Ranking </a:t>
                      </a:r>
                      <a:r>
                        <a:rPr lang="en-US" sz="900" dirty="0" smtClean="0">
                          <a:effectLst/>
                        </a:rPr>
                        <a:t> (</a:t>
                      </a:r>
                      <a:r>
                        <a:rPr lang="en-US" sz="900" dirty="0">
                          <a:effectLst/>
                        </a:rPr>
                        <a:t>WR)</a:t>
                      </a:r>
                      <a:endParaRPr lang="en-IN" sz="900" dirty="0">
                        <a:effectLst/>
                        <a:latin typeface="Calibri"/>
                        <a:ea typeface="Calibri"/>
                        <a:cs typeface="Times New Roman"/>
                      </a:endParaRPr>
                    </a:p>
                  </a:txBody>
                  <a:tcPr marL="59004" marR="59004" marT="0" marB="0" vert="vert270" anchor="ctr"/>
                </a:tc>
                <a:tc>
                  <a:txBody>
                    <a:bodyPr/>
                    <a:lstStyle/>
                    <a:p>
                      <a:pPr marL="71755" marR="71755">
                        <a:lnSpc>
                          <a:spcPct val="115000"/>
                        </a:lnSpc>
                        <a:spcAft>
                          <a:spcPts val="0"/>
                        </a:spcAft>
                      </a:pPr>
                      <a:r>
                        <a:rPr lang="en-US" sz="900" dirty="0">
                          <a:effectLst/>
                        </a:rPr>
                        <a:t>Ranking by WR</a:t>
                      </a:r>
                      <a:endParaRPr lang="en-IN" sz="900" dirty="0">
                        <a:effectLst/>
                        <a:latin typeface="Calibri"/>
                        <a:ea typeface="Calibri"/>
                        <a:cs typeface="Times New Roman"/>
                      </a:endParaRPr>
                    </a:p>
                  </a:txBody>
                  <a:tcPr marL="59004" marR="59004" marT="0" marB="0" vert="vert270" anchor="ctr"/>
                </a:tc>
                <a:tc>
                  <a:txBody>
                    <a:bodyPr/>
                    <a:lstStyle/>
                    <a:p>
                      <a:pPr marL="71755" marR="71755">
                        <a:lnSpc>
                          <a:spcPct val="115000"/>
                        </a:lnSpc>
                        <a:spcAft>
                          <a:spcPts val="0"/>
                        </a:spcAft>
                      </a:pPr>
                      <a:r>
                        <a:rPr lang="en-US" sz="900" dirty="0">
                          <a:effectLst/>
                        </a:rPr>
                        <a:t>Google Page Rank (GPR)</a:t>
                      </a:r>
                      <a:endParaRPr lang="en-IN" sz="900" dirty="0">
                        <a:effectLst/>
                        <a:latin typeface="Calibri"/>
                        <a:ea typeface="Calibri"/>
                        <a:cs typeface="Times New Roman"/>
                      </a:endParaRPr>
                    </a:p>
                  </a:txBody>
                  <a:tcPr marL="59004" marR="59004" marT="0" marB="0" vert="vert270" anchor="ctr"/>
                </a:tc>
                <a:tc>
                  <a:txBody>
                    <a:bodyPr/>
                    <a:lstStyle/>
                    <a:p>
                      <a:pPr marL="71755" marR="71755">
                        <a:lnSpc>
                          <a:spcPct val="115000"/>
                        </a:lnSpc>
                        <a:spcAft>
                          <a:spcPts val="0"/>
                        </a:spcAft>
                      </a:pPr>
                      <a:r>
                        <a:rPr lang="en-US" sz="900">
                          <a:effectLst/>
                        </a:rPr>
                        <a:t>Ranking by GPR</a:t>
                      </a:r>
                      <a:endParaRPr lang="en-IN" sz="900">
                        <a:effectLst/>
                        <a:latin typeface="Calibri"/>
                        <a:ea typeface="Calibri"/>
                        <a:cs typeface="Times New Roman"/>
                      </a:endParaRPr>
                    </a:p>
                  </a:txBody>
                  <a:tcPr marL="59004" marR="59004" marT="0" marB="0" vert="vert270" anchor="ctr"/>
                </a:tc>
                <a:tc>
                  <a:txBody>
                    <a:bodyPr/>
                    <a:lstStyle/>
                    <a:p>
                      <a:pPr marL="71755" marR="71755">
                        <a:lnSpc>
                          <a:spcPct val="115000"/>
                        </a:lnSpc>
                        <a:spcAft>
                          <a:spcPts val="0"/>
                        </a:spcAft>
                      </a:pPr>
                      <a:r>
                        <a:rPr lang="en-US" sz="900">
                          <a:effectLst/>
                        </a:rPr>
                        <a:t>Alexa Traffic Rank (ATR)</a:t>
                      </a:r>
                      <a:endParaRPr lang="en-IN" sz="900">
                        <a:effectLst/>
                        <a:latin typeface="Calibri"/>
                        <a:ea typeface="Calibri"/>
                        <a:cs typeface="Times New Roman"/>
                      </a:endParaRPr>
                    </a:p>
                  </a:txBody>
                  <a:tcPr marL="59004" marR="59004" marT="0" marB="0" vert="vert270" anchor="ctr"/>
                </a:tc>
                <a:tc>
                  <a:txBody>
                    <a:bodyPr/>
                    <a:lstStyle/>
                    <a:p>
                      <a:pPr marL="71755" marR="71755">
                        <a:lnSpc>
                          <a:spcPct val="115000"/>
                        </a:lnSpc>
                        <a:spcAft>
                          <a:spcPts val="0"/>
                        </a:spcAft>
                      </a:pPr>
                      <a:r>
                        <a:rPr lang="en-US" sz="900" dirty="0">
                          <a:effectLst/>
                        </a:rPr>
                        <a:t>Ranking by ATR</a:t>
                      </a:r>
                      <a:endParaRPr lang="en-IN" sz="900" dirty="0">
                        <a:effectLst/>
                        <a:latin typeface="Calibri"/>
                        <a:ea typeface="Calibri"/>
                        <a:cs typeface="Times New Roman"/>
                      </a:endParaRPr>
                    </a:p>
                  </a:txBody>
                  <a:tcPr marL="59004" marR="59004" marT="0" marB="0" vert="vert270" anchor="ctr"/>
                </a:tc>
              </a:tr>
              <a:tr h="296273">
                <a:tc>
                  <a:txBody>
                    <a:bodyPr/>
                    <a:lstStyle/>
                    <a:p>
                      <a:pPr algn="ctr">
                        <a:lnSpc>
                          <a:spcPct val="115000"/>
                        </a:lnSpc>
                        <a:spcAft>
                          <a:spcPts val="0"/>
                        </a:spcAft>
                      </a:pPr>
                      <a:r>
                        <a:rPr lang="en-US" sz="800">
                          <a:effectLst/>
                        </a:rPr>
                        <a:t>1</a:t>
                      </a:r>
                      <a:endParaRPr lang="en-IN" sz="900">
                        <a:effectLst/>
                        <a:latin typeface="Calibri"/>
                        <a:ea typeface="Calibri"/>
                        <a:cs typeface="Times New Roman"/>
                      </a:endParaRPr>
                    </a:p>
                  </a:txBody>
                  <a:tcPr marL="59004" marR="59004" marT="0" marB="0" anchor="ctr"/>
                </a:tc>
                <a:tc>
                  <a:txBody>
                    <a:bodyPr/>
                    <a:lstStyle/>
                    <a:p>
                      <a:pPr>
                        <a:lnSpc>
                          <a:spcPct val="115000"/>
                        </a:lnSpc>
                        <a:spcAft>
                          <a:spcPts val="0"/>
                        </a:spcAft>
                      </a:pPr>
                      <a:r>
                        <a:rPr lang="en-US" sz="800" b="1">
                          <a:effectLst/>
                        </a:rPr>
                        <a:t>Indian Institute of Space Science and Technology Library</a:t>
                      </a:r>
                      <a:endParaRPr lang="en-IN" sz="900" b="1">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dirty="0">
                          <a:effectLst/>
                        </a:rPr>
                        <a:t>16.11</a:t>
                      </a:r>
                      <a:endParaRPr lang="en-IN" sz="1000" dirty="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3</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15.22</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3</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94.11</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2</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285.44</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6</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dirty="0">
                          <a:effectLst/>
                        </a:rPr>
                        <a:t>5.443079</a:t>
                      </a:r>
                      <a:endParaRPr lang="en-IN" sz="1000" dirty="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14</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6</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2</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135491</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7</a:t>
                      </a:r>
                      <a:endParaRPr lang="en-IN" sz="1000">
                        <a:effectLst/>
                        <a:latin typeface="Calibri"/>
                        <a:ea typeface="Calibri"/>
                        <a:cs typeface="Times New Roman"/>
                      </a:endParaRPr>
                    </a:p>
                  </a:txBody>
                  <a:tcPr marL="59004" marR="59004" marT="0" marB="0" anchor="ctr"/>
                </a:tc>
              </a:tr>
              <a:tr h="296273">
                <a:tc>
                  <a:txBody>
                    <a:bodyPr/>
                    <a:lstStyle/>
                    <a:p>
                      <a:pPr algn="ctr">
                        <a:lnSpc>
                          <a:spcPct val="115000"/>
                        </a:lnSpc>
                        <a:spcAft>
                          <a:spcPts val="0"/>
                        </a:spcAft>
                      </a:pPr>
                      <a:r>
                        <a:rPr lang="en-US" sz="800">
                          <a:effectLst/>
                        </a:rPr>
                        <a:t>2</a:t>
                      </a:r>
                      <a:endParaRPr lang="en-IN" sz="900">
                        <a:effectLst/>
                        <a:latin typeface="Calibri"/>
                        <a:ea typeface="Calibri"/>
                        <a:cs typeface="Times New Roman"/>
                      </a:endParaRPr>
                    </a:p>
                  </a:txBody>
                  <a:tcPr marL="59004" marR="59004" marT="0" marB="0" anchor="ctr"/>
                </a:tc>
                <a:tc>
                  <a:txBody>
                    <a:bodyPr/>
                    <a:lstStyle/>
                    <a:p>
                      <a:pPr>
                        <a:lnSpc>
                          <a:spcPct val="115000"/>
                        </a:lnSpc>
                        <a:spcAft>
                          <a:spcPts val="0"/>
                        </a:spcAft>
                      </a:pPr>
                      <a:r>
                        <a:rPr lang="en-US" sz="800" b="1">
                          <a:effectLst/>
                        </a:rPr>
                        <a:t>Indian Institute of Remote Sensing Library</a:t>
                      </a:r>
                      <a:endParaRPr lang="en-IN" sz="900" b="1">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0.06</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dirty="0">
                          <a:effectLst/>
                        </a:rPr>
                        <a:t>14</a:t>
                      </a:r>
                      <a:endParaRPr lang="en-IN" sz="1000" dirty="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0.05</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13</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86.53</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3</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1.16</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12</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dirty="0">
                          <a:effectLst/>
                        </a:rPr>
                        <a:t>9.209923</a:t>
                      </a:r>
                      <a:endParaRPr lang="en-IN" sz="1000" dirty="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7</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6</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2</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685467</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13</a:t>
                      </a:r>
                      <a:endParaRPr lang="en-IN" sz="1000">
                        <a:effectLst/>
                        <a:latin typeface="Calibri"/>
                        <a:ea typeface="Calibri"/>
                        <a:cs typeface="Times New Roman"/>
                      </a:endParaRPr>
                    </a:p>
                  </a:txBody>
                  <a:tcPr marL="59004" marR="59004" marT="0" marB="0" anchor="ctr"/>
                </a:tc>
              </a:tr>
              <a:tr h="296273">
                <a:tc>
                  <a:txBody>
                    <a:bodyPr/>
                    <a:lstStyle/>
                    <a:p>
                      <a:pPr algn="ctr">
                        <a:lnSpc>
                          <a:spcPct val="115000"/>
                        </a:lnSpc>
                        <a:spcAft>
                          <a:spcPts val="0"/>
                        </a:spcAft>
                      </a:pPr>
                      <a:r>
                        <a:rPr lang="en-US" sz="800">
                          <a:effectLst/>
                        </a:rPr>
                        <a:t>3</a:t>
                      </a:r>
                      <a:endParaRPr lang="en-IN" sz="900">
                        <a:effectLst/>
                        <a:latin typeface="Calibri"/>
                        <a:ea typeface="Calibri"/>
                        <a:cs typeface="Times New Roman"/>
                      </a:endParaRPr>
                    </a:p>
                  </a:txBody>
                  <a:tcPr marL="59004" marR="59004" marT="0" marB="0" anchor="ctr"/>
                </a:tc>
                <a:tc>
                  <a:txBody>
                    <a:bodyPr/>
                    <a:lstStyle/>
                    <a:p>
                      <a:pPr>
                        <a:lnSpc>
                          <a:spcPct val="115000"/>
                        </a:lnSpc>
                        <a:spcAft>
                          <a:spcPts val="0"/>
                        </a:spcAft>
                      </a:pPr>
                      <a:r>
                        <a:rPr lang="en-US" sz="800" b="1">
                          <a:effectLst/>
                        </a:rPr>
                        <a:t>INPE - National Institute for Space Research Library</a:t>
                      </a:r>
                      <a:endParaRPr lang="en-IN" sz="900" b="1">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0.00</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16</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0.00</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dirty="0">
                          <a:effectLst/>
                        </a:rPr>
                        <a:t>15</a:t>
                      </a:r>
                      <a:endParaRPr lang="en-IN" sz="1000" dirty="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dirty="0">
                          <a:effectLst/>
                        </a:rPr>
                        <a:t>1.00</a:t>
                      </a:r>
                      <a:endParaRPr lang="en-IN" sz="1000" dirty="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15</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43464.00</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1</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dirty="0">
                          <a:effectLst/>
                        </a:rPr>
                        <a:t>10.143388</a:t>
                      </a:r>
                      <a:endParaRPr lang="en-IN" sz="1000" dirty="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4</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7</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1</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25432</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5</a:t>
                      </a:r>
                      <a:endParaRPr lang="en-IN" sz="1000">
                        <a:effectLst/>
                        <a:latin typeface="Calibri"/>
                        <a:ea typeface="Calibri"/>
                        <a:cs typeface="Times New Roman"/>
                      </a:endParaRPr>
                    </a:p>
                  </a:txBody>
                  <a:tcPr marL="59004" marR="59004" marT="0" marB="0" anchor="ctr"/>
                </a:tc>
              </a:tr>
              <a:tr h="296273">
                <a:tc>
                  <a:txBody>
                    <a:bodyPr/>
                    <a:lstStyle/>
                    <a:p>
                      <a:pPr algn="ctr">
                        <a:lnSpc>
                          <a:spcPct val="115000"/>
                        </a:lnSpc>
                        <a:spcAft>
                          <a:spcPts val="0"/>
                        </a:spcAft>
                      </a:pPr>
                      <a:r>
                        <a:rPr lang="en-US" sz="800">
                          <a:effectLst/>
                        </a:rPr>
                        <a:t>4</a:t>
                      </a:r>
                      <a:endParaRPr lang="en-IN" sz="900">
                        <a:effectLst/>
                        <a:latin typeface="Calibri"/>
                        <a:ea typeface="Calibri"/>
                        <a:cs typeface="Times New Roman"/>
                      </a:endParaRPr>
                    </a:p>
                  </a:txBody>
                  <a:tcPr marL="59004" marR="59004" marT="0" marB="0" anchor="ctr"/>
                </a:tc>
                <a:tc>
                  <a:txBody>
                    <a:bodyPr/>
                    <a:lstStyle/>
                    <a:p>
                      <a:pPr>
                        <a:lnSpc>
                          <a:spcPct val="115000"/>
                        </a:lnSpc>
                        <a:spcAft>
                          <a:spcPts val="0"/>
                        </a:spcAft>
                      </a:pPr>
                      <a:r>
                        <a:rPr lang="en-US" sz="800" b="1">
                          <a:effectLst/>
                        </a:rPr>
                        <a:t>Canadian Space Agency (CSA) Library</a:t>
                      </a:r>
                      <a:endParaRPr lang="en-IN" sz="900" b="1">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14.75</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4</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13.75</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4</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37.75</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6</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5760.00</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dirty="0">
                          <a:effectLst/>
                        </a:rPr>
                        <a:t>2</a:t>
                      </a:r>
                      <a:endParaRPr lang="en-IN" sz="1000" dirty="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dirty="0">
                          <a:effectLst/>
                        </a:rPr>
                        <a:t>7.683327</a:t>
                      </a:r>
                      <a:endParaRPr lang="en-IN" sz="1000" dirty="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12</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7</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1</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570</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1</a:t>
                      </a:r>
                      <a:endParaRPr lang="en-IN" sz="1000">
                        <a:effectLst/>
                        <a:latin typeface="Calibri"/>
                        <a:ea typeface="Calibri"/>
                        <a:cs typeface="Times New Roman"/>
                      </a:endParaRPr>
                    </a:p>
                  </a:txBody>
                  <a:tcPr marL="59004" marR="59004" marT="0" marB="0" anchor="ctr"/>
                </a:tc>
              </a:tr>
              <a:tr h="296273">
                <a:tc>
                  <a:txBody>
                    <a:bodyPr/>
                    <a:lstStyle/>
                    <a:p>
                      <a:pPr algn="ctr">
                        <a:lnSpc>
                          <a:spcPct val="115000"/>
                        </a:lnSpc>
                        <a:spcAft>
                          <a:spcPts val="0"/>
                        </a:spcAft>
                      </a:pPr>
                      <a:r>
                        <a:rPr lang="en-US" sz="800">
                          <a:effectLst/>
                        </a:rPr>
                        <a:t>5</a:t>
                      </a:r>
                      <a:endParaRPr lang="en-IN" sz="900">
                        <a:effectLst/>
                        <a:latin typeface="Calibri"/>
                        <a:ea typeface="Calibri"/>
                        <a:cs typeface="Times New Roman"/>
                      </a:endParaRPr>
                    </a:p>
                  </a:txBody>
                  <a:tcPr marL="59004" marR="59004" marT="0" marB="0" anchor="ctr"/>
                </a:tc>
                <a:tc>
                  <a:txBody>
                    <a:bodyPr/>
                    <a:lstStyle/>
                    <a:p>
                      <a:pPr>
                        <a:lnSpc>
                          <a:spcPct val="115000"/>
                        </a:lnSpc>
                        <a:spcAft>
                          <a:spcPts val="0"/>
                        </a:spcAft>
                      </a:pPr>
                      <a:r>
                        <a:rPr lang="en-US" sz="800" b="1">
                          <a:effectLst/>
                        </a:rPr>
                        <a:t>International Space University Library</a:t>
                      </a:r>
                      <a:endParaRPr lang="en-IN" sz="900" b="1">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0.14</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10</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0.12</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10</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31.48</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8</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0.48</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dirty="0">
                          <a:effectLst/>
                        </a:rPr>
                        <a:t>13</a:t>
                      </a:r>
                      <a:endParaRPr lang="en-IN" sz="1000" dirty="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dirty="0">
                          <a:effectLst/>
                        </a:rPr>
                        <a:t>7.263815</a:t>
                      </a:r>
                      <a:endParaRPr lang="en-IN" sz="1000" dirty="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13</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5</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3</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606734</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12</a:t>
                      </a:r>
                      <a:endParaRPr lang="en-IN" sz="1000">
                        <a:effectLst/>
                        <a:latin typeface="Calibri"/>
                        <a:ea typeface="Calibri"/>
                        <a:cs typeface="Times New Roman"/>
                      </a:endParaRPr>
                    </a:p>
                  </a:txBody>
                  <a:tcPr marL="59004" marR="59004" marT="0" marB="0" anchor="ctr"/>
                </a:tc>
              </a:tr>
              <a:tr h="296273">
                <a:tc>
                  <a:txBody>
                    <a:bodyPr/>
                    <a:lstStyle/>
                    <a:p>
                      <a:pPr algn="ctr">
                        <a:lnSpc>
                          <a:spcPct val="115000"/>
                        </a:lnSpc>
                        <a:spcAft>
                          <a:spcPts val="0"/>
                        </a:spcAft>
                      </a:pPr>
                      <a:r>
                        <a:rPr lang="en-US" sz="800">
                          <a:effectLst/>
                        </a:rPr>
                        <a:t>6</a:t>
                      </a:r>
                      <a:endParaRPr lang="en-IN" sz="900">
                        <a:effectLst/>
                        <a:latin typeface="Calibri"/>
                        <a:ea typeface="Calibri"/>
                        <a:cs typeface="Times New Roman"/>
                      </a:endParaRPr>
                    </a:p>
                  </a:txBody>
                  <a:tcPr marL="59004" marR="59004" marT="0" marB="0" anchor="ctr"/>
                </a:tc>
                <a:tc>
                  <a:txBody>
                    <a:bodyPr/>
                    <a:lstStyle/>
                    <a:p>
                      <a:pPr>
                        <a:lnSpc>
                          <a:spcPct val="115000"/>
                        </a:lnSpc>
                        <a:spcAft>
                          <a:spcPts val="0"/>
                        </a:spcAft>
                      </a:pPr>
                      <a:r>
                        <a:rPr lang="en-US" sz="800" b="1">
                          <a:effectLst/>
                        </a:rPr>
                        <a:t>Italian Space Agency Library</a:t>
                      </a:r>
                      <a:endParaRPr lang="en-IN" sz="900" b="1">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0.98</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7</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0.91</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7</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58.44</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4</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458.93</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5</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dirty="0">
                          <a:effectLst/>
                        </a:rPr>
                        <a:t>9.523794</a:t>
                      </a:r>
                      <a:endParaRPr lang="en-IN" sz="1000" dirty="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6</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7</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1</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571591</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11</a:t>
                      </a:r>
                      <a:endParaRPr lang="en-IN" sz="1000">
                        <a:effectLst/>
                        <a:latin typeface="Calibri"/>
                        <a:ea typeface="Calibri"/>
                        <a:cs typeface="Times New Roman"/>
                      </a:endParaRPr>
                    </a:p>
                  </a:txBody>
                  <a:tcPr marL="59004" marR="59004" marT="0" marB="0" anchor="ctr"/>
                </a:tc>
              </a:tr>
              <a:tr h="296273">
                <a:tc>
                  <a:txBody>
                    <a:bodyPr/>
                    <a:lstStyle/>
                    <a:p>
                      <a:pPr algn="ctr">
                        <a:lnSpc>
                          <a:spcPct val="115000"/>
                        </a:lnSpc>
                        <a:spcAft>
                          <a:spcPts val="0"/>
                        </a:spcAft>
                      </a:pPr>
                      <a:r>
                        <a:rPr lang="en-US" sz="800">
                          <a:effectLst/>
                        </a:rPr>
                        <a:t>7</a:t>
                      </a:r>
                      <a:endParaRPr lang="en-IN" sz="900">
                        <a:effectLst/>
                        <a:latin typeface="Calibri"/>
                        <a:ea typeface="Calibri"/>
                        <a:cs typeface="Times New Roman"/>
                      </a:endParaRPr>
                    </a:p>
                  </a:txBody>
                  <a:tcPr marL="59004" marR="59004" marT="0" marB="0" anchor="ctr"/>
                </a:tc>
                <a:tc>
                  <a:txBody>
                    <a:bodyPr/>
                    <a:lstStyle/>
                    <a:p>
                      <a:pPr>
                        <a:lnSpc>
                          <a:spcPct val="115000"/>
                        </a:lnSpc>
                        <a:spcAft>
                          <a:spcPts val="0"/>
                        </a:spcAft>
                      </a:pPr>
                      <a:r>
                        <a:rPr lang="en-US" sz="800" b="1">
                          <a:effectLst/>
                        </a:rPr>
                        <a:t>Institute of Space and Astronautical Science Library</a:t>
                      </a:r>
                      <a:endParaRPr lang="en-IN" sz="900" b="1">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0.12</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12</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0.11</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11</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5.86</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13</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10.36</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9</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dirty="0">
                          <a:effectLst/>
                        </a:rPr>
                        <a:t>9.056025</a:t>
                      </a:r>
                      <a:endParaRPr lang="en-IN" sz="1000" dirty="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dirty="0">
                          <a:effectLst/>
                        </a:rPr>
                        <a:t>8</a:t>
                      </a:r>
                      <a:endParaRPr lang="en-IN" sz="1000" dirty="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dirty="0">
                          <a:effectLst/>
                        </a:rPr>
                        <a:t>6</a:t>
                      </a:r>
                      <a:endParaRPr lang="en-IN" sz="1000" dirty="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2</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46515</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6</a:t>
                      </a:r>
                      <a:endParaRPr lang="en-IN" sz="1000">
                        <a:effectLst/>
                        <a:latin typeface="Calibri"/>
                        <a:ea typeface="Calibri"/>
                        <a:cs typeface="Times New Roman"/>
                      </a:endParaRPr>
                    </a:p>
                  </a:txBody>
                  <a:tcPr marL="59004" marR="59004" marT="0" marB="0" anchor="ctr"/>
                </a:tc>
              </a:tr>
              <a:tr h="296273">
                <a:tc>
                  <a:txBody>
                    <a:bodyPr/>
                    <a:lstStyle/>
                    <a:p>
                      <a:pPr algn="ctr">
                        <a:lnSpc>
                          <a:spcPct val="115000"/>
                        </a:lnSpc>
                        <a:spcAft>
                          <a:spcPts val="0"/>
                        </a:spcAft>
                      </a:pPr>
                      <a:r>
                        <a:rPr lang="en-US" sz="800">
                          <a:effectLst/>
                        </a:rPr>
                        <a:t>8</a:t>
                      </a:r>
                      <a:endParaRPr lang="en-IN" sz="900">
                        <a:effectLst/>
                        <a:latin typeface="Calibri"/>
                        <a:ea typeface="Calibri"/>
                        <a:cs typeface="Times New Roman"/>
                      </a:endParaRPr>
                    </a:p>
                  </a:txBody>
                  <a:tcPr marL="59004" marR="59004" marT="0" marB="0" anchor="ctr"/>
                </a:tc>
                <a:tc>
                  <a:txBody>
                    <a:bodyPr/>
                    <a:lstStyle/>
                    <a:p>
                      <a:pPr>
                        <a:lnSpc>
                          <a:spcPct val="115000"/>
                        </a:lnSpc>
                        <a:spcAft>
                          <a:spcPts val="0"/>
                        </a:spcAft>
                      </a:pPr>
                      <a:r>
                        <a:rPr lang="en-US" sz="800" b="1">
                          <a:effectLst/>
                        </a:rPr>
                        <a:t>Institute of Space Technology Library</a:t>
                      </a:r>
                      <a:endParaRPr lang="en-IN" sz="900" b="1">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102.00</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1</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92.00</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1</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dirty="0">
                          <a:effectLst/>
                        </a:rPr>
                        <a:t>0.00</a:t>
                      </a:r>
                      <a:endParaRPr lang="en-IN" sz="1000" dirty="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16</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861.00</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4</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dirty="0">
                          <a:effectLst/>
                        </a:rPr>
                        <a:t>3.967884</a:t>
                      </a:r>
                      <a:endParaRPr lang="en-IN" sz="1000" dirty="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17</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dirty="0">
                          <a:effectLst/>
                        </a:rPr>
                        <a:t>5</a:t>
                      </a:r>
                      <a:endParaRPr lang="en-IN" sz="1000" dirty="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3</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468037</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10</a:t>
                      </a:r>
                      <a:endParaRPr lang="en-IN" sz="1000">
                        <a:effectLst/>
                        <a:latin typeface="Calibri"/>
                        <a:ea typeface="Calibri"/>
                        <a:cs typeface="Times New Roman"/>
                      </a:endParaRPr>
                    </a:p>
                  </a:txBody>
                  <a:tcPr marL="59004" marR="59004" marT="0" marB="0" anchor="ctr"/>
                </a:tc>
              </a:tr>
              <a:tr h="296273">
                <a:tc>
                  <a:txBody>
                    <a:bodyPr/>
                    <a:lstStyle/>
                    <a:p>
                      <a:pPr algn="ctr">
                        <a:lnSpc>
                          <a:spcPct val="115000"/>
                        </a:lnSpc>
                        <a:spcAft>
                          <a:spcPts val="0"/>
                        </a:spcAft>
                      </a:pPr>
                      <a:r>
                        <a:rPr lang="en-US" sz="800">
                          <a:effectLst/>
                        </a:rPr>
                        <a:t>9</a:t>
                      </a:r>
                      <a:endParaRPr lang="en-IN" sz="900">
                        <a:effectLst/>
                        <a:latin typeface="Calibri"/>
                        <a:ea typeface="Calibri"/>
                        <a:cs typeface="Times New Roman"/>
                      </a:endParaRPr>
                    </a:p>
                  </a:txBody>
                  <a:tcPr marL="59004" marR="59004" marT="0" marB="0" anchor="ctr"/>
                </a:tc>
                <a:tc>
                  <a:txBody>
                    <a:bodyPr/>
                    <a:lstStyle/>
                    <a:p>
                      <a:pPr>
                        <a:lnSpc>
                          <a:spcPct val="115000"/>
                        </a:lnSpc>
                        <a:spcAft>
                          <a:spcPts val="0"/>
                        </a:spcAft>
                      </a:pPr>
                      <a:r>
                        <a:rPr lang="en-US" sz="800" b="1">
                          <a:effectLst/>
                        </a:rPr>
                        <a:t>Space Research Centre Library, Polish Academy of Sciences</a:t>
                      </a:r>
                      <a:endParaRPr lang="en-IN" sz="900" b="1">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1.23</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6</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1.12</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6</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105.85</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1</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0.42</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14</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dirty="0">
                          <a:effectLst/>
                        </a:rPr>
                        <a:t>5.020928</a:t>
                      </a:r>
                      <a:endParaRPr lang="en-IN" sz="1000" dirty="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16</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dirty="0">
                          <a:effectLst/>
                        </a:rPr>
                        <a:t>3</a:t>
                      </a:r>
                      <a:endParaRPr lang="en-IN" sz="1000" dirty="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5</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2510633</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15</a:t>
                      </a:r>
                      <a:endParaRPr lang="en-IN" sz="1000">
                        <a:effectLst/>
                        <a:latin typeface="Calibri"/>
                        <a:ea typeface="Calibri"/>
                        <a:cs typeface="Times New Roman"/>
                      </a:endParaRPr>
                    </a:p>
                  </a:txBody>
                  <a:tcPr marL="59004" marR="59004" marT="0" marB="0" anchor="ctr"/>
                </a:tc>
              </a:tr>
              <a:tr h="296273">
                <a:tc>
                  <a:txBody>
                    <a:bodyPr/>
                    <a:lstStyle/>
                    <a:p>
                      <a:pPr algn="ctr">
                        <a:lnSpc>
                          <a:spcPct val="115000"/>
                        </a:lnSpc>
                        <a:spcAft>
                          <a:spcPts val="0"/>
                        </a:spcAft>
                      </a:pPr>
                      <a:r>
                        <a:rPr lang="en-US" sz="800">
                          <a:effectLst/>
                        </a:rPr>
                        <a:t>10</a:t>
                      </a:r>
                      <a:endParaRPr lang="en-IN" sz="900">
                        <a:effectLst/>
                        <a:latin typeface="Calibri"/>
                        <a:ea typeface="Calibri"/>
                        <a:cs typeface="Times New Roman"/>
                      </a:endParaRPr>
                    </a:p>
                  </a:txBody>
                  <a:tcPr marL="59004" marR="59004" marT="0" marB="0" anchor="ctr"/>
                </a:tc>
                <a:tc>
                  <a:txBody>
                    <a:bodyPr/>
                    <a:lstStyle/>
                    <a:p>
                      <a:pPr>
                        <a:lnSpc>
                          <a:spcPct val="115000"/>
                        </a:lnSpc>
                        <a:spcAft>
                          <a:spcPts val="0"/>
                        </a:spcAft>
                      </a:pPr>
                      <a:r>
                        <a:rPr lang="en-US" sz="800" b="1">
                          <a:effectLst/>
                        </a:rPr>
                        <a:t>National Institute of Aerospace Research Library</a:t>
                      </a:r>
                      <a:endParaRPr lang="en-IN" sz="900" b="1">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0.08</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13</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0.06</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12</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13.59</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11</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0.39</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15</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dirty="0">
                          <a:effectLst/>
                        </a:rPr>
                        <a:t>8.764914</a:t>
                      </a:r>
                      <a:endParaRPr lang="en-IN" sz="1000" dirty="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10</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6</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dirty="0">
                          <a:effectLst/>
                        </a:rPr>
                        <a:t>2</a:t>
                      </a:r>
                      <a:endParaRPr lang="en-IN" sz="1000" dirty="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12163800</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16</a:t>
                      </a:r>
                      <a:endParaRPr lang="en-IN" sz="1000">
                        <a:effectLst/>
                        <a:latin typeface="Calibri"/>
                        <a:ea typeface="Calibri"/>
                        <a:cs typeface="Times New Roman"/>
                      </a:endParaRPr>
                    </a:p>
                  </a:txBody>
                  <a:tcPr marL="59004" marR="59004" marT="0" marB="0" anchor="ctr"/>
                </a:tc>
              </a:tr>
              <a:tr h="296273">
                <a:tc>
                  <a:txBody>
                    <a:bodyPr/>
                    <a:lstStyle/>
                    <a:p>
                      <a:pPr algn="ctr">
                        <a:lnSpc>
                          <a:spcPct val="115000"/>
                        </a:lnSpc>
                        <a:spcAft>
                          <a:spcPts val="0"/>
                        </a:spcAft>
                      </a:pPr>
                      <a:r>
                        <a:rPr lang="en-US" sz="800">
                          <a:effectLst/>
                        </a:rPr>
                        <a:t>11</a:t>
                      </a:r>
                      <a:endParaRPr lang="en-IN" sz="900">
                        <a:effectLst/>
                        <a:latin typeface="Calibri"/>
                        <a:ea typeface="Calibri"/>
                        <a:cs typeface="Times New Roman"/>
                      </a:endParaRPr>
                    </a:p>
                  </a:txBody>
                  <a:tcPr marL="59004" marR="59004" marT="0" marB="0" anchor="ctr"/>
                </a:tc>
                <a:tc>
                  <a:txBody>
                    <a:bodyPr/>
                    <a:lstStyle/>
                    <a:p>
                      <a:pPr>
                        <a:lnSpc>
                          <a:spcPct val="115000"/>
                        </a:lnSpc>
                        <a:spcAft>
                          <a:spcPts val="0"/>
                        </a:spcAft>
                      </a:pPr>
                      <a:r>
                        <a:rPr lang="en-US" sz="800" b="1">
                          <a:effectLst/>
                        </a:rPr>
                        <a:t>Space Research Institute Library</a:t>
                      </a:r>
                      <a:endParaRPr lang="en-IN" sz="900" b="1">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26.50</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2</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21.50</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2</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0.00</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16</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4896.00</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3</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dirty="0">
                          <a:effectLst/>
                        </a:rPr>
                        <a:t>8.814778</a:t>
                      </a:r>
                      <a:endParaRPr lang="en-IN" sz="1000" dirty="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9</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7</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1</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dirty="0">
                          <a:effectLst/>
                        </a:rPr>
                        <a:t>227614</a:t>
                      </a:r>
                      <a:endParaRPr lang="en-IN" sz="1000" dirty="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9</a:t>
                      </a:r>
                      <a:endParaRPr lang="en-IN" sz="1000">
                        <a:effectLst/>
                        <a:latin typeface="Calibri"/>
                        <a:ea typeface="Calibri"/>
                        <a:cs typeface="Times New Roman"/>
                      </a:endParaRPr>
                    </a:p>
                  </a:txBody>
                  <a:tcPr marL="59004" marR="59004" marT="0" marB="0" anchor="ctr"/>
                </a:tc>
              </a:tr>
              <a:tr h="449187">
                <a:tc>
                  <a:txBody>
                    <a:bodyPr/>
                    <a:lstStyle/>
                    <a:p>
                      <a:pPr algn="ctr">
                        <a:lnSpc>
                          <a:spcPct val="115000"/>
                        </a:lnSpc>
                        <a:spcAft>
                          <a:spcPts val="0"/>
                        </a:spcAft>
                      </a:pPr>
                      <a:r>
                        <a:rPr lang="en-US" sz="800">
                          <a:effectLst/>
                        </a:rPr>
                        <a:t>12</a:t>
                      </a:r>
                      <a:endParaRPr lang="en-IN" sz="900">
                        <a:effectLst/>
                        <a:latin typeface="Calibri"/>
                        <a:ea typeface="Calibri"/>
                        <a:cs typeface="Times New Roman"/>
                      </a:endParaRPr>
                    </a:p>
                  </a:txBody>
                  <a:tcPr marL="59004" marR="59004" marT="0" marB="0" anchor="ctr"/>
                </a:tc>
                <a:tc>
                  <a:txBody>
                    <a:bodyPr/>
                    <a:lstStyle/>
                    <a:p>
                      <a:pPr>
                        <a:lnSpc>
                          <a:spcPct val="115000"/>
                        </a:lnSpc>
                        <a:spcAft>
                          <a:spcPts val="0"/>
                        </a:spcAft>
                      </a:pPr>
                      <a:r>
                        <a:rPr lang="en-US" sz="800" b="1">
                          <a:effectLst/>
                        </a:rPr>
                        <a:t>Center for Astrophysics &amp; Space Sciences Library, University of California</a:t>
                      </a:r>
                      <a:endParaRPr lang="en-IN" sz="900" b="1">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1.30</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5</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1.17</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5</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19.17</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10</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9.87</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10</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dirty="0">
                          <a:effectLst/>
                        </a:rPr>
                        <a:t>5.231035</a:t>
                      </a:r>
                      <a:endParaRPr lang="en-IN" sz="1000" dirty="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15</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6</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2</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dirty="0">
                          <a:effectLst/>
                        </a:rPr>
                        <a:t>7105</a:t>
                      </a:r>
                      <a:endParaRPr lang="en-IN" sz="1000" dirty="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4</a:t>
                      </a:r>
                      <a:endParaRPr lang="en-IN" sz="1000">
                        <a:effectLst/>
                        <a:latin typeface="Calibri"/>
                        <a:ea typeface="Calibri"/>
                        <a:cs typeface="Times New Roman"/>
                      </a:endParaRPr>
                    </a:p>
                  </a:txBody>
                  <a:tcPr marL="59004" marR="59004" marT="0" marB="0" anchor="ctr"/>
                </a:tc>
              </a:tr>
              <a:tr h="296273">
                <a:tc>
                  <a:txBody>
                    <a:bodyPr/>
                    <a:lstStyle/>
                    <a:p>
                      <a:pPr algn="ctr">
                        <a:lnSpc>
                          <a:spcPct val="115000"/>
                        </a:lnSpc>
                        <a:spcAft>
                          <a:spcPts val="0"/>
                        </a:spcAft>
                      </a:pPr>
                      <a:r>
                        <a:rPr lang="en-US" sz="800">
                          <a:effectLst/>
                        </a:rPr>
                        <a:t>13</a:t>
                      </a:r>
                      <a:endParaRPr lang="en-IN" sz="900">
                        <a:effectLst/>
                        <a:latin typeface="Calibri"/>
                        <a:ea typeface="Calibri"/>
                        <a:cs typeface="Times New Roman"/>
                      </a:endParaRPr>
                    </a:p>
                  </a:txBody>
                  <a:tcPr marL="59004" marR="59004" marT="0" marB="0" anchor="ctr"/>
                </a:tc>
                <a:tc>
                  <a:txBody>
                    <a:bodyPr/>
                    <a:lstStyle/>
                    <a:p>
                      <a:pPr>
                        <a:lnSpc>
                          <a:spcPct val="115000"/>
                        </a:lnSpc>
                        <a:spcAft>
                          <a:spcPts val="0"/>
                        </a:spcAft>
                      </a:pPr>
                      <a:r>
                        <a:rPr lang="en-US" sz="800" b="1">
                          <a:effectLst/>
                        </a:rPr>
                        <a:t>University of Tennessee Space Institute Library</a:t>
                      </a:r>
                      <a:endParaRPr lang="en-IN" sz="900" b="1">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0.96</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8</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0.70</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8</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34.95</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7</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122.98</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7</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dirty="0">
                          <a:effectLst/>
                        </a:rPr>
                        <a:t>8.517266</a:t>
                      </a:r>
                      <a:endParaRPr lang="en-IN" sz="1000" dirty="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11</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5</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3</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dirty="0">
                          <a:effectLst/>
                        </a:rPr>
                        <a:t>1310993</a:t>
                      </a:r>
                      <a:endParaRPr lang="en-IN" sz="1000" dirty="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dirty="0">
                          <a:effectLst/>
                        </a:rPr>
                        <a:t>14</a:t>
                      </a:r>
                      <a:endParaRPr lang="en-IN" sz="1000" dirty="0">
                        <a:effectLst/>
                        <a:latin typeface="Calibri"/>
                        <a:ea typeface="Calibri"/>
                        <a:cs typeface="Times New Roman"/>
                      </a:endParaRPr>
                    </a:p>
                  </a:txBody>
                  <a:tcPr marL="59004" marR="59004" marT="0" marB="0" anchor="ctr"/>
                </a:tc>
              </a:tr>
              <a:tr h="449187">
                <a:tc>
                  <a:txBody>
                    <a:bodyPr/>
                    <a:lstStyle/>
                    <a:p>
                      <a:pPr algn="ctr">
                        <a:lnSpc>
                          <a:spcPct val="115000"/>
                        </a:lnSpc>
                        <a:spcAft>
                          <a:spcPts val="0"/>
                        </a:spcAft>
                      </a:pPr>
                      <a:r>
                        <a:rPr lang="en-US" sz="800">
                          <a:effectLst/>
                        </a:rPr>
                        <a:t>14</a:t>
                      </a:r>
                      <a:endParaRPr lang="en-IN" sz="900">
                        <a:effectLst/>
                        <a:latin typeface="Calibri"/>
                        <a:ea typeface="Calibri"/>
                        <a:cs typeface="Times New Roman"/>
                      </a:endParaRPr>
                    </a:p>
                  </a:txBody>
                  <a:tcPr marL="59004" marR="59004" marT="0" marB="0" anchor="ctr"/>
                </a:tc>
                <a:tc>
                  <a:txBody>
                    <a:bodyPr/>
                    <a:lstStyle/>
                    <a:p>
                      <a:pPr>
                        <a:lnSpc>
                          <a:spcPct val="115000"/>
                        </a:lnSpc>
                        <a:spcAft>
                          <a:spcPts val="0"/>
                        </a:spcAft>
                      </a:pPr>
                      <a:r>
                        <a:rPr lang="en-US" sz="800" b="1" dirty="0">
                          <a:effectLst/>
                        </a:rPr>
                        <a:t>National Aeronautics and Space Administration (NASA) Headquarters Library</a:t>
                      </a:r>
                      <a:endParaRPr lang="en-IN" sz="900" b="1" dirty="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0.03</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15</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0.02</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14</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7.33</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12</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5.31</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11</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dirty="0">
                          <a:effectLst/>
                        </a:rPr>
                        <a:t>10.536532</a:t>
                      </a:r>
                      <a:endParaRPr lang="en-IN" sz="1000" dirty="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2</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7</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1</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a:effectLst/>
                        </a:rPr>
                        <a:t>1292</a:t>
                      </a:r>
                      <a:endParaRPr lang="en-IN" sz="1000">
                        <a:effectLst/>
                        <a:latin typeface="Calibri"/>
                        <a:ea typeface="Calibri"/>
                        <a:cs typeface="Times New Roman"/>
                      </a:endParaRPr>
                    </a:p>
                  </a:txBody>
                  <a:tcPr marL="59004" marR="59004" marT="0" marB="0" anchor="ctr"/>
                </a:tc>
                <a:tc>
                  <a:txBody>
                    <a:bodyPr/>
                    <a:lstStyle/>
                    <a:p>
                      <a:pPr algn="ctr">
                        <a:lnSpc>
                          <a:spcPct val="115000"/>
                        </a:lnSpc>
                        <a:spcAft>
                          <a:spcPts val="0"/>
                        </a:spcAft>
                      </a:pPr>
                      <a:r>
                        <a:rPr lang="en-US" sz="900" dirty="0">
                          <a:effectLst/>
                        </a:rPr>
                        <a:t>2</a:t>
                      </a:r>
                      <a:endParaRPr lang="en-IN" sz="1000" dirty="0">
                        <a:effectLst/>
                        <a:latin typeface="Calibri"/>
                        <a:ea typeface="Calibri"/>
                        <a:cs typeface="Times New Roman"/>
                      </a:endParaRPr>
                    </a:p>
                  </a:txBody>
                  <a:tcPr marL="59004" marR="59004" marT="0" marB="0" anchor="ctr"/>
                </a:tc>
              </a:tr>
            </a:tbl>
          </a:graphicData>
        </a:graphic>
      </p:graphicFrame>
      <p:sp>
        <p:nvSpPr>
          <p:cNvPr id="7" name="Rectangle 2"/>
          <p:cNvSpPr>
            <a:spLocks noChangeArrowheads="1"/>
          </p:cNvSpPr>
          <p:nvPr/>
        </p:nvSpPr>
        <p:spPr bwMode="auto">
          <a:xfrm>
            <a:off x="2020888" y="137953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pPr>
              <a:defRPr/>
            </a:pPr>
            <a:fld id="{D6CA349F-F678-4F57-981F-26FDFB6BEF89}" type="slidenum">
              <a:rPr lang="en-US" altLang="en-US" smtClean="0"/>
              <a:pPr>
                <a:defRPr/>
              </a:pPr>
              <a:t>45</a:t>
            </a:fld>
            <a:endParaRPr lang="en-US" altLang="en-US"/>
          </a:p>
        </p:txBody>
      </p:sp>
    </p:spTree>
    <p:extLst>
      <p:ext uri="{BB962C8B-B14F-4D97-AF65-F5344CB8AC3E}">
        <p14:creationId xmlns:p14="http://schemas.microsoft.com/office/powerpoint/2010/main" val="6687124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8001000" cy="1295400"/>
          </a:xfrm>
          <a:solidFill>
            <a:schemeClr val="accent4">
              <a:lumMod val="40000"/>
              <a:lumOff val="60000"/>
            </a:schemeClr>
          </a:solidFill>
        </p:spPr>
        <p:txBody>
          <a:bodyPr>
            <a:normAutofit/>
          </a:bodyPr>
          <a:lstStyle/>
          <a:p>
            <a:r>
              <a:rPr lang="en-IN" sz="2800" dirty="0">
                <a:solidFill>
                  <a:srgbClr val="7030A0"/>
                </a:solidFill>
                <a:latin typeface="Century Schoolbook" pitchFamily="18" charset="0"/>
              </a:rPr>
              <a:t>Comparative ranking of </a:t>
            </a:r>
            <a:r>
              <a:rPr lang="en-IN" sz="2800" dirty="0" smtClean="0">
                <a:solidFill>
                  <a:srgbClr val="7030A0"/>
                </a:solidFill>
                <a:latin typeface="Century Schoolbook" pitchFamily="18" charset="0"/>
              </a:rPr>
              <a:t>the Websites of </a:t>
            </a:r>
            <a:br>
              <a:rPr lang="en-IN" sz="2800" dirty="0" smtClean="0">
                <a:solidFill>
                  <a:srgbClr val="7030A0"/>
                </a:solidFill>
                <a:latin typeface="Century Schoolbook" pitchFamily="18" charset="0"/>
              </a:rPr>
            </a:br>
            <a:r>
              <a:rPr lang="en-IN" sz="2800" dirty="0" smtClean="0">
                <a:solidFill>
                  <a:srgbClr val="7030A0"/>
                </a:solidFill>
                <a:latin typeface="Century Schoolbook" pitchFamily="18" charset="0"/>
              </a:rPr>
              <a:t>Space </a:t>
            </a:r>
            <a:r>
              <a:rPr lang="en-IN" sz="2800" dirty="0">
                <a:solidFill>
                  <a:srgbClr val="7030A0"/>
                </a:solidFill>
                <a:latin typeface="Century Schoolbook" pitchFamily="18" charset="0"/>
              </a:rPr>
              <a:t>Science </a:t>
            </a:r>
            <a:r>
              <a:rPr lang="en-IN" sz="2800" dirty="0" smtClean="0">
                <a:solidFill>
                  <a:srgbClr val="7030A0"/>
                </a:solidFill>
                <a:latin typeface="Century Schoolbook" pitchFamily="18" charset="0"/>
              </a:rPr>
              <a:t>Libraries (</a:t>
            </a:r>
            <a:r>
              <a:rPr lang="en-IN" sz="2800" i="1" dirty="0" smtClean="0">
                <a:solidFill>
                  <a:srgbClr val="C00000"/>
                </a:solidFill>
                <a:latin typeface="Century Schoolbook" pitchFamily="18" charset="0"/>
              </a:rPr>
              <a:t>Sample</a:t>
            </a:r>
            <a:r>
              <a:rPr lang="en-IN" sz="2800" dirty="0" smtClean="0">
                <a:solidFill>
                  <a:srgbClr val="7030A0"/>
                </a:solidFill>
                <a:latin typeface="Century Schoolbook" pitchFamily="18" charset="0"/>
              </a:rPr>
              <a:t>)</a:t>
            </a:r>
            <a:endParaRPr lang="en-IN" sz="2800" dirty="0">
              <a:solidFill>
                <a:srgbClr val="7030A0"/>
              </a:solidFill>
              <a:latin typeface="Century Schoolbook" pitchFamily="18" charset="0"/>
            </a:endParaRPr>
          </a:p>
        </p:txBody>
      </p:sp>
      <p:sp>
        <p:nvSpPr>
          <p:cNvPr id="4" name="Slide Number Placeholder 3"/>
          <p:cNvSpPr>
            <a:spLocks noGrp="1"/>
          </p:cNvSpPr>
          <p:nvPr>
            <p:ph type="sldNum" sz="quarter" idx="12"/>
          </p:nvPr>
        </p:nvSpPr>
        <p:spPr/>
        <p:txBody>
          <a:bodyPr/>
          <a:lstStyle/>
          <a:p>
            <a:pPr>
              <a:defRPr/>
            </a:pPr>
            <a:fld id="{B01821AE-7097-4FEB-A368-E46A6B4B7D4C}" type="slidenum">
              <a:rPr lang="en-US" altLang="en-US" smtClean="0"/>
              <a:pPr>
                <a:defRPr/>
              </a:pPr>
              <a:t>46</a:t>
            </a:fld>
            <a:endParaRPr lang="en-US" altLang="en-US"/>
          </a:p>
        </p:txBody>
      </p:sp>
      <p:sp>
        <p:nvSpPr>
          <p:cNvPr id="3" name="Content Placeholder 2"/>
          <p:cNvSpPr>
            <a:spLocks noGrp="1"/>
          </p:cNvSpPr>
          <p:nvPr>
            <p:ph idx="1"/>
          </p:nvPr>
        </p:nvSpPr>
        <p:spPr/>
        <p:txBody>
          <a:bodyPr/>
          <a:lstStyle/>
          <a:p>
            <a:endParaRPr lang="en-IN"/>
          </a:p>
        </p:txBody>
      </p:sp>
      <p:graphicFrame>
        <p:nvGraphicFramePr>
          <p:cNvPr id="6" name="Chart 5"/>
          <p:cNvGraphicFramePr>
            <a:graphicFrameLocks/>
          </p:cNvGraphicFramePr>
          <p:nvPr>
            <p:extLst>
              <p:ext uri="{D42A27DB-BD31-4B8C-83A1-F6EECF244321}">
                <p14:modId xmlns:p14="http://schemas.microsoft.com/office/powerpoint/2010/main" val="4260666791"/>
              </p:ext>
            </p:extLst>
          </p:nvPr>
        </p:nvGraphicFramePr>
        <p:xfrm>
          <a:off x="0" y="1371600"/>
          <a:ext cx="9144000" cy="5181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449833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228600"/>
            <a:ext cx="4114800" cy="806450"/>
          </a:xfrm>
        </p:spPr>
        <p:txBody>
          <a:bodyPr>
            <a:noAutofit/>
          </a:bodyPr>
          <a:lstStyle/>
          <a:p>
            <a:pPr>
              <a:defRPr/>
            </a:pPr>
            <a:r>
              <a:rPr lang="en-US" sz="2800" dirty="0">
                <a:solidFill>
                  <a:srgbClr val="7030A0"/>
                </a:solidFill>
                <a:latin typeface="Century Schoolbook" pitchFamily="18" charset="0"/>
              </a:rPr>
              <a:t>Web speed </a:t>
            </a:r>
            <a:r>
              <a:rPr lang="en-US" sz="2800" dirty="0" smtClean="0">
                <a:solidFill>
                  <a:srgbClr val="7030A0"/>
                </a:solidFill>
                <a:latin typeface="Century Schoolbook" pitchFamily="18" charset="0"/>
              </a:rPr>
              <a:t>Analysis</a:t>
            </a:r>
            <a:endParaRPr lang="en-US" dirty="0">
              <a:solidFill>
                <a:schemeClr val="tx2">
                  <a:satMod val="130000"/>
                </a:schemeClr>
              </a:solidFill>
            </a:endParaRPr>
          </a:p>
        </p:txBody>
      </p:sp>
      <p:sp>
        <p:nvSpPr>
          <p:cNvPr id="3" name="Subtitle 2"/>
          <p:cNvSpPr>
            <a:spLocks noGrp="1"/>
          </p:cNvSpPr>
          <p:nvPr>
            <p:ph type="subTitle" idx="1"/>
          </p:nvPr>
        </p:nvSpPr>
        <p:spPr>
          <a:xfrm>
            <a:off x="1431925" y="2286000"/>
            <a:ext cx="7407275" cy="4267200"/>
          </a:xfrm>
        </p:spPr>
        <p:txBody>
          <a:bodyPr>
            <a:normAutofit lnSpcReduction="10000"/>
          </a:bodyPr>
          <a:lstStyle/>
          <a:p>
            <a:pPr marL="370332" indent="-342900" algn="just" eaLnBrk="1" fontAlgn="auto" hangingPunct="1">
              <a:lnSpc>
                <a:spcPct val="120000"/>
              </a:lnSpc>
              <a:spcAft>
                <a:spcPts val="0"/>
              </a:spcAft>
              <a:buClr>
                <a:schemeClr val="accent3"/>
              </a:buClr>
              <a:buFont typeface="Wingdings" pitchFamily="2" charset="2"/>
              <a:buChar char="§"/>
              <a:defRPr/>
            </a:pPr>
            <a:r>
              <a:rPr lang="en-IN" sz="1900" b="1" dirty="0">
                <a:solidFill>
                  <a:srgbClr val="002060"/>
                </a:solidFill>
                <a:latin typeface="Garamond" pitchFamily="18" charset="0"/>
              </a:rPr>
              <a:t>Web speed analysis has been performed for AA, OBS and SS Libraries’ Websites using free website analytics tool, Web Page </a:t>
            </a:r>
            <a:r>
              <a:rPr lang="en-IN" sz="1900" b="1" dirty="0" err="1" smtClean="0">
                <a:solidFill>
                  <a:srgbClr val="002060"/>
                </a:solidFill>
                <a:latin typeface="Garamond" pitchFamily="18" charset="0"/>
              </a:rPr>
              <a:t>Analyzer</a:t>
            </a:r>
            <a:r>
              <a:rPr lang="en-IN" sz="1900" b="1" dirty="0" smtClean="0">
                <a:solidFill>
                  <a:srgbClr val="002060"/>
                </a:solidFill>
                <a:latin typeface="Garamond" pitchFamily="18" charset="0"/>
              </a:rPr>
              <a:t>.</a:t>
            </a:r>
            <a:endParaRPr lang="en-IN" sz="1900" b="1" dirty="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r>
              <a:rPr lang="en-IN" sz="1900" b="1" dirty="0">
                <a:solidFill>
                  <a:srgbClr val="002060"/>
                </a:solidFill>
                <a:latin typeface="Garamond" pitchFamily="18" charset="0"/>
              </a:rPr>
              <a:t>It calculates page size, composition and downloads </a:t>
            </a:r>
            <a:r>
              <a:rPr lang="en-IN" sz="1900" b="1" dirty="0" smtClean="0">
                <a:solidFill>
                  <a:srgbClr val="002060"/>
                </a:solidFill>
                <a:latin typeface="Garamond" pitchFamily="18" charset="0"/>
              </a:rPr>
              <a:t>time and it helps to improve website performance.</a:t>
            </a:r>
          </a:p>
          <a:p>
            <a:pPr marL="370332" indent="-342900" algn="just" eaLnBrk="1" fontAlgn="auto" hangingPunct="1">
              <a:lnSpc>
                <a:spcPct val="120000"/>
              </a:lnSpc>
              <a:spcAft>
                <a:spcPts val="0"/>
              </a:spcAft>
              <a:buClr>
                <a:schemeClr val="accent3"/>
              </a:buClr>
              <a:buFont typeface="Wingdings" pitchFamily="2" charset="2"/>
              <a:buChar char="§"/>
              <a:defRPr/>
            </a:pPr>
            <a:r>
              <a:rPr lang="en-IN" sz="1900" b="1" dirty="0" smtClean="0">
                <a:solidFill>
                  <a:srgbClr val="002060"/>
                </a:solidFill>
                <a:latin typeface="Garamond" pitchFamily="18" charset="0"/>
              </a:rPr>
              <a:t>Department </a:t>
            </a:r>
            <a:r>
              <a:rPr lang="en-IN" sz="1900" b="1" dirty="0">
                <a:solidFill>
                  <a:srgbClr val="002060"/>
                </a:solidFill>
                <a:latin typeface="Garamond" pitchFamily="18" charset="0"/>
              </a:rPr>
              <a:t>of Astronomy Library, University of Virginia, USA page may download quickly with 0.22 seconds at 56 kbps internet </a:t>
            </a:r>
            <a:r>
              <a:rPr lang="en-IN" sz="1900" b="1" dirty="0" smtClean="0">
                <a:solidFill>
                  <a:srgbClr val="002060"/>
                </a:solidFill>
                <a:latin typeface="Garamond" pitchFamily="18" charset="0"/>
              </a:rPr>
              <a:t>connection.</a:t>
            </a:r>
          </a:p>
          <a:p>
            <a:pPr marL="370332" indent="-342900" algn="just" eaLnBrk="1" fontAlgn="auto" hangingPunct="1">
              <a:lnSpc>
                <a:spcPct val="120000"/>
              </a:lnSpc>
              <a:spcAft>
                <a:spcPts val="0"/>
              </a:spcAft>
              <a:buClr>
                <a:schemeClr val="accent3"/>
              </a:buClr>
              <a:buFont typeface="Wingdings" pitchFamily="2" charset="2"/>
              <a:buChar char="§"/>
              <a:defRPr/>
            </a:pPr>
            <a:r>
              <a:rPr lang="en-IN" sz="1900" b="1" dirty="0" smtClean="0">
                <a:solidFill>
                  <a:srgbClr val="002060"/>
                </a:solidFill>
                <a:latin typeface="Garamond" pitchFamily="18" charset="0"/>
              </a:rPr>
              <a:t>Lowell </a:t>
            </a:r>
            <a:r>
              <a:rPr lang="en-IN" sz="1900" b="1" dirty="0">
                <a:solidFill>
                  <a:srgbClr val="002060"/>
                </a:solidFill>
                <a:latin typeface="Garamond" pitchFamily="18" charset="0"/>
              </a:rPr>
              <a:t>Observatory Library, USA page may download quickly with 1.05 seconds at 56 kbps internet </a:t>
            </a:r>
            <a:r>
              <a:rPr lang="en-IN" sz="1900" b="1" dirty="0" smtClean="0">
                <a:solidFill>
                  <a:srgbClr val="002060"/>
                </a:solidFill>
                <a:latin typeface="Garamond" pitchFamily="18" charset="0"/>
              </a:rPr>
              <a:t>connection.</a:t>
            </a:r>
          </a:p>
          <a:p>
            <a:pPr marL="370332" indent="-342900" algn="just" eaLnBrk="1" fontAlgn="auto" hangingPunct="1">
              <a:lnSpc>
                <a:spcPct val="120000"/>
              </a:lnSpc>
              <a:spcAft>
                <a:spcPts val="0"/>
              </a:spcAft>
              <a:buClr>
                <a:schemeClr val="accent3"/>
              </a:buClr>
              <a:buFont typeface="Wingdings" pitchFamily="2" charset="2"/>
              <a:buChar char="§"/>
              <a:defRPr/>
            </a:pPr>
            <a:r>
              <a:rPr lang="en-IN" sz="1900" b="1" dirty="0" smtClean="0">
                <a:solidFill>
                  <a:srgbClr val="002060"/>
                </a:solidFill>
                <a:latin typeface="Garamond" pitchFamily="18" charset="0"/>
              </a:rPr>
              <a:t>Space </a:t>
            </a:r>
            <a:r>
              <a:rPr lang="en-IN" sz="1900" b="1" dirty="0">
                <a:solidFill>
                  <a:srgbClr val="002060"/>
                </a:solidFill>
                <a:latin typeface="Garamond" pitchFamily="18" charset="0"/>
              </a:rPr>
              <a:t>Research Library, Brazil page may download quickly with 0.55 seconds at 56 kbps internet </a:t>
            </a:r>
            <a:r>
              <a:rPr lang="en-IN" sz="1900" b="1" dirty="0" smtClean="0">
                <a:solidFill>
                  <a:srgbClr val="002060"/>
                </a:solidFill>
                <a:latin typeface="Garamond" pitchFamily="18" charset="0"/>
              </a:rPr>
              <a:t>connection.</a:t>
            </a:r>
            <a:endParaRPr lang="en-IN" sz="1900" b="1" dirty="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endParaRPr lang="en-IN" sz="19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IN" sz="20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US" sz="2000" b="1" dirty="0">
              <a:solidFill>
                <a:srgbClr val="002060"/>
              </a:solidFill>
              <a:latin typeface="Garamond" pitchFamily="18" charset="0"/>
            </a:endParaRPr>
          </a:p>
        </p:txBody>
      </p:sp>
      <p:pic>
        <p:nvPicPr>
          <p:cNvPr id="65540" name="Picture 2" descr="D:\Webo_RP_Articles\SpeedAnal-AA.pn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62" y="0"/>
            <a:ext cx="3779838"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D6CA349F-F678-4F57-981F-26FDFB6BEF89}" type="slidenum">
              <a:rPr lang="en-US" altLang="en-US" smtClean="0"/>
              <a:pPr>
                <a:defRPr/>
              </a:pPr>
              <a:t>47</a:t>
            </a:fld>
            <a:endParaRPr lang="en-US" alt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228600"/>
            <a:ext cx="3505200" cy="806450"/>
          </a:xfrm>
        </p:spPr>
        <p:txBody>
          <a:bodyPr>
            <a:noAutofit/>
          </a:bodyPr>
          <a:lstStyle/>
          <a:p>
            <a:pPr>
              <a:defRPr/>
            </a:pPr>
            <a:r>
              <a:rPr lang="en-US" sz="2800" dirty="0">
                <a:solidFill>
                  <a:srgbClr val="7030A0"/>
                </a:solidFill>
                <a:latin typeface="Century Schoolbook" pitchFamily="18" charset="0"/>
              </a:rPr>
              <a:t>Accessibility Error </a:t>
            </a:r>
            <a:r>
              <a:rPr lang="en-US" sz="2800" dirty="0" smtClean="0">
                <a:solidFill>
                  <a:srgbClr val="7030A0"/>
                </a:solidFill>
                <a:latin typeface="Century Schoolbook" pitchFamily="18" charset="0"/>
              </a:rPr>
              <a:t>Analysis</a:t>
            </a:r>
            <a:endParaRPr lang="en-US" dirty="0">
              <a:solidFill>
                <a:schemeClr val="tx2">
                  <a:satMod val="130000"/>
                </a:schemeClr>
              </a:solidFill>
            </a:endParaRPr>
          </a:p>
        </p:txBody>
      </p:sp>
      <p:sp>
        <p:nvSpPr>
          <p:cNvPr id="3" name="Subtitle 2"/>
          <p:cNvSpPr>
            <a:spLocks noGrp="1"/>
          </p:cNvSpPr>
          <p:nvPr>
            <p:ph type="subTitle" idx="1"/>
          </p:nvPr>
        </p:nvSpPr>
        <p:spPr>
          <a:xfrm>
            <a:off x="1431925" y="2286000"/>
            <a:ext cx="7407275" cy="4267200"/>
          </a:xfrm>
        </p:spPr>
        <p:txBody>
          <a:bodyPr>
            <a:normAutofit/>
          </a:bodyPr>
          <a:lstStyle/>
          <a:p>
            <a:pPr marL="370332" indent="-342900" algn="just" eaLnBrk="1" fontAlgn="auto" hangingPunct="1">
              <a:lnSpc>
                <a:spcPct val="120000"/>
              </a:lnSpc>
              <a:spcAft>
                <a:spcPts val="0"/>
              </a:spcAft>
              <a:buClr>
                <a:schemeClr val="accent3"/>
              </a:buClr>
              <a:buFont typeface="Wingdings" pitchFamily="2" charset="2"/>
              <a:buChar char="§"/>
              <a:defRPr/>
            </a:pPr>
            <a:r>
              <a:rPr lang="en-IN" sz="1900" b="1" dirty="0">
                <a:solidFill>
                  <a:srgbClr val="002060"/>
                </a:solidFill>
                <a:latin typeface="Garamond" pitchFamily="18" charset="0"/>
              </a:rPr>
              <a:t>Web site error analysis has been measured for AA, OBS, SS Libraries’ Websites using WAVE, web accessibility evaluation tool. </a:t>
            </a:r>
            <a:endParaRPr lang="en-IN" sz="19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r>
              <a:rPr lang="en-IN" sz="1900" b="1" dirty="0" smtClean="0">
                <a:solidFill>
                  <a:srgbClr val="002060"/>
                </a:solidFill>
                <a:latin typeface="Garamond" pitchFamily="18" charset="0"/>
              </a:rPr>
              <a:t>The </a:t>
            </a:r>
            <a:r>
              <a:rPr lang="en-IN" sz="1900" b="1" dirty="0">
                <a:solidFill>
                  <a:srgbClr val="002060"/>
                </a:solidFill>
                <a:latin typeface="Garamond" pitchFamily="18" charset="0"/>
              </a:rPr>
              <a:t>number of errors </a:t>
            </a:r>
            <a:r>
              <a:rPr lang="en-IN" sz="1900" b="1" dirty="0" smtClean="0">
                <a:solidFill>
                  <a:srgbClr val="002060"/>
                </a:solidFill>
                <a:latin typeface="Garamond" pitchFamily="18" charset="0"/>
              </a:rPr>
              <a:t>(0 to 140) for </a:t>
            </a:r>
            <a:r>
              <a:rPr lang="en-IN" sz="1900" b="1" dirty="0">
                <a:solidFill>
                  <a:srgbClr val="002060"/>
                </a:solidFill>
                <a:latin typeface="Garamond" pitchFamily="18" charset="0"/>
              </a:rPr>
              <a:t>each website has been </a:t>
            </a:r>
            <a:r>
              <a:rPr lang="en-IN" sz="1900" b="1" dirty="0" smtClean="0">
                <a:solidFill>
                  <a:srgbClr val="002060"/>
                </a:solidFill>
                <a:latin typeface="Garamond" pitchFamily="18" charset="0"/>
              </a:rPr>
              <a:t>assessed </a:t>
            </a:r>
            <a:r>
              <a:rPr lang="en-IN" sz="1900" b="1" dirty="0">
                <a:solidFill>
                  <a:srgbClr val="002060"/>
                </a:solidFill>
                <a:latin typeface="Garamond" pitchFamily="18" charset="0"/>
              </a:rPr>
              <a:t>and </a:t>
            </a:r>
            <a:r>
              <a:rPr lang="en-IN" sz="1900" b="1" dirty="0" smtClean="0">
                <a:solidFill>
                  <a:srgbClr val="002060"/>
                </a:solidFill>
                <a:latin typeface="Garamond" pitchFamily="18" charset="0"/>
              </a:rPr>
              <a:t>its ranking has been assigned. </a:t>
            </a:r>
          </a:p>
          <a:p>
            <a:pPr marL="370332" indent="-342900" algn="just" eaLnBrk="1" fontAlgn="auto" hangingPunct="1">
              <a:lnSpc>
                <a:spcPct val="120000"/>
              </a:lnSpc>
              <a:spcAft>
                <a:spcPts val="0"/>
              </a:spcAft>
              <a:buClr>
                <a:schemeClr val="accent3"/>
              </a:buClr>
              <a:buFont typeface="Wingdings" pitchFamily="2" charset="2"/>
              <a:buChar char="§"/>
              <a:defRPr/>
            </a:pPr>
            <a:r>
              <a:rPr lang="en-IN" sz="1900" b="1" dirty="0" smtClean="0">
                <a:solidFill>
                  <a:srgbClr val="002060"/>
                </a:solidFill>
                <a:latin typeface="Garamond" pitchFamily="18" charset="0"/>
              </a:rPr>
              <a:t>The </a:t>
            </a:r>
            <a:r>
              <a:rPr lang="en-IN" sz="1900" b="1" dirty="0">
                <a:solidFill>
                  <a:srgbClr val="002060"/>
                </a:solidFill>
                <a:latin typeface="Garamond" pitchFamily="18" charset="0"/>
              </a:rPr>
              <a:t>web accessibility error analysis shows that 7 AA Libraries’ Websites have ‘0’ error and ranks equally first. </a:t>
            </a:r>
            <a:endParaRPr lang="en-IN" sz="19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r>
              <a:rPr lang="en-IN" sz="1900" b="1" dirty="0" smtClean="0">
                <a:solidFill>
                  <a:srgbClr val="002060"/>
                </a:solidFill>
                <a:latin typeface="Garamond" pitchFamily="18" charset="0"/>
              </a:rPr>
              <a:t>For </a:t>
            </a:r>
            <a:r>
              <a:rPr lang="en-IN" sz="1900" b="1" dirty="0">
                <a:solidFill>
                  <a:srgbClr val="002060"/>
                </a:solidFill>
                <a:latin typeface="Garamond" pitchFamily="18" charset="0"/>
              </a:rPr>
              <a:t>Turin Astronomical Observatory Library, Italy, the error analysis could not be performed by the website of </a:t>
            </a:r>
            <a:r>
              <a:rPr lang="en-IN" sz="1900" b="1" dirty="0" smtClean="0">
                <a:solidFill>
                  <a:srgbClr val="002060"/>
                </a:solidFill>
                <a:latin typeface="Garamond" pitchFamily="18" charset="0"/>
              </a:rPr>
              <a:t>WAVE.</a:t>
            </a:r>
          </a:p>
          <a:p>
            <a:pPr marL="370332" indent="-342900" algn="just" eaLnBrk="1" fontAlgn="auto" hangingPunct="1">
              <a:lnSpc>
                <a:spcPct val="120000"/>
              </a:lnSpc>
              <a:spcAft>
                <a:spcPts val="0"/>
              </a:spcAft>
              <a:buClr>
                <a:schemeClr val="accent3"/>
              </a:buClr>
              <a:buFont typeface="Wingdings" pitchFamily="2" charset="2"/>
              <a:buChar char="§"/>
              <a:defRPr/>
            </a:pPr>
            <a:r>
              <a:rPr lang="en-IN" sz="1900" b="1" dirty="0" err="1" smtClean="0">
                <a:solidFill>
                  <a:srgbClr val="002060"/>
                </a:solidFill>
                <a:latin typeface="Garamond" pitchFamily="18" charset="0"/>
              </a:rPr>
              <a:t>Center</a:t>
            </a:r>
            <a:r>
              <a:rPr lang="en-IN" sz="1900" b="1" dirty="0" smtClean="0">
                <a:solidFill>
                  <a:srgbClr val="002060"/>
                </a:solidFill>
                <a:latin typeface="Garamond" pitchFamily="18" charset="0"/>
              </a:rPr>
              <a:t> </a:t>
            </a:r>
            <a:r>
              <a:rPr lang="en-IN" sz="1900" b="1" dirty="0">
                <a:solidFill>
                  <a:srgbClr val="002060"/>
                </a:solidFill>
                <a:latin typeface="Garamond" pitchFamily="18" charset="0"/>
              </a:rPr>
              <a:t>for Astrophysics and Space Sciences Library, University of California, USA has highest number of errors (52) and ranked at last. </a:t>
            </a:r>
          </a:p>
          <a:p>
            <a:pPr marL="370332" indent="-342900" algn="just" eaLnBrk="1" fontAlgn="auto" hangingPunct="1">
              <a:lnSpc>
                <a:spcPct val="120000"/>
              </a:lnSpc>
              <a:spcAft>
                <a:spcPts val="0"/>
              </a:spcAft>
              <a:buClr>
                <a:schemeClr val="accent3"/>
              </a:buClr>
              <a:buFont typeface="Wingdings" pitchFamily="2" charset="2"/>
              <a:buChar char="§"/>
              <a:defRPr/>
            </a:pPr>
            <a:endParaRPr lang="en-IN" sz="19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IN" sz="20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US" sz="2000" b="1" dirty="0">
              <a:solidFill>
                <a:srgbClr val="002060"/>
              </a:solidFill>
              <a:latin typeface="Garamond" pitchFamily="18" charset="0"/>
            </a:endParaRPr>
          </a:p>
        </p:txBody>
      </p:sp>
      <p:pic>
        <p:nvPicPr>
          <p:cNvPr id="66564" name="Picture 2" descr="D:\Webo_RP_Articles\Access-Error-SS.pn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6212" y="0"/>
            <a:ext cx="3887788"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D6CA349F-F678-4F57-981F-26FDFB6BEF89}" type="slidenum">
              <a:rPr lang="en-US" altLang="en-US" smtClean="0"/>
              <a:pPr>
                <a:defRPr/>
              </a:pPr>
              <a:t>48</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CC990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CC990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CC9900"/>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CC9900"/>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CC99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228600"/>
            <a:ext cx="3505200" cy="806450"/>
          </a:xfrm>
        </p:spPr>
        <p:txBody>
          <a:bodyPr>
            <a:noAutofit/>
          </a:bodyPr>
          <a:lstStyle/>
          <a:p>
            <a:pPr>
              <a:defRPr/>
            </a:pPr>
            <a:r>
              <a:rPr lang="en-US" sz="2800" dirty="0">
                <a:solidFill>
                  <a:srgbClr val="7030A0"/>
                </a:solidFill>
                <a:latin typeface="Century Schoolbook" pitchFamily="18" charset="0"/>
              </a:rPr>
              <a:t>Link Network Analysis </a:t>
            </a:r>
            <a:endParaRPr lang="en-US" dirty="0">
              <a:solidFill>
                <a:schemeClr val="tx2">
                  <a:satMod val="130000"/>
                </a:schemeClr>
              </a:solidFill>
            </a:endParaRPr>
          </a:p>
        </p:txBody>
      </p:sp>
      <p:sp>
        <p:nvSpPr>
          <p:cNvPr id="3" name="Subtitle 2"/>
          <p:cNvSpPr>
            <a:spLocks noGrp="1"/>
          </p:cNvSpPr>
          <p:nvPr>
            <p:ph type="subTitle" idx="1"/>
          </p:nvPr>
        </p:nvSpPr>
        <p:spPr>
          <a:xfrm>
            <a:off x="1431925" y="2286000"/>
            <a:ext cx="7407275" cy="4267200"/>
          </a:xfrm>
        </p:spPr>
        <p:txBody>
          <a:bodyPr>
            <a:normAutofit/>
          </a:bodyPr>
          <a:lstStyle/>
          <a:p>
            <a:pPr marL="370332" indent="-342900" algn="just" eaLnBrk="1" fontAlgn="auto" hangingPunct="1">
              <a:lnSpc>
                <a:spcPct val="120000"/>
              </a:lnSpc>
              <a:spcAft>
                <a:spcPts val="0"/>
              </a:spcAft>
              <a:buClr>
                <a:schemeClr val="accent3"/>
              </a:buClr>
              <a:buFont typeface="Wingdings" pitchFamily="2" charset="2"/>
              <a:buChar char="§"/>
              <a:defRPr/>
            </a:pPr>
            <a:r>
              <a:rPr lang="en-IN" sz="2000" b="1" dirty="0">
                <a:solidFill>
                  <a:srgbClr val="002060"/>
                </a:solidFill>
                <a:latin typeface="Garamond" pitchFamily="18" charset="0"/>
              </a:rPr>
              <a:t>Network analysis provides the linking and connectivity pattern among the websites </a:t>
            </a:r>
            <a:r>
              <a:rPr lang="en-IN" sz="2000" b="1" dirty="0" smtClean="0">
                <a:solidFill>
                  <a:srgbClr val="002060"/>
                </a:solidFill>
                <a:latin typeface="Garamond" pitchFamily="18" charset="0"/>
              </a:rPr>
              <a:t>analysed. </a:t>
            </a:r>
          </a:p>
          <a:p>
            <a:pPr marL="370332" indent="-342900" algn="just" eaLnBrk="1" fontAlgn="auto" hangingPunct="1">
              <a:lnSpc>
                <a:spcPct val="120000"/>
              </a:lnSpc>
              <a:spcAft>
                <a:spcPts val="0"/>
              </a:spcAft>
              <a:buClr>
                <a:schemeClr val="accent3"/>
              </a:buClr>
              <a:buFont typeface="Wingdings" pitchFamily="2" charset="2"/>
              <a:buChar char="§"/>
              <a:defRPr/>
            </a:pPr>
            <a:r>
              <a:rPr lang="en-IN" sz="2000" b="1" dirty="0">
                <a:solidFill>
                  <a:srgbClr val="002060"/>
                </a:solidFill>
                <a:latin typeface="Garamond" pitchFamily="18" charset="0"/>
              </a:rPr>
              <a:t>The network analysis can bring interconnection between institutions, organizations and universities. </a:t>
            </a:r>
            <a:r>
              <a:rPr lang="en-IN" sz="2000" b="1" dirty="0" smtClean="0">
                <a:solidFill>
                  <a:srgbClr val="002060"/>
                </a:solidFill>
                <a:latin typeface="Garamond" pitchFamily="18" charset="0"/>
              </a:rPr>
              <a:t> </a:t>
            </a:r>
          </a:p>
          <a:p>
            <a:pPr marL="370332" indent="-342900" algn="just" eaLnBrk="1" fontAlgn="auto" hangingPunct="1">
              <a:lnSpc>
                <a:spcPct val="120000"/>
              </a:lnSpc>
              <a:spcAft>
                <a:spcPts val="0"/>
              </a:spcAft>
              <a:buClr>
                <a:schemeClr val="accent3"/>
              </a:buClr>
              <a:buFont typeface="Wingdings" pitchFamily="2" charset="2"/>
              <a:buChar char="§"/>
              <a:defRPr/>
            </a:pPr>
            <a:r>
              <a:rPr lang="en-IN" sz="2000" b="1" dirty="0">
                <a:solidFill>
                  <a:srgbClr val="002060"/>
                </a:solidFill>
                <a:latin typeface="Garamond" pitchFamily="18" charset="0"/>
              </a:rPr>
              <a:t>The network diagram brings out to see visually the connectivity between the web </a:t>
            </a:r>
            <a:r>
              <a:rPr lang="en-IN" sz="2000" b="1" dirty="0" smtClean="0">
                <a:solidFill>
                  <a:srgbClr val="002060"/>
                </a:solidFill>
                <a:latin typeface="Garamond" pitchFamily="18" charset="0"/>
              </a:rPr>
              <a:t>nodes. </a:t>
            </a:r>
            <a:endParaRPr lang="en-IN" sz="2000" b="1" dirty="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r>
              <a:rPr lang="en-IN" sz="2000" b="1" dirty="0">
                <a:solidFill>
                  <a:srgbClr val="002060"/>
                </a:solidFill>
                <a:latin typeface="Garamond" pitchFamily="18" charset="0"/>
              </a:rPr>
              <a:t>SocSciBot has been used </a:t>
            </a:r>
            <a:r>
              <a:rPr lang="en-IN" sz="2000" b="1" dirty="0" smtClean="0">
                <a:solidFill>
                  <a:srgbClr val="002060"/>
                </a:solidFill>
                <a:latin typeface="Garamond" pitchFamily="18" charset="0"/>
              </a:rPr>
              <a:t>to extract data and draw visual network diagram. </a:t>
            </a:r>
          </a:p>
          <a:p>
            <a:pPr marL="370332" indent="-342900" algn="just" eaLnBrk="1" fontAlgn="auto" hangingPunct="1">
              <a:lnSpc>
                <a:spcPct val="120000"/>
              </a:lnSpc>
              <a:spcAft>
                <a:spcPts val="0"/>
              </a:spcAft>
              <a:buClr>
                <a:schemeClr val="accent3"/>
              </a:buClr>
              <a:buFont typeface="Wingdings" pitchFamily="2" charset="2"/>
              <a:buChar char="§"/>
              <a:defRPr/>
            </a:pPr>
            <a:r>
              <a:rPr lang="en-IN" sz="2000" b="1" dirty="0" smtClean="0">
                <a:solidFill>
                  <a:srgbClr val="002060"/>
                </a:solidFill>
                <a:latin typeface="Garamond" pitchFamily="18" charset="0"/>
              </a:rPr>
              <a:t>Also, Pajek software has been used for large network diagram. </a:t>
            </a:r>
            <a:endParaRPr lang="en-IN" sz="2000" b="1" dirty="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endParaRPr lang="en-IN" sz="19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IN" sz="20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US" sz="2000" b="1" dirty="0">
              <a:solidFill>
                <a:srgbClr val="002060"/>
              </a:solidFill>
              <a:latin typeface="Garamond" pitchFamily="18" charset="0"/>
            </a:endParaRPr>
          </a:p>
        </p:txBody>
      </p:sp>
      <p:pic>
        <p:nvPicPr>
          <p:cNvPr id="67588" name="Picture 2" descr="D:\Webo_RP_Articles\WebEnvNet-TIFR.pn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02" y="1"/>
            <a:ext cx="9013373"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D6CA349F-F678-4F57-981F-26FDFB6BEF89}" type="slidenum">
              <a:rPr lang="en-US" altLang="en-US" smtClean="0"/>
              <a:pPr>
                <a:defRPr/>
              </a:pPr>
              <a:t>49</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7588"/>
                                        </p:tgtEl>
                                      </p:cBhvr>
                                      <p:by x="25000" y="25000"/>
                                    </p:animScale>
                                  </p:childTnLst>
                                </p:cTn>
                              </p:par>
                              <p:par>
                                <p:cTn id="7" presetID="56" presetClass="path" presetSubtype="0" accel="50000" decel="50000" fill="hold" nodeType="withEffect">
                                  <p:stCondLst>
                                    <p:cond delay="0"/>
                                  </p:stCondLst>
                                  <p:childTnLst>
                                    <p:animMotion origin="layout" path="M -1.94444E-6 0 L 0.35087 -0.36667 " pathEditMode="relative" rAng="0" ptsTypes="AA">
                                      <p:cBhvr>
                                        <p:cTn id="8" dur="2000" fill="hold"/>
                                        <p:tgtEl>
                                          <p:spTgt spid="67588"/>
                                        </p:tgtEl>
                                        <p:attrNameLst>
                                          <p:attrName>ppt_x</p:attrName>
                                          <p:attrName>ppt_y</p:attrName>
                                        </p:attrNameLst>
                                      </p:cBhvr>
                                      <p:rCtr x="17535" y="-18333"/>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CC9900"/>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CC9900"/>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CC9900"/>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CC9900"/>
                                      </p:to>
                                    </p:animClr>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CC99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9378"/>
            <a:ext cx="3048000" cy="1066800"/>
          </a:xfrm>
        </p:spPr>
        <p:txBody>
          <a:bodyPr>
            <a:noAutofit/>
          </a:bodyPr>
          <a:lstStyle/>
          <a:p>
            <a:pPr>
              <a:defRPr/>
            </a:pPr>
            <a:r>
              <a:rPr lang="en-US" sz="2800" dirty="0" smtClean="0">
                <a:solidFill>
                  <a:srgbClr val="7030A0"/>
                </a:solidFill>
                <a:latin typeface="Century Schoolbook" pitchFamily="18" charset="0"/>
              </a:rPr>
              <a:t>Over view of </a:t>
            </a:r>
            <a:r>
              <a:rPr lang="en-US" sz="2800" b="1" dirty="0" err="1" smtClean="0">
                <a:solidFill>
                  <a:srgbClr val="7030A0"/>
                </a:solidFill>
                <a:latin typeface="Century Schoolbook" pitchFamily="18" charset="0"/>
              </a:rPr>
              <a:t>Webometrics</a:t>
            </a:r>
            <a:endParaRPr lang="en-US" b="1" dirty="0">
              <a:solidFill>
                <a:schemeClr val="tx2">
                  <a:satMod val="130000"/>
                </a:schemeClr>
              </a:solidFill>
            </a:endParaRPr>
          </a:p>
        </p:txBody>
      </p:sp>
      <p:sp>
        <p:nvSpPr>
          <p:cNvPr id="3" name="Subtitle 2"/>
          <p:cNvSpPr>
            <a:spLocks noGrp="1"/>
          </p:cNvSpPr>
          <p:nvPr>
            <p:ph type="subTitle" idx="1"/>
          </p:nvPr>
        </p:nvSpPr>
        <p:spPr>
          <a:xfrm>
            <a:off x="1431925" y="1828800"/>
            <a:ext cx="7407275" cy="4572000"/>
          </a:xfrm>
        </p:spPr>
        <p:txBody>
          <a:bodyPr>
            <a:normAutofit/>
          </a:bodyPr>
          <a:lstStyle/>
          <a:p>
            <a:pPr algn="just" eaLnBrk="1" fontAlgn="auto" hangingPunct="1">
              <a:lnSpc>
                <a:spcPct val="80000"/>
              </a:lnSpc>
              <a:spcAft>
                <a:spcPts val="0"/>
              </a:spcAft>
              <a:buClr>
                <a:schemeClr val="accent3"/>
              </a:buClr>
              <a:buFont typeface="Wingdings" pitchFamily="2" charset="2"/>
              <a:buChar char="§"/>
              <a:defRPr/>
            </a:pPr>
            <a:endParaRPr lang="en-US" sz="2000" b="1" dirty="0" smtClean="0">
              <a:solidFill>
                <a:srgbClr val="002060"/>
              </a:solidFill>
              <a:latin typeface="Garamond" pitchFamily="18" charset="0"/>
            </a:endParaRPr>
          </a:p>
          <a:p>
            <a:pPr marL="370332" indent="-342900" algn="just" eaLnBrk="1" fontAlgn="auto" hangingPunct="1">
              <a:spcBef>
                <a:spcPct val="0"/>
              </a:spcBef>
              <a:spcAft>
                <a:spcPts val="0"/>
              </a:spcAft>
              <a:buClr>
                <a:schemeClr val="accent3">
                  <a:lumMod val="75000"/>
                </a:schemeClr>
              </a:buClr>
              <a:buFont typeface="Wingdings" pitchFamily="2" charset="2"/>
              <a:buChar char="§"/>
              <a:defRPr/>
            </a:pPr>
            <a:r>
              <a:rPr lang="en-IN" sz="1900" b="1" dirty="0" smtClean="0">
                <a:solidFill>
                  <a:srgbClr val="002060"/>
                </a:solidFill>
                <a:latin typeface="Garamond" pitchFamily="18" charset="0"/>
              </a:rPr>
              <a:t>The </a:t>
            </a:r>
            <a:r>
              <a:rPr lang="en-IN" sz="1900" b="1" dirty="0">
                <a:solidFill>
                  <a:srgbClr val="002060"/>
                </a:solidFill>
                <a:latin typeface="Garamond" pitchFamily="18" charset="0"/>
              </a:rPr>
              <a:t>web has a greater impact on communications and society than perhaps any other </a:t>
            </a:r>
            <a:r>
              <a:rPr lang="en-IN" sz="1900" b="1" dirty="0" smtClean="0">
                <a:solidFill>
                  <a:srgbClr val="002060"/>
                </a:solidFill>
                <a:latin typeface="Garamond" pitchFamily="18" charset="0"/>
              </a:rPr>
              <a:t>technology.  </a:t>
            </a:r>
            <a:endParaRPr lang="en-US" sz="1900" b="1" dirty="0" smtClean="0">
              <a:solidFill>
                <a:srgbClr val="002060"/>
              </a:solidFill>
              <a:latin typeface="Garamond" pitchFamily="18" charset="0"/>
            </a:endParaRPr>
          </a:p>
          <a:p>
            <a:pPr marL="313182" indent="-285750" algn="just" eaLnBrk="1" fontAlgn="auto" hangingPunct="1">
              <a:spcBef>
                <a:spcPct val="0"/>
              </a:spcBef>
              <a:spcAft>
                <a:spcPts val="0"/>
              </a:spcAft>
              <a:buClr>
                <a:schemeClr val="accent3">
                  <a:lumMod val="75000"/>
                </a:schemeClr>
              </a:buClr>
              <a:buFont typeface="Wingdings" pitchFamily="2" charset="2"/>
              <a:buChar char="§"/>
              <a:defRPr/>
            </a:pPr>
            <a:endParaRPr lang="en-US" sz="1900" b="1" dirty="0" smtClean="0">
              <a:solidFill>
                <a:srgbClr val="0070C0"/>
              </a:solidFill>
              <a:latin typeface="Garamond" pitchFamily="18" charset="0"/>
            </a:endParaRPr>
          </a:p>
          <a:p>
            <a:pPr marL="370332" indent="-342900" algn="just" eaLnBrk="1" fontAlgn="auto" hangingPunct="1">
              <a:spcBef>
                <a:spcPct val="0"/>
              </a:spcBef>
              <a:spcAft>
                <a:spcPts val="0"/>
              </a:spcAft>
              <a:buClr>
                <a:schemeClr val="accent3">
                  <a:lumMod val="75000"/>
                </a:schemeClr>
              </a:buClr>
              <a:buFont typeface="Wingdings" pitchFamily="2" charset="2"/>
              <a:buChar char="§"/>
              <a:defRPr/>
            </a:pPr>
            <a:r>
              <a:rPr lang="en-IN" sz="1900" b="1" dirty="0" smtClean="0">
                <a:solidFill>
                  <a:srgbClr val="002060"/>
                </a:solidFill>
                <a:latin typeface="Garamond" pitchFamily="18" charset="0"/>
              </a:rPr>
              <a:t>Webometrics </a:t>
            </a:r>
            <a:r>
              <a:rPr lang="en-IN" sz="1900" b="1" dirty="0">
                <a:solidFill>
                  <a:srgbClr val="002060"/>
                </a:solidFill>
                <a:latin typeface="Garamond" pitchFamily="18" charset="0"/>
              </a:rPr>
              <a:t>is important because the number of web pages and contents are </a:t>
            </a:r>
            <a:r>
              <a:rPr lang="en-IN" sz="1900" b="1" dirty="0" smtClean="0">
                <a:solidFill>
                  <a:srgbClr val="002060"/>
                </a:solidFill>
                <a:latin typeface="Garamond" pitchFamily="18" charset="0"/>
              </a:rPr>
              <a:t>increasing </a:t>
            </a:r>
            <a:r>
              <a:rPr lang="en-IN" sz="1900" b="1" dirty="0">
                <a:solidFill>
                  <a:srgbClr val="002060"/>
                </a:solidFill>
                <a:latin typeface="Garamond" pitchFamily="18" charset="0"/>
              </a:rPr>
              <a:t>everyday. </a:t>
            </a:r>
            <a:endParaRPr lang="en-IN" sz="1900" b="1" dirty="0" smtClean="0">
              <a:solidFill>
                <a:srgbClr val="002060"/>
              </a:solidFill>
              <a:latin typeface="Garamond" pitchFamily="18" charset="0"/>
            </a:endParaRPr>
          </a:p>
          <a:p>
            <a:pPr marL="370332" indent="-342900" algn="just" eaLnBrk="1" fontAlgn="auto" hangingPunct="1">
              <a:spcBef>
                <a:spcPct val="0"/>
              </a:spcBef>
              <a:spcAft>
                <a:spcPts val="0"/>
              </a:spcAft>
              <a:buClr>
                <a:schemeClr val="accent3">
                  <a:lumMod val="75000"/>
                </a:schemeClr>
              </a:buClr>
              <a:buFont typeface="Wingdings" pitchFamily="2" charset="2"/>
              <a:buChar char="§"/>
              <a:defRPr/>
            </a:pPr>
            <a:endParaRPr lang="en-IN" sz="1900" b="1" dirty="0">
              <a:solidFill>
                <a:srgbClr val="002060"/>
              </a:solidFill>
              <a:latin typeface="Garamond" pitchFamily="18" charset="0"/>
            </a:endParaRPr>
          </a:p>
          <a:p>
            <a:pPr marL="370332" indent="-342900" algn="just" eaLnBrk="1" fontAlgn="auto" hangingPunct="1">
              <a:spcBef>
                <a:spcPct val="0"/>
              </a:spcBef>
              <a:spcAft>
                <a:spcPts val="0"/>
              </a:spcAft>
              <a:buClr>
                <a:schemeClr val="accent3">
                  <a:lumMod val="75000"/>
                </a:schemeClr>
              </a:buClr>
              <a:buFont typeface="Wingdings" pitchFamily="2" charset="2"/>
              <a:buChar char="§"/>
              <a:defRPr/>
            </a:pPr>
            <a:r>
              <a:rPr lang="en-IN" sz="1900" b="1" dirty="0">
                <a:solidFill>
                  <a:srgbClr val="002060"/>
                </a:solidFill>
                <a:latin typeface="Garamond" pitchFamily="18" charset="0"/>
              </a:rPr>
              <a:t>O</a:t>
            </a:r>
            <a:r>
              <a:rPr lang="en-IN" sz="1900" b="1" dirty="0" smtClean="0">
                <a:solidFill>
                  <a:srgbClr val="002060"/>
                </a:solidFill>
                <a:latin typeface="Garamond" pitchFamily="18" charset="0"/>
              </a:rPr>
              <a:t>n </a:t>
            </a:r>
            <a:r>
              <a:rPr lang="en-IN" sz="1900" b="1" dirty="0">
                <a:solidFill>
                  <a:srgbClr val="002060"/>
                </a:solidFill>
                <a:latin typeface="Garamond" pitchFamily="18" charset="0"/>
              </a:rPr>
              <a:t>the web, the data can be shifting, web pages can disappear or alter, URL’s may change and documents can become inaccessible. </a:t>
            </a:r>
            <a:endParaRPr lang="en-IN" sz="1900" b="1" dirty="0" smtClean="0">
              <a:solidFill>
                <a:srgbClr val="002060"/>
              </a:solidFill>
              <a:latin typeface="Garamond" pitchFamily="18" charset="0"/>
            </a:endParaRPr>
          </a:p>
          <a:p>
            <a:pPr marL="370332" indent="-342900" algn="just" eaLnBrk="1" fontAlgn="auto" hangingPunct="1">
              <a:spcBef>
                <a:spcPct val="0"/>
              </a:spcBef>
              <a:spcAft>
                <a:spcPts val="0"/>
              </a:spcAft>
              <a:buClr>
                <a:schemeClr val="accent3">
                  <a:lumMod val="75000"/>
                </a:schemeClr>
              </a:buClr>
              <a:buFont typeface="Wingdings" pitchFamily="2" charset="2"/>
              <a:buChar char="§"/>
              <a:defRPr/>
            </a:pPr>
            <a:endParaRPr lang="en-IN" sz="1900" b="1" dirty="0" smtClean="0">
              <a:solidFill>
                <a:srgbClr val="002060"/>
              </a:solidFill>
              <a:latin typeface="Garamond" pitchFamily="18" charset="0"/>
            </a:endParaRPr>
          </a:p>
          <a:p>
            <a:pPr marL="370332" indent="-342900" algn="just" eaLnBrk="1" fontAlgn="auto" hangingPunct="1">
              <a:spcBef>
                <a:spcPct val="0"/>
              </a:spcBef>
              <a:spcAft>
                <a:spcPts val="0"/>
              </a:spcAft>
              <a:buClr>
                <a:schemeClr val="accent3">
                  <a:lumMod val="75000"/>
                </a:schemeClr>
              </a:buClr>
              <a:buFont typeface="Wingdings" pitchFamily="2" charset="2"/>
              <a:buChar char="§"/>
              <a:defRPr/>
            </a:pPr>
            <a:r>
              <a:rPr lang="en-IN" sz="1900" b="1" dirty="0">
                <a:solidFill>
                  <a:srgbClr val="002060"/>
                </a:solidFill>
                <a:latin typeface="Garamond" pitchFamily="18" charset="0"/>
              </a:rPr>
              <a:t>Webometric techniques are expected to continue to evolve in response to new web </a:t>
            </a:r>
            <a:r>
              <a:rPr lang="en-IN" sz="1900" b="1" dirty="0" smtClean="0">
                <a:solidFill>
                  <a:srgbClr val="002060"/>
                </a:solidFill>
                <a:latin typeface="Garamond" pitchFamily="18" charset="0"/>
              </a:rPr>
              <a:t>developments.</a:t>
            </a:r>
            <a:endParaRPr lang="en-US" sz="1900" i="1" dirty="0">
              <a:solidFill>
                <a:srgbClr val="0070C0"/>
              </a:solidFill>
            </a:endParaRPr>
          </a:p>
        </p:txBody>
      </p:sp>
      <p:sp>
        <p:nvSpPr>
          <p:cNvPr id="16" name="Slide Number Placeholder 15"/>
          <p:cNvSpPr>
            <a:spLocks noGrp="1"/>
          </p:cNvSpPr>
          <p:nvPr>
            <p:ph type="sldNum" sz="quarter" idx="12"/>
          </p:nvPr>
        </p:nvSpPr>
        <p:spPr/>
        <p:txBody>
          <a:bodyPr/>
          <a:lstStyle/>
          <a:p>
            <a:pPr>
              <a:defRPr/>
            </a:pPr>
            <a:fld id="{D6CA349F-F678-4F57-981F-26FDFB6BEF89}" type="slidenum">
              <a:rPr lang="en-US" altLang="en-US" smtClean="0"/>
              <a:pPr>
                <a:defRPr/>
              </a:pPr>
              <a:t>5</a:t>
            </a:fld>
            <a:endParaRPr lang="en-US" alt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3725" y="-17166"/>
            <a:ext cx="2181225" cy="1159736"/>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228600"/>
            <a:ext cx="3505200" cy="806450"/>
          </a:xfrm>
        </p:spPr>
        <p:txBody>
          <a:bodyPr>
            <a:noAutofit/>
          </a:bodyPr>
          <a:lstStyle/>
          <a:p>
            <a:pPr>
              <a:defRPr/>
            </a:pPr>
            <a:r>
              <a:rPr lang="en-US" sz="2800" dirty="0">
                <a:solidFill>
                  <a:srgbClr val="7030A0"/>
                </a:solidFill>
                <a:latin typeface="Century Schoolbook" pitchFamily="18" charset="0"/>
              </a:rPr>
              <a:t>Link Network </a:t>
            </a:r>
            <a:r>
              <a:rPr lang="en-US" sz="2800" dirty="0" smtClean="0">
                <a:solidFill>
                  <a:srgbClr val="7030A0"/>
                </a:solidFill>
                <a:latin typeface="Century Schoolbook" pitchFamily="18" charset="0"/>
              </a:rPr>
              <a:t>Analysis (AALW) </a:t>
            </a:r>
            <a:endParaRPr lang="en-US" dirty="0">
              <a:solidFill>
                <a:schemeClr val="tx2">
                  <a:satMod val="130000"/>
                </a:schemeClr>
              </a:solidFill>
            </a:endParaRPr>
          </a:p>
        </p:txBody>
      </p:sp>
      <p:sp>
        <p:nvSpPr>
          <p:cNvPr id="3" name="Subtitle 2"/>
          <p:cNvSpPr>
            <a:spLocks noGrp="1"/>
          </p:cNvSpPr>
          <p:nvPr>
            <p:ph type="subTitle" idx="1"/>
          </p:nvPr>
        </p:nvSpPr>
        <p:spPr>
          <a:xfrm>
            <a:off x="1431925" y="2057400"/>
            <a:ext cx="7407275" cy="4724400"/>
          </a:xfrm>
        </p:spPr>
        <p:txBody>
          <a:bodyPr>
            <a:normAutofit/>
          </a:bodyPr>
          <a:lstStyle/>
          <a:p>
            <a:pPr algn="just" eaLnBrk="1" fontAlgn="auto" hangingPunct="1">
              <a:lnSpc>
                <a:spcPct val="120000"/>
              </a:lnSpc>
              <a:spcAft>
                <a:spcPts val="0"/>
              </a:spcAft>
              <a:buClr>
                <a:schemeClr val="accent3"/>
              </a:buClr>
              <a:defRPr/>
            </a:pPr>
            <a:r>
              <a:rPr lang="en-IN" sz="1800" b="1" dirty="0">
                <a:solidFill>
                  <a:srgbClr val="002060"/>
                </a:solidFill>
                <a:latin typeface="Garamond" pitchFamily="18" charset="0"/>
              </a:rPr>
              <a:t>Link Network Diagram of AA Libraries drawn from SocSciBot</a:t>
            </a:r>
          </a:p>
          <a:p>
            <a:pPr algn="just" eaLnBrk="1" fontAlgn="auto" hangingPunct="1">
              <a:lnSpc>
                <a:spcPct val="120000"/>
              </a:lnSpc>
              <a:spcAft>
                <a:spcPts val="0"/>
              </a:spcAft>
              <a:buClr>
                <a:schemeClr val="accent3"/>
              </a:buClr>
              <a:defRPr/>
            </a:pPr>
            <a:endParaRPr lang="en-US" sz="2000" b="1" dirty="0">
              <a:solidFill>
                <a:srgbClr val="002060"/>
              </a:solidFill>
              <a:latin typeface="Garamond" pitchFamily="18" charset="0"/>
            </a:endParaRPr>
          </a:p>
        </p:txBody>
      </p:sp>
      <p:pic>
        <p:nvPicPr>
          <p:cNvPr id="68612" name="Picture 2" descr="D:\Webo_RP_Articles\SocSciBotNetw.pn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07" y="0"/>
            <a:ext cx="2767693"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9675" y="2385657"/>
            <a:ext cx="5086350" cy="395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D6CA349F-F678-4F57-981F-26FDFB6BEF89}" type="slidenum">
              <a:rPr lang="en-US" altLang="en-US" smtClean="0"/>
              <a:pPr>
                <a:defRPr/>
              </a:pPr>
              <a:t>50</a:t>
            </a:fld>
            <a:endParaRPr lang="en-US" alt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228600"/>
            <a:ext cx="3505200" cy="806450"/>
          </a:xfrm>
        </p:spPr>
        <p:txBody>
          <a:bodyPr>
            <a:noAutofit/>
          </a:bodyPr>
          <a:lstStyle/>
          <a:p>
            <a:pPr>
              <a:defRPr/>
            </a:pPr>
            <a:r>
              <a:rPr lang="en-US" sz="2800" dirty="0">
                <a:solidFill>
                  <a:srgbClr val="7030A0"/>
                </a:solidFill>
                <a:latin typeface="Century Schoolbook" pitchFamily="18" charset="0"/>
              </a:rPr>
              <a:t>Link Network </a:t>
            </a:r>
            <a:r>
              <a:rPr lang="en-US" sz="2800" dirty="0" smtClean="0">
                <a:solidFill>
                  <a:srgbClr val="7030A0"/>
                </a:solidFill>
                <a:latin typeface="Century Schoolbook" pitchFamily="18" charset="0"/>
              </a:rPr>
              <a:t>Analysis (AALW) </a:t>
            </a:r>
            <a:endParaRPr lang="en-US" dirty="0">
              <a:solidFill>
                <a:schemeClr val="tx2">
                  <a:satMod val="130000"/>
                </a:schemeClr>
              </a:solidFill>
            </a:endParaRPr>
          </a:p>
        </p:txBody>
      </p:sp>
      <p:sp>
        <p:nvSpPr>
          <p:cNvPr id="3" name="Subtitle 2"/>
          <p:cNvSpPr>
            <a:spLocks noGrp="1"/>
          </p:cNvSpPr>
          <p:nvPr>
            <p:ph type="subTitle" idx="1"/>
          </p:nvPr>
        </p:nvSpPr>
        <p:spPr>
          <a:xfrm>
            <a:off x="1431925" y="1600200"/>
            <a:ext cx="7407275" cy="4953000"/>
          </a:xfrm>
        </p:spPr>
        <p:txBody>
          <a:bodyPr>
            <a:normAutofit fontScale="92500" lnSpcReduction="10000"/>
          </a:bodyPr>
          <a:lstStyle/>
          <a:p>
            <a:pPr algn="just" eaLnBrk="1" fontAlgn="auto" hangingPunct="1">
              <a:lnSpc>
                <a:spcPct val="120000"/>
              </a:lnSpc>
              <a:spcAft>
                <a:spcPts val="0"/>
              </a:spcAft>
              <a:buClr>
                <a:schemeClr val="accent3"/>
              </a:buClr>
              <a:defRPr/>
            </a:pPr>
            <a:r>
              <a:rPr lang="en-IN" sz="2000" b="1" dirty="0" smtClean="0">
                <a:solidFill>
                  <a:srgbClr val="002060"/>
                </a:solidFill>
                <a:latin typeface="Garamond" pitchFamily="18" charset="0"/>
              </a:rPr>
              <a:t>Link Network Diagram of AA Libraries drawn from Pajek</a:t>
            </a:r>
          </a:p>
          <a:p>
            <a:pPr algn="just" eaLnBrk="1" fontAlgn="auto" hangingPunct="1">
              <a:lnSpc>
                <a:spcPct val="120000"/>
              </a:lnSpc>
              <a:spcAft>
                <a:spcPts val="0"/>
              </a:spcAft>
              <a:buClr>
                <a:schemeClr val="accent3"/>
              </a:buClr>
              <a:defRPr/>
            </a:pPr>
            <a:endParaRPr lang="en-US" sz="2000" b="1" dirty="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US" sz="20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US" sz="2000" b="1" dirty="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US" sz="20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US" sz="2000" b="1" dirty="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US" sz="20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US" sz="2000" b="1" dirty="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US" sz="20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US" sz="2000" b="1" dirty="0">
              <a:solidFill>
                <a:srgbClr val="002060"/>
              </a:solidFill>
              <a:latin typeface="Garamond" pitchFamily="18" charset="0"/>
            </a:endParaRPr>
          </a:p>
          <a:p>
            <a:pPr algn="just" eaLnBrk="1" fontAlgn="auto" hangingPunct="1">
              <a:lnSpc>
                <a:spcPct val="120000"/>
              </a:lnSpc>
              <a:spcAft>
                <a:spcPts val="0"/>
              </a:spcAft>
              <a:buClr>
                <a:schemeClr val="accent3"/>
              </a:buClr>
              <a:defRPr/>
            </a:pPr>
            <a:r>
              <a:rPr lang="en-IN" sz="2000" b="1" dirty="0">
                <a:solidFill>
                  <a:srgbClr val="002060"/>
                </a:solidFill>
                <a:latin typeface="Garamond" pitchFamily="18" charset="0"/>
              </a:rPr>
              <a:t>The link network analysis between AA Libraries indicated that the interlinking of 49 web nodes between 55 AA Libraries. There are 75 arrows indicating the link from to other websites.</a:t>
            </a:r>
            <a:endParaRPr lang="en-US" sz="20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US" sz="2000" b="1" dirty="0">
              <a:solidFill>
                <a:srgbClr val="002060"/>
              </a:solidFill>
              <a:latin typeface="Garamond" pitchFamily="18" charset="0"/>
            </a:endParaRPr>
          </a:p>
        </p:txBody>
      </p:sp>
      <p:pic>
        <p:nvPicPr>
          <p:cNvPr id="69636"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2050" y="2133600"/>
            <a:ext cx="5040313"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37" name="Picture 3" descr="D:\Webo_RP_Articles\Pajek-Netw.png"/>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1174" y="1"/>
            <a:ext cx="2206625"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D6CA349F-F678-4F57-981F-26FDFB6BEF89}" type="slidenum">
              <a:rPr lang="en-US" altLang="en-US" smtClean="0"/>
              <a:pPr>
                <a:defRPr/>
              </a:pPr>
              <a:t>51</a:t>
            </a:fld>
            <a:endParaRPr lang="en-US" alt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228600"/>
            <a:ext cx="3505200" cy="806450"/>
          </a:xfrm>
        </p:spPr>
        <p:txBody>
          <a:bodyPr>
            <a:noAutofit/>
          </a:bodyPr>
          <a:lstStyle/>
          <a:p>
            <a:pPr>
              <a:defRPr/>
            </a:pPr>
            <a:r>
              <a:rPr lang="en-US" sz="2800" dirty="0">
                <a:solidFill>
                  <a:srgbClr val="7030A0"/>
                </a:solidFill>
                <a:latin typeface="Century Schoolbook" pitchFamily="18" charset="0"/>
              </a:rPr>
              <a:t>Link Network </a:t>
            </a:r>
            <a:r>
              <a:rPr lang="en-US" sz="2800" dirty="0" smtClean="0">
                <a:solidFill>
                  <a:srgbClr val="7030A0"/>
                </a:solidFill>
                <a:latin typeface="Century Schoolbook" pitchFamily="18" charset="0"/>
              </a:rPr>
              <a:t>Analysis (OBSLW) </a:t>
            </a:r>
            <a:endParaRPr lang="en-US" dirty="0">
              <a:solidFill>
                <a:schemeClr val="tx2">
                  <a:satMod val="130000"/>
                </a:schemeClr>
              </a:solidFill>
            </a:endParaRPr>
          </a:p>
        </p:txBody>
      </p:sp>
      <p:sp>
        <p:nvSpPr>
          <p:cNvPr id="3" name="Subtitle 2"/>
          <p:cNvSpPr>
            <a:spLocks noGrp="1"/>
          </p:cNvSpPr>
          <p:nvPr>
            <p:ph type="subTitle" idx="1"/>
          </p:nvPr>
        </p:nvSpPr>
        <p:spPr>
          <a:xfrm>
            <a:off x="1431925" y="1600200"/>
            <a:ext cx="7407275" cy="5181600"/>
          </a:xfrm>
        </p:spPr>
        <p:txBody>
          <a:bodyPr>
            <a:normAutofit fontScale="92500" lnSpcReduction="10000"/>
          </a:bodyPr>
          <a:lstStyle/>
          <a:p>
            <a:pPr algn="just" eaLnBrk="1" fontAlgn="auto" hangingPunct="1">
              <a:lnSpc>
                <a:spcPct val="120000"/>
              </a:lnSpc>
              <a:spcAft>
                <a:spcPts val="0"/>
              </a:spcAft>
              <a:buClr>
                <a:schemeClr val="accent3"/>
              </a:buClr>
              <a:defRPr/>
            </a:pPr>
            <a:r>
              <a:rPr lang="en-IN" sz="2000" b="1" dirty="0" smtClean="0">
                <a:solidFill>
                  <a:srgbClr val="002060"/>
                </a:solidFill>
                <a:latin typeface="Garamond" pitchFamily="18" charset="0"/>
              </a:rPr>
              <a:t>Link Network Diagram of OBS Libraries drawn from Pajek</a:t>
            </a:r>
          </a:p>
          <a:p>
            <a:pPr algn="just" eaLnBrk="1" fontAlgn="auto" hangingPunct="1">
              <a:lnSpc>
                <a:spcPct val="120000"/>
              </a:lnSpc>
              <a:spcAft>
                <a:spcPts val="0"/>
              </a:spcAft>
              <a:buClr>
                <a:schemeClr val="accent3"/>
              </a:buClr>
              <a:defRPr/>
            </a:pPr>
            <a:endParaRPr lang="en-US" sz="2000" b="1" dirty="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US" sz="20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US" sz="2000" b="1" dirty="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US" sz="20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US" sz="2000" b="1" dirty="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US" sz="20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US" sz="2000" b="1" dirty="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US" sz="20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US" sz="2000" b="1" dirty="0">
              <a:solidFill>
                <a:srgbClr val="002060"/>
              </a:solidFill>
              <a:latin typeface="Garamond" pitchFamily="18" charset="0"/>
            </a:endParaRPr>
          </a:p>
          <a:p>
            <a:pPr algn="just" eaLnBrk="1" fontAlgn="auto" hangingPunct="1">
              <a:lnSpc>
                <a:spcPct val="120000"/>
              </a:lnSpc>
              <a:spcAft>
                <a:spcPts val="0"/>
              </a:spcAft>
              <a:buClr>
                <a:schemeClr val="accent3"/>
              </a:buClr>
              <a:defRPr/>
            </a:pPr>
            <a:r>
              <a:rPr lang="en-IN" sz="2100" b="1" dirty="0">
                <a:solidFill>
                  <a:srgbClr val="002060"/>
                </a:solidFill>
                <a:latin typeface="Garamond" pitchFamily="18" charset="0"/>
              </a:rPr>
              <a:t>The link network analysis between </a:t>
            </a:r>
            <a:r>
              <a:rPr lang="en-IN" sz="2100" b="1" dirty="0" smtClean="0">
                <a:solidFill>
                  <a:srgbClr val="002060"/>
                </a:solidFill>
                <a:latin typeface="Garamond" pitchFamily="18" charset="0"/>
              </a:rPr>
              <a:t>OBS </a:t>
            </a:r>
            <a:r>
              <a:rPr lang="en-IN" sz="2100" b="1" dirty="0">
                <a:solidFill>
                  <a:srgbClr val="002060"/>
                </a:solidFill>
                <a:latin typeface="Garamond" pitchFamily="18" charset="0"/>
              </a:rPr>
              <a:t>Libraries indicated that the interlinking of </a:t>
            </a:r>
            <a:r>
              <a:rPr lang="en-IN" sz="2100" b="1" dirty="0" smtClean="0">
                <a:solidFill>
                  <a:srgbClr val="002060"/>
                </a:solidFill>
                <a:latin typeface="Garamond" pitchFamily="18" charset="0"/>
              </a:rPr>
              <a:t>39 </a:t>
            </a:r>
            <a:r>
              <a:rPr lang="en-IN" sz="2100" b="1" dirty="0">
                <a:solidFill>
                  <a:srgbClr val="002060"/>
                </a:solidFill>
                <a:latin typeface="Garamond" pitchFamily="18" charset="0"/>
              </a:rPr>
              <a:t>web nodes between </a:t>
            </a:r>
            <a:r>
              <a:rPr lang="en-IN" sz="2100" b="1" dirty="0" smtClean="0">
                <a:solidFill>
                  <a:srgbClr val="002060"/>
                </a:solidFill>
                <a:latin typeface="Garamond" pitchFamily="18" charset="0"/>
              </a:rPr>
              <a:t>41 OBS </a:t>
            </a:r>
            <a:r>
              <a:rPr lang="en-IN" sz="2100" b="1" dirty="0">
                <a:solidFill>
                  <a:srgbClr val="002060"/>
                </a:solidFill>
                <a:latin typeface="Garamond" pitchFamily="18" charset="0"/>
              </a:rPr>
              <a:t>Libraries. There are </a:t>
            </a:r>
            <a:r>
              <a:rPr lang="en-IN" sz="2100" b="1" dirty="0" smtClean="0">
                <a:solidFill>
                  <a:srgbClr val="002060"/>
                </a:solidFill>
                <a:latin typeface="Garamond" pitchFamily="18" charset="0"/>
              </a:rPr>
              <a:t>66 </a:t>
            </a:r>
            <a:r>
              <a:rPr lang="en-IN" sz="2100" b="1" dirty="0">
                <a:solidFill>
                  <a:srgbClr val="002060"/>
                </a:solidFill>
                <a:latin typeface="Garamond" pitchFamily="18" charset="0"/>
              </a:rPr>
              <a:t>arrows indicating the link from to other websites.</a:t>
            </a:r>
            <a:endParaRPr lang="en-US" sz="21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US" sz="2000" b="1" dirty="0">
              <a:solidFill>
                <a:srgbClr val="002060"/>
              </a:solidFill>
              <a:latin typeface="Garamond" pitchFamily="18" charset="0"/>
            </a:endParaRPr>
          </a:p>
        </p:txBody>
      </p:sp>
      <p:pic>
        <p:nvPicPr>
          <p:cNvPr id="70660"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057400"/>
            <a:ext cx="3600450"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6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0850" y="0"/>
            <a:ext cx="2343151" cy="160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D6CA349F-F678-4F57-981F-26FDFB6BEF89}" type="slidenum">
              <a:rPr lang="en-US" altLang="en-US" smtClean="0"/>
              <a:pPr>
                <a:defRPr/>
              </a:pPr>
              <a:t>52</a:t>
            </a:fld>
            <a:endParaRPr lang="en-US" alt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228600"/>
            <a:ext cx="3505200" cy="806450"/>
          </a:xfrm>
        </p:spPr>
        <p:txBody>
          <a:bodyPr>
            <a:noAutofit/>
          </a:bodyPr>
          <a:lstStyle/>
          <a:p>
            <a:pPr>
              <a:defRPr/>
            </a:pPr>
            <a:r>
              <a:rPr lang="en-US" sz="2800" dirty="0">
                <a:solidFill>
                  <a:srgbClr val="7030A0"/>
                </a:solidFill>
                <a:latin typeface="Century Schoolbook" pitchFamily="18" charset="0"/>
              </a:rPr>
              <a:t>Link Network </a:t>
            </a:r>
            <a:r>
              <a:rPr lang="en-US" sz="2800" dirty="0" smtClean="0">
                <a:solidFill>
                  <a:srgbClr val="7030A0"/>
                </a:solidFill>
                <a:latin typeface="Century Schoolbook" pitchFamily="18" charset="0"/>
              </a:rPr>
              <a:t>Analysis (SSLW) </a:t>
            </a:r>
            <a:endParaRPr lang="en-US" dirty="0">
              <a:solidFill>
                <a:schemeClr val="tx2">
                  <a:satMod val="130000"/>
                </a:schemeClr>
              </a:solidFill>
            </a:endParaRPr>
          </a:p>
        </p:txBody>
      </p:sp>
      <p:sp>
        <p:nvSpPr>
          <p:cNvPr id="3" name="Subtitle 2"/>
          <p:cNvSpPr>
            <a:spLocks noGrp="1"/>
          </p:cNvSpPr>
          <p:nvPr>
            <p:ph type="subTitle" idx="1"/>
          </p:nvPr>
        </p:nvSpPr>
        <p:spPr>
          <a:xfrm>
            <a:off x="1431925" y="1600200"/>
            <a:ext cx="7407275" cy="5029200"/>
          </a:xfrm>
        </p:spPr>
        <p:txBody>
          <a:bodyPr>
            <a:normAutofit fontScale="85000" lnSpcReduction="10000"/>
          </a:bodyPr>
          <a:lstStyle/>
          <a:p>
            <a:pPr algn="just" eaLnBrk="1" fontAlgn="auto" hangingPunct="1">
              <a:lnSpc>
                <a:spcPct val="120000"/>
              </a:lnSpc>
              <a:spcAft>
                <a:spcPts val="0"/>
              </a:spcAft>
              <a:buClr>
                <a:schemeClr val="accent3"/>
              </a:buClr>
              <a:defRPr/>
            </a:pPr>
            <a:r>
              <a:rPr lang="en-IN" sz="2200" b="1" dirty="0" smtClean="0">
                <a:solidFill>
                  <a:srgbClr val="002060"/>
                </a:solidFill>
                <a:latin typeface="Garamond" pitchFamily="18" charset="0"/>
              </a:rPr>
              <a:t>Link Network Diagram of SS Libraries drawn from Pajek</a:t>
            </a:r>
          </a:p>
          <a:p>
            <a:pPr algn="just" eaLnBrk="1" fontAlgn="auto" hangingPunct="1">
              <a:lnSpc>
                <a:spcPct val="120000"/>
              </a:lnSpc>
              <a:spcAft>
                <a:spcPts val="0"/>
              </a:spcAft>
              <a:buClr>
                <a:schemeClr val="accent3"/>
              </a:buClr>
              <a:defRPr/>
            </a:pPr>
            <a:endParaRPr lang="en-US" sz="2000" b="1" dirty="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US" sz="20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US" sz="2000" b="1" dirty="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US" sz="20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US" sz="2000" b="1" dirty="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US" sz="20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US" sz="2000" b="1" dirty="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US" sz="20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US" sz="2000" b="1" dirty="0">
              <a:solidFill>
                <a:srgbClr val="002060"/>
              </a:solidFill>
              <a:latin typeface="Garamond" pitchFamily="18" charset="0"/>
            </a:endParaRPr>
          </a:p>
          <a:p>
            <a:pPr algn="just" eaLnBrk="1" fontAlgn="auto" hangingPunct="1">
              <a:lnSpc>
                <a:spcPct val="120000"/>
              </a:lnSpc>
              <a:spcAft>
                <a:spcPts val="0"/>
              </a:spcAft>
              <a:buClr>
                <a:schemeClr val="accent3"/>
              </a:buClr>
              <a:defRPr/>
            </a:pPr>
            <a:r>
              <a:rPr lang="en-IN" sz="2100" b="1" dirty="0">
                <a:solidFill>
                  <a:srgbClr val="002060"/>
                </a:solidFill>
                <a:latin typeface="Garamond" pitchFamily="18" charset="0"/>
              </a:rPr>
              <a:t>The link network analysis between SS Libraries indicated that only 2 web nodes between 17 SS Libraries. There is only 1 arrow indicating the link from </a:t>
            </a:r>
            <a:r>
              <a:rPr lang="en-IN" sz="2100" b="1" dirty="0" smtClean="0">
                <a:solidFill>
                  <a:srgbClr val="002060"/>
                </a:solidFill>
                <a:latin typeface="Garamond" pitchFamily="18" charset="0"/>
              </a:rPr>
              <a:t>‘University </a:t>
            </a:r>
            <a:r>
              <a:rPr lang="en-IN" sz="2100" b="1" dirty="0">
                <a:solidFill>
                  <a:srgbClr val="002060"/>
                </a:solidFill>
                <a:latin typeface="Garamond" pitchFamily="18" charset="0"/>
              </a:rPr>
              <a:t>of Tennessee Space Institute Library’ to ‘National Aeronautics and Space Administration (NASA) Headquarters Library’. </a:t>
            </a:r>
            <a:endParaRPr lang="en-US" sz="21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US" sz="2000" b="1" dirty="0">
              <a:solidFill>
                <a:srgbClr val="002060"/>
              </a:solidFill>
              <a:latin typeface="Garamond" pitchFamily="18" charset="0"/>
            </a:endParaRPr>
          </a:p>
        </p:txBody>
      </p:sp>
      <p:pic>
        <p:nvPicPr>
          <p:cNvPr id="716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057400"/>
            <a:ext cx="4695825"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85" name="Picture 3"/>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0" y="0"/>
            <a:ext cx="2286000" cy="138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D6CA349F-F678-4F57-981F-26FDFB6BEF89}" type="slidenum">
              <a:rPr lang="en-US" altLang="en-US" smtClean="0"/>
              <a:pPr>
                <a:defRPr/>
              </a:pPr>
              <a:t>53</a:t>
            </a:fld>
            <a:endParaRPr lang="en-US" alt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228600"/>
            <a:ext cx="4114800" cy="806450"/>
          </a:xfrm>
        </p:spPr>
        <p:txBody>
          <a:bodyPr>
            <a:noAutofit/>
          </a:bodyPr>
          <a:lstStyle/>
          <a:p>
            <a:pPr>
              <a:defRPr/>
            </a:pPr>
            <a:r>
              <a:rPr lang="en-US" sz="2800" dirty="0" smtClean="0">
                <a:solidFill>
                  <a:srgbClr val="7030A0"/>
                </a:solidFill>
                <a:latin typeface="Century Schoolbook" pitchFamily="18" charset="0"/>
              </a:rPr>
              <a:t>Findings</a:t>
            </a:r>
            <a:endParaRPr lang="en-US" dirty="0">
              <a:solidFill>
                <a:schemeClr val="tx2">
                  <a:satMod val="130000"/>
                </a:schemeClr>
              </a:solidFill>
            </a:endParaRPr>
          </a:p>
        </p:txBody>
      </p:sp>
      <p:sp>
        <p:nvSpPr>
          <p:cNvPr id="3" name="Subtitle 2"/>
          <p:cNvSpPr>
            <a:spLocks noGrp="1"/>
          </p:cNvSpPr>
          <p:nvPr>
            <p:ph type="subTitle" idx="1"/>
          </p:nvPr>
        </p:nvSpPr>
        <p:spPr>
          <a:xfrm>
            <a:off x="1431925" y="1981200"/>
            <a:ext cx="7407275" cy="4572000"/>
          </a:xfrm>
        </p:spPr>
        <p:txBody>
          <a:bodyPr>
            <a:normAutofit fontScale="92500" lnSpcReduction="10000"/>
          </a:bodyPr>
          <a:lstStyle/>
          <a:p>
            <a:pPr algn="just" eaLnBrk="1" fontAlgn="auto" hangingPunct="1">
              <a:lnSpc>
                <a:spcPct val="120000"/>
              </a:lnSpc>
              <a:spcAft>
                <a:spcPts val="0"/>
              </a:spcAft>
              <a:buClr>
                <a:schemeClr val="accent3"/>
              </a:buClr>
              <a:defRPr/>
            </a:pPr>
            <a:r>
              <a:rPr lang="en-IN" sz="2200" b="1" dirty="0">
                <a:solidFill>
                  <a:srgbClr val="002060"/>
                </a:solidFill>
                <a:latin typeface="Garamond" pitchFamily="18" charset="0"/>
              </a:rPr>
              <a:t>Web presence of Astronomy and Astrophysics related </a:t>
            </a:r>
            <a:r>
              <a:rPr lang="en-IN" sz="2200" b="1" dirty="0" smtClean="0">
                <a:solidFill>
                  <a:srgbClr val="002060"/>
                </a:solidFill>
                <a:latin typeface="Garamond" pitchFamily="18" charset="0"/>
              </a:rPr>
              <a:t>Libraries:</a:t>
            </a:r>
          </a:p>
          <a:p>
            <a:pPr marL="370332" indent="-342900" algn="just" eaLnBrk="1" fontAlgn="auto" hangingPunct="1">
              <a:lnSpc>
                <a:spcPct val="120000"/>
              </a:lnSpc>
              <a:spcAft>
                <a:spcPts val="0"/>
              </a:spcAft>
              <a:buClr>
                <a:schemeClr val="accent3"/>
              </a:buClr>
              <a:buFont typeface="Wingdings" pitchFamily="2" charset="2"/>
              <a:buChar char="v"/>
              <a:defRPr/>
            </a:pPr>
            <a:r>
              <a:rPr lang="en-IN" sz="1900" b="1" dirty="0" smtClean="0">
                <a:solidFill>
                  <a:srgbClr val="002060"/>
                </a:solidFill>
                <a:latin typeface="Garamond" pitchFamily="18" charset="0"/>
              </a:rPr>
              <a:t>405 </a:t>
            </a:r>
            <a:r>
              <a:rPr lang="en-IN" sz="1900" b="1" dirty="0">
                <a:solidFill>
                  <a:srgbClr val="002060"/>
                </a:solidFill>
                <a:latin typeface="Garamond" pitchFamily="18" charset="0"/>
              </a:rPr>
              <a:t>institutions / universities exist in this subject related area and out of which 350 did not have a separate library website exclusively for A</a:t>
            </a:r>
            <a:r>
              <a:rPr lang="en-IN" sz="1900" b="1" dirty="0" smtClean="0">
                <a:solidFill>
                  <a:srgbClr val="002060"/>
                </a:solidFill>
                <a:latin typeface="Garamond" pitchFamily="18" charset="0"/>
              </a:rPr>
              <a:t>stronomy </a:t>
            </a:r>
            <a:r>
              <a:rPr lang="en-IN" sz="1900" b="1" dirty="0">
                <a:solidFill>
                  <a:srgbClr val="002060"/>
                </a:solidFill>
                <a:latin typeface="Garamond" pitchFamily="18" charset="0"/>
              </a:rPr>
              <a:t>and </a:t>
            </a:r>
            <a:r>
              <a:rPr lang="en-IN" sz="1900" b="1" dirty="0" smtClean="0">
                <a:solidFill>
                  <a:srgbClr val="002060"/>
                </a:solidFill>
                <a:latin typeface="Garamond" pitchFamily="18" charset="0"/>
              </a:rPr>
              <a:t>Astrophysics. </a:t>
            </a:r>
            <a:r>
              <a:rPr lang="en-IN" sz="1900" b="1" dirty="0" smtClean="0">
                <a:solidFill>
                  <a:srgbClr val="00B050"/>
                </a:solidFill>
                <a:latin typeface="Garamond" pitchFamily="18" charset="0"/>
              </a:rPr>
              <a:t>Only </a:t>
            </a:r>
            <a:r>
              <a:rPr lang="en-IN" sz="1900" b="1" dirty="0">
                <a:solidFill>
                  <a:srgbClr val="00B050"/>
                </a:solidFill>
                <a:latin typeface="Garamond" pitchFamily="18" charset="0"/>
              </a:rPr>
              <a:t>14% Astronomy and Astrophysics Libraries having Website which are </a:t>
            </a:r>
            <a:r>
              <a:rPr lang="en-IN" sz="1900" b="1" dirty="0" smtClean="0">
                <a:solidFill>
                  <a:srgbClr val="00B050"/>
                </a:solidFill>
                <a:latin typeface="Garamond" pitchFamily="18" charset="0"/>
              </a:rPr>
              <a:t>accessible</a:t>
            </a:r>
            <a:r>
              <a:rPr lang="en-IN" sz="1900" b="1" dirty="0" smtClean="0">
                <a:solidFill>
                  <a:srgbClr val="002060"/>
                </a:solidFill>
                <a:latin typeface="Garamond" pitchFamily="18" charset="0"/>
              </a:rPr>
              <a:t>.</a:t>
            </a:r>
          </a:p>
          <a:p>
            <a:pPr marL="370332" indent="-342900" algn="just" eaLnBrk="1" fontAlgn="auto" hangingPunct="1">
              <a:lnSpc>
                <a:spcPct val="120000"/>
              </a:lnSpc>
              <a:spcAft>
                <a:spcPts val="0"/>
              </a:spcAft>
              <a:buClr>
                <a:schemeClr val="accent3"/>
              </a:buClr>
              <a:buFont typeface="Wingdings" pitchFamily="2" charset="2"/>
              <a:buChar char="v"/>
              <a:defRPr/>
            </a:pPr>
            <a:r>
              <a:rPr lang="en-IN" sz="1900" b="1" dirty="0" smtClean="0">
                <a:solidFill>
                  <a:srgbClr val="002060"/>
                </a:solidFill>
                <a:latin typeface="Garamond" pitchFamily="18" charset="0"/>
              </a:rPr>
              <a:t>445 </a:t>
            </a:r>
            <a:r>
              <a:rPr lang="en-IN" sz="1900" b="1" dirty="0">
                <a:solidFill>
                  <a:srgbClr val="002060"/>
                </a:solidFill>
                <a:latin typeface="Garamond" pitchFamily="18" charset="0"/>
              </a:rPr>
              <a:t>observatories exist in India and other countries. 404 observatories did not have library website and only 41 libraries’ websites were </a:t>
            </a:r>
            <a:r>
              <a:rPr lang="en-IN" sz="1900" b="1" dirty="0" smtClean="0">
                <a:solidFill>
                  <a:srgbClr val="002060"/>
                </a:solidFill>
                <a:latin typeface="Garamond" pitchFamily="18" charset="0"/>
              </a:rPr>
              <a:t>available. </a:t>
            </a:r>
            <a:r>
              <a:rPr lang="en-IN" sz="1900" b="1" dirty="0" smtClean="0">
                <a:solidFill>
                  <a:srgbClr val="00B050"/>
                </a:solidFill>
                <a:latin typeface="Garamond" pitchFamily="18" charset="0"/>
              </a:rPr>
              <a:t>Only </a:t>
            </a:r>
            <a:r>
              <a:rPr lang="en-IN" sz="1900" b="1" dirty="0">
                <a:solidFill>
                  <a:srgbClr val="00B050"/>
                </a:solidFill>
                <a:latin typeface="Garamond" pitchFamily="18" charset="0"/>
              </a:rPr>
              <a:t>9% observatory libraries’ websites were available and </a:t>
            </a:r>
            <a:r>
              <a:rPr lang="en-IN" sz="1900" b="1" dirty="0" smtClean="0">
                <a:solidFill>
                  <a:srgbClr val="00B050"/>
                </a:solidFill>
                <a:latin typeface="Garamond" pitchFamily="18" charset="0"/>
              </a:rPr>
              <a:t>accessible.</a:t>
            </a:r>
          </a:p>
          <a:p>
            <a:pPr marL="370332" indent="-342900" algn="just" eaLnBrk="1" fontAlgn="auto" hangingPunct="1">
              <a:lnSpc>
                <a:spcPct val="120000"/>
              </a:lnSpc>
              <a:spcAft>
                <a:spcPts val="0"/>
              </a:spcAft>
              <a:buClr>
                <a:schemeClr val="accent3"/>
              </a:buClr>
              <a:buFont typeface="Wingdings" pitchFamily="2" charset="2"/>
              <a:buChar char="v"/>
              <a:defRPr/>
            </a:pPr>
            <a:r>
              <a:rPr lang="en-IN" sz="1900" b="1" dirty="0" smtClean="0">
                <a:solidFill>
                  <a:srgbClr val="002060"/>
                </a:solidFill>
                <a:latin typeface="Garamond" pitchFamily="18" charset="0"/>
              </a:rPr>
              <a:t>93 </a:t>
            </a:r>
            <a:r>
              <a:rPr lang="en-IN" sz="1900" b="1" dirty="0">
                <a:solidFill>
                  <a:srgbClr val="002060"/>
                </a:solidFill>
                <a:latin typeface="Garamond" pitchFamily="18" charset="0"/>
              </a:rPr>
              <a:t>Space Science Institute exist in India and other countries. 76 Space Science Institute did not have library website and only 17 libraries’ websites were available. </a:t>
            </a:r>
            <a:r>
              <a:rPr lang="en-IN" sz="1900" b="1" dirty="0" smtClean="0">
                <a:solidFill>
                  <a:srgbClr val="00B050"/>
                </a:solidFill>
                <a:latin typeface="Garamond" pitchFamily="18" charset="0"/>
              </a:rPr>
              <a:t>Only </a:t>
            </a:r>
            <a:r>
              <a:rPr lang="en-IN" sz="1900" b="1" dirty="0">
                <a:solidFill>
                  <a:srgbClr val="00B050"/>
                </a:solidFill>
                <a:latin typeface="Garamond" pitchFamily="18" charset="0"/>
              </a:rPr>
              <a:t>18% space science libraries’ websites were available and accessible.</a:t>
            </a:r>
          </a:p>
          <a:p>
            <a:pPr marL="370332" indent="-342900" algn="just" eaLnBrk="1" fontAlgn="auto" hangingPunct="1">
              <a:lnSpc>
                <a:spcPct val="120000"/>
              </a:lnSpc>
              <a:spcAft>
                <a:spcPts val="0"/>
              </a:spcAft>
              <a:buClr>
                <a:schemeClr val="accent3"/>
              </a:buClr>
              <a:buFont typeface="Wingdings" pitchFamily="2" charset="2"/>
              <a:buChar char="§"/>
              <a:defRPr/>
            </a:pPr>
            <a:endParaRPr lang="en-IN" sz="19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IN" sz="20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US" sz="2000" b="1" dirty="0">
              <a:solidFill>
                <a:srgbClr val="002060"/>
              </a:solidFill>
              <a:latin typeface="Garamond" pitchFamily="18" charset="0"/>
            </a:endParaRPr>
          </a:p>
        </p:txBody>
      </p:sp>
      <p:pic>
        <p:nvPicPr>
          <p:cNvPr id="727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2600" y="0"/>
            <a:ext cx="23114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D6CA349F-F678-4F57-981F-26FDFB6BEF89}" type="slidenum">
              <a:rPr lang="en-US" altLang="en-US" smtClean="0"/>
              <a:pPr>
                <a:defRPr/>
              </a:pPr>
              <a:t>54</a:t>
            </a:fld>
            <a:endParaRPr lang="en-US" alt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228600"/>
            <a:ext cx="4114800" cy="806450"/>
          </a:xfrm>
        </p:spPr>
        <p:txBody>
          <a:bodyPr>
            <a:noAutofit/>
          </a:bodyPr>
          <a:lstStyle/>
          <a:p>
            <a:pPr>
              <a:defRPr/>
            </a:pPr>
            <a:r>
              <a:rPr lang="en-US" sz="2800" dirty="0" smtClean="0">
                <a:solidFill>
                  <a:srgbClr val="7030A0"/>
                </a:solidFill>
                <a:latin typeface="Century Schoolbook" pitchFamily="18" charset="0"/>
              </a:rPr>
              <a:t>Findings</a:t>
            </a:r>
            <a:endParaRPr lang="en-US" dirty="0">
              <a:solidFill>
                <a:schemeClr val="tx2">
                  <a:satMod val="130000"/>
                </a:schemeClr>
              </a:solidFill>
            </a:endParaRPr>
          </a:p>
        </p:txBody>
      </p:sp>
      <p:sp>
        <p:nvSpPr>
          <p:cNvPr id="3" name="Subtitle 2"/>
          <p:cNvSpPr>
            <a:spLocks noGrp="1"/>
          </p:cNvSpPr>
          <p:nvPr>
            <p:ph type="subTitle" idx="1"/>
          </p:nvPr>
        </p:nvSpPr>
        <p:spPr>
          <a:xfrm>
            <a:off x="1431925" y="1981200"/>
            <a:ext cx="7407275" cy="4572000"/>
          </a:xfrm>
        </p:spPr>
        <p:txBody>
          <a:bodyPr>
            <a:normAutofit fontScale="92500" lnSpcReduction="10000"/>
          </a:bodyPr>
          <a:lstStyle/>
          <a:p>
            <a:pPr marL="370332" indent="-342900" algn="just" eaLnBrk="1" fontAlgn="auto" hangingPunct="1">
              <a:lnSpc>
                <a:spcPct val="120000"/>
              </a:lnSpc>
              <a:spcAft>
                <a:spcPts val="0"/>
              </a:spcAft>
              <a:buClr>
                <a:schemeClr val="accent3"/>
              </a:buClr>
              <a:buFont typeface="Wingdings" pitchFamily="2" charset="2"/>
              <a:buChar char="§"/>
              <a:defRPr/>
            </a:pPr>
            <a:r>
              <a:rPr lang="en-IN" sz="2100" b="1" dirty="0">
                <a:solidFill>
                  <a:srgbClr val="002060"/>
                </a:solidFill>
                <a:latin typeface="Garamond" pitchFamily="18" charset="0"/>
              </a:rPr>
              <a:t>Web Content </a:t>
            </a:r>
            <a:r>
              <a:rPr lang="en-IN" sz="2100" b="1" dirty="0" smtClean="0">
                <a:solidFill>
                  <a:srgbClr val="002060"/>
                </a:solidFill>
                <a:latin typeface="Garamond" pitchFamily="18" charset="0"/>
              </a:rPr>
              <a:t>Analysis:</a:t>
            </a:r>
          </a:p>
          <a:p>
            <a:pPr marL="370332" indent="-342900" algn="just" eaLnBrk="1" fontAlgn="auto" hangingPunct="1">
              <a:lnSpc>
                <a:spcPct val="120000"/>
              </a:lnSpc>
              <a:spcAft>
                <a:spcPts val="0"/>
              </a:spcAft>
              <a:buClr>
                <a:schemeClr val="accent3"/>
              </a:buClr>
              <a:buFont typeface="Wingdings" pitchFamily="2" charset="2"/>
              <a:buChar char="§"/>
              <a:defRPr/>
            </a:pPr>
            <a:endParaRPr lang="en-IN" sz="1900" b="1" dirty="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v"/>
              <a:defRPr/>
            </a:pPr>
            <a:r>
              <a:rPr lang="en-IN" sz="1900" b="1" dirty="0">
                <a:solidFill>
                  <a:srgbClr val="002060"/>
                </a:solidFill>
                <a:latin typeface="Garamond" pitchFamily="18" charset="0"/>
              </a:rPr>
              <a:t>Majority of </a:t>
            </a:r>
            <a:r>
              <a:rPr lang="en-IN" sz="1900" b="1" dirty="0" smtClean="0">
                <a:solidFill>
                  <a:srgbClr val="002060"/>
                </a:solidFill>
                <a:latin typeface="Garamond" pitchFamily="18" charset="0"/>
              </a:rPr>
              <a:t>AA, OBS and SS </a:t>
            </a:r>
            <a:r>
              <a:rPr lang="en-IN" sz="1900" b="1" dirty="0">
                <a:solidFill>
                  <a:srgbClr val="002060"/>
                </a:solidFill>
                <a:latin typeface="Garamond" pitchFamily="18" charset="0"/>
              </a:rPr>
              <a:t>Libraries have provided details on collection, contact details, links to e-resources, catalogue search or OPAC in their website. </a:t>
            </a:r>
            <a:endParaRPr lang="en-IN" sz="19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v"/>
              <a:defRPr/>
            </a:pPr>
            <a:endParaRPr lang="en-IN" sz="1900" b="1" dirty="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v"/>
              <a:defRPr/>
            </a:pPr>
            <a:r>
              <a:rPr lang="en-IN" sz="1900" b="1" dirty="0">
                <a:solidFill>
                  <a:srgbClr val="002060"/>
                </a:solidFill>
                <a:latin typeface="Garamond" pitchFamily="18" charset="0"/>
              </a:rPr>
              <a:t>However, the details such as digital repository, FAQ, feedback forms, news items, online forms, site maps and site updates are provided by only few </a:t>
            </a:r>
            <a:r>
              <a:rPr lang="en-IN" sz="1900" b="1" dirty="0" smtClean="0">
                <a:solidFill>
                  <a:srgbClr val="002060"/>
                </a:solidFill>
                <a:latin typeface="Garamond" pitchFamily="18" charset="0"/>
              </a:rPr>
              <a:t>AA, OBS and SS </a:t>
            </a:r>
            <a:r>
              <a:rPr lang="en-IN" sz="1900" b="1" dirty="0">
                <a:solidFill>
                  <a:srgbClr val="002060"/>
                </a:solidFill>
                <a:latin typeface="Garamond" pitchFamily="18" charset="0"/>
              </a:rPr>
              <a:t>Libraries websites. </a:t>
            </a:r>
            <a:endParaRPr lang="en-IN" sz="19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v"/>
              <a:defRPr/>
            </a:pPr>
            <a:endParaRPr lang="en-IN" sz="1900" b="1" dirty="0" smtClean="0">
              <a:solidFill>
                <a:srgbClr val="00B05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v"/>
              <a:defRPr/>
            </a:pPr>
            <a:r>
              <a:rPr lang="en-IN" sz="1900" b="1" dirty="0" smtClean="0">
                <a:solidFill>
                  <a:srgbClr val="002060"/>
                </a:solidFill>
                <a:latin typeface="Garamond" pitchFamily="18" charset="0"/>
              </a:rPr>
              <a:t>Much </a:t>
            </a:r>
            <a:r>
              <a:rPr lang="en-IN" sz="1900" b="1" dirty="0">
                <a:solidFill>
                  <a:srgbClr val="002060"/>
                </a:solidFill>
                <a:latin typeface="Garamond" pitchFamily="18" charset="0"/>
              </a:rPr>
              <a:t>more attention need to be given by Libraries to compare other libraries website facilities and include the same in their own website for the benefit of the </a:t>
            </a:r>
            <a:r>
              <a:rPr lang="en-IN" sz="1900" b="1" dirty="0" smtClean="0">
                <a:solidFill>
                  <a:srgbClr val="002060"/>
                </a:solidFill>
                <a:latin typeface="Garamond" pitchFamily="18" charset="0"/>
              </a:rPr>
              <a:t>users.</a:t>
            </a:r>
          </a:p>
          <a:p>
            <a:pPr algn="just" eaLnBrk="1" fontAlgn="auto" hangingPunct="1">
              <a:lnSpc>
                <a:spcPct val="120000"/>
              </a:lnSpc>
              <a:spcAft>
                <a:spcPts val="0"/>
              </a:spcAft>
              <a:buClr>
                <a:schemeClr val="accent3"/>
              </a:buClr>
              <a:defRPr/>
            </a:pPr>
            <a:endParaRPr lang="en-IN" sz="20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US" sz="2000" b="1" dirty="0">
              <a:solidFill>
                <a:srgbClr val="002060"/>
              </a:solidFill>
              <a:latin typeface="Garamond" pitchFamily="18" charset="0"/>
            </a:endParaRPr>
          </a:p>
        </p:txBody>
      </p:sp>
      <p:pic>
        <p:nvPicPr>
          <p:cNvPr id="737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2336" y="0"/>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D6CA349F-F678-4F57-981F-26FDFB6BEF89}" type="slidenum">
              <a:rPr lang="en-US" altLang="en-US" smtClean="0"/>
              <a:pPr>
                <a:defRPr/>
              </a:pPr>
              <a:t>55</a:t>
            </a:fld>
            <a:endParaRPr lang="en-US" alt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228600"/>
            <a:ext cx="4114800" cy="806450"/>
          </a:xfrm>
        </p:spPr>
        <p:txBody>
          <a:bodyPr>
            <a:noAutofit/>
          </a:bodyPr>
          <a:lstStyle/>
          <a:p>
            <a:pPr>
              <a:defRPr/>
            </a:pPr>
            <a:r>
              <a:rPr lang="en-US" sz="2800" dirty="0" smtClean="0">
                <a:solidFill>
                  <a:srgbClr val="7030A0"/>
                </a:solidFill>
                <a:latin typeface="Century Schoolbook" pitchFamily="18" charset="0"/>
              </a:rPr>
              <a:t>Findings</a:t>
            </a:r>
            <a:endParaRPr lang="en-US" dirty="0">
              <a:solidFill>
                <a:schemeClr val="tx2">
                  <a:satMod val="130000"/>
                </a:schemeClr>
              </a:solidFill>
            </a:endParaRPr>
          </a:p>
        </p:txBody>
      </p:sp>
      <p:sp>
        <p:nvSpPr>
          <p:cNvPr id="3" name="Subtitle 2"/>
          <p:cNvSpPr>
            <a:spLocks noGrp="1"/>
          </p:cNvSpPr>
          <p:nvPr>
            <p:ph type="subTitle" idx="1"/>
          </p:nvPr>
        </p:nvSpPr>
        <p:spPr>
          <a:xfrm>
            <a:off x="1431925" y="1981200"/>
            <a:ext cx="7407275" cy="4572000"/>
          </a:xfrm>
        </p:spPr>
        <p:txBody>
          <a:bodyPr>
            <a:normAutofit/>
          </a:bodyPr>
          <a:lstStyle/>
          <a:p>
            <a:pPr marL="370332" indent="-342900" algn="just" eaLnBrk="1" fontAlgn="auto" hangingPunct="1">
              <a:lnSpc>
                <a:spcPct val="120000"/>
              </a:lnSpc>
              <a:spcAft>
                <a:spcPts val="0"/>
              </a:spcAft>
              <a:buClr>
                <a:schemeClr val="accent3"/>
              </a:buClr>
              <a:buFont typeface="Wingdings" pitchFamily="2" charset="2"/>
              <a:buChar char="§"/>
              <a:defRPr/>
            </a:pPr>
            <a:r>
              <a:rPr lang="en-IN" sz="1900" b="1" dirty="0">
                <a:solidFill>
                  <a:srgbClr val="002060"/>
                </a:solidFill>
                <a:latin typeface="Garamond" pitchFamily="18" charset="0"/>
              </a:rPr>
              <a:t>Web Link Structure </a:t>
            </a:r>
            <a:r>
              <a:rPr lang="en-IN" sz="1900" b="1" dirty="0" smtClean="0">
                <a:solidFill>
                  <a:srgbClr val="002060"/>
                </a:solidFill>
                <a:latin typeface="Garamond" pitchFamily="18" charset="0"/>
              </a:rPr>
              <a:t>Analysis:</a:t>
            </a:r>
            <a:endParaRPr lang="en-IN" sz="1900" b="1" dirty="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endParaRPr lang="en-IN" sz="1900" b="1" dirty="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v"/>
              <a:defRPr/>
            </a:pPr>
            <a:r>
              <a:rPr lang="en-IN" sz="1800" b="1" dirty="0" smtClean="0">
                <a:solidFill>
                  <a:srgbClr val="002060"/>
                </a:solidFill>
                <a:latin typeface="Garamond" pitchFamily="18" charset="0"/>
              </a:rPr>
              <a:t>AA, OBS and SS </a:t>
            </a:r>
            <a:r>
              <a:rPr lang="en-IN" sz="1800" b="1" dirty="0">
                <a:solidFill>
                  <a:srgbClr val="002060"/>
                </a:solidFill>
                <a:latin typeface="Garamond" pitchFamily="18" charset="0"/>
              </a:rPr>
              <a:t>Libraries’ Websites have an average of 468 </a:t>
            </a:r>
            <a:r>
              <a:rPr lang="en-IN" sz="1800" b="1" dirty="0" smtClean="0">
                <a:solidFill>
                  <a:srgbClr val="002060"/>
                </a:solidFill>
                <a:latin typeface="Garamond" pitchFamily="18" charset="0"/>
              </a:rPr>
              <a:t>, 631 and 360 web </a:t>
            </a:r>
            <a:r>
              <a:rPr lang="en-IN" sz="1800" b="1" dirty="0">
                <a:solidFill>
                  <a:srgbClr val="002060"/>
                </a:solidFill>
                <a:latin typeface="Garamond" pitchFamily="18" charset="0"/>
              </a:rPr>
              <a:t>pages per </a:t>
            </a:r>
            <a:r>
              <a:rPr lang="en-IN" sz="1800" b="1" dirty="0" smtClean="0">
                <a:solidFill>
                  <a:srgbClr val="002060"/>
                </a:solidFill>
                <a:latin typeface="Garamond" pitchFamily="18" charset="0"/>
              </a:rPr>
              <a:t>site respectively. </a:t>
            </a:r>
            <a:endParaRPr lang="en-IN" sz="1800" b="1" dirty="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v"/>
              <a:defRPr/>
            </a:pPr>
            <a:endParaRPr lang="en-IN" sz="1800" b="1" dirty="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v"/>
              <a:defRPr/>
            </a:pPr>
            <a:r>
              <a:rPr lang="en-IN" sz="1800" b="1" dirty="0" smtClean="0">
                <a:solidFill>
                  <a:srgbClr val="002060"/>
                </a:solidFill>
                <a:latin typeface="Garamond" pitchFamily="18" charset="0"/>
              </a:rPr>
              <a:t>AA, OBS and SS </a:t>
            </a:r>
            <a:r>
              <a:rPr lang="en-IN" sz="1800" b="1" dirty="0">
                <a:solidFill>
                  <a:srgbClr val="002060"/>
                </a:solidFill>
                <a:latin typeface="Garamond" pitchFamily="18" charset="0"/>
              </a:rPr>
              <a:t>Libraries’ Websites have an average of </a:t>
            </a:r>
            <a:r>
              <a:rPr lang="en-IN" sz="1800" b="1" dirty="0" smtClean="0">
                <a:solidFill>
                  <a:srgbClr val="002060"/>
                </a:solidFill>
                <a:latin typeface="Garamond" pitchFamily="18" charset="0"/>
              </a:rPr>
              <a:t>19,942; 12,072; and 15,863 </a:t>
            </a:r>
            <a:r>
              <a:rPr lang="en-IN" sz="1800" b="1" dirty="0">
                <a:solidFill>
                  <a:srgbClr val="002060"/>
                </a:solidFill>
                <a:latin typeface="Garamond" pitchFamily="18" charset="0"/>
              </a:rPr>
              <a:t>external hyper links per </a:t>
            </a:r>
            <a:r>
              <a:rPr lang="en-IN" sz="1800" b="1" dirty="0" smtClean="0">
                <a:solidFill>
                  <a:srgbClr val="002060"/>
                </a:solidFill>
                <a:latin typeface="Garamond" pitchFamily="18" charset="0"/>
              </a:rPr>
              <a:t>site respectively.  </a:t>
            </a:r>
            <a:endParaRPr lang="en-IN" sz="1800" b="1" dirty="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v"/>
              <a:defRPr/>
            </a:pPr>
            <a:endParaRPr lang="en-IN" sz="1800" b="1" dirty="0" smtClean="0">
              <a:solidFill>
                <a:srgbClr val="00B05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v"/>
              <a:defRPr/>
            </a:pPr>
            <a:r>
              <a:rPr lang="en-IN" sz="1800" b="1" dirty="0" smtClean="0">
                <a:solidFill>
                  <a:srgbClr val="002060"/>
                </a:solidFill>
                <a:latin typeface="Garamond" pitchFamily="18" charset="0"/>
              </a:rPr>
              <a:t>AA, OBS and SS </a:t>
            </a:r>
            <a:r>
              <a:rPr lang="en-IN" sz="1800" b="1" dirty="0">
                <a:solidFill>
                  <a:srgbClr val="002060"/>
                </a:solidFill>
                <a:latin typeface="Garamond" pitchFamily="18" charset="0"/>
              </a:rPr>
              <a:t>Libraries’ </a:t>
            </a:r>
            <a:r>
              <a:rPr lang="en-IN" sz="1800" b="1" dirty="0" smtClean="0">
                <a:solidFill>
                  <a:srgbClr val="002060"/>
                </a:solidFill>
                <a:latin typeface="Garamond" pitchFamily="18" charset="0"/>
              </a:rPr>
              <a:t>Websites </a:t>
            </a:r>
            <a:r>
              <a:rPr lang="en-IN" sz="1800" b="1" dirty="0">
                <a:solidFill>
                  <a:srgbClr val="002060"/>
                </a:solidFill>
                <a:latin typeface="Garamond" pitchFamily="18" charset="0"/>
              </a:rPr>
              <a:t>have an average of </a:t>
            </a:r>
            <a:r>
              <a:rPr lang="en-IN" sz="1800" b="1" dirty="0" smtClean="0">
                <a:solidFill>
                  <a:srgbClr val="002060"/>
                </a:solidFill>
                <a:latin typeface="Garamond" pitchFamily="18" charset="0"/>
              </a:rPr>
              <a:t>5,959; 6,929; and 11,584 </a:t>
            </a:r>
            <a:r>
              <a:rPr lang="en-IN" sz="1800" b="1" dirty="0">
                <a:solidFill>
                  <a:srgbClr val="002060"/>
                </a:solidFill>
                <a:latin typeface="Garamond" pitchFamily="18" charset="0"/>
              </a:rPr>
              <a:t>in-links received per </a:t>
            </a:r>
            <a:r>
              <a:rPr lang="en-IN" sz="1800" b="1" dirty="0" smtClean="0">
                <a:solidFill>
                  <a:srgbClr val="002060"/>
                </a:solidFill>
                <a:latin typeface="Garamond" pitchFamily="18" charset="0"/>
              </a:rPr>
              <a:t>site respectively.</a:t>
            </a:r>
            <a:endParaRPr lang="en-IN" sz="1800" b="1" dirty="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IN" sz="18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US" sz="2000" b="1" dirty="0">
              <a:solidFill>
                <a:srgbClr val="002060"/>
              </a:solidFill>
              <a:latin typeface="Garamond" pitchFamily="18" charset="0"/>
            </a:endParaRPr>
          </a:p>
        </p:txBody>
      </p:sp>
      <p:pic>
        <p:nvPicPr>
          <p:cNvPr id="747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0"/>
            <a:ext cx="22098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D6CA349F-F678-4F57-981F-26FDFB6BEF89}" type="slidenum">
              <a:rPr lang="en-US" altLang="en-US" smtClean="0"/>
              <a:pPr>
                <a:defRPr/>
              </a:pPr>
              <a:t>56</a:t>
            </a:fld>
            <a:endParaRPr lang="en-US" alt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24600" y="0"/>
            <a:ext cx="2819400" cy="2209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ctrTitle"/>
          </p:nvPr>
        </p:nvSpPr>
        <p:spPr>
          <a:xfrm>
            <a:off x="1447800" y="228600"/>
            <a:ext cx="4114800" cy="806450"/>
          </a:xfrm>
        </p:spPr>
        <p:txBody>
          <a:bodyPr>
            <a:noAutofit/>
          </a:bodyPr>
          <a:lstStyle/>
          <a:p>
            <a:pPr>
              <a:defRPr/>
            </a:pPr>
            <a:r>
              <a:rPr lang="en-US" sz="2800" dirty="0" smtClean="0">
                <a:solidFill>
                  <a:srgbClr val="7030A0"/>
                </a:solidFill>
                <a:latin typeface="Century Schoolbook" pitchFamily="18" charset="0"/>
              </a:rPr>
              <a:t>Findings</a:t>
            </a:r>
            <a:endParaRPr lang="en-US" dirty="0">
              <a:solidFill>
                <a:schemeClr val="tx2">
                  <a:satMod val="130000"/>
                </a:schemeClr>
              </a:solidFill>
            </a:endParaRPr>
          </a:p>
        </p:txBody>
      </p:sp>
      <p:sp>
        <p:nvSpPr>
          <p:cNvPr id="3" name="Subtitle 2"/>
          <p:cNvSpPr>
            <a:spLocks noGrp="1"/>
          </p:cNvSpPr>
          <p:nvPr>
            <p:ph type="subTitle" idx="1"/>
          </p:nvPr>
        </p:nvSpPr>
        <p:spPr>
          <a:xfrm>
            <a:off x="1431925" y="1981200"/>
            <a:ext cx="7407275" cy="4572000"/>
          </a:xfrm>
        </p:spPr>
        <p:txBody>
          <a:bodyPr>
            <a:normAutofit/>
          </a:bodyPr>
          <a:lstStyle/>
          <a:p>
            <a:pPr marL="370332" indent="-342900" algn="just" eaLnBrk="1" fontAlgn="auto" hangingPunct="1">
              <a:lnSpc>
                <a:spcPct val="120000"/>
              </a:lnSpc>
              <a:spcAft>
                <a:spcPts val="0"/>
              </a:spcAft>
              <a:buClr>
                <a:schemeClr val="accent3"/>
              </a:buClr>
              <a:buFont typeface="Wingdings" pitchFamily="2" charset="2"/>
              <a:buChar char="§"/>
              <a:defRPr/>
            </a:pPr>
            <a:r>
              <a:rPr lang="en-IN" sz="1900" b="1" dirty="0">
                <a:solidFill>
                  <a:srgbClr val="002060"/>
                </a:solidFill>
                <a:latin typeface="Garamond" pitchFamily="18" charset="0"/>
              </a:rPr>
              <a:t>Web Link Structure </a:t>
            </a:r>
            <a:r>
              <a:rPr lang="en-IN" sz="1900" b="1" dirty="0" smtClean="0">
                <a:solidFill>
                  <a:srgbClr val="002060"/>
                </a:solidFill>
                <a:latin typeface="Garamond" pitchFamily="18" charset="0"/>
              </a:rPr>
              <a:t>Analysis:</a:t>
            </a:r>
            <a:endParaRPr lang="en-IN" sz="1900" b="1" dirty="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endParaRPr lang="en-IN" sz="1900" b="1" dirty="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v"/>
              <a:defRPr/>
            </a:pPr>
            <a:r>
              <a:rPr lang="en-IN" sz="1800" b="1" dirty="0" smtClean="0">
                <a:solidFill>
                  <a:srgbClr val="002060"/>
                </a:solidFill>
                <a:latin typeface="Garamond" pitchFamily="18" charset="0"/>
              </a:rPr>
              <a:t>AA, OBS and SS </a:t>
            </a:r>
            <a:r>
              <a:rPr lang="en-IN" sz="1800" b="1" dirty="0">
                <a:solidFill>
                  <a:srgbClr val="002060"/>
                </a:solidFill>
                <a:latin typeface="Garamond" pitchFamily="18" charset="0"/>
              </a:rPr>
              <a:t>Libraries’ Websites have an average of </a:t>
            </a:r>
            <a:r>
              <a:rPr lang="en-IN" sz="1800" b="1" dirty="0" smtClean="0">
                <a:solidFill>
                  <a:srgbClr val="002060"/>
                </a:solidFill>
                <a:latin typeface="Garamond" pitchFamily="18" charset="0"/>
              </a:rPr>
              <a:t>40; 42; and 53 </a:t>
            </a:r>
            <a:r>
              <a:rPr lang="en-IN" sz="1800" b="1" dirty="0">
                <a:solidFill>
                  <a:srgbClr val="002060"/>
                </a:solidFill>
                <a:latin typeface="Garamond" pitchFamily="18" charset="0"/>
              </a:rPr>
              <a:t>self-links per </a:t>
            </a:r>
            <a:r>
              <a:rPr lang="en-IN" sz="1800" b="1" dirty="0" smtClean="0">
                <a:solidFill>
                  <a:srgbClr val="002060"/>
                </a:solidFill>
                <a:latin typeface="Garamond" pitchFamily="18" charset="0"/>
              </a:rPr>
              <a:t>site respectively. </a:t>
            </a:r>
            <a:endParaRPr lang="en-IN" sz="1800" b="1" dirty="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v"/>
              <a:defRPr/>
            </a:pPr>
            <a:endParaRPr lang="en-IN" sz="1800" b="1" dirty="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v"/>
              <a:defRPr/>
            </a:pPr>
            <a:r>
              <a:rPr lang="en-IN" sz="1800" b="1" dirty="0" smtClean="0">
                <a:solidFill>
                  <a:srgbClr val="002060"/>
                </a:solidFill>
                <a:latin typeface="Garamond" pitchFamily="18" charset="0"/>
              </a:rPr>
              <a:t>AA, OBS and SS </a:t>
            </a:r>
            <a:r>
              <a:rPr lang="en-IN" sz="1800" b="1" dirty="0">
                <a:solidFill>
                  <a:srgbClr val="002060"/>
                </a:solidFill>
                <a:latin typeface="Garamond" pitchFamily="18" charset="0"/>
              </a:rPr>
              <a:t>Libraries’ Websites have an average of </a:t>
            </a:r>
            <a:r>
              <a:rPr lang="en-IN" sz="1800" b="1" dirty="0" smtClean="0">
                <a:solidFill>
                  <a:srgbClr val="002060"/>
                </a:solidFill>
                <a:latin typeface="Garamond" pitchFamily="18" charset="0"/>
              </a:rPr>
              <a:t>63; 65; and 61 </a:t>
            </a:r>
            <a:r>
              <a:rPr lang="en-IN" sz="1800" b="1" dirty="0">
                <a:solidFill>
                  <a:srgbClr val="002060"/>
                </a:solidFill>
                <a:latin typeface="Garamond" pitchFamily="18" charset="0"/>
              </a:rPr>
              <a:t>total links </a:t>
            </a:r>
            <a:r>
              <a:rPr lang="en-IN" sz="1800" b="1" dirty="0" smtClean="0">
                <a:solidFill>
                  <a:srgbClr val="002060"/>
                </a:solidFill>
                <a:latin typeface="Garamond" pitchFamily="18" charset="0"/>
              </a:rPr>
              <a:t>per site respectively.  </a:t>
            </a:r>
            <a:endParaRPr lang="en-IN" sz="1800" b="1" dirty="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v"/>
              <a:defRPr/>
            </a:pPr>
            <a:endParaRPr lang="en-IN" sz="1900" b="1" dirty="0" smtClean="0">
              <a:solidFill>
                <a:srgbClr val="00B050"/>
              </a:solidFill>
              <a:latin typeface="Garamond" pitchFamily="18" charset="0"/>
            </a:endParaRPr>
          </a:p>
          <a:p>
            <a:pPr algn="just" eaLnBrk="1" fontAlgn="auto" hangingPunct="1">
              <a:lnSpc>
                <a:spcPct val="120000"/>
              </a:lnSpc>
              <a:spcAft>
                <a:spcPts val="0"/>
              </a:spcAft>
              <a:buClr>
                <a:schemeClr val="accent3"/>
              </a:buClr>
              <a:defRPr/>
            </a:pPr>
            <a:endParaRPr lang="en-IN" sz="20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US" sz="2000" b="1" dirty="0">
              <a:solidFill>
                <a:srgbClr val="002060"/>
              </a:solidFill>
              <a:latin typeface="Garamond" pitchFamily="18" charset="0"/>
            </a:endParaRPr>
          </a:p>
        </p:txBody>
      </p:sp>
      <p:pic>
        <p:nvPicPr>
          <p:cNvPr id="7578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0"/>
            <a:ext cx="1828800" cy="1658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pPr>
              <a:defRPr/>
            </a:pPr>
            <a:fld id="{D6CA349F-F678-4F57-981F-26FDFB6BEF89}" type="slidenum">
              <a:rPr lang="en-US" altLang="en-US" smtClean="0"/>
              <a:pPr>
                <a:defRPr/>
              </a:pPr>
              <a:t>57</a:t>
            </a:fld>
            <a:endParaRPr lang="en-US" alt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324600" y="0"/>
            <a:ext cx="2819400" cy="2209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ctrTitle"/>
          </p:nvPr>
        </p:nvSpPr>
        <p:spPr>
          <a:xfrm>
            <a:off x="1447800" y="228600"/>
            <a:ext cx="4114800" cy="806450"/>
          </a:xfrm>
        </p:spPr>
        <p:txBody>
          <a:bodyPr>
            <a:noAutofit/>
          </a:bodyPr>
          <a:lstStyle/>
          <a:p>
            <a:pPr>
              <a:defRPr/>
            </a:pPr>
            <a:r>
              <a:rPr lang="en-US" sz="2800" dirty="0" smtClean="0">
                <a:solidFill>
                  <a:srgbClr val="7030A0"/>
                </a:solidFill>
                <a:latin typeface="Century Schoolbook" pitchFamily="18" charset="0"/>
              </a:rPr>
              <a:t>Findings</a:t>
            </a:r>
            <a:endParaRPr lang="en-US" dirty="0">
              <a:solidFill>
                <a:schemeClr val="tx2">
                  <a:satMod val="130000"/>
                </a:schemeClr>
              </a:solidFill>
            </a:endParaRPr>
          </a:p>
        </p:txBody>
      </p:sp>
      <p:sp>
        <p:nvSpPr>
          <p:cNvPr id="3" name="Subtitle 2"/>
          <p:cNvSpPr>
            <a:spLocks noGrp="1"/>
          </p:cNvSpPr>
          <p:nvPr>
            <p:ph type="subTitle" idx="1"/>
          </p:nvPr>
        </p:nvSpPr>
        <p:spPr>
          <a:xfrm>
            <a:off x="1431925" y="1524000"/>
            <a:ext cx="7407275" cy="5105400"/>
          </a:xfrm>
        </p:spPr>
        <p:txBody>
          <a:bodyPr>
            <a:normAutofit fontScale="92500" lnSpcReduction="10000"/>
          </a:bodyPr>
          <a:lstStyle/>
          <a:p>
            <a:pPr marL="370332" indent="-342900" algn="just" eaLnBrk="1" fontAlgn="auto" hangingPunct="1">
              <a:lnSpc>
                <a:spcPct val="120000"/>
              </a:lnSpc>
              <a:spcAft>
                <a:spcPts val="0"/>
              </a:spcAft>
              <a:buClr>
                <a:schemeClr val="accent3"/>
              </a:buClr>
              <a:buFont typeface="Wingdings" pitchFamily="2" charset="2"/>
              <a:buChar char="§"/>
              <a:defRPr/>
            </a:pPr>
            <a:r>
              <a:rPr lang="en-IN" sz="1900" b="1" dirty="0" smtClean="0">
                <a:solidFill>
                  <a:srgbClr val="002060"/>
                </a:solidFill>
                <a:latin typeface="Garamond" pitchFamily="18" charset="0"/>
              </a:rPr>
              <a:t>Revised Web Impact Factor Ranking:</a:t>
            </a:r>
            <a:endParaRPr lang="en-IN" sz="1900" b="1" dirty="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endParaRPr lang="en-IN" sz="1600" b="1" dirty="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v"/>
              <a:defRPr/>
            </a:pPr>
            <a:r>
              <a:rPr lang="en-IN" sz="1700" b="1" dirty="0" smtClean="0">
                <a:solidFill>
                  <a:srgbClr val="002060"/>
                </a:solidFill>
                <a:latin typeface="Garamond" pitchFamily="18" charset="0"/>
              </a:rPr>
              <a:t>Astronomy </a:t>
            </a:r>
            <a:r>
              <a:rPr lang="en-IN" sz="1700" b="1" dirty="0">
                <a:solidFill>
                  <a:srgbClr val="002060"/>
                </a:solidFill>
                <a:latin typeface="Garamond" pitchFamily="18" charset="0"/>
              </a:rPr>
              <a:t>Library website, Boston University ranked 1</a:t>
            </a:r>
            <a:r>
              <a:rPr lang="en-IN" sz="1700" b="1" baseline="30000" dirty="0">
                <a:solidFill>
                  <a:srgbClr val="002060"/>
                </a:solidFill>
                <a:latin typeface="Garamond" pitchFamily="18" charset="0"/>
              </a:rPr>
              <a:t>st</a:t>
            </a:r>
            <a:r>
              <a:rPr lang="en-IN" sz="1700" b="1" dirty="0">
                <a:solidFill>
                  <a:srgbClr val="002060"/>
                </a:solidFill>
                <a:latin typeface="Garamond" pitchFamily="18" charset="0"/>
              </a:rPr>
              <a:t> with 9 web pages and 1,03,048 </a:t>
            </a:r>
            <a:r>
              <a:rPr lang="en-IN" sz="1700" b="1" dirty="0" smtClean="0">
                <a:solidFill>
                  <a:srgbClr val="002060"/>
                </a:solidFill>
                <a:latin typeface="Garamond" pitchFamily="18" charset="0"/>
              </a:rPr>
              <a:t>in-links </a:t>
            </a:r>
            <a:r>
              <a:rPr lang="en-IN" sz="1700" b="1" dirty="0">
                <a:solidFill>
                  <a:srgbClr val="002060"/>
                </a:solidFill>
                <a:latin typeface="Garamond" pitchFamily="18" charset="0"/>
              </a:rPr>
              <a:t>and Italian National Institute for Astrophysics Library website ranked </a:t>
            </a:r>
            <a:r>
              <a:rPr lang="en-IN" sz="1700" b="1" dirty="0" smtClean="0">
                <a:solidFill>
                  <a:srgbClr val="002060"/>
                </a:solidFill>
                <a:latin typeface="Garamond" pitchFamily="18" charset="0"/>
              </a:rPr>
              <a:t>last (55</a:t>
            </a:r>
            <a:r>
              <a:rPr lang="en-IN" sz="1700" b="1" baseline="30000" dirty="0" smtClean="0">
                <a:solidFill>
                  <a:srgbClr val="002060"/>
                </a:solidFill>
                <a:latin typeface="Garamond" pitchFamily="18" charset="0"/>
              </a:rPr>
              <a:t>th</a:t>
            </a:r>
            <a:r>
              <a:rPr lang="en-IN" sz="1700" b="1" dirty="0" smtClean="0">
                <a:solidFill>
                  <a:srgbClr val="002060"/>
                </a:solidFill>
                <a:latin typeface="Garamond" pitchFamily="18" charset="0"/>
              </a:rPr>
              <a:t>) with </a:t>
            </a:r>
            <a:r>
              <a:rPr lang="en-IN" sz="1700" b="1" dirty="0">
                <a:solidFill>
                  <a:srgbClr val="002060"/>
                </a:solidFill>
                <a:latin typeface="Garamond" pitchFamily="18" charset="0"/>
              </a:rPr>
              <a:t>3,622 web pages and  85 in-links. </a:t>
            </a:r>
            <a:endParaRPr lang="en-IN" sz="17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v"/>
              <a:defRPr/>
            </a:pPr>
            <a:endParaRPr lang="en-IN" sz="1700" b="1" dirty="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v"/>
              <a:defRPr/>
            </a:pPr>
            <a:r>
              <a:rPr lang="en-IN" sz="1700" b="1" dirty="0">
                <a:solidFill>
                  <a:srgbClr val="002060"/>
                </a:solidFill>
                <a:latin typeface="Garamond" pitchFamily="18" charset="0"/>
              </a:rPr>
              <a:t>South African Astronomical Observatory Library website ranked 1</a:t>
            </a:r>
            <a:r>
              <a:rPr lang="en-IN" sz="1700" b="1" baseline="30000" dirty="0">
                <a:solidFill>
                  <a:srgbClr val="002060"/>
                </a:solidFill>
                <a:latin typeface="Garamond" pitchFamily="18" charset="0"/>
              </a:rPr>
              <a:t>st</a:t>
            </a:r>
            <a:r>
              <a:rPr lang="en-IN" sz="1700" b="1" dirty="0">
                <a:solidFill>
                  <a:srgbClr val="002060"/>
                </a:solidFill>
                <a:latin typeface="Garamond" pitchFamily="18" charset="0"/>
              </a:rPr>
              <a:t> with 2 web pages and 17,572 in-links and National Astronomical Observatory Library website, Japan ranked </a:t>
            </a:r>
            <a:r>
              <a:rPr lang="en-IN" sz="1700" b="1" dirty="0" smtClean="0">
                <a:solidFill>
                  <a:srgbClr val="002060"/>
                </a:solidFill>
                <a:latin typeface="Garamond" pitchFamily="18" charset="0"/>
              </a:rPr>
              <a:t>last (41</a:t>
            </a:r>
            <a:r>
              <a:rPr lang="en-IN" sz="1700" b="1" baseline="30000" dirty="0" smtClean="0">
                <a:solidFill>
                  <a:srgbClr val="002060"/>
                </a:solidFill>
                <a:latin typeface="Garamond" pitchFamily="18" charset="0"/>
              </a:rPr>
              <a:t>st</a:t>
            </a:r>
            <a:r>
              <a:rPr lang="en-IN" sz="1700" b="1" dirty="0" smtClean="0">
                <a:solidFill>
                  <a:srgbClr val="002060"/>
                </a:solidFill>
                <a:latin typeface="Garamond" pitchFamily="18" charset="0"/>
              </a:rPr>
              <a:t>) with </a:t>
            </a:r>
            <a:r>
              <a:rPr lang="en-IN" sz="1700" b="1" dirty="0">
                <a:solidFill>
                  <a:srgbClr val="002060"/>
                </a:solidFill>
                <a:latin typeface="Garamond" pitchFamily="18" charset="0"/>
              </a:rPr>
              <a:t>1,351 web pages and  255 in-links. </a:t>
            </a:r>
            <a:r>
              <a:rPr lang="en-IN" sz="1700" b="1" dirty="0" smtClean="0">
                <a:solidFill>
                  <a:srgbClr val="002060"/>
                </a:solidFill>
                <a:latin typeface="Garamond" pitchFamily="18" charset="0"/>
              </a:rPr>
              <a:t> </a:t>
            </a:r>
          </a:p>
          <a:p>
            <a:pPr marL="370332" indent="-342900" algn="just" eaLnBrk="1" fontAlgn="auto" hangingPunct="1">
              <a:lnSpc>
                <a:spcPct val="120000"/>
              </a:lnSpc>
              <a:spcAft>
                <a:spcPts val="0"/>
              </a:spcAft>
              <a:buClr>
                <a:schemeClr val="accent3"/>
              </a:buClr>
              <a:buFont typeface="Wingdings" pitchFamily="2" charset="2"/>
              <a:buChar char="v"/>
              <a:defRPr/>
            </a:pPr>
            <a:endParaRPr lang="en-IN" sz="17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v"/>
              <a:defRPr/>
            </a:pPr>
            <a:r>
              <a:rPr lang="en-IN" sz="1700" b="1" dirty="0">
                <a:solidFill>
                  <a:srgbClr val="002060"/>
                </a:solidFill>
                <a:latin typeface="Garamond" pitchFamily="18" charset="0"/>
              </a:rPr>
              <a:t>Space Research Library website, Brazil ranked 1</a:t>
            </a:r>
            <a:r>
              <a:rPr lang="en-IN" sz="1700" b="1" baseline="30000" dirty="0">
                <a:solidFill>
                  <a:srgbClr val="002060"/>
                </a:solidFill>
                <a:latin typeface="Garamond" pitchFamily="18" charset="0"/>
              </a:rPr>
              <a:t>st</a:t>
            </a:r>
            <a:r>
              <a:rPr lang="en-IN" sz="1700" b="1" dirty="0">
                <a:solidFill>
                  <a:srgbClr val="002060"/>
                </a:solidFill>
                <a:latin typeface="Garamond" pitchFamily="18" charset="0"/>
              </a:rPr>
              <a:t> with 1 web page and 43,464 in-links and Space Science and Engineering Centre Library, University of Wisconsin-Madison ranked last </a:t>
            </a:r>
            <a:r>
              <a:rPr lang="en-IN" sz="1700" b="1" dirty="0" smtClean="0">
                <a:solidFill>
                  <a:srgbClr val="002060"/>
                </a:solidFill>
                <a:latin typeface="Garamond" pitchFamily="18" charset="0"/>
              </a:rPr>
              <a:t>(17</a:t>
            </a:r>
            <a:r>
              <a:rPr lang="en-IN" sz="1700" b="1" baseline="30000" dirty="0" smtClean="0">
                <a:solidFill>
                  <a:srgbClr val="002060"/>
                </a:solidFill>
                <a:latin typeface="Garamond" pitchFamily="18" charset="0"/>
              </a:rPr>
              <a:t>th</a:t>
            </a:r>
            <a:r>
              <a:rPr lang="en-IN" sz="1700" b="1" dirty="0" smtClean="0">
                <a:solidFill>
                  <a:srgbClr val="002060"/>
                </a:solidFill>
                <a:latin typeface="Garamond" pitchFamily="18" charset="0"/>
              </a:rPr>
              <a:t>) with </a:t>
            </a:r>
            <a:r>
              <a:rPr lang="en-IN" sz="1700" b="1" dirty="0">
                <a:solidFill>
                  <a:srgbClr val="002060"/>
                </a:solidFill>
                <a:latin typeface="Garamond" pitchFamily="18" charset="0"/>
              </a:rPr>
              <a:t>344 web pages and  103 in-links</a:t>
            </a:r>
            <a:r>
              <a:rPr lang="en-IN" sz="1700" b="1" dirty="0" smtClean="0">
                <a:solidFill>
                  <a:srgbClr val="002060"/>
                </a:solidFill>
                <a:latin typeface="Garamond" pitchFamily="18" charset="0"/>
              </a:rPr>
              <a:t>.</a:t>
            </a:r>
          </a:p>
          <a:p>
            <a:pPr algn="just" eaLnBrk="1" fontAlgn="auto" hangingPunct="1">
              <a:lnSpc>
                <a:spcPct val="120000"/>
              </a:lnSpc>
              <a:spcAft>
                <a:spcPts val="0"/>
              </a:spcAft>
              <a:buClr>
                <a:schemeClr val="accent3"/>
              </a:buClr>
              <a:defRPr/>
            </a:pPr>
            <a:r>
              <a:rPr lang="en-IN" sz="1600" b="1" dirty="0" smtClean="0">
                <a:solidFill>
                  <a:srgbClr val="002060"/>
                </a:solidFill>
                <a:latin typeface="Garamond" pitchFamily="18" charset="0"/>
              </a:rPr>
              <a:t>  </a:t>
            </a:r>
          </a:p>
          <a:p>
            <a:pPr marL="313182" indent="-285750" algn="just" eaLnBrk="1" fontAlgn="auto" hangingPunct="1">
              <a:lnSpc>
                <a:spcPct val="120000"/>
              </a:lnSpc>
              <a:spcAft>
                <a:spcPts val="0"/>
              </a:spcAft>
              <a:buClr>
                <a:schemeClr val="accent3"/>
              </a:buClr>
              <a:buFont typeface="Wingdings" pitchFamily="2" charset="2"/>
              <a:buChar char="§"/>
              <a:defRPr/>
            </a:pPr>
            <a:r>
              <a:rPr lang="en-IN" sz="1900" b="1" dirty="0" smtClean="0">
                <a:solidFill>
                  <a:srgbClr val="00B050"/>
                </a:solidFill>
                <a:latin typeface="Garamond" pitchFamily="18" charset="0"/>
              </a:rPr>
              <a:t>Website </a:t>
            </a:r>
            <a:r>
              <a:rPr lang="en-IN" sz="1900" b="1" dirty="0">
                <a:solidFill>
                  <a:srgbClr val="00B050"/>
                </a:solidFill>
                <a:latin typeface="Garamond" pitchFamily="18" charset="0"/>
              </a:rPr>
              <a:t>with less number of web pages and high number of in-links ranks first</a:t>
            </a:r>
            <a:r>
              <a:rPr lang="en-IN" sz="1900" b="1" dirty="0">
                <a:solidFill>
                  <a:srgbClr val="002060"/>
                </a:solidFill>
                <a:latin typeface="Garamond" pitchFamily="18" charset="0"/>
              </a:rPr>
              <a:t>.</a:t>
            </a:r>
          </a:p>
          <a:p>
            <a:pPr marL="370332" indent="-342900" algn="just" eaLnBrk="1" fontAlgn="auto" hangingPunct="1">
              <a:lnSpc>
                <a:spcPct val="120000"/>
              </a:lnSpc>
              <a:spcAft>
                <a:spcPts val="0"/>
              </a:spcAft>
              <a:buClr>
                <a:schemeClr val="accent3"/>
              </a:buClr>
              <a:buFont typeface="Wingdings" pitchFamily="2" charset="2"/>
              <a:buChar char="v"/>
              <a:defRPr/>
            </a:pPr>
            <a:endParaRPr lang="en-IN" sz="1900" b="1" dirty="0" smtClean="0">
              <a:solidFill>
                <a:srgbClr val="00B050"/>
              </a:solidFill>
              <a:latin typeface="Garamond" pitchFamily="18" charset="0"/>
            </a:endParaRPr>
          </a:p>
          <a:p>
            <a:pPr algn="just" eaLnBrk="1" fontAlgn="auto" hangingPunct="1">
              <a:lnSpc>
                <a:spcPct val="120000"/>
              </a:lnSpc>
              <a:spcAft>
                <a:spcPts val="0"/>
              </a:spcAft>
              <a:buClr>
                <a:schemeClr val="accent3"/>
              </a:buClr>
              <a:defRPr/>
            </a:pPr>
            <a:endParaRPr lang="en-IN" sz="20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US" sz="2000" b="1" dirty="0">
              <a:solidFill>
                <a:srgbClr val="002060"/>
              </a:solidFill>
              <a:latin typeface="Garamond" pitchFamily="18" charset="0"/>
            </a:endParaRPr>
          </a:p>
        </p:txBody>
      </p:sp>
      <p:pic>
        <p:nvPicPr>
          <p:cNvPr id="768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9175" y="152400"/>
            <a:ext cx="1439863" cy="140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D6CA349F-F678-4F57-981F-26FDFB6BEF89}" type="slidenum">
              <a:rPr lang="en-US" altLang="en-US" smtClean="0"/>
              <a:pPr>
                <a:defRPr/>
              </a:pPr>
              <a:t>58</a:t>
            </a:fld>
            <a:endParaRPr lang="en-US" alt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324600" y="0"/>
            <a:ext cx="2819400" cy="2209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ctrTitle"/>
          </p:nvPr>
        </p:nvSpPr>
        <p:spPr>
          <a:xfrm>
            <a:off x="1447800" y="228600"/>
            <a:ext cx="4114800" cy="806450"/>
          </a:xfrm>
        </p:spPr>
        <p:txBody>
          <a:bodyPr>
            <a:noAutofit/>
          </a:bodyPr>
          <a:lstStyle/>
          <a:p>
            <a:pPr>
              <a:defRPr/>
            </a:pPr>
            <a:r>
              <a:rPr lang="en-US" sz="2800" dirty="0" smtClean="0">
                <a:solidFill>
                  <a:srgbClr val="7030A0"/>
                </a:solidFill>
                <a:latin typeface="Century Schoolbook" pitchFamily="18" charset="0"/>
              </a:rPr>
              <a:t>Findings</a:t>
            </a:r>
            <a:endParaRPr lang="en-US" dirty="0">
              <a:solidFill>
                <a:schemeClr val="tx2">
                  <a:satMod val="130000"/>
                </a:schemeClr>
              </a:solidFill>
            </a:endParaRPr>
          </a:p>
        </p:txBody>
      </p:sp>
      <p:sp>
        <p:nvSpPr>
          <p:cNvPr id="3" name="Subtitle 2"/>
          <p:cNvSpPr>
            <a:spLocks noGrp="1"/>
          </p:cNvSpPr>
          <p:nvPr>
            <p:ph type="subTitle" idx="1"/>
          </p:nvPr>
        </p:nvSpPr>
        <p:spPr>
          <a:xfrm>
            <a:off x="1431925" y="1524000"/>
            <a:ext cx="7407275" cy="5105400"/>
          </a:xfrm>
        </p:spPr>
        <p:txBody>
          <a:bodyPr>
            <a:normAutofit fontScale="92500" lnSpcReduction="10000"/>
          </a:bodyPr>
          <a:lstStyle/>
          <a:p>
            <a:pPr marL="370332" indent="-342900" algn="just" eaLnBrk="1" fontAlgn="auto" hangingPunct="1">
              <a:lnSpc>
                <a:spcPct val="120000"/>
              </a:lnSpc>
              <a:spcAft>
                <a:spcPts val="0"/>
              </a:spcAft>
              <a:buClr>
                <a:schemeClr val="accent3"/>
              </a:buClr>
              <a:buFont typeface="Wingdings" pitchFamily="2" charset="2"/>
              <a:buChar char="§"/>
              <a:defRPr/>
            </a:pPr>
            <a:r>
              <a:rPr lang="en-IN" sz="1900" b="1" dirty="0">
                <a:solidFill>
                  <a:srgbClr val="002060"/>
                </a:solidFill>
                <a:latin typeface="Garamond" pitchFamily="18" charset="0"/>
              </a:rPr>
              <a:t>WISER </a:t>
            </a:r>
            <a:r>
              <a:rPr lang="en-IN" sz="1900" b="1" dirty="0" smtClean="0">
                <a:solidFill>
                  <a:srgbClr val="002060"/>
                </a:solidFill>
                <a:latin typeface="Garamond" pitchFamily="18" charset="0"/>
              </a:rPr>
              <a:t>Ranking:</a:t>
            </a:r>
            <a:endParaRPr lang="en-IN" sz="1900" b="1" dirty="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endParaRPr lang="en-IN" sz="1600" b="1" dirty="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v"/>
              <a:defRPr/>
            </a:pPr>
            <a:r>
              <a:rPr lang="en-IN" sz="1700" b="1" dirty="0">
                <a:solidFill>
                  <a:srgbClr val="002060"/>
                </a:solidFill>
                <a:latin typeface="Garamond" pitchFamily="18" charset="0"/>
              </a:rPr>
              <a:t>As per Web Indicators for Science, Technology &amp; Innovation Research (WISER) method, Harvard Smithsonian Center for Astrophysics Library website ranked 1</a:t>
            </a:r>
            <a:r>
              <a:rPr lang="en-IN" sz="1700" b="1" baseline="30000" dirty="0">
                <a:solidFill>
                  <a:srgbClr val="002060"/>
                </a:solidFill>
                <a:latin typeface="Garamond" pitchFamily="18" charset="0"/>
              </a:rPr>
              <a:t>st </a:t>
            </a:r>
            <a:r>
              <a:rPr lang="en-IN" sz="1700" b="1" dirty="0">
                <a:solidFill>
                  <a:srgbClr val="002060"/>
                </a:solidFill>
                <a:latin typeface="Garamond" pitchFamily="18" charset="0"/>
              </a:rPr>
              <a:t>with 10,81,500 rich files and 5,70,000 results from Google Scholar. </a:t>
            </a:r>
            <a:r>
              <a:rPr lang="en-IN" sz="1700" b="1" dirty="0" smtClean="0">
                <a:solidFill>
                  <a:srgbClr val="002060"/>
                </a:solidFill>
                <a:latin typeface="Garamond" pitchFamily="18" charset="0"/>
              </a:rPr>
              <a:t> </a:t>
            </a:r>
          </a:p>
          <a:p>
            <a:pPr marL="370332" indent="-342900" algn="just" eaLnBrk="1" fontAlgn="auto" hangingPunct="1">
              <a:lnSpc>
                <a:spcPct val="120000"/>
              </a:lnSpc>
              <a:spcAft>
                <a:spcPts val="0"/>
              </a:spcAft>
              <a:buClr>
                <a:schemeClr val="accent3"/>
              </a:buClr>
              <a:buFont typeface="Wingdings" pitchFamily="2" charset="2"/>
              <a:buChar char="v"/>
              <a:defRPr/>
            </a:pPr>
            <a:endParaRPr lang="en-IN" sz="1700" b="1" dirty="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v"/>
              <a:defRPr/>
            </a:pPr>
            <a:r>
              <a:rPr lang="en-IN" sz="1700" b="1" dirty="0">
                <a:solidFill>
                  <a:srgbClr val="002060"/>
                </a:solidFill>
                <a:latin typeface="Garamond" pitchFamily="18" charset="0"/>
              </a:rPr>
              <a:t>European Southern Observatory (ESO) Library website ranked 1</a:t>
            </a:r>
            <a:r>
              <a:rPr lang="en-IN" sz="1700" b="1" baseline="30000" dirty="0">
                <a:solidFill>
                  <a:srgbClr val="002060"/>
                </a:solidFill>
                <a:latin typeface="Garamond" pitchFamily="18" charset="0"/>
              </a:rPr>
              <a:t>st</a:t>
            </a:r>
            <a:r>
              <a:rPr lang="en-IN" sz="1700" b="1" dirty="0">
                <a:solidFill>
                  <a:srgbClr val="002060"/>
                </a:solidFill>
                <a:latin typeface="Garamond" pitchFamily="18" charset="0"/>
              </a:rPr>
              <a:t>  with 1,19,103 rich files and 9,700 results from Google Scholar. </a:t>
            </a:r>
            <a:r>
              <a:rPr lang="en-IN" sz="1700" b="1" dirty="0" smtClean="0">
                <a:solidFill>
                  <a:srgbClr val="002060"/>
                </a:solidFill>
                <a:latin typeface="Garamond" pitchFamily="18" charset="0"/>
              </a:rPr>
              <a:t>  </a:t>
            </a:r>
          </a:p>
          <a:p>
            <a:pPr marL="370332" indent="-342900" algn="just" eaLnBrk="1" fontAlgn="auto" hangingPunct="1">
              <a:lnSpc>
                <a:spcPct val="120000"/>
              </a:lnSpc>
              <a:spcAft>
                <a:spcPts val="0"/>
              </a:spcAft>
              <a:buClr>
                <a:schemeClr val="accent3"/>
              </a:buClr>
              <a:buFont typeface="Wingdings" pitchFamily="2" charset="2"/>
              <a:buChar char="v"/>
              <a:defRPr/>
            </a:pPr>
            <a:endParaRPr lang="en-IN" sz="17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v"/>
              <a:defRPr/>
            </a:pPr>
            <a:r>
              <a:rPr lang="en-IN" sz="1700" b="1" dirty="0">
                <a:solidFill>
                  <a:srgbClr val="002060"/>
                </a:solidFill>
                <a:latin typeface="Garamond" pitchFamily="18" charset="0"/>
              </a:rPr>
              <a:t>Space Telescope Science Institute Library website, USA ranked 1</a:t>
            </a:r>
            <a:r>
              <a:rPr lang="en-IN" sz="1700" b="1" baseline="30000" dirty="0">
                <a:solidFill>
                  <a:srgbClr val="002060"/>
                </a:solidFill>
                <a:latin typeface="Garamond" pitchFamily="18" charset="0"/>
              </a:rPr>
              <a:t>st</a:t>
            </a:r>
            <a:r>
              <a:rPr lang="en-IN" sz="1700" b="1" dirty="0">
                <a:solidFill>
                  <a:srgbClr val="002060"/>
                </a:solidFill>
                <a:latin typeface="Garamond" pitchFamily="18" charset="0"/>
              </a:rPr>
              <a:t> with 94,880 rich files and 9,920 results from Google Scholar. </a:t>
            </a:r>
            <a:endParaRPr lang="en-IN" sz="17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r>
              <a:rPr lang="en-IN" sz="1600" b="1" dirty="0" smtClean="0">
                <a:solidFill>
                  <a:srgbClr val="002060"/>
                </a:solidFill>
                <a:latin typeface="Garamond" pitchFamily="18" charset="0"/>
              </a:rPr>
              <a:t>  </a:t>
            </a:r>
          </a:p>
          <a:p>
            <a:pPr marL="313182" indent="-285750" algn="just" eaLnBrk="1" fontAlgn="auto" hangingPunct="1">
              <a:lnSpc>
                <a:spcPct val="120000"/>
              </a:lnSpc>
              <a:spcAft>
                <a:spcPts val="0"/>
              </a:spcAft>
              <a:buClr>
                <a:schemeClr val="accent3"/>
              </a:buClr>
              <a:buFont typeface="Wingdings" pitchFamily="2" charset="2"/>
              <a:buChar char="§"/>
              <a:defRPr/>
            </a:pPr>
            <a:r>
              <a:rPr lang="en-IN" sz="1900" b="1" dirty="0">
                <a:solidFill>
                  <a:srgbClr val="00B050"/>
                </a:solidFill>
                <a:latin typeface="Garamond" pitchFamily="18" charset="0"/>
              </a:rPr>
              <a:t>Website </a:t>
            </a:r>
            <a:r>
              <a:rPr lang="en-IN" sz="1900" b="1" dirty="0" smtClean="0">
                <a:solidFill>
                  <a:srgbClr val="00B050"/>
                </a:solidFill>
                <a:latin typeface="Garamond" pitchFamily="18" charset="0"/>
              </a:rPr>
              <a:t>with </a:t>
            </a:r>
            <a:r>
              <a:rPr lang="en-IN" sz="1900" b="1" dirty="0">
                <a:solidFill>
                  <a:srgbClr val="00B050"/>
                </a:solidFill>
                <a:latin typeface="Garamond" pitchFamily="18" charset="0"/>
              </a:rPr>
              <a:t>high number of rich files and high number of results from Google Scholar ranks </a:t>
            </a:r>
            <a:r>
              <a:rPr lang="en-IN" sz="1900" b="1" dirty="0" smtClean="0">
                <a:solidFill>
                  <a:srgbClr val="00B050"/>
                </a:solidFill>
                <a:latin typeface="Garamond" pitchFamily="18" charset="0"/>
              </a:rPr>
              <a:t>first</a:t>
            </a:r>
            <a:r>
              <a:rPr lang="en-IN" sz="1900" b="1" dirty="0" smtClean="0">
                <a:solidFill>
                  <a:srgbClr val="002060"/>
                </a:solidFill>
                <a:latin typeface="Garamond" pitchFamily="18" charset="0"/>
              </a:rPr>
              <a:t>.</a:t>
            </a:r>
          </a:p>
          <a:p>
            <a:pPr marL="370332" indent="-342900" algn="just" eaLnBrk="1" fontAlgn="auto" hangingPunct="1">
              <a:lnSpc>
                <a:spcPct val="120000"/>
              </a:lnSpc>
              <a:spcAft>
                <a:spcPts val="0"/>
              </a:spcAft>
              <a:buClr>
                <a:schemeClr val="accent3"/>
              </a:buClr>
              <a:buFont typeface="Wingdings" pitchFamily="2" charset="2"/>
              <a:buChar char="v"/>
              <a:defRPr/>
            </a:pPr>
            <a:endParaRPr lang="en-IN" sz="1900" b="1" dirty="0" smtClean="0">
              <a:solidFill>
                <a:srgbClr val="00B050"/>
              </a:solidFill>
              <a:latin typeface="Garamond" pitchFamily="18" charset="0"/>
            </a:endParaRPr>
          </a:p>
          <a:p>
            <a:pPr algn="just" eaLnBrk="1" fontAlgn="auto" hangingPunct="1">
              <a:lnSpc>
                <a:spcPct val="120000"/>
              </a:lnSpc>
              <a:spcAft>
                <a:spcPts val="0"/>
              </a:spcAft>
              <a:buClr>
                <a:schemeClr val="accent3"/>
              </a:buClr>
              <a:defRPr/>
            </a:pPr>
            <a:endParaRPr lang="en-IN" sz="20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US" sz="2000" b="1" dirty="0">
              <a:solidFill>
                <a:srgbClr val="002060"/>
              </a:solidFill>
              <a:latin typeface="Garamond" pitchFamily="18" charset="0"/>
            </a:endParaRPr>
          </a:p>
        </p:txBody>
      </p:sp>
      <p:pic>
        <p:nvPicPr>
          <p:cNvPr id="7782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5487" y="153193"/>
            <a:ext cx="1763713" cy="176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D6CA349F-F678-4F57-981F-26FDFB6BEF89}" type="slidenum">
              <a:rPr lang="en-US" altLang="en-US" smtClean="0"/>
              <a:pPr>
                <a:defRPr/>
              </a:pPr>
              <a:t>59</a:t>
            </a:fld>
            <a:endParaRPr lang="en-US"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1925" y="80303"/>
            <a:ext cx="4343400" cy="1058594"/>
          </a:xfrm>
        </p:spPr>
        <p:txBody>
          <a:bodyPr>
            <a:noAutofit/>
          </a:bodyPr>
          <a:lstStyle/>
          <a:p>
            <a:pPr>
              <a:defRPr/>
            </a:pPr>
            <a:r>
              <a:rPr lang="en-US" sz="2800" dirty="0" smtClean="0">
                <a:solidFill>
                  <a:srgbClr val="7030A0"/>
                </a:solidFill>
                <a:latin typeface="Century Schoolbook" pitchFamily="18" charset="0"/>
              </a:rPr>
              <a:t>Purpose of </a:t>
            </a:r>
            <a:br>
              <a:rPr lang="en-US" sz="2800" dirty="0" smtClean="0">
                <a:solidFill>
                  <a:srgbClr val="7030A0"/>
                </a:solidFill>
                <a:latin typeface="Century Schoolbook" pitchFamily="18" charset="0"/>
              </a:rPr>
            </a:br>
            <a:r>
              <a:rPr lang="en-US" sz="2800" b="1" dirty="0" smtClean="0">
                <a:solidFill>
                  <a:srgbClr val="7030A0"/>
                </a:solidFill>
                <a:latin typeface="Century Schoolbook" pitchFamily="18" charset="0"/>
              </a:rPr>
              <a:t>Webometric Study</a:t>
            </a:r>
            <a:endParaRPr lang="en-US" b="1" dirty="0">
              <a:solidFill>
                <a:schemeClr val="tx2">
                  <a:satMod val="130000"/>
                </a:schemeClr>
              </a:solidFill>
            </a:endParaRPr>
          </a:p>
        </p:txBody>
      </p:sp>
      <p:sp>
        <p:nvSpPr>
          <p:cNvPr id="3" name="Subtitle 2"/>
          <p:cNvSpPr>
            <a:spLocks noGrp="1"/>
          </p:cNvSpPr>
          <p:nvPr>
            <p:ph type="subTitle" idx="1"/>
          </p:nvPr>
        </p:nvSpPr>
        <p:spPr>
          <a:xfrm>
            <a:off x="1395583" y="1733550"/>
            <a:ext cx="7407275" cy="4572000"/>
          </a:xfrm>
        </p:spPr>
        <p:txBody>
          <a:bodyPr>
            <a:normAutofit fontScale="92500" lnSpcReduction="10000"/>
          </a:bodyPr>
          <a:lstStyle/>
          <a:p>
            <a:pPr algn="just" eaLnBrk="1" fontAlgn="auto" hangingPunct="1">
              <a:lnSpc>
                <a:spcPct val="80000"/>
              </a:lnSpc>
              <a:spcAft>
                <a:spcPts val="0"/>
              </a:spcAft>
              <a:buClr>
                <a:schemeClr val="accent3"/>
              </a:buClr>
              <a:buFont typeface="Wingdings" pitchFamily="2" charset="2"/>
              <a:buChar char="§"/>
              <a:defRPr/>
            </a:pPr>
            <a:endParaRPr lang="en-US" sz="2000" b="1" dirty="0" smtClean="0">
              <a:solidFill>
                <a:srgbClr val="002060"/>
              </a:solidFill>
              <a:latin typeface="Garamond" pitchFamily="18" charset="0"/>
            </a:endParaRPr>
          </a:p>
          <a:p>
            <a:pPr marL="370332" indent="-342900" algn="just" eaLnBrk="1" fontAlgn="auto" hangingPunct="1">
              <a:lnSpc>
                <a:spcPct val="110000"/>
              </a:lnSpc>
              <a:spcAft>
                <a:spcPts val="0"/>
              </a:spcAft>
              <a:buClr>
                <a:schemeClr val="accent3"/>
              </a:buClr>
              <a:buFont typeface="Wingdings" pitchFamily="2" charset="2"/>
              <a:buChar char="§"/>
              <a:defRPr/>
            </a:pPr>
            <a:r>
              <a:rPr lang="en-IN" sz="1900" b="1" dirty="0" smtClean="0">
                <a:solidFill>
                  <a:srgbClr val="002060"/>
                </a:solidFill>
                <a:latin typeface="Garamond" pitchFamily="18" charset="0"/>
              </a:rPr>
              <a:t>The </a:t>
            </a:r>
            <a:r>
              <a:rPr lang="en-IN" sz="1900" b="1" dirty="0">
                <a:solidFill>
                  <a:srgbClr val="002060"/>
                </a:solidFill>
                <a:latin typeface="Garamond" pitchFamily="18" charset="0"/>
              </a:rPr>
              <a:t>purpose of webometric study is to audit websites in order to measure the web structures, content, </a:t>
            </a:r>
            <a:r>
              <a:rPr lang="en-IN" sz="1900" b="1" dirty="0" smtClean="0">
                <a:solidFill>
                  <a:srgbClr val="002060"/>
                </a:solidFill>
                <a:latin typeface="Garamond" pitchFamily="18" charset="0"/>
              </a:rPr>
              <a:t>visibility and </a:t>
            </a:r>
            <a:r>
              <a:rPr lang="en-IN" sz="1900" b="1" dirty="0">
                <a:solidFill>
                  <a:srgbClr val="002060"/>
                </a:solidFill>
                <a:latin typeface="Garamond" pitchFamily="18" charset="0"/>
              </a:rPr>
              <a:t>presence. The focus areas of study includes the number of web pages, in-links, out-links and the most popular </a:t>
            </a:r>
            <a:r>
              <a:rPr lang="en-IN" sz="1900" b="1" dirty="0" smtClean="0">
                <a:solidFill>
                  <a:srgbClr val="002060"/>
                </a:solidFill>
                <a:latin typeface="Garamond" pitchFamily="18" charset="0"/>
              </a:rPr>
              <a:t>link(s), etc.</a:t>
            </a:r>
            <a:r>
              <a:rPr lang="en-US" sz="1900" b="1" dirty="0" smtClean="0">
                <a:solidFill>
                  <a:srgbClr val="002060"/>
                </a:solidFill>
                <a:latin typeface="Garamond" pitchFamily="18" charset="0"/>
              </a:rPr>
              <a:t> </a:t>
            </a:r>
          </a:p>
          <a:p>
            <a:pPr marL="313182" indent="-285750" algn="just" eaLnBrk="1" fontAlgn="auto" hangingPunct="1">
              <a:lnSpc>
                <a:spcPct val="110000"/>
              </a:lnSpc>
              <a:spcAft>
                <a:spcPts val="0"/>
              </a:spcAft>
              <a:buClr>
                <a:srgbClr val="FFFF00"/>
              </a:buClr>
              <a:buFont typeface="Wingdings" pitchFamily="2" charset="2"/>
              <a:buChar char="§"/>
              <a:defRPr/>
            </a:pPr>
            <a:endParaRPr lang="en-US" sz="1900" b="1" dirty="0" smtClean="0">
              <a:solidFill>
                <a:schemeClr val="accent1">
                  <a:lumMod val="75000"/>
                </a:schemeClr>
              </a:solidFill>
              <a:latin typeface="Garamond" pitchFamily="18" charset="0"/>
            </a:endParaRPr>
          </a:p>
          <a:p>
            <a:pPr marL="370332" indent="-342900" algn="just" eaLnBrk="1" fontAlgn="auto" hangingPunct="1">
              <a:lnSpc>
                <a:spcPct val="110000"/>
              </a:lnSpc>
              <a:spcBef>
                <a:spcPct val="0"/>
              </a:spcBef>
              <a:spcAft>
                <a:spcPts val="0"/>
              </a:spcAft>
              <a:buClr>
                <a:schemeClr val="accent3">
                  <a:lumMod val="75000"/>
                </a:schemeClr>
              </a:buClr>
              <a:buFont typeface="Wingdings" pitchFamily="2" charset="2"/>
              <a:buChar char="§"/>
              <a:defRPr/>
            </a:pPr>
            <a:r>
              <a:rPr lang="en-IN" sz="1900" b="1" dirty="0" smtClean="0">
                <a:solidFill>
                  <a:srgbClr val="002060"/>
                </a:solidFill>
                <a:latin typeface="Garamond" pitchFamily="18" charset="0"/>
              </a:rPr>
              <a:t>Methods of Journal </a:t>
            </a:r>
            <a:r>
              <a:rPr lang="en-IN" sz="1900" b="1" dirty="0">
                <a:solidFill>
                  <a:srgbClr val="002060"/>
                </a:solidFill>
                <a:latin typeface="Garamond" pitchFamily="18" charset="0"/>
              </a:rPr>
              <a:t>Impact Factor (JIF) </a:t>
            </a:r>
            <a:r>
              <a:rPr lang="en-IN" sz="1900" b="1" dirty="0" smtClean="0">
                <a:solidFill>
                  <a:srgbClr val="002060"/>
                </a:solidFill>
                <a:latin typeface="Garamond" pitchFamily="18" charset="0"/>
              </a:rPr>
              <a:t>have </a:t>
            </a:r>
            <a:r>
              <a:rPr lang="en-IN" sz="1900" b="1" dirty="0">
                <a:solidFill>
                  <a:srgbClr val="002060"/>
                </a:solidFill>
                <a:latin typeface="Garamond" pitchFamily="18" charset="0"/>
              </a:rPr>
              <a:t>been adopted for web link studies </a:t>
            </a:r>
            <a:r>
              <a:rPr lang="en-IN" sz="1900" b="1" dirty="0" smtClean="0">
                <a:solidFill>
                  <a:srgbClr val="002060"/>
                </a:solidFill>
                <a:latin typeface="Garamond" pitchFamily="18" charset="0"/>
              </a:rPr>
              <a:t>and is called Web </a:t>
            </a:r>
            <a:r>
              <a:rPr lang="en-IN" sz="1900" b="1" dirty="0">
                <a:solidFill>
                  <a:srgbClr val="002060"/>
                </a:solidFill>
                <a:latin typeface="Garamond" pitchFamily="18" charset="0"/>
              </a:rPr>
              <a:t>Impact Factor (WIF). </a:t>
            </a:r>
            <a:r>
              <a:rPr lang="en-IN" sz="1900" b="1" dirty="0" smtClean="0">
                <a:solidFill>
                  <a:srgbClr val="002060"/>
                </a:solidFill>
                <a:latin typeface="Garamond" pitchFamily="18" charset="0"/>
              </a:rPr>
              <a:t>  </a:t>
            </a:r>
            <a:endParaRPr lang="en-US" sz="1900" b="1" dirty="0" smtClean="0">
              <a:solidFill>
                <a:srgbClr val="002060"/>
              </a:solidFill>
              <a:latin typeface="Garamond" pitchFamily="18" charset="0"/>
            </a:endParaRPr>
          </a:p>
          <a:p>
            <a:pPr marL="313182" indent="-285750" algn="just" eaLnBrk="1" fontAlgn="auto" hangingPunct="1">
              <a:lnSpc>
                <a:spcPct val="110000"/>
              </a:lnSpc>
              <a:spcBef>
                <a:spcPct val="0"/>
              </a:spcBef>
              <a:spcAft>
                <a:spcPts val="0"/>
              </a:spcAft>
              <a:buClr>
                <a:schemeClr val="accent3">
                  <a:lumMod val="75000"/>
                </a:schemeClr>
              </a:buClr>
              <a:buFont typeface="Wingdings" pitchFamily="2" charset="2"/>
              <a:buChar char="§"/>
              <a:defRPr/>
            </a:pPr>
            <a:endParaRPr lang="en-US" sz="1900" b="1" dirty="0" smtClean="0">
              <a:solidFill>
                <a:srgbClr val="0070C0"/>
              </a:solidFill>
              <a:latin typeface="Garamond" pitchFamily="18" charset="0"/>
            </a:endParaRPr>
          </a:p>
          <a:p>
            <a:pPr marL="370332" indent="-342900" algn="just" eaLnBrk="1" fontAlgn="auto" hangingPunct="1">
              <a:lnSpc>
                <a:spcPct val="110000"/>
              </a:lnSpc>
              <a:spcBef>
                <a:spcPct val="0"/>
              </a:spcBef>
              <a:spcAft>
                <a:spcPts val="0"/>
              </a:spcAft>
              <a:buClr>
                <a:schemeClr val="accent3">
                  <a:lumMod val="75000"/>
                </a:schemeClr>
              </a:buClr>
              <a:buFont typeface="Wingdings" pitchFamily="2" charset="2"/>
              <a:buChar char="§"/>
              <a:defRPr/>
            </a:pPr>
            <a:r>
              <a:rPr lang="en-IN" sz="1900" b="1" dirty="0" smtClean="0">
                <a:solidFill>
                  <a:srgbClr val="002060"/>
                </a:solidFill>
                <a:latin typeface="Garamond" pitchFamily="18" charset="0"/>
              </a:rPr>
              <a:t>There </a:t>
            </a:r>
            <a:r>
              <a:rPr lang="en-IN" sz="1900" b="1" dirty="0">
                <a:solidFill>
                  <a:srgbClr val="002060"/>
                </a:solidFill>
                <a:latin typeface="Garamond" pitchFamily="18" charset="0"/>
              </a:rPr>
              <a:t>are various types of WIFs, such as Simple WIF, Self-Link WIF, External-Link WIF and Revised Link WIF. Ranking of websites are calculated on the basis of these </a:t>
            </a:r>
            <a:r>
              <a:rPr lang="en-IN" sz="1900" b="1" dirty="0" smtClean="0">
                <a:solidFill>
                  <a:srgbClr val="002060"/>
                </a:solidFill>
                <a:latin typeface="Garamond" pitchFamily="18" charset="0"/>
              </a:rPr>
              <a:t>WIFs. </a:t>
            </a:r>
          </a:p>
          <a:p>
            <a:pPr marL="370332" indent="-342900" algn="just" eaLnBrk="1" fontAlgn="auto" hangingPunct="1">
              <a:lnSpc>
                <a:spcPct val="110000"/>
              </a:lnSpc>
              <a:spcBef>
                <a:spcPct val="0"/>
              </a:spcBef>
              <a:spcAft>
                <a:spcPts val="0"/>
              </a:spcAft>
              <a:buClr>
                <a:schemeClr val="accent3">
                  <a:lumMod val="75000"/>
                </a:schemeClr>
              </a:buClr>
              <a:buFont typeface="Wingdings" pitchFamily="2" charset="2"/>
              <a:buChar char="§"/>
              <a:defRPr/>
            </a:pPr>
            <a:endParaRPr lang="en-IN" sz="1900" b="1" dirty="0" smtClean="0">
              <a:solidFill>
                <a:srgbClr val="002060"/>
              </a:solidFill>
              <a:latin typeface="Garamond" pitchFamily="18" charset="0"/>
            </a:endParaRPr>
          </a:p>
          <a:p>
            <a:pPr marL="370332" indent="-342900" algn="just" eaLnBrk="1" fontAlgn="auto" hangingPunct="1">
              <a:lnSpc>
                <a:spcPct val="110000"/>
              </a:lnSpc>
              <a:spcBef>
                <a:spcPct val="0"/>
              </a:spcBef>
              <a:spcAft>
                <a:spcPts val="0"/>
              </a:spcAft>
              <a:buClr>
                <a:schemeClr val="accent3">
                  <a:lumMod val="75000"/>
                </a:schemeClr>
              </a:buClr>
              <a:buFont typeface="Wingdings" pitchFamily="2" charset="2"/>
              <a:buChar char="§"/>
              <a:defRPr/>
            </a:pPr>
            <a:r>
              <a:rPr lang="en-IN" sz="1900" b="1" dirty="0" smtClean="0">
                <a:solidFill>
                  <a:srgbClr val="002060"/>
                </a:solidFill>
                <a:latin typeface="Garamond" pitchFamily="18" charset="0"/>
              </a:rPr>
              <a:t>Other </a:t>
            </a:r>
            <a:r>
              <a:rPr lang="en-IN" sz="1900" b="1" dirty="0">
                <a:solidFill>
                  <a:srgbClr val="002060"/>
                </a:solidFill>
                <a:latin typeface="Garamond" pitchFamily="18" charset="0"/>
              </a:rPr>
              <a:t>criteria followed to rank the websites are Google </a:t>
            </a:r>
            <a:r>
              <a:rPr lang="en-IN" sz="1900" b="1" dirty="0" smtClean="0">
                <a:solidFill>
                  <a:srgbClr val="002060"/>
                </a:solidFill>
                <a:latin typeface="Garamond" pitchFamily="18" charset="0"/>
              </a:rPr>
              <a:t>PageRank, </a:t>
            </a:r>
            <a:r>
              <a:rPr lang="en-IN" sz="1900" b="1" dirty="0">
                <a:solidFill>
                  <a:srgbClr val="002060"/>
                </a:solidFill>
                <a:latin typeface="Garamond" pitchFamily="18" charset="0"/>
              </a:rPr>
              <a:t>Alexa Traffic </a:t>
            </a:r>
            <a:r>
              <a:rPr lang="en-IN" sz="1900" b="1" dirty="0" smtClean="0">
                <a:solidFill>
                  <a:srgbClr val="002060"/>
                </a:solidFill>
                <a:latin typeface="Garamond" pitchFamily="18" charset="0"/>
              </a:rPr>
              <a:t>Rank </a:t>
            </a:r>
            <a:r>
              <a:rPr lang="en-IN" sz="1900" b="1" dirty="0">
                <a:solidFill>
                  <a:srgbClr val="002060"/>
                </a:solidFill>
                <a:latin typeface="Garamond" pitchFamily="18" charset="0"/>
              </a:rPr>
              <a:t>and  </a:t>
            </a:r>
            <a:r>
              <a:rPr lang="en-IN" sz="1900" b="1" dirty="0">
                <a:solidFill>
                  <a:srgbClr val="00B0F0"/>
                </a:solidFill>
                <a:latin typeface="Garamond" pitchFamily="18" charset="0"/>
              </a:rPr>
              <a:t>W</a:t>
            </a:r>
            <a:r>
              <a:rPr lang="en-IN" sz="1900" b="1" dirty="0">
                <a:solidFill>
                  <a:srgbClr val="002060"/>
                </a:solidFill>
                <a:latin typeface="Garamond" pitchFamily="18" charset="0"/>
              </a:rPr>
              <a:t>eb </a:t>
            </a:r>
            <a:r>
              <a:rPr lang="en-IN" sz="1900" b="1" dirty="0">
                <a:solidFill>
                  <a:srgbClr val="00B0F0"/>
                </a:solidFill>
                <a:latin typeface="Garamond" pitchFamily="18" charset="0"/>
              </a:rPr>
              <a:t>I</a:t>
            </a:r>
            <a:r>
              <a:rPr lang="en-IN" sz="1900" b="1" dirty="0">
                <a:solidFill>
                  <a:srgbClr val="002060"/>
                </a:solidFill>
                <a:latin typeface="Garamond" pitchFamily="18" charset="0"/>
              </a:rPr>
              <a:t>ndicators for </a:t>
            </a:r>
            <a:r>
              <a:rPr lang="en-IN" sz="1900" b="1" dirty="0">
                <a:solidFill>
                  <a:srgbClr val="00B0F0"/>
                </a:solidFill>
                <a:latin typeface="Garamond" pitchFamily="18" charset="0"/>
              </a:rPr>
              <a:t>S</a:t>
            </a:r>
            <a:r>
              <a:rPr lang="en-IN" sz="1900" b="1" dirty="0">
                <a:solidFill>
                  <a:srgbClr val="002060"/>
                </a:solidFill>
                <a:latin typeface="Garamond" pitchFamily="18" charset="0"/>
              </a:rPr>
              <a:t>cience, </a:t>
            </a:r>
            <a:r>
              <a:rPr lang="en-IN" sz="1900" b="1" dirty="0" smtClean="0">
                <a:solidFill>
                  <a:srgbClr val="002060"/>
                </a:solidFill>
                <a:latin typeface="Garamond" pitchFamily="18" charset="0"/>
              </a:rPr>
              <a:t>T</a:t>
            </a:r>
            <a:r>
              <a:rPr lang="en-IN" sz="1900" b="1" dirty="0" smtClean="0">
                <a:solidFill>
                  <a:srgbClr val="00B0F0"/>
                </a:solidFill>
                <a:latin typeface="Garamond" pitchFamily="18" charset="0"/>
              </a:rPr>
              <a:t>E</a:t>
            </a:r>
            <a:r>
              <a:rPr lang="en-IN" sz="1900" b="1" dirty="0" smtClean="0">
                <a:solidFill>
                  <a:srgbClr val="002060"/>
                </a:solidFill>
                <a:latin typeface="Garamond" pitchFamily="18" charset="0"/>
              </a:rPr>
              <a:t>chnology and </a:t>
            </a:r>
            <a:r>
              <a:rPr lang="en-IN" sz="1900" b="1" dirty="0">
                <a:solidFill>
                  <a:srgbClr val="002060"/>
                </a:solidFill>
                <a:latin typeface="Garamond" pitchFamily="18" charset="0"/>
              </a:rPr>
              <a:t>Innovation </a:t>
            </a:r>
            <a:r>
              <a:rPr lang="en-IN" sz="1900" b="1" dirty="0">
                <a:solidFill>
                  <a:srgbClr val="00B0F0"/>
                </a:solidFill>
                <a:latin typeface="Garamond" pitchFamily="18" charset="0"/>
              </a:rPr>
              <a:t>R</a:t>
            </a:r>
            <a:r>
              <a:rPr lang="en-IN" sz="1900" b="1" dirty="0">
                <a:solidFill>
                  <a:srgbClr val="002060"/>
                </a:solidFill>
                <a:latin typeface="Garamond" pitchFamily="18" charset="0"/>
              </a:rPr>
              <a:t>esearch  (</a:t>
            </a:r>
            <a:r>
              <a:rPr lang="en-IN" sz="1900" b="1" dirty="0" smtClean="0">
                <a:solidFill>
                  <a:srgbClr val="00B0F0"/>
                </a:solidFill>
                <a:latin typeface="Garamond" pitchFamily="18" charset="0"/>
              </a:rPr>
              <a:t>WISER</a:t>
            </a:r>
            <a:r>
              <a:rPr lang="en-IN" sz="1900" b="1" dirty="0" smtClean="0">
                <a:solidFill>
                  <a:srgbClr val="002060"/>
                </a:solidFill>
                <a:latin typeface="Garamond" pitchFamily="18" charset="0"/>
              </a:rPr>
              <a:t>).  </a:t>
            </a:r>
            <a:endParaRPr lang="en-US" sz="1900" i="1" dirty="0">
              <a:solidFill>
                <a:srgbClr val="0070C0"/>
              </a:solidFill>
            </a:endParaRPr>
          </a:p>
        </p:txBody>
      </p:sp>
      <p:pic>
        <p:nvPicPr>
          <p:cNvPr id="12292" name="Picture 6" descr="D:\Webo_RP_Articles\Thelwall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7415" y="21771"/>
            <a:ext cx="2305722" cy="1507588"/>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D6CA349F-F678-4F57-981F-26FDFB6BEF89}" type="slidenum">
              <a:rPr lang="en-US" altLang="en-US" smtClean="0"/>
              <a:pPr>
                <a:defRPr/>
              </a:pPr>
              <a:t>6</a:t>
            </a:fld>
            <a:endParaRPr lang="en-US" alt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324600" y="0"/>
            <a:ext cx="2819400" cy="2209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ctrTitle"/>
          </p:nvPr>
        </p:nvSpPr>
        <p:spPr>
          <a:xfrm>
            <a:off x="1447800" y="228600"/>
            <a:ext cx="4114800" cy="806450"/>
          </a:xfrm>
        </p:spPr>
        <p:txBody>
          <a:bodyPr>
            <a:noAutofit/>
          </a:bodyPr>
          <a:lstStyle/>
          <a:p>
            <a:pPr>
              <a:defRPr/>
            </a:pPr>
            <a:r>
              <a:rPr lang="en-US" sz="2800" dirty="0" smtClean="0">
                <a:solidFill>
                  <a:srgbClr val="7030A0"/>
                </a:solidFill>
                <a:latin typeface="Century Schoolbook" pitchFamily="18" charset="0"/>
              </a:rPr>
              <a:t>Findings</a:t>
            </a:r>
            <a:endParaRPr lang="en-US" dirty="0">
              <a:solidFill>
                <a:schemeClr val="tx2">
                  <a:satMod val="130000"/>
                </a:schemeClr>
              </a:solidFill>
            </a:endParaRPr>
          </a:p>
        </p:txBody>
      </p:sp>
      <p:sp>
        <p:nvSpPr>
          <p:cNvPr id="3" name="Subtitle 2"/>
          <p:cNvSpPr>
            <a:spLocks noGrp="1"/>
          </p:cNvSpPr>
          <p:nvPr>
            <p:ph type="subTitle" idx="1"/>
          </p:nvPr>
        </p:nvSpPr>
        <p:spPr>
          <a:xfrm>
            <a:off x="1431925" y="1905000"/>
            <a:ext cx="7407275" cy="4419600"/>
          </a:xfrm>
        </p:spPr>
        <p:txBody>
          <a:bodyPr>
            <a:normAutofit/>
          </a:bodyPr>
          <a:lstStyle/>
          <a:p>
            <a:pPr marL="370332" indent="-342900" algn="just" eaLnBrk="1" fontAlgn="auto" hangingPunct="1">
              <a:lnSpc>
                <a:spcPct val="120000"/>
              </a:lnSpc>
              <a:spcAft>
                <a:spcPts val="0"/>
              </a:spcAft>
              <a:buClr>
                <a:schemeClr val="accent3"/>
              </a:buClr>
              <a:buFont typeface="Wingdings" pitchFamily="2" charset="2"/>
              <a:buChar char="§"/>
              <a:defRPr/>
            </a:pPr>
            <a:r>
              <a:rPr lang="en-IN" sz="1900" b="1" dirty="0">
                <a:solidFill>
                  <a:srgbClr val="002060"/>
                </a:solidFill>
                <a:latin typeface="Garamond" pitchFamily="18" charset="0"/>
              </a:rPr>
              <a:t>Google </a:t>
            </a:r>
            <a:r>
              <a:rPr lang="en-IN" sz="1900" b="1" dirty="0" smtClean="0">
                <a:solidFill>
                  <a:srgbClr val="002060"/>
                </a:solidFill>
                <a:latin typeface="Garamond" pitchFamily="18" charset="0"/>
              </a:rPr>
              <a:t>PageRank:</a:t>
            </a:r>
            <a:endParaRPr lang="en-IN" sz="1900" b="1" dirty="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endParaRPr lang="en-IN" sz="1600" b="1" dirty="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v"/>
              <a:defRPr/>
            </a:pPr>
            <a:r>
              <a:rPr lang="en-IN" sz="1800" b="1" dirty="0">
                <a:solidFill>
                  <a:srgbClr val="002060"/>
                </a:solidFill>
                <a:latin typeface="Garamond" pitchFamily="18" charset="0"/>
              </a:rPr>
              <a:t>According to Google Page Rank, Astronomy Library website, Vienna University ranked 1st with score 9 out of 10. </a:t>
            </a:r>
            <a:r>
              <a:rPr lang="en-IN" sz="1800" b="1" dirty="0" smtClean="0">
                <a:solidFill>
                  <a:srgbClr val="002060"/>
                </a:solidFill>
                <a:latin typeface="Garamond" pitchFamily="18" charset="0"/>
              </a:rPr>
              <a:t>  </a:t>
            </a:r>
          </a:p>
          <a:p>
            <a:pPr marL="370332" indent="-342900" algn="just" eaLnBrk="1" fontAlgn="auto" hangingPunct="1">
              <a:lnSpc>
                <a:spcPct val="120000"/>
              </a:lnSpc>
              <a:spcAft>
                <a:spcPts val="0"/>
              </a:spcAft>
              <a:buClr>
                <a:schemeClr val="accent3"/>
              </a:buClr>
              <a:buFont typeface="Wingdings" pitchFamily="2" charset="2"/>
              <a:buChar char="v"/>
              <a:defRPr/>
            </a:pPr>
            <a:endParaRPr lang="en-IN" sz="1800" b="1" dirty="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v"/>
              <a:defRPr/>
            </a:pPr>
            <a:r>
              <a:rPr lang="en-IN" sz="1800" b="1" dirty="0">
                <a:solidFill>
                  <a:srgbClr val="002060"/>
                </a:solidFill>
                <a:latin typeface="Garamond" pitchFamily="18" charset="0"/>
              </a:rPr>
              <a:t>2 </a:t>
            </a:r>
            <a:r>
              <a:rPr lang="en-IN" sz="1800" b="1" dirty="0" smtClean="0">
                <a:solidFill>
                  <a:srgbClr val="002060"/>
                </a:solidFill>
                <a:latin typeface="Garamond" pitchFamily="18" charset="0"/>
              </a:rPr>
              <a:t>OBS Library </a:t>
            </a:r>
            <a:r>
              <a:rPr lang="en-IN" sz="1800" b="1" dirty="0">
                <a:solidFill>
                  <a:srgbClr val="002060"/>
                </a:solidFill>
                <a:latin typeface="Garamond" pitchFamily="18" charset="0"/>
              </a:rPr>
              <a:t>websites ranked 1st with score 8 out of 10. </a:t>
            </a:r>
            <a:endParaRPr lang="en-IN" sz="18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v"/>
              <a:defRPr/>
            </a:pPr>
            <a:endParaRPr lang="en-IN" sz="18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v"/>
              <a:defRPr/>
            </a:pPr>
            <a:r>
              <a:rPr lang="en-IN" sz="1800" b="1" dirty="0" smtClean="0">
                <a:solidFill>
                  <a:srgbClr val="002060"/>
                </a:solidFill>
                <a:latin typeface="Garamond" pitchFamily="18" charset="0"/>
              </a:rPr>
              <a:t>6 SS Library </a:t>
            </a:r>
            <a:r>
              <a:rPr lang="en-IN" sz="1800" b="1" dirty="0">
                <a:solidFill>
                  <a:srgbClr val="002060"/>
                </a:solidFill>
                <a:latin typeface="Garamond" pitchFamily="18" charset="0"/>
              </a:rPr>
              <a:t>websites ranked 1st with score 7 out of 10. </a:t>
            </a:r>
            <a:r>
              <a:rPr lang="en-IN" sz="1800" b="1" dirty="0" smtClean="0">
                <a:solidFill>
                  <a:srgbClr val="002060"/>
                </a:solidFill>
                <a:latin typeface="Garamond" pitchFamily="18" charset="0"/>
              </a:rPr>
              <a:t> </a:t>
            </a:r>
          </a:p>
          <a:p>
            <a:pPr algn="just" eaLnBrk="1" fontAlgn="auto" hangingPunct="1">
              <a:lnSpc>
                <a:spcPct val="120000"/>
              </a:lnSpc>
              <a:spcAft>
                <a:spcPts val="0"/>
              </a:spcAft>
              <a:buClr>
                <a:schemeClr val="accent3"/>
              </a:buClr>
              <a:defRPr/>
            </a:pPr>
            <a:r>
              <a:rPr lang="en-IN" sz="1600" b="1" dirty="0" smtClean="0">
                <a:solidFill>
                  <a:srgbClr val="002060"/>
                </a:solidFill>
                <a:latin typeface="Garamond" pitchFamily="18" charset="0"/>
              </a:rPr>
              <a:t>  </a:t>
            </a:r>
          </a:p>
          <a:p>
            <a:pPr marL="313182" indent="-285750" algn="just" eaLnBrk="1" fontAlgn="auto" hangingPunct="1">
              <a:lnSpc>
                <a:spcPct val="120000"/>
              </a:lnSpc>
              <a:spcAft>
                <a:spcPts val="0"/>
              </a:spcAft>
              <a:buClr>
                <a:schemeClr val="accent3"/>
              </a:buClr>
              <a:buFont typeface="Wingdings" pitchFamily="2" charset="2"/>
              <a:buChar char="§"/>
              <a:defRPr/>
            </a:pPr>
            <a:r>
              <a:rPr lang="en-IN" sz="1900" b="1" dirty="0" smtClean="0">
                <a:solidFill>
                  <a:srgbClr val="00B050"/>
                </a:solidFill>
                <a:latin typeface="Garamond" pitchFamily="18" charset="0"/>
              </a:rPr>
              <a:t>Google </a:t>
            </a:r>
            <a:r>
              <a:rPr lang="en-IN" sz="1900" b="1" dirty="0">
                <a:solidFill>
                  <a:srgbClr val="00B050"/>
                </a:solidFill>
                <a:latin typeface="Garamond" pitchFamily="18" charset="0"/>
              </a:rPr>
              <a:t>PageRank is based on backlinks / in-links. The more quality in-links means the higher Google </a:t>
            </a:r>
            <a:r>
              <a:rPr lang="en-IN" sz="1900" b="1" dirty="0" smtClean="0">
                <a:solidFill>
                  <a:srgbClr val="00B050"/>
                </a:solidFill>
                <a:latin typeface="Garamond" pitchFamily="18" charset="0"/>
              </a:rPr>
              <a:t>PageRank</a:t>
            </a:r>
            <a:r>
              <a:rPr lang="en-IN" sz="1900" b="1" dirty="0" smtClean="0">
                <a:solidFill>
                  <a:srgbClr val="002060"/>
                </a:solidFill>
                <a:latin typeface="Garamond" pitchFamily="18" charset="0"/>
              </a:rPr>
              <a:t>.</a:t>
            </a:r>
          </a:p>
          <a:p>
            <a:pPr marL="370332" indent="-342900" algn="just" eaLnBrk="1" fontAlgn="auto" hangingPunct="1">
              <a:lnSpc>
                <a:spcPct val="120000"/>
              </a:lnSpc>
              <a:spcAft>
                <a:spcPts val="0"/>
              </a:spcAft>
              <a:buClr>
                <a:schemeClr val="accent3"/>
              </a:buClr>
              <a:buFont typeface="Wingdings" pitchFamily="2" charset="2"/>
              <a:buChar char="v"/>
              <a:defRPr/>
            </a:pPr>
            <a:endParaRPr lang="en-IN" sz="1900" b="1" dirty="0" smtClean="0">
              <a:solidFill>
                <a:srgbClr val="00B050"/>
              </a:solidFill>
              <a:latin typeface="Garamond" pitchFamily="18" charset="0"/>
            </a:endParaRPr>
          </a:p>
          <a:p>
            <a:pPr algn="just" eaLnBrk="1" fontAlgn="auto" hangingPunct="1">
              <a:lnSpc>
                <a:spcPct val="120000"/>
              </a:lnSpc>
              <a:spcAft>
                <a:spcPts val="0"/>
              </a:spcAft>
              <a:buClr>
                <a:schemeClr val="accent3"/>
              </a:buClr>
              <a:defRPr/>
            </a:pPr>
            <a:endParaRPr lang="en-IN" sz="20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US" sz="2000" b="1" dirty="0">
              <a:solidFill>
                <a:srgbClr val="002060"/>
              </a:solidFill>
              <a:latin typeface="Garamond" pitchFamily="18" charset="0"/>
            </a:endParaRPr>
          </a:p>
        </p:txBody>
      </p:sp>
      <p:pic>
        <p:nvPicPr>
          <p:cNvPr id="788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152400"/>
            <a:ext cx="1681163"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D6CA349F-F678-4F57-981F-26FDFB6BEF89}" type="slidenum">
              <a:rPr lang="en-US" altLang="en-US" smtClean="0"/>
              <a:pPr>
                <a:defRPr/>
              </a:pPr>
              <a:t>60</a:t>
            </a:fld>
            <a:endParaRPr lang="en-US" alt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228600"/>
            <a:ext cx="4114800" cy="806450"/>
          </a:xfrm>
        </p:spPr>
        <p:txBody>
          <a:bodyPr>
            <a:noAutofit/>
          </a:bodyPr>
          <a:lstStyle/>
          <a:p>
            <a:pPr>
              <a:defRPr/>
            </a:pPr>
            <a:r>
              <a:rPr lang="en-US" sz="2800" dirty="0" smtClean="0">
                <a:solidFill>
                  <a:srgbClr val="7030A0"/>
                </a:solidFill>
                <a:latin typeface="Century Schoolbook" pitchFamily="18" charset="0"/>
              </a:rPr>
              <a:t>Findings</a:t>
            </a:r>
            <a:endParaRPr lang="en-US" dirty="0">
              <a:solidFill>
                <a:schemeClr val="tx2">
                  <a:satMod val="130000"/>
                </a:schemeClr>
              </a:solidFill>
            </a:endParaRPr>
          </a:p>
        </p:txBody>
      </p:sp>
      <p:sp>
        <p:nvSpPr>
          <p:cNvPr id="3" name="Subtitle 2"/>
          <p:cNvSpPr>
            <a:spLocks noGrp="1"/>
          </p:cNvSpPr>
          <p:nvPr>
            <p:ph type="subTitle" idx="1"/>
          </p:nvPr>
        </p:nvSpPr>
        <p:spPr>
          <a:xfrm>
            <a:off x="1431925" y="2209800"/>
            <a:ext cx="7407275" cy="3657600"/>
          </a:xfrm>
        </p:spPr>
        <p:txBody>
          <a:bodyPr>
            <a:normAutofit/>
          </a:bodyPr>
          <a:lstStyle/>
          <a:p>
            <a:pPr marL="370332" indent="-342900" algn="just" eaLnBrk="1" fontAlgn="auto" hangingPunct="1">
              <a:lnSpc>
                <a:spcPct val="120000"/>
              </a:lnSpc>
              <a:spcAft>
                <a:spcPts val="0"/>
              </a:spcAft>
              <a:buClr>
                <a:schemeClr val="accent3"/>
              </a:buClr>
              <a:buFont typeface="Wingdings" pitchFamily="2" charset="2"/>
              <a:buChar char="§"/>
              <a:defRPr/>
            </a:pPr>
            <a:r>
              <a:rPr lang="en-IN" sz="2000" b="1" dirty="0">
                <a:solidFill>
                  <a:srgbClr val="002060"/>
                </a:solidFill>
                <a:latin typeface="Garamond" pitchFamily="18" charset="0"/>
              </a:rPr>
              <a:t>Alexa Traffic </a:t>
            </a:r>
            <a:r>
              <a:rPr lang="en-IN" sz="2000" b="1" dirty="0" smtClean="0">
                <a:solidFill>
                  <a:srgbClr val="002060"/>
                </a:solidFill>
                <a:latin typeface="Garamond" pitchFamily="18" charset="0"/>
              </a:rPr>
              <a:t>Rank: </a:t>
            </a:r>
            <a:r>
              <a:rPr lang="en-IN" sz="2000" b="1" dirty="0" smtClean="0">
                <a:solidFill>
                  <a:srgbClr val="00B050"/>
                </a:solidFill>
                <a:latin typeface="Garamond" pitchFamily="18" charset="0"/>
              </a:rPr>
              <a:t>The </a:t>
            </a:r>
            <a:r>
              <a:rPr lang="en-IN" sz="2000" b="1" dirty="0">
                <a:solidFill>
                  <a:srgbClr val="00B050"/>
                </a:solidFill>
                <a:latin typeface="Garamond" pitchFamily="18" charset="0"/>
              </a:rPr>
              <a:t>highest users reach and page views ranks </a:t>
            </a:r>
            <a:r>
              <a:rPr lang="en-IN" sz="2000" b="1" dirty="0" smtClean="0">
                <a:solidFill>
                  <a:srgbClr val="00B050"/>
                </a:solidFill>
                <a:latin typeface="Garamond" pitchFamily="18" charset="0"/>
              </a:rPr>
              <a:t>first in Alexa </a:t>
            </a:r>
            <a:r>
              <a:rPr lang="en-IN" sz="2000" b="1" dirty="0">
                <a:solidFill>
                  <a:srgbClr val="00B050"/>
                </a:solidFill>
                <a:latin typeface="Garamond" pitchFamily="18" charset="0"/>
              </a:rPr>
              <a:t>Traffic </a:t>
            </a:r>
            <a:r>
              <a:rPr lang="en-IN" sz="2000" b="1" dirty="0" smtClean="0">
                <a:solidFill>
                  <a:srgbClr val="00B050"/>
                </a:solidFill>
                <a:latin typeface="Garamond" pitchFamily="18" charset="0"/>
              </a:rPr>
              <a:t>Rank.  </a:t>
            </a:r>
          </a:p>
          <a:p>
            <a:pPr marL="370332" indent="-342900" algn="just" eaLnBrk="1" fontAlgn="auto" hangingPunct="1">
              <a:lnSpc>
                <a:spcPct val="120000"/>
              </a:lnSpc>
              <a:spcAft>
                <a:spcPts val="0"/>
              </a:spcAft>
              <a:buClr>
                <a:schemeClr val="accent3"/>
              </a:buClr>
              <a:buFont typeface="Wingdings" pitchFamily="2" charset="2"/>
              <a:buChar char="§"/>
              <a:defRPr/>
            </a:pPr>
            <a:endParaRPr lang="en-IN" sz="2000" b="1" dirty="0" smtClean="0">
              <a:solidFill>
                <a:srgbClr val="00B05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r>
              <a:rPr lang="en-IN" sz="2000" b="1" dirty="0">
                <a:solidFill>
                  <a:srgbClr val="002060"/>
                </a:solidFill>
                <a:latin typeface="Garamond" pitchFamily="18" charset="0"/>
              </a:rPr>
              <a:t>Performance and </a:t>
            </a:r>
            <a:r>
              <a:rPr lang="en-IN" sz="2000" b="1" dirty="0" smtClean="0">
                <a:solidFill>
                  <a:srgbClr val="002060"/>
                </a:solidFill>
                <a:latin typeface="Garamond" pitchFamily="18" charset="0"/>
              </a:rPr>
              <a:t>Accessibility: </a:t>
            </a:r>
            <a:r>
              <a:rPr lang="en-IN" sz="2000" b="1" dirty="0" smtClean="0">
                <a:solidFill>
                  <a:srgbClr val="00B050"/>
                </a:solidFill>
                <a:latin typeface="Garamond" pitchFamily="18" charset="0"/>
              </a:rPr>
              <a:t>Website </a:t>
            </a:r>
            <a:r>
              <a:rPr lang="en-IN" sz="2000" b="1" dirty="0">
                <a:solidFill>
                  <a:srgbClr val="00B050"/>
                </a:solidFill>
                <a:latin typeface="Garamond" pitchFamily="18" charset="0"/>
              </a:rPr>
              <a:t>with small images size in less bytes will download quickly than the bigger images with large </a:t>
            </a:r>
            <a:r>
              <a:rPr lang="en-IN" sz="2000" b="1" dirty="0" smtClean="0">
                <a:solidFill>
                  <a:srgbClr val="00B050"/>
                </a:solidFill>
                <a:latin typeface="Garamond" pitchFamily="18" charset="0"/>
              </a:rPr>
              <a:t>bytes</a:t>
            </a:r>
            <a:r>
              <a:rPr lang="en-IN" sz="2000" b="1" dirty="0">
                <a:solidFill>
                  <a:srgbClr val="00B050"/>
                </a:solidFill>
                <a:latin typeface="Garamond" pitchFamily="18" charset="0"/>
              </a:rPr>
              <a:t>; </a:t>
            </a:r>
            <a:r>
              <a:rPr lang="en-IN" sz="2000" b="1" dirty="0" smtClean="0">
                <a:solidFill>
                  <a:srgbClr val="00B050"/>
                </a:solidFill>
                <a:latin typeface="Garamond" pitchFamily="18" charset="0"/>
              </a:rPr>
              <a:t>Website </a:t>
            </a:r>
            <a:r>
              <a:rPr lang="en-IN" sz="2000" b="1" dirty="0">
                <a:solidFill>
                  <a:srgbClr val="00B050"/>
                </a:solidFill>
                <a:latin typeface="Garamond" pitchFamily="18" charset="0"/>
              </a:rPr>
              <a:t>having ‘0’ error </a:t>
            </a:r>
            <a:r>
              <a:rPr lang="en-IN" sz="2000" b="1" dirty="0" smtClean="0">
                <a:solidFill>
                  <a:srgbClr val="00B050"/>
                </a:solidFill>
                <a:latin typeface="Garamond" pitchFamily="18" charset="0"/>
              </a:rPr>
              <a:t>accessibility ranks top</a:t>
            </a:r>
            <a:r>
              <a:rPr lang="en-IN" sz="2000" b="1" dirty="0" smtClean="0">
                <a:solidFill>
                  <a:srgbClr val="002060"/>
                </a:solidFill>
                <a:latin typeface="Garamond" pitchFamily="18" charset="0"/>
              </a:rPr>
              <a:t>.</a:t>
            </a:r>
            <a:endParaRPr lang="en-IN" sz="2000" b="1" dirty="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v"/>
              <a:defRPr/>
            </a:pPr>
            <a:endParaRPr lang="en-IN" sz="1700" b="1" dirty="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v"/>
              <a:defRPr/>
            </a:pPr>
            <a:endParaRPr lang="en-IN" sz="1900" b="1" dirty="0" smtClean="0">
              <a:solidFill>
                <a:srgbClr val="00B050"/>
              </a:solidFill>
              <a:latin typeface="Garamond" pitchFamily="18" charset="0"/>
            </a:endParaRPr>
          </a:p>
          <a:p>
            <a:pPr algn="just" eaLnBrk="1" fontAlgn="auto" hangingPunct="1">
              <a:lnSpc>
                <a:spcPct val="120000"/>
              </a:lnSpc>
              <a:spcAft>
                <a:spcPts val="0"/>
              </a:spcAft>
              <a:buClr>
                <a:schemeClr val="accent3"/>
              </a:buClr>
              <a:defRPr/>
            </a:pPr>
            <a:endParaRPr lang="en-IN" sz="20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US" sz="2000" b="1" dirty="0">
              <a:solidFill>
                <a:srgbClr val="002060"/>
              </a:solidFill>
              <a:latin typeface="Garamond" pitchFamily="18" charset="0"/>
            </a:endParaRPr>
          </a:p>
        </p:txBody>
      </p:sp>
      <p:pic>
        <p:nvPicPr>
          <p:cNvPr id="79876"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1" y="15239"/>
            <a:ext cx="2358212" cy="1677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9877" name="Picture 3" descr="D:\Webo_RP_Articles\WebSiteOpt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6812" y="-17585"/>
            <a:ext cx="2747188" cy="1709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D6CA349F-F678-4F57-981F-26FDFB6BEF89}" type="slidenum">
              <a:rPr lang="en-US" altLang="en-US" smtClean="0"/>
              <a:pPr>
                <a:defRPr/>
              </a:pPr>
              <a:t>61</a:t>
            </a:fld>
            <a:endParaRPr lang="en-US" alt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4"/>
          <p:cNvSpPr/>
          <p:nvPr/>
        </p:nvSpPr>
        <p:spPr>
          <a:xfrm>
            <a:off x="6324600" y="0"/>
            <a:ext cx="2819400" cy="2209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ctrTitle"/>
          </p:nvPr>
        </p:nvSpPr>
        <p:spPr>
          <a:xfrm>
            <a:off x="1447800" y="228600"/>
            <a:ext cx="4114800" cy="806450"/>
          </a:xfrm>
        </p:spPr>
        <p:txBody>
          <a:bodyPr>
            <a:noAutofit/>
          </a:bodyPr>
          <a:lstStyle/>
          <a:p>
            <a:pPr>
              <a:defRPr/>
            </a:pPr>
            <a:r>
              <a:rPr lang="en-US" sz="2800" dirty="0" smtClean="0">
                <a:solidFill>
                  <a:srgbClr val="7030A0"/>
                </a:solidFill>
                <a:latin typeface="Century Schoolbook" pitchFamily="18" charset="0"/>
              </a:rPr>
              <a:t>Observations</a:t>
            </a:r>
            <a:endParaRPr lang="en-US" dirty="0">
              <a:solidFill>
                <a:schemeClr val="tx2">
                  <a:satMod val="130000"/>
                </a:schemeClr>
              </a:solidFill>
            </a:endParaRPr>
          </a:p>
        </p:txBody>
      </p:sp>
      <p:sp>
        <p:nvSpPr>
          <p:cNvPr id="3" name="Subtitle 2"/>
          <p:cNvSpPr>
            <a:spLocks noGrp="1"/>
          </p:cNvSpPr>
          <p:nvPr>
            <p:ph type="subTitle" idx="1"/>
          </p:nvPr>
        </p:nvSpPr>
        <p:spPr>
          <a:xfrm>
            <a:off x="1431925" y="1807255"/>
            <a:ext cx="7407275" cy="4974545"/>
          </a:xfrm>
        </p:spPr>
        <p:txBody>
          <a:bodyPr>
            <a:normAutofit fontScale="77500" lnSpcReduction="20000"/>
          </a:bodyPr>
          <a:lstStyle/>
          <a:p>
            <a:pPr marL="370332" indent="-342900" algn="just" eaLnBrk="1" fontAlgn="auto" hangingPunct="1">
              <a:lnSpc>
                <a:spcPct val="120000"/>
              </a:lnSpc>
              <a:spcAft>
                <a:spcPts val="0"/>
              </a:spcAft>
              <a:buClr>
                <a:schemeClr val="accent3"/>
              </a:buClr>
              <a:buFont typeface="Wingdings" pitchFamily="2" charset="2"/>
              <a:buChar char="§"/>
              <a:defRPr/>
            </a:pPr>
            <a:r>
              <a:rPr lang="en-IN" sz="2100" b="1" dirty="0" smtClean="0">
                <a:solidFill>
                  <a:srgbClr val="002060"/>
                </a:solidFill>
                <a:latin typeface="Garamond" pitchFamily="18" charset="0"/>
              </a:rPr>
              <a:t>Some </a:t>
            </a:r>
            <a:r>
              <a:rPr lang="en-IN" sz="2100" b="1" dirty="0">
                <a:solidFill>
                  <a:srgbClr val="002060"/>
                </a:solidFill>
                <a:latin typeface="Garamond" pitchFamily="18" charset="0"/>
              </a:rPr>
              <a:t>search engines were not able to do the analysis / web crawling due to the invalid character in the website address of the Libraries. </a:t>
            </a:r>
            <a:endParaRPr lang="en-IN" sz="21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endParaRPr lang="en-IN" sz="21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r>
              <a:rPr lang="en-IN" sz="2100" b="1" dirty="0" smtClean="0">
                <a:solidFill>
                  <a:srgbClr val="002060"/>
                </a:solidFill>
                <a:latin typeface="Garamond" pitchFamily="18" charset="0"/>
              </a:rPr>
              <a:t>Some </a:t>
            </a:r>
            <a:r>
              <a:rPr lang="en-IN" sz="2100" b="1" dirty="0">
                <a:solidFill>
                  <a:srgbClr val="002060"/>
                </a:solidFill>
                <a:latin typeface="Garamond" pitchFamily="18" charset="0"/>
              </a:rPr>
              <a:t>library website address has characters such as ‘tilde ~’, hyphen (-), space between the address, etc</a:t>
            </a:r>
            <a:r>
              <a:rPr lang="en-IN" sz="2100" b="1" dirty="0" smtClean="0">
                <a:solidFill>
                  <a:srgbClr val="002060"/>
                </a:solidFill>
                <a:latin typeface="Garamond" pitchFamily="18" charset="0"/>
              </a:rPr>
              <a:t>. [example: </a:t>
            </a:r>
            <a:r>
              <a:rPr lang="en-IN" sz="2100" b="1" dirty="0">
                <a:solidFill>
                  <a:srgbClr val="C00000"/>
                </a:solidFill>
                <a:latin typeface="Garamond" pitchFamily="18" charset="0"/>
              </a:rPr>
              <a:t>Research Institute for Astronomy and Astrophysics of </a:t>
            </a:r>
            <a:r>
              <a:rPr lang="en-IN" sz="2100" b="1" dirty="0" err="1">
                <a:solidFill>
                  <a:srgbClr val="C00000"/>
                </a:solidFill>
                <a:latin typeface="Garamond" pitchFamily="18" charset="0"/>
              </a:rPr>
              <a:t>Maragha</a:t>
            </a:r>
            <a:r>
              <a:rPr lang="en-IN" sz="2100" b="1" dirty="0">
                <a:solidFill>
                  <a:srgbClr val="C00000"/>
                </a:solidFill>
                <a:latin typeface="Garamond" pitchFamily="18" charset="0"/>
              </a:rPr>
              <a:t> (RIAAM) Library, </a:t>
            </a:r>
            <a:r>
              <a:rPr lang="en-IN" sz="2100" b="1" dirty="0" smtClean="0">
                <a:solidFill>
                  <a:srgbClr val="C00000"/>
                </a:solidFill>
                <a:latin typeface="Garamond" pitchFamily="18" charset="0"/>
              </a:rPr>
              <a:t>Iran</a:t>
            </a:r>
            <a:r>
              <a:rPr lang="en-IN" sz="2100" b="1" dirty="0" smtClean="0">
                <a:solidFill>
                  <a:srgbClr val="002060"/>
                </a:solidFill>
                <a:latin typeface="Garamond" pitchFamily="18" charset="0"/>
              </a:rPr>
              <a:t>	 </a:t>
            </a:r>
            <a:r>
              <a:rPr lang="en-IN" sz="2100" b="1" dirty="0" smtClean="0">
                <a:solidFill>
                  <a:srgbClr val="7030A0"/>
                </a:solidFill>
                <a:latin typeface="Garamond" pitchFamily="18" charset="0"/>
              </a:rPr>
              <a:t>http</a:t>
            </a:r>
            <a:r>
              <a:rPr lang="en-IN" sz="2100" b="1" dirty="0">
                <a:solidFill>
                  <a:srgbClr val="7030A0"/>
                </a:solidFill>
                <a:latin typeface="Garamond" pitchFamily="18" charset="0"/>
              </a:rPr>
              <a:t>://</a:t>
            </a:r>
            <a:r>
              <a:rPr lang="en-IN" sz="2100" b="1" dirty="0" smtClean="0">
                <a:solidFill>
                  <a:srgbClr val="7030A0"/>
                </a:solidFill>
                <a:latin typeface="Garamond" pitchFamily="18" charset="0"/>
              </a:rPr>
              <a:t>www.riaam.ac.ir/en/index.php?option=com_content&amp;view=article&amp;id=53&amp;Itemid=59</a:t>
            </a:r>
            <a:r>
              <a:rPr lang="en-IN" sz="2100" b="1" dirty="0" smtClean="0">
                <a:solidFill>
                  <a:srgbClr val="002060"/>
                </a:solidFill>
                <a:latin typeface="Garamond" pitchFamily="18" charset="0"/>
              </a:rPr>
              <a:t>]</a:t>
            </a:r>
          </a:p>
          <a:p>
            <a:pPr marL="370332" indent="-342900" algn="just" eaLnBrk="1" fontAlgn="auto" hangingPunct="1">
              <a:lnSpc>
                <a:spcPct val="120000"/>
              </a:lnSpc>
              <a:spcAft>
                <a:spcPts val="0"/>
              </a:spcAft>
              <a:buClr>
                <a:schemeClr val="accent3"/>
              </a:buClr>
              <a:buFont typeface="Wingdings" pitchFamily="2" charset="2"/>
              <a:buChar char="§"/>
              <a:defRPr/>
            </a:pPr>
            <a:endParaRPr lang="en-IN" sz="21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r>
              <a:rPr lang="en-IN" sz="2100" b="1" dirty="0" smtClean="0">
                <a:solidFill>
                  <a:srgbClr val="002060"/>
                </a:solidFill>
                <a:latin typeface="Garamond" pitchFamily="18" charset="0"/>
              </a:rPr>
              <a:t>Some </a:t>
            </a:r>
            <a:r>
              <a:rPr lang="en-IN" sz="2100" b="1" dirty="0">
                <a:solidFill>
                  <a:srgbClr val="002060"/>
                </a:solidFill>
                <a:latin typeface="Garamond" pitchFamily="18" charset="0"/>
              </a:rPr>
              <a:t>of </a:t>
            </a:r>
            <a:r>
              <a:rPr lang="en-IN" sz="2100" b="1" dirty="0" smtClean="0">
                <a:solidFill>
                  <a:srgbClr val="002060"/>
                </a:solidFill>
                <a:latin typeface="Garamond" pitchFamily="18" charset="0"/>
              </a:rPr>
              <a:t>the library </a:t>
            </a:r>
            <a:r>
              <a:rPr lang="en-IN" sz="2100" b="1" dirty="0">
                <a:solidFill>
                  <a:srgbClr val="002060"/>
                </a:solidFill>
                <a:latin typeface="Garamond" pitchFamily="18" charset="0"/>
              </a:rPr>
              <a:t>website URL are </a:t>
            </a:r>
            <a:r>
              <a:rPr lang="en-IN" sz="2100" b="1" dirty="0" smtClean="0">
                <a:solidFill>
                  <a:srgbClr val="002060"/>
                </a:solidFill>
                <a:latin typeface="Garamond" pitchFamily="18" charset="0"/>
              </a:rPr>
              <a:t>lengthy.  [example</a:t>
            </a:r>
            <a:r>
              <a:rPr lang="en-IN" sz="2100" b="1" dirty="0">
                <a:solidFill>
                  <a:srgbClr val="002060"/>
                </a:solidFill>
                <a:latin typeface="Garamond" pitchFamily="18" charset="0"/>
              </a:rPr>
              <a:t>: </a:t>
            </a:r>
            <a:r>
              <a:rPr lang="en-IN" sz="2100" b="1" dirty="0">
                <a:solidFill>
                  <a:srgbClr val="C00000"/>
                </a:solidFill>
                <a:latin typeface="Garamond" pitchFamily="18" charset="0"/>
              </a:rPr>
              <a:t>Institute of Astronomy and Astrophysics Library, </a:t>
            </a:r>
            <a:r>
              <a:rPr lang="en-IN" sz="2100" b="1" dirty="0" err="1">
                <a:solidFill>
                  <a:srgbClr val="C00000"/>
                </a:solidFill>
                <a:latin typeface="Garamond" pitchFamily="18" charset="0"/>
              </a:rPr>
              <a:t>Universität</a:t>
            </a:r>
            <a:r>
              <a:rPr lang="en-IN" sz="2100" b="1" dirty="0">
                <a:solidFill>
                  <a:srgbClr val="C00000"/>
                </a:solidFill>
                <a:latin typeface="Garamond" pitchFamily="18" charset="0"/>
              </a:rPr>
              <a:t> </a:t>
            </a:r>
            <a:r>
              <a:rPr lang="en-IN" sz="2100" b="1" dirty="0" err="1">
                <a:solidFill>
                  <a:srgbClr val="C00000"/>
                </a:solidFill>
                <a:latin typeface="Garamond" pitchFamily="18" charset="0"/>
              </a:rPr>
              <a:t>Tübingen</a:t>
            </a:r>
            <a:r>
              <a:rPr lang="en-IN" sz="2100" b="1" dirty="0">
                <a:solidFill>
                  <a:srgbClr val="C00000"/>
                </a:solidFill>
                <a:latin typeface="Garamond" pitchFamily="18" charset="0"/>
              </a:rPr>
              <a:t>, </a:t>
            </a:r>
            <a:r>
              <a:rPr lang="en-IN" sz="2100" b="1" dirty="0" smtClean="0">
                <a:solidFill>
                  <a:srgbClr val="C00000"/>
                </a:solidFill>
                <a:latin typeface="Garamond" pitchFamily="18" charset="0"/>
              </a:rPr>
              <a:t>Germany</a:t>
            </a:r>
            <a:r>
              <a:rPr lang="en-IN" sz="2100" b="1" dirty="0" smtClean="0">
                <a:solidFill>
                  <a:srgbClr val="002060"/>
                </a:solidFill>
                <a:latin typeface="Garamond" pitchFamily="18" charset="0"/>
              </a:rPr>
              <a:t> ;</a:t>
            </a:r>
          </a:p>
          <a:p>
            <a:pPr marL="365125" eaLnBrk="1" fontAlgn="auto" hangingPunct="1">
              <a:lnSpc>
                <a:spcPct val="120000"/>
              </a:lnSpc>
              <a:spcAft>
                <a:spcPts val="0"/>
              </a:spcAft>
              <a:buClr>
                <a:schemeClr val="accent3"/>
              </a:buClr>
              <a:defRPr/>
            </a:pPr>
            <a:r>
              <a:rPr lang="en-IN" sz="2100" b="1" dirty="0" smtClean="0">
                <a:solidFill>
                  <a:srgbClr val="7030A0"/>
                </a:solidFill>
                <a:latin typeface="Garamond" pitchFamily="18" charset="0"/>
              </a:rPr>
              <a:t>http</a:t>
            </a:r>
            <a:r>
              <a:rPr lang="en-IN" sz="2100" b="1" dirty="0">
                <a:solidFill>
                  <a:srgbClr val="7030A0"/>
                </a:solidFill>
                <a:latin typeface="Garamond" pitchFamily="18" charset="0"/>
              </a:rPr>
              <a:t>://www.uni-tuebingen.de/en/faculties/ </a:t>
            </a:r>
            <a:r>
              <a:rPr lang="en-IN" sz="2100" b="1" dirty="0" smtClean="0">
                <a:solidFill>
                  <a:srgbClr val="7030A0"/>
                </a:solidFill>
                <a:latin typeface="Garamond" pitchFamily="18" charset="0"/>
              </a:rPr>
              <a:t>faculty-of-science/departments/physics/institutes/astronomy-astrophysics/institute/</a:t>
            </a:r>
            <a:r>
              <a:rPr lang="en-IN" sz="2100" b="1" dirty="0" err="1" smtClean="0">
                <a:solidFill>
                  <a:srgbClr val="7030A0"/>
                </a:solidFill>
                <a:latin typeface="Garamond" pitchFamily="18" charset="0"/>
              </a:rPr>
              <a:t>astronomie</a:t>
            </a:r>
            <a:r>
              <a:rPr lang="en-IN" sz="2100" b="1" dirty="0" smtClean="0">
                <a:solidFill>
                  <a:srgbClr val="7030A0"/>
                </a:solidFill>
                <a:latin typeface="Garamond" pitchFamily="18" charset="0"/>
              </a:rPr>
              <a:t>/section-astronomy/bibliothek.html</a:t>
            </a:r>
            <a:r>
              <a:rPr lang="en-IN" sz="2100" b="1" dirty="0" smtClean="0">
                <a:solidFill>
                  <a:srgbClr val="002060"/>
                </a:solidFill>
                <a:latin typeface="Garamond" pitchFamily="18" charset="0"/>
              </a:rPr>
              <a:t>] </a:t>
            </a:r>
          </a:p>
          <a:p>
            <a:pPr marL="370332" indent="-342900" algn="just" eaLnBrk="1" fontAlgn="auto" hangingPunct="1">
              <a:lnSpc>
                <a:spcPct val="120000"/>
              </a:lnSpc>
              <a:spcAft>
                <a:spcPts val="0"/>
              </a:spcAft>
              <a:buClr>
                <a:schemeClr val="accent3"/>
              </a:buClr>
              <a:buFont typeface="Wingdings" pitchFamily="2" charset="2"/>
              <a:buChar char="§"/>
              <a:defRPr/>
            </a:pPr>
            <a:endParaRPr lang="en-IN" sz="21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r>
              <a:rPr lang="en-IN" sz="2100" b="1" dirty="0" smtClean="0">
                <a:solidFill>
                  <a:srgbClr val="002060"/>
                </a:solidFill>
                <a:latin typeface="Garamond" pitchFamily="18" charset="0"/>
              </a:rPr>
              <a:t>Some </a:t>
            </a:r>
            <a:r>
              <a:rPr lang="en-IN" sz="2100" b="1" dirty="0">
                <a:solidFill>
                  <a:srgbClr val="002060"/>
                </a:solidFill>
                <a:latin typeface="Garamond" pitchFamily="18" charset="0"/>
              </a:rPr>
              <a:t>of the Libraries’ website is in non-English language such as Chinese, German, Italian, etc</a:t>
            </a:r>
            <a:r>
              <a:rPr lang="en-IN" sz="2100" b="1" dirty="0" smtClean="0">
                <a:solidFill>
                  <a:srgbClr val="002060"/>
                </a:solidFill>
                <a:latin typeface="Garamond" pitchFamily="18" charset="0"/>
              </a:rPr>
              <a:t>. </a:t>
            </a:r>
            <a:endParaRPr lang="en-IN" sz="2100" b="1" dirty="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endParaRPr lang="en-IN" sz="1700" b="1" dirty="0" smtClean="0">
              <a:solidFill>
                <a:srgbClr val="00B05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v"/>
              <a:defRPr/>
            </a:pPr>
            <a:endParaRPr lang="en-IN" sz="1700" b="1" dirty="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v"/>
              <a:defRPr/>
            </a:pPr>
            <a:endParaRPr lang="en-IN" sz="1900" b="1" dirty="0" smtClean="0">
              <a:solidFill>
                <a:srgbClr val="00B050"/>
              </a:solidFill>
              <a:latin typeface="Garamond" pitchFamily="18" charset="0"/>
            </a:endParaRPr>
          </a:p>
          <a:p>
            <a:pPr algn="just" eaLnBrk="1" fontAlgn="auto" hangingPunct="1">
              <a:lnSpc>
                <a:spcPct val="120000"/>
              </a:lnSpc>
              <a:spcAft>
                <a:spcPts val="0"/>
              </a:spcAft>
              <a:buClr>
                <a:schemeClr val="accent3"/>
              </a:buClr>
              <a:defRPr/>
            </a:pPr>
            <a:endParaRPr lang="en-IN" sz="20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US" sz="2000" b="1" dirty="0">
              <a:solidFill>
                <a:srgbClr val="002060"/>
              </a:solidFill>
              <a:latin typeface="Garamond" pitchFamily="18" charset="0"/>
            </a:endParaRPr>
          </a:p>
        </p:txBody>
      </p:sp>
      <p:pic>
        <p:nvPicPr>
          <p:cNvPr id="8294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43542"/>
            <a:ext cx="2851150" cy="176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D6CA349F-F678-4F57-981F-26FDFB6BEF89}" type="slidenum">
              <a:rPr lang="en-US" altLang="en-US" smtClean="0"/>
              <a:pPr>
                <a:defRPr/>
              </a:pPr>
              <a:t>62</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CC990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CC990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CC9900"/>
                                      </p:to>
                                    </p:animClr>
                                  </p:sub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rgbClr val="CC9900"/>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7" end="7"/>
                                            </p:txEl>
                                          </p:spTgt>
                                        </p:tgtEl>
                                        <p:attrNameLst>
                                          <p:attrName>ppt_c</p:attrName>
                                        </p:attrNameLst>
                                      </p:cBhvr>
                                      <p:to>
                                        <a:srgbClr val="CC99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228600"/>
            <a:ext cx="4114800" cy="806450"/>
          </a:xfrm>
        </p:spPr>
        <p:txBody>
          <a:bodyPr>
            <a:noAutofit/>
          </a:bodyPr>
          <a:lstStyle/>
          <a:p>
            <a:pPr>
              <a:defRPr/>
            </a:pPr>
            <a:r>
              <a:rPr lang="en-US" sz="2800" dirty="0" smtClean="0">
                <a:solidFill>
                  <a:srgbClr val="7030A0"/>
                </a:solidFill>
                <a:latin typeface="Century Schoolbook" pitchFamily="18" charset="0"/>
              </a:rPr>
              <a:t>Suggestions</a:t>
            </a:r>
            <a:endParaRPr lang="en-US" dirty="0">
              <a:solidFill>
                <a:schemeClr val="tx2">
                  <a:satMod val="130000"/>
                </a:schemeClr>
              </a:solidFill>
            </a:endParaRPr>
          </a:p>
        </p:txBody>
      </p:sp>
      <p:sp>
        <p:nvSpPr>
          <p:cNvPr id="3" name="Subtitle 2"/>
          <p:cNvSpPr>
            <a:spLocks noGrp="1"/>
          </p:cNvSpPr>
          <p:nvPr>
            <p:ph type="subTitle" idx="1"/>
          </p:nvPr>
        </p:nvSpPr>
        <p:spPr>
          <a:xfrm>
            <a:off x="1431925" y="1905000"/>
            <a:ext cx="7407275" cy="4648200"/>
          </a:xfrm>
        </p:spPr>
        <p:txBody>
          <a:bodyPr>
            <a:normAutofit lnSpcReduction="10000"/>
          </a:bodyPr>
          <a:lstStyle/>
          <a:p>
            <a:pPr marL="370332" indent="-342900" algn="just" eaLnBrk="1" fontAlgn="auto" hangingPunct="1">
              <a:lnSpc>
                <a:spcPct val="120000"/>
              </a:lnSpc>
              <a:spcAft>
                <a:spcPts val="0"/>
              </a:spcAft>
              <a:buClr>
                <a:schemeClr val="accent3"/>
              </a:buClr>
              <a:buFont typeface="Wingdings" pitchFamily="2" charset="2"/>
              <a:buChar char="§"/>
              <a:defRPr/>
            </a:pPr>
            <a:r>
              <a:rPr lang="en-IN" sz="1900" b="1" dirty="0" smtClean="0">
                <a:solidFill>
                  <a:srgbClr val="002060"/>
                </a:solidFill>
                <a:latin typeface="Garamond" pitchFamily="18" charset="0"/>
              </a:rPr>
              <a:t>Library </a:t>
            </a:r>
            <a:r>
              <a:rPr lang="en-IN" sz="1900" b="1" dirty="0">
                <a:solidFill>
                  <a:srgbClr val="002060"/>
                </a:solidFill>
                <a:latin typeface="Garamond" pitchFamily="18" charset="0"/>
              </a:rPr>
              <a:t>website address should have standard </a:t>
            </a:r>
            <a:r>
              <a:rPr lang="en-IN" sz="1900" b="1" dirty="0" smtClean="0">
                <a:solidFill>
                  <a:srgbClr val="002060"/>
                </a:solidFill>
                <a:latin typeface="Garamond" pitchFamily="18" charset="0"/>
              </a:rPr>
              <a:t>URLs (non-lengthy and invalid characters). </a:t>
            </a:r>
          </a:p>
          <a:p>
            <a:pPr marL="370332" indent="-342900" algn="just" eaLnBrk="1" fontAlgn="auto" hangingPunct="1">
              <a:lnSpc>
                <a:spcPct val="120000"/>
              </a:lnSpc>
              <a:spcAft>
                <a:spcPts val="0"/>
              </a:spcAft>
              <a:buClr>
                <a:schemeClr val="accent3"/>
              </a:buClr>
              <a:buFont typeface="Wingdings" pitchFamily="2" charset="2"/>
              <a:buChar char="§"/>
              <a:defRPr/>
            </a:pPr>
            <a:endParaRPr lang="en-IN" sz="19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r>
              <a:rPr lang="en-IN" sz="1900" b="1" dirty="0" smtClean="0">
                <a:solidFill>
                  <a:srgbClr val="002060"/>
                </a:solidFill>
                <a:latin typeface="Garamond" pitchFamily="18" charset="0"/>
              </a:rPr>
              <a:t>Cybermetrics </a:t>
            </a:r>
            <a:r>
              <a:rPr lang="en-IN" sz="1900" b="1" dirty="0">
                <a:solidFill>
                  <a:srgbClr val="002060"/>
                </a:solidFill>
                <a:latin typeface="Garamond" pitchFamily="18" charset="0"/>
              </a:rPr>
              <a:t>experts should consider developing software programs to do Webometric analysis of </a:t>
            </a:r>
            <a:r>
              <a:rPr lang="en-IN" sz="1900" b="1" dirty="0" smtClean="0">
                <a:solidFill>
                  <a:srgbClr val="002060"/>
                </a:solidFill>
                <a:latin typeface="Garamond" pitchFamily="18" charset="0"/>
              </a:rPr>
              <a:t>sub </a:t>
            </a:r>
            <a:r>
              <a:rPr lang="en-IN" sz="1900" b="1" dirty="0">
                <a:solidFill>
                  <a:srgbClr val="002060"/>
                </a:solidFill>
                <a:latin typeface="Garamond" pitchFamily="18" charset="0"/>
              </a:rPr>
              <a:t>web pages and sub-domain </a:t>
            </a:r>
            <a:r>
              <a:rPr lang="en-IN" sz="1900" b="1" dirty="0" smtClean="0">
                <a:solidFill>
                  <a:srgbClr val="002060"/>
                </a:solidFill>
                <a:latin typeface="Garamond" pitchFamily="18" charset="0"/>
              </a:rPr>
              <a:t>analysis.</a:t>
            </a:r>
          </a:p>
          <a:p>
            <a:pPr marL="370332" indent="-342900" algn="just" eaLnBrk="1" fontAlgn="auto" hangingPunct="1">
              <a:lnSpc>
                <a:spcPct val="120000"/>
              </a:lnSpc>
              <a:spcAft>
                <a:spcPts val="0"/>
              </a:spcAft>
              <a:buClr>
                <a:schemeClr val="accent3"/>
              </a:buClr>
              <a:buFont typeface="Wingdings" pitchFamily="2" charset="2"/>
              <a:buChar char="§"/>
              <a:defRPr/>
            </a:pPr>
            <a:endParaRPr lang="en-IN" sz="19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r>
              <a:rPr lang="en-IN" sz="1900" b="1" dirty="0">
                <a:solidFill>
                  <a:srgbClr val="002060"/>
                </a:solidFill>
                <a:latin typeface="Garamond" pitchFamily="18" charset="0"/>
              </a:rPr>
              <a:t>Library website should be designed properly in order to make user-friendly and easy to locate the desired information.</a:t>
            </a:r>
            <a:endParaRPr lang="en-IN" sz="19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endParaRPr lang="en-IN" sz="19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r>
              <a:rPr lang="en-IN" sz="1900" b="1" dirty="0" smtClean="0">
                <a:solidFill>
                  <a:srgbClr val="002060"/>
                </a:solidFill>
                <a:latin typeface="Garamond" pitchFamily="18" charset="0"/>
              </a:rPr>
              <a:t>When </a:t>
            </a:r>
            <a:r>
              <a:rPr lang="en-IN" sz="1900" b="1" dirty="0">
                <a:solidFill>
                  <a:srgbClr val="002060"/>
                </a:solidFill>
                <a:latin typeface="Garamond" pitchFamily="18" charset="0"/>
              </a:rPr>
              <a:t>a Library has been considered as a heart of an Institution, similarly a Library Web Site also should be treated in the same way by giving </a:t>
            </a:r>
            <a:r>
              <a:rPr lang="en-IN" sz="1900" b="1" dirty="0" smtClean="0">
                <a:solidFill>
                  <a:srgbClr val="002060"/>
                </a:solidFill>
                <a:latin typeface="Garamond" pitchFamily="18" charset="0"/>
              </a:rPr>
              <a:t>importance. </a:t>
            </a:r>
          </a:p>
          <a:p>
            <a:pPr marL="370332" indent="-342900" algn="just" eaLnBrk="1" fontAlgn="auto" hangingPunct="1">
              <a:lnSpc>
                <a:spcPct val="120000"/>
              </a:lnSpc>
              <a:spcAft>
                <a:spcPts val="0"/>
              </a:spcAft>
              <a:buClr>
                <a:schemeClr val="accent3"/>
              </a:buClr>
              <a:buFont typeface="Wingdings" pitchFamily="2" charset="2"/>
              <a:buChar char="§"/>
              <a:defRPr/>
            </a:pPr>
            <a:endParaRPr lang="en-IN" sz="17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endParaRPr lang="en-IN" sz="1700" b="1" dirty="0" smtClean="0">
              <a:solidFill>
                <a:srgbClr val="00B05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v"/>
              <a:defRPr/>
            </a:pPr>
            <a:endParaRPr lang="en-IN" sz="1700" b="1" dirty="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v"/>
              <a:defRPr/>
            </a:pPr>
            <a:endParaRPr lang="en-IN" sz="1900" b="1" dirty="0" smtClean="0">
              <a:solidFill>
                <a:srgbClr val="00B050"/>
              </a:solidFill>
              <a:latin typeface="Garamond" pitchFamily="18" charset="0"/>
            </a:endParaRPr>
          </a:p>
          <a:p>
            <a:pPr algn="just" eaLnBrk="1" fontAlgn="auto" hangingPunct="1">
              <a:lnSpc>
                <a:spcPct val="120000"/>
              </a:lnSpc>
              <a:spcAft>
                <a:spcPts val="0"/>
              </a:spcAft>
              <a:buClr>
                <a:schemeClr val="accent3"/>
              </a:buClr>
              <a:defRPr/>
            </a:pPr>
            <a:endParaRPr lang="en-IN" sz="20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US" sz="2000" b="1" dirty="0">
              <a:solidFill>
                <a:srgbClr val="002060"/>
              </a:solidFill>
              <a:latin typeface="Garamond" pitchFamily="18" charset="0"/>
            </a:endParaRPr>
          </a:p>
        </p:txBody>
      </p:sp>
      <p:pic>
        <p:nvPicPr>
          <p:cNvPr id="839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0"/>
            <a:ext cx="2209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D6CA349F-F678-4F57-981F-26FDFB6BEF89}" type="slidenum">
              <a:rPr lang="en-US" altLang="en-US" smtClean="0"/>
              <a:pPr>
                <a:defRPr/>
              </a:pPr>
              <a:t>63</a:t>
            </a:fld>
            <a:endParaRPr lang="en-US" alt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324600" y="0"/>
            <a:ext cx="2819400" cy="2209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ctrTitle"/>
          </p:nvPr>
        </p:nvSpPr>
        <p:spPr>
          <a:xfrm>
            <a:off x="1447800" y="457200"/>
            <a:ext cx="4800600" cy="609600"/>
          </a:xfrm>
        </p:spPr>
        <p:txBody>
          <a:bodyPr>
            <a:noAutofit/>
          </a:bodyPr>
          <a:lstStyle/>
          <a:p>
            <a:pPr>
              <a:defRPr/>
            </a:pPr>
            <a:r>
              <a:rPr lang="en-US" sz="2800" dirty="0" smtClean="0">
                <a:solidFill>
                  <a:srgbClr val="7030A0"/>
                </a:solidFill>
                <a:latin typeface="Century Schoolbook" pitchFamily="18" charset="0"/>
              </a:rPr>
              <a:t>Areas </a:t>
            </a:r>
            <a:r>
              <a:rPr lang="en-US" sz="2800" dirty="0">
                <a:solidFill>
                  <a:srgbClr val="7030A0"/>
                </a:solidFill>
                <a:latin typeface="Century Schoolbook" pitchFamily="18" charset="0"/>
              </a:rPr>
              <a:t>of Further </a:t>
            </a:r>
            <a:r>
              <a:rPr lang="en-US" sz="2800" dirty="0" smtClean="0">
                <a:solidFill>
                  <a:srgbClr val="7030A0"/>
                </a:solidFill>
                <a:latin typeface="Century Schoolbook" pitchFamily="18" charset="0"/>
              </a:rPr>
              <a:t>Research</a:t>
            </a:r>
            <a:endParaRPr lang="en-US" dirty="0">
              <a:solidFill>
                <a:schemeClr val="tx2">
                  <a:satMod val="130000"/>
                </a:schemeClr>
              </a:solidFill>
            </a:endParaRPr>
          </a:p>
        </p:txBody>
      </p:sp>
      <p:sp>
        <p:nvSpPr>
          <p:cNvPr id="3" name="Subtitle 2"/>
          <p:cNvSpPr>
            <a:spLocks noGrp="1"/>
          </p:cNvSpPr>
          <p:nvPr>
            <p:ph type="subTitle" idx="1"/>
          </p:nvPr>
        </p:nvSpPr>
        <p:spPr>
          <a:xfrm>
            <a:off x="1431925" y="1981200"/>
            <a:ext cx="7407275" cy="4572000"/>
          </a:xfrm>
        </p:spPr>
        <p:txBody>
          <a:bodyPr>
            <a:normAutofit lnSpcReduction="10000"/>
          </a:bodyPr>
          <a:lstStyle/>
          <a:p>
            <a:pPr marL="370332" indent="-342900" algn="just" eaLnBrk="1" fontAlgn="auto" hangingPunct="1">
              <a:lnSpc>
                <a:spcPct val="120000"/>
              </a:lnSpc>
              <a:spcAft>
                <a:spcPts val="0"/>
              </a:spcAft>
              <a:buClr>
                <a:schemeClr val="accent3"/>
              </a:buClr>
              <a:buFont typeface="Wingdings" pitchFamily="2" charset="2"/>
              <a:buChar char="§"/>
              <a:defRPr/>
            </a:pPr>
            <a:r>
              <a:rPr lang="en-IN" sz="1900" b="1" dirty="0" smtClean="0">
                <a:solidFill>
                  <a:srgbClr val="002060"/>
                </a:solidFill>
                <a:latin typeface="Garamond" pitchFamily="18" charset="0"/>
              </a:rPr>
              <a:t>Webometric </a:t>
            </a:r>
            <a:r>
              <a:rPr lang="en-IN" sz="1900" b="1" dirty="0">
                <a:solidFill>
                  <a:srgbClr val="002060"/>
                </a:solidFill>
                <a:latin typeface="Garamond" pitchFamily="18" charset="0"/>
              </a:rPr>
              <a:t>research can be explored in the areas of other subject specific </a:t>
            </a:r>
            <a:r>
              <a:rPr lang="en-IN" sz="1900" b="1" dirty="0" smtClean="0">
                <a:solidFill>
                  <a:srgbClr val="002060"/>
                </a:solidFill>
                <a:latin typeface="Garamond" pitchFamily="18" charset="0"/>
              </a:rPr>
              <a:t>Libraries.</a:t>
            </a:r>
          </a:p>
          <a:p>
            <a:pPr marL="370332" indent="-342900" algn="just" eaLnBrk="1" fontAlgn="auto" hangingPunct="1">
              <a:lnSpc>
                <a:spcPct val="120000"/>
              </a:lnSpc>
              <a:spcAft>
                <a:spcPts val="0"/>
              </a:spcAft>
              <a:buClr>
                <a:schemeClr val="accent3"/>
              </a:buClr>
              <a:buFont typeface="Wingdings" pitchFamily="2" charset="2"/>
              <a:buChar char="§"/>
              <a:defRPr/>
            </a:pPr>
            <a:endParaRPr lang="en-IN" sz="19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r>
              <a:rPr lang="en-IN" sz="1900" b="1" dirty="0">
                <a:solidFill>
                  <a:srgbClr val="002060"/>
                </a:solidFill>
                <a:latin typeface="Garamond" pitchFamily="18" charset="0"/>
              </a:rPr>
              <a:t>In India, so far the  Webometric research were carried for important </a:t>
            </a:r>
            <a:r>
              <a:rPr lang="en-IN" sz="1900" b="1" dirty="0" smtClean="0">
                <a:solidFill>
                  <a:srgbClr val="002060"/>
                </a:solidFill>
                <a:latin typeface="Garamond" pitchFamily="18" charset="0"/>
              </a:rPr>
              <a:t>institutions/university </a:t>
            </a:r>
            <a:r>
              <a:rPr lang="en-IN" sz="1900" b="1" dirty="0">
                <a:solidFill>
                  <a:srgbClr val="002060"/>
                </a:solidFill>
                <a:latin typeface="Garamond" pitchFamily="18" charset="0"/>
              </a:rPr>
              <a:t>websites and attempts can be made to analysis the Library websites too. </a:t>
            </a:r>
            <a:endParaRPr lang="en-IN" sz="19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endParaRPr lang="en-IN" sz="19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r>
              <a:rPr lang="en-IN" sz="1900" b="1" dirty="0" smtClean="0">
                <a:solidFill>
                  <a:srgbClr val="002060"/>
                </a:solidFill>
                <a:latin typeface="Garamond" pitchFamily="18" charset="0"/>
              </a:rPr>
              <a:t>Webometric </a:t>
            </a:r>
            <a:r>
              <a:rPr lang="en-IN" sz="1900" b="1" dirty="0">
                <a:solidFill>
                  <a:srgbClr val="002060"/>
                </a:solidFill>
                <a:latin typeface="Garamond" pitchFamily="18" charset="0"/>
              </a:rPr>
              <a:t>analysis can be done for the institutional repositories in India and ranking them. </a:t>
            </a:r>
            <a:endParaRPr lang="en-IN" sz="19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endParaRPr lang="en-IN" sz="19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r>
              <a:rPr lang="en-IN" sz="1700" b="1" dirty="0" smtClean="0">
                <a:solidFill>
                  <a:srgbClr val="002060"/>
                </a:solidFill>
                <a:latin typeface="Garamond" pitchFamily="18" charset="0"/>
              </a:rPr>
              <a:t>Webometric techniques can be sharpened as it has been considered one of the methods in ranking of Universities and Institutions. </a:t>
            </a:r>
          </a:p>
          <a:p>
            <a:pPr marL="370332" indent="-342900" algn="just" eaLnBrk="1" fontAlgn="auto" hangingPunct="1">
              <a:lnSpc>
                <a:spcPct val="120000"/>
              </a:lnSpc>
              <a:spcAft>
                <a:spcPts val="0"/>
              </a:spcAft>
              <a:buClr>
                <a:schemeClr val="accent3"/>
              </a:buClr>
              <a:buFont typeface="Wingdings" pitchFamily="2" charset="2"/>
              <a:buChar char="§"/>
              <a:defRPr/>
            </a:pPr>
            <a:endParaRPr lang="en-IN" sz="17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endParaRPr lang="en-IN" sz="1700" b="1" dirty="0" smtClean="0">
              <a:solidFill>
                <a:srgbClr val="00B05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v"/>
              <a:defRPr/>
            </a:pPr>
            <a:endParaRPr lang="en-IN" sz="1700" b="1" dirty="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v"/>
              <a:defRPr/>
            </a:pPr>
            <a:endParaRPr lang="en-IN" sz="1900" b="1" dirty="0" smtClean="0">
              <a:solidFill>
                <a:srgbClr val="00B050"/>
              </a:solidFill>
              <a:latin typeface="Garamond" pitchFamily="18" charset="0"/>
            </a:endParaRPr>
          </a:p>
          <a:p>
            <a:pPr algn="just" eaLnBrk="1" fontAlgn="auto" hangingPunct="1">
              <a:lnSpc>
                <a:spcPct val="120000"/>
              </a:lnSpc>
              <a:spcAft>
                <a:spcPts val="0"/>
              </a:spcAft>
              <a:buClr>
                <a:schemeClr val="accent3"/>
              </a:buClr>
              <a:defRPr/>
            </a:pPr>
            <a:endParaRPr lang="en-IN" sz="20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US" sz="2000" b="1" dirty="0">
              <a:solidFill>
                <a:srgbClr val="002060"/>
              </a:solidFill>
              <a:latin typeface="Garamond" pitchFamily="18" charset="0"/>
            </a:endParaRPr>
          </a:p>
        </p:txBody>
      </p:sp>
      <p:pic>
        <p:nvPicPr>
          <p:cNvPr id="8499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136525"/>
            <a:ext cx="1649413" cy="176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D6CA349F-F678-4F57-981F-26FDFB6BEF89}" type="slidenum">
              <a:rPr lang="en-US" altLang="en-US" smtClean="0"/>
              <a:pPr>
                <a:defRPr/>
              </a:pPr>
              <a:t>64</a:t>
            </a:fld>
            <a:endParaRPr lang="en-US" alt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324600" y="0"/>
            <a:ext cx="2819400" cy="2209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ctrTitle"/>
          </p:nvPr>
        </p:nvSpPr>
        <p:spPr>
          <a:xfrm>
            <a:off x="1447800" y="457200"/>
            <a:ext cx="2209800" cy="609600"/>
          </a:xfrm>
        </p:spPr>
        <p:txBody>
          <a:bodyPr>
            <a:noAutofit/>
          </a:bodyPr>
          <a:lstStyle/>
          <a:p>
            <a:pPr>
              <a:defRPr/>
            </a:pPr>
            <a:r>
              <a:rPr lang="en-US" sz="2800" dirty="0" smtClean="0">
                <a:solidFill>
                  <a:srgbClr val="7030A0"/>
                </a:solidFill>
                <a:latin typeface="Century Schoolbook" pitchFamily="18" charset="0"/>
              </a:rPr>
              <a:t>Conclusion</a:t>
            </a:r>
            <a:endParaRPr lang="en-US" dirty="0">
              <a:solidFill>
                <a:schemeClr val="tx2">
                  <a:satMod val="130000"/>
                </a:schemeClr>
              </a:solidFill>
            </a:endParaRPr>
          </a:p>
        </p:txBody>
      </p:sp>
      <p:sp>
        <p:nvSpPr>
          <p:cNvPr id="3" name="Subtitle 2"/>
          <p:cNvSpPr>
            <a:spLocks noGrp="1"/>
          </p:cNvSpPr>
          <p:nvPr>
            <p:ph type="subTitle" idx="1"/>
          </p:nvPr>
        </p:nvSpPr>
        <p:spPr>
          <a:xfrm>
            <a:off x="1431925" y="1981200"/>
            <a:ext cx="7407275" cy="4724400"/>
          </a:xfrm>
        </p:spPr>
        <p:txBody>
          <a:bodyPr>
            <a:normAutofit fontScale="77500" lnSpcReduction="20000"/>
          </a:bodyPr>
          <a:lstStyle/>
          <a:p>
            <a:pPr marL="370332" indent="-342900" algn="just" eaLnBrk="1" fontAlgn="auto" hangingPunct="1">
              <a:lnSpc>
                <a:spcPct val="120000"/>
              </a:lnSpc>
              <a:spcAft>
                <a:spcPts val="0"/>
              </a:spcAft>
              <a:buClr>
                <a:schemeClr val="accent3"/>
              </a:buClr>
              <a:buFont typeface="Wingdings" pitchFamily="2" charset="2"/>
              <a:buChar char="§"/>
              <a:defRPr/>
            </a:pPr>
            <a:r>
              <a:rPr lang="en-IN" sz="2500" b="1" dirty="0">
                <a:solidFill>
                  <a:srgbClr val="002060"/>
                </a:solidFill>
                <a:latin typeface="Garamond" pitchFamily="18" charset="0"/>
              </a:rPr>
              <a:t>Webometric technique helps to analysis the website, web pages and links between the set of similar subject related libraries and their web network. </a:t>
            </a:r>
            <a:endParaRPr lang="en-IN" sz="25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endParaRPr lang="en-IN" sz="25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r>
              <a:rPr lang="en-IN" sz="2500" b="1" dirty="0">
                <a:solidFill>
                  <a:srgbClr val="002060"/>
                </a:solidFill>
                <a:latin typeface="Garamond" pitchFamily="18" charset="0"/>
              </a:rPr>
              <a:t>Various impact factors and ranking of library website helps to identify the importance of website design, its content, size, usability and accessibility. </a:t>
            </a:r>
            <a:r>
              <a:rPr lang="en-IN" sz="2500" b="1" dirty="0" smtClean="0">
                <a:solidFill>
                  <a:srgbClr val="002060"/>
                </a:solidFill>
                <a:latin typeface="Garamond" pitchFamily="18" charset="0"/>
              </a:rPr>
              <a:t> </a:t>
            </a:r>
          </a:p>
          <a:p>
            <a:pPr marL="370332" indent="-342900" algn="just" eaLnBrk="1" fontAlgn="auto" hangingPunct="1">
              <a:lnSpc>
                <a:spcPct val="120000"/>
              </a:lnSpc>
              <a:spcAft>
                <a:spcPts val="0"/>
              </a:spcAft>
              <a:buClr>
                <a:schemeClr val="accent3"/>
              </a:buClr>
              <a:buFont typeface="Wingdings" pitchFamily="2" charset="2"/>
              <a:buChar char="§"/>
              <a:defRPr/>
            </a:pPr>
            <a:endParaRPr lang="en-IN" sz="25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r>
              <a:rPr lang="en-IN" sz="2500" b="1" dirty="0">
                <a:solidFill>
                  <a:srgbClr val="002060"/>
                </a:solidFill>
                <a:latin typeface="Garamond" pitchFamily="18" charset="0"/>
              </a:rPr>
              <a:t>Webometric Ranking of websites may bring a competitive nature among the </a:t>
            </a:r>
            <a:r>
              <a:rPr lang="en-IN" sz="2500" b="1" dirty="0" smtClean="0">
                <a:solidFill>
                  <a:srgbClr val="002060"/>
                </a:solidFill>
                <a:latin typeface="Garamond" pitchFamily="18" charset="0"/>
              </a:rPr>
              <a:t>libraries </a:t>
            </a:r>
            <a:r>
              <a:rPr lang="en-IN" sz="2500" b="1" dirty="0">
                <a:solidFill>
                  <a:srgbClr val="002060"/>
                </a:solidFill>
                <a:latin typeface="Garamond" pitchFamily="18" charset="0"/>
              </a:rPr>
              <a:t>to provide better services through their websites.</a:t>
            </a:r>
          </a:p>
          <a:p>
            <a:pPr marL="370332" indent="-342900" algn="just" eaLnBrk="1" fontAlgn="auto" hangingPunct="1">
              <a:lnSpc>
                <a:spcPct val="120000"/>
              </a:lnSpc>
              <a:spcAft>
                <a:spcPts val="0"/>
              </a:spcAft>
              <a:buClr>
                <a:schemeClr val="accent3"/>
              </a:buClr>
              <a:buFont typeface="Wingdings" pitchFamily="2" charset="2"/>
              <a:buChar char="§"/>
              <a:defRPr/>
            </a:pPr>
            <a:endParaRPr lang="en-IN" sz="25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r>
              <a:rPr lang="en-IN" sz="2500" b="1" dirty="0" smtClean="0">
                <a:solidFill>
                  <a:srgbClr val="002060"/>
                </a:solidFill>
                <a:latin typeface="Garamond" pitchFamily="18" charset="0"/>
              </a:rPr>
              <a:t>Library </a:t>
            </a:r>
            <a:r>
              <a:rPr lang="en-IN" sz="2500" b="1" dirty="0">
                <a:solidFill>
                  <a:srgbClr val="002060"/>
                </a:solidFill>
                <a:latin typeface="Garamond" pitchFamily="18" charset="0"/>
              </a:rPr>
              <a:t>website requires periodic update for changes, additions and  </a:t>
            </a:r>
            <a:r>
              <a:rPr lang="en-IN" sz="2500" b="1" dirty="0" smtClean="0">
                <a:solidFill>
                  <a:srgbClr val="002060"/>
                </a:solidFill>
                <a:latin typeface="Garamond" pitchFamily="18" charset="0"/>
              </a:rPr>
              <a:t>redesign </a:t>
            </a:r>
            <a:r>
              <a:rPr lang="en-IN" sz="2500" b="1" dirty="0">
                <a:solidFill>
                  <a:srgbClr val="002060"/>
                </a:solidFill>
                <a:latin typeface="Garamond" pitchFamily="18" charset="0"/>
              </a:rPr>
              <a:t>as per new technology to serve the users. </a:t>
            </a:r>
          </a:p>
          <a:p>
            <a:pPr marL="370332" indent="-342900" algn="just" eaLnBrk="1" fontAlgn="auto" hangingPunct="1">
              <a:lnSpc>
                <a:spcPct val="120000"/>
              </a:lnSpc>
              <a:spcAft>
                <a:spcPts val="0"/>
              </a:spcAft>
              <a:buClr>
                <a:schemeClr val="accent3"/>
              </a:buClr>
              <a:buFont typeface="Wingdings" pitchFamily="2" charset="2"/>
              <a:buChar char="§"/>
              <a:defRPr/>
            </a:pPr>
            <a:endParaRPr lang="en-IN" sz="17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endParaRPr lang="en-IN" sz="1700" b="1" dirty="0" smtClean="0">
              <a:solidFill>
                <a:srgbClr val="00B05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v"/>
              <a:defRPr/>
            </a:pPr>
            <a:endParaRPr lang="en-IN" sz="1700" b="1" dirty="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v"/>
              <a:defRPr/>
            </a:pPr>
            <a:endParaRPr lang="en-IN" sz="1900" b="1" dirty="0" smtClean="0">
              <a:solidFill>
                <a:srgbClr val="00B050"/>
              </a:solidFill>
              <a:latin typeface="Garamond" pitchFamily="18" charset="0"/>
            </a:endParaRPr>
          </a:p>
          <a:p>
            <a:pPr algn="just" eaLnBrk="1" fontAlgn="auto" hangingPunct="1">
              <a:lnSpc>
                <a:spcPct val="120000"/>
              </a:lnSpc>
              <a:spcAft>
                <a:spcPts val="0"/>
              </a:spcAft>
              <a:buClr>
                <a:schemeClr val="accent3"/>
              </a:buClr>
              <a:defRPr/>
            </a:pPr>
            <a:endParaRPr lang="en-IN" sz="2000" b="1" dirty="0" smtClean="0">
              <a:solidFill>
                <a:srgbClr val="002060"/>
              </a:solidFill>
              <a:latin typeface="Garamond" pitchFamily="18" charset="0"/>
            </a:endParaRPr>
          </a:p>
          <a:p>
            <a:pPr algn="just" eaLnBrk="1" fontAlgn="auto" hangingPunct="1">
              <a:lnSpc>
                <a:spcPct val="120000"/>
              </a:lnSpc>
              <a:spcAft>
                <a:spcPts val="0"/>
              </a:spcAft>
              <a:buClr>
                <a:schemeClr val="accent3"/>
              </a:buClr>
              <a:defRPr/>
            </a:pPr>
            <a:endParaRPr lang="en-US" sz="2000" b="1" dirty="0">
              <a:solidFill>
                <a:srgbClr val="002060"/>
              </a:solidFill>
              <a:latin typeface="Garamond" pitchFamily="18" charset="0"/>
            </a:endParaRPr>
          </a:p>
        </p:txBody>
      </p:sp>
      <p:pic>
        <p:nvPicPr>
          <p:cNvPr id="86020" name="Picture 4" descr="D:\Webo_RP_Articles\conclu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47638"/>
            <a:ext cx="1836738" cy="1604962"/>
          </a:xfrm>
          <a:prstGeom prst="rect">
            <a:avLst/>
          </a:prstGeom>
          <a:noFill/>
          <a:ln w="190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a:defRPr/>
            </a:pPr>
            <a:fld id="{D6CA349F-F678-4F57-981F-26FDFB6BEF89}" type="slidenum">
              <a:rPr lang="en-US" altLang="en-US" smtClean="0"/>
              <a:pPr>
                <a:defRPr/>
              </a:pPr>
              <a:t>65</a:t>
            </a:fld>
            <a:endParaRPr lang="en-US" alt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324600" y="0"/>
            <a:ext cx="2819400" cy="2209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ctrTitle"/>
          </p:nvPr>
        </p:nvSpPr>
        <p:spPr>
          <a:xfrm>
            <a:off x="1447800" y="457200"/>
            <a:ext cx="2514600" cy="609600"/>
          </a:xfrm>
        </p:spPr>
        <p:txBody>
          <a:bodyPr>
            <a:noAutofit/>
          </a:bodyPr>
          <a:lstStyle/>
          <a:p>
            <a:pPr>
              <a:defRPr/>
            </a:pPr>
            <a:r>
              <a:rPr lang="en-US" sz="2800" dirty="0" smtClean="0">
                <a:solidFill>
                  <a:srgbClr val="7030A0"/>
                </a:solidFill>
                <a:latin typeface="Century Schoolbook" pitchFamily="18" charset="0"/>
              </a:rPr>
              <a:t>Publications</a:t>
            </a:r>
            <a:endParaRPr lang="en-US" dirty="0">
              <a:solidFill>
                <a:schemeClr val="tx2">
                  <a:satMod val="130000"/>
                </a:schemeClr>
              </a:solidFill>
            </a:endParaRPr>
          </a:p>
        </p:txBody>
      </p:sp>
      <p:sp>
        <p:nvSpPr>
          <p:cNvPr id="3" name="Subtitle 2"/>
          <p:cNvSpPr>
            <a:spLocks noGrp="1"/>
          </p:cNvSpPr>
          <p:nvPr>
            <p:ph type="subTitle" idx="1"/>
          </p:nvPr>
        </p:nvSpPr>
        <p:spPr>
          <a:xfrm>
            <a:off x="1431925" y="2286000"/>
            <a:ext cx="7407275" cy="4114800"/>
          </a:xfrm>
        </p:spPr>
        <p:txBody>
          <a:bodyPr>
            <a:normAutofit/>
          </a:bodyPr>
          <a:lstStyle/>
          <a:p>
            <a:pPr marL="370332" indent="-342900" algn="just" eaLnBrk="1" fontAlgn="auto" hangingPunct="1">
              <a:spcAft>
                <a:spcPts val="0"/>
              </a:spcAft>
              <a:buClr>
                <a:schemeClr val="accent3"/>
              </a:buClr>
              <a:buFont typeface="Wingdings" pitchFamily="2" charset="2"/>
              <a:buChar char="§"/>
              <a:defRPr/>
            </a:pPr>
            <a:r>
              <a:rPr lang="en-US" sz="1800" b="1" dirty="0">
                <a:solidFill>
                  <a:srgbClr val="C00000"/>
                </a:solidFill>
                <a:latin typeface="Garamond" pitchFamily="18" charset="0"/>
              </a:rPr>
              <a:t>Hyperlink Analysis and Web Impact Factor of Websites of Observatory Libraries </a:t>
            </a:r>
            <a:r>
              <a:rPr lang="en-US" sz="1800" b="1" dirty="0">
                <a:solidFill>
                  <a:srgbClr val="002060"/>
                </a:solidFill>
                <a:latin typeface="Garamond" pitchFamily="18" charset="0"/>
              </a:rPr>
              <a:t>by R. </a:t>
            </a:r>
            <a:r>
              <a:rPr lang="en-US" sz="1800" b="1" dirty="0" err="1">
                <a:solidFill>
                  <a:srgbClr val="002060"/>
                </a:solidFill>
                <a:latin typeface="Garamond" pitchFamily="18" charset="0"/>
              </a:rPr>
              <a:t>Prabakaran</a:t>
            </a:r>
            <a:r>
              <a:rPr lang="en-US" sz="1800" b="1" dirty="0">
                <a:solidFill>
                  <a:srgbClr val="002060"/>
                </a:solidFill>
                <a:latin typeface="Garamond" pitchFamily="18" charset="0"/>
              </a:rPr>
              <a:t>. </a:t>
            </a:r>
            <a:r>
              <a:rPr lang="en-US" sz="1800" b="1" i="1" dirty="0">
                <a:solidFill>
                  <a:srgbClr val="002060"/>
                </a:solidFill>
                <a:latin typeface="Garamond" pitchFamily="18" charset="0"/>
              </a:rPr>
              <a:t>International Journal of Library and Information Studies</a:t>
            </a:r>
            <a:r>
              <a:rPr lang="en-US" sz="1800" b="1" dirty="0">
                <a:solidFill>
                  <a:srgbClr val="002060"/>
                </a:solidFill>
                <a:latin typeface="Garamond" pitchFamily="18" charset="0"/>
              </a:rPr>
              <a:t>, Vol. 4 (4) (2014) 38-51</a:t>
            </a:r>
            <a:r>
              <a:rPr lang="en-US" sz="1800" b="1" dirty="0" smtClean="0">
                <a:solidFill>
                  <a:srgbClr val="002060"/>
                </a:solidFill>
                <a:latin typeface="Garamond" pitchFamily="18" charset="0"/>
              </a:rPr>
              <a:t>.</a:t>
            </a:r>
          </a:p>
          <a:p>
            <a:pPr marL="370332" indent="-342900" algn="just" eaLnBrk="1" fontAlgn="auto" hangingPunct="1">
              <a:spcAft>
                <a:spcPts val="0"/>
              </a:spcAft>
              <a:buClr>
                <a:schemeClr val="accent3"/>
              </a:buClr>
              <a:buFont typeface="Wingdings" pitchFamily="2" charset="2"/>
              <a:buChar char="§"/>
              <a:defRPr/>
            </a:pPr>
            <a:endParaRPr lang="en-US" sz="1800" b="1" dirty="0">
              <a:solidFill>
                <a:srgbClr val="002060"/>
              </a:solidFill>
              <a:latin typeface="Garamond" pitchFamily="18" charset="0"/>
            </a:endParaRPr>
          </a:p>
          <a:p>
            <a:pPr marL="370332" indent="-342900" algn="just" eaLnBrk="1" fontAlgn="auto" hangingPunct="1">
              <a:spcAft>
                <a:spcPts val="0"/>
              </a:spcAft>
              <a:buClr>
                <a:schemeClr val="accent3"/>
              </a:buClr>
              <a:buFont typeface="Wingdings" pitchFamily="2" charset="2"/>
              <a:buChar char="§"/>
              <a:defRPr/>
            </a:pPr>
            <a:r>
              <a:rPr lang="en-IN" sz="1800" b="1" dirty="0" smtClean="0">
                <a:solidFill>
                  <a:srgbClr val="C00000"/>
                </a:solidFill>
                <a:latin typeface="Garamond" pitchFamily="18" charset="0"/>
              </a:rPr>
              <a:t>Astronomy and Astrophysics Libraries’ Websites in India: A Webometric Analysis </a:t>
            </a:r>
            <a:r>
              <a:rPr lang="en-IN" sz="1800" b="1" dirty="0" smtClean="0">
                <a:solidFill>
                  <a:srgbClr val="002060"/>
                </a:solidFill>
                <a:latin typeface="Garamond" pitchFamily="18" charset="0"/>
              </a:rPr>
              <a:t>by R. </a:t>
            </a:r>
            <a:r>
              <a:rPr lang="en-IN" sz="1800" b="1" dirty="0" err="1" smtClean="0">
                <a:solidFill>
                  <a:srgbClr val="002060"/>
                </a:solidFill>
                <a:latin typeface="Garamond" pitchFamily="18" charset="0"/>
              </a:rPr>
              <a:t>Prabakarn</a:t>
            </a:r>
            <a:r>
              <a:rPr lang="en-IN" sz="1800" b="1" dirty="0" smtClean="0">
                <a:solidFill>
                  <a:srgbClr val="002060"/>
                </a:solidFill>
                <a:latin typeface="Garamond" pitchFamily="18" charset="0"/>
              </a:rPr>
              <a:t> and </a:t>
            </a:r>
            <a:r>
              <a:rPr lang="en-IN" sz="1800" b="1" dirty="0" err="1" smtClean="0">
                <a:solidFill>
                  <a:srgbClr val="002060"/>
                </a:solidFill>
                <a:latin typeface="Garamond" pitchFamily="18" charset="0"/>
              </a:rPr>
              <a:t>Shalini</a:t>
            </a:r>
            <a:r>
              <a:rPr lang="en-IN" sz="1800" b="1" dirty="0" smtClean="0">
                <a:solidFill>
                  <a:srgbClr val="002060"/>
                </a:solidFill>
                <a:latin typeface="Garamond" pitchFamily="18" charset="0"/>
              </a:rPr>
              <a:t> </a:t>
            </a:r>
            <a:r>
              <a:rPr lang="en-IN" sz="1800" b="1" dirty="0" err="1" smtClean="0">
                <a:solidFill>
                  <a:srgbClr val="002060"/>
                </a:solidFill>
                <a:latin typeface="Garamond" pitchFamily="18" charset="0"/>
              </a:rPr>
              <a:t>Lihitkar</a:t>
            </a:r>
            <a:r>
              <a:rPr lang="en-IN" sz="1800" b="1" dirty="0" smtClean="0">
                <a:solidFill>
                  <a:srgbClr val="002060"/>
                </a:solidFill>
                <a:latin typeface="Garamond" pitchFamily="18" charset="0"/>
              </a:rPr>
              <a:t> </a:t>
            </a:r>
            <a:r>
              <a:rPr lang="en-IN" sz="1800" b="1" i="1" dirty="0" smtClean="0">
                <a:solidFill>
                  <a:srgbClr val="002060"/>
                </a:solidFill>
                <a:latin typeface="Garamond" pitchFamily="18" charset="0"/>
              </a:rPr>
              <a:t>In</a:t>
            </a:r>
            <a:r>
              <a:rPr lang="en-IN" sz="1800" b="1" dirty="0" smtClean="0">
                <a:solidFill>
                  <a:srgbClr val="002060"/>
                </a:solidFill>
                <a:latin typeface="Garamond" pitchFamily="18" charset="0"/>
              </a:rPr>
              <a:t> Dynamics of Librarianship in the Knowledge Society: </a:t>
            </a:r>
            <a:r>
              <a:rPr lang="en-IN" sz="1800" b="1" dirty="0" err="1" smtClean="0">
                <a:solidFill>
                  <a:srgbClr val="002060"/>
                </a:solidFill>
                <a:latin typeface="Garamond" pitchFamily="18" charset="0"/>
              </a:rPr>
              <a:t>Festchrift</a:t>
            </a:r>
            <a:r>
              <a:rPr lang="en-IN" sz="1800" b="1" dirty="0" smtClean="0">
                <a:solidFill>
                  <a:srgbClr val="002060"/>
                </a:solidFill>
                <a:latin typeface="Garamond" pitchFamily="18" charset="0"/>
              </a:rPr>
              <a:t>  in honour of Prof. B. Ramesh </a:t>
            </a:r>
            <a:r>
              <a:rPr lang="en-IN" sz="1800" b="1" dirty="0" err="1" smtClean="0">
                <a:solidFill>
                  <a:srgbClr val="002060"/>
                </a:solidFill>
                <a:latin typeface="Garamond" pitchFamily="18" charset="0"/>
              </a:rPr>
              <a:t>Babu</a:t>
            </a:r>
            <a:r>
              <a:rPr lang="en-IN" sz="1800" b="1" dirty="0" smtClean="0">
                <a:solidFill>
                  <a:srgbClr val="002060"/>
                </a:solidFill>
                <a:latin typeface="Garamond" pitchFamily="18" charset="0"/>
              </a:rPr>
              <a:t>. New Delhi: </a:t>
            </a:r>
            <a:r>
              <a:rPr lang="en-US" sz="1800" b="1" dirty="0" smtClean="0">
                <a:solidFill>
                  <a:srgbClr val="002060"/>
                </a:solidFill>
                <a:latin typeface="Garamond" pitchFamily="18" charset="0"/>
              </a:rPr>
              <a:t>B</a:t>
            </a:r>
            <a:r>
              <a:rPr lang="en-US" sz="1800" b="1" dirty="0">
                <a:solidFill>
                  <a:srgbClr val="002060"/>
                </a:solidFill>
                <a:latin typeface="Garamond" pitchFamily="18" charset="0"/>
              </a:rPr>
              <a:t>. R. Publishing Corporation, </a:t>
            </a:r>
            <a:r>
              <a:rPr lang="en-US" sz="1800" b="1" dirty="0" smtClean="0">
                <a:solidFill>
                  <a:srgbClr val="002060"/>
                </a:solidFill>
                <a:latin typeface="Garamond" pitchFamily="18" charset="0"/>
              </a:rPr>
              <a:t>2012, </a:t>
            </a:r>
            <a:r>
              <a:rPr lang="en-US" sz="1800" b="1" dirty="0" err="1" smtClean="0">
                <a:solidFill>
                  <a:srgbClr val="002060"/>
                </a:solidFill>
                <a:latin typeface="Garamond" pitchFamily="18" charset="0"/>
              </a:rPr>
              <a:t>pp</a:t>
            </a:r>
            <a:r>
              <a:rPr lang="en-US" sz="1800" b="1" dirty="0" smtClean="0">
                <a:solidFill>
                  <a:srgbClr val="002060"/>
                </a:solidFill>
                <a:latin typeface="Garamond" pitchFamily="18" charset="0"/>
              </a:rPr>
              <a:t> 1184-1192.</a:t>
            </a:r>
            <a:r>
              <a:rPr lang="en-IN" sz="1800" b="1" dirty="0" smtClean="0">
                <a:solidFill>
                  <a:srgbClr val="002060"/>
                </a:solidFill>
                <a:latin typeface="Garamond" pitchFamily="18" charset="0"/>
              </a:rPr>
              <a:t>  </a:t>
            </a:r>
          </a:p>
          <a:p>
            <a:pPr marL="370332" indent="-342900" algn="just" eaLnBrk="1" fontAlgn="auto" hangingPunct="1">
              <a:lnSpc>
                <a:spcPct val="120000"/>
              </a:lnSpc>
              <a:spcAft>
                <a:spcPts val="0"/>
              </a:spcAft>
              <a:buClr>
                <a:schemeClr val="accent3"/>
              </a:buClr>
              <a:buFont typeface="Wingdings" pitchFamily="2" charset="2"/>
              <a:buChar char="§"/>
              <a:defRPr/>
            </a:pPr>
            <a:endParaRPr lang="en-IN" sz="18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endParaRPr lang="en-US" sz="4000" b="1" dirty="0">
              <a:solidFill>
                <a:srgbClr val="002060"/>
              </a:solidFill>
              <a:latin typeface="Garamond" pitchFamily="18" charset="0"/>
            </a:endParaRPr>
          </a:p>
        </p:txBody>
      </p:sp>
      <p:pic>
        <p:nvPicPr>
          <p:cNvPr id="87044" name="Picture 2" descr="E:\New dated 23-5-14\untitled.bmp"/>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7075" y="160338"/>
            <a:ext cx="1920875"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D6CA349F-F678-4F57-981F-26FDFB6BEF89}" type="slidenum">
              <a:rPr lang="en-US" altLang="en-US" smtClean="0"/>
              <a:pPr>
                <a:defRPr/>
              </a:pPr>
              <a:t>66</a:t>
            </a:fld>
            <a:endParaRPr lang="en-US" alt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324600" y="0"/>
            <a:ext cx="2819400" cy="2209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 name="Title 1"/>
          <p:cNvSpPr>
            <a:spLocks noGrp="1"/>
          </p:cNvSpPr>
          <p:nvPr>
            <p:ph type="ctrTitle"/>
          </p:nvPr>
        </p:nvSpPr>
        <p:spPr>
          <a:xfrm>
            <a:off x="1447800" y="457200"/>
            <a:ext cx="2514600" cy="609600"/>
          </a:xfrm>
        </p:spPr>
        <p:txBody>
          <a:bodyPr>
            <a:noAutofit/>
          </a:bodyPr>
          <a:lstStyle/>
          <a:p>
            <a:pPr>
              <a:defRPr/>
            </a:pPr>
            <a:r>
              <a:rPr lang="en-US" sz="2800" dirty="0" smtClean="0">
                <a:solidFill>
                  <a:srgbClr val="7030A0"/>
                </a:solidFill>
                <a:latin typeface="Century Schoolbook" pitchFamily="18" charset="0"/>
              </a:rPr>
              <a:t>Publications</a:t>
            </a:r>
            <a:endParaRPr lang="en-US" dirty="0">
              <a:solidFill>
                <a:schemeClr val="tx2">
                  <a:satMod val="130000"/>
                </a:schemeClr>
              </a:solidFill>
            </a:endParaRPr>
          </a:p>
        </p:txBody>
      </p:sp>
      <p:sp>
        <p:nvSpPr>
          <p:cNvPr id="3" name="Subtitle 2"/>
          <p:cNvSpPr>
            <a:spLocks noGrp="1"/>
          </p:cNvSpPr>
          <p:nvPr>
            <p:ph type="subTitle" idx="1"/>
          </p:nvPr>
        </p:nvSpPr>
        <p:spPr>
          <a:xfrm>
            <a:off x="1431925" y="2514600"/>
            <a:ext cx="7407275" cy="3962400"/>
          </a:xfrm>
        </p:spPr>
        <p:txBody>
          <a:bodyPr>
            <a:normAutofit fontScale="40000" lnSpcReduction="20000"/>
          </a:bodyPr>
          <a:lstStyle/>
          <a:p>
            <a:pPr marL="370332" indent="-342900" algn="just" eaLnBrk="1" fontAlgn="auto" hangingPunct="1">
              <a:lnSpc>
                <a:spcPct val="120000"/>
              </a:lnSpc>
              <a:spcAft>
                <a:spcPts val="0"/>
              </a:spcAft>
              <a:buClr>
                <a:schemeClr val="accent3"/>
              </a:buClr>
              <a:buFont typeface="Wingdings" pitchFamily="2" charset="2"/>
              <a:buChar char="§"/>
              <a:defRPr/>
            </a:pPr>
            <a:r>
              <a:rPr lang="en-IN" sz="4500" b="1" dirty="0" smtClean="0">
                <a:solidFill>
                  <a:srgbClr val="C00000"/>
                </a:solidFill>
                <a:latin typeface="Garamond" pitchFamily="18" charset="0"/>
              </a:rPr>
              <a:t>Web </a:t>
            </a:r>
            <a:r>
              <a:rPr lang="en-IN" sz="4500" b="1" dirty="0">
                <a:solidFill>
                  <a:srgbClr val="C00000"/>
                </a:solidFill>
                <a:latin typeface="Garamond" pitchFamily="18" charset="0"/>
              </a:rPr>
              <a:t>Link Analysis and Web Impact Factors of Space Science Libraries’ Websites </a:t>
            </a:r>
            <a:r>
              <a:rPr lang="en-IN" sz="4500" b="1" dirty="0">
                <a:solidFill>
                  <a:srgbClr val="002060"/>
                </a:solidFill>
                <a:latin typeface="Garamond" pitchFamily="18" charset="0"/>
              </a:rPr>
              <a:t>by R. </a:t>
            </a:r>
            <a:r>
              <a:rPr lang="en-IN" sz="4500" b="1" dirty="0" err="1">
                <a:solidFill>
                  <a:srgbClr val="002060"/>
                </a:solidFill>
                <a:latin typeface="Garamond" pitchFamily="18" charset="0"/>
              </a:rPr>
              <a:t>Prabakarn</a:t>
            </a:r>
            <a:r>
              <a:rPr lang="en-IN" sz="4500" b="1" dirty="0">
                <a:solidFill>
                  <a:srgbClr val="002060"/>
                </a:solidFill>
                <a:latin typeface="Garamond" pitchFamily="18" charset="0"/>
              </a:rPr>
              <a:t> and </a:t>
            </a:r>
            <a:r>
              <a:rPr lang="en-IN" sz="4500" b="1" dirty="0" err="1">
                <a:solidFill>
                  <a:srgbClr val="002060"/>
                </a:solidFill>
                <a:latin typeface="Garamond" pitchFamily="18" charset="0"/>
              </a:rPr>
              <a:t>Shalini</a:t>
            </a:r>
            <a:r>
              <a:rPr lang="en-IN" sz="4500" b="1" dirty="0">
                <a:solidFill>
                  <a:srgbClr val="002060"/>
                </a:solidFill>
                <a:latin typeface="Garamond" pitchFamily="18" charset="0"/>
              </a:rPr>
              <a:t> </a:t>
            </a:r>
            <a:r>
              <a:rPr lang="en-IN" sz="4500" b="1" dirty="0" err="1">
                <a:solidFill>
                  <a:srgbClr val="002060"/>
                </a:solidFill>
                <a:latin typeface="Garamond" pitchFamily="18" charset="0"/>
              </a:rPr>
              <a:t>Lihitkar</a:t>
            </a:r>
            <a:r>
              <a:rPr lang="en-IN" sz="4500" b="1" dirty="0">
                <a:solidFill>
                  <a:srgbClr val="002060"/>
                </a:solidFill>
                <a:latin typeface="Garamond" pitchFamily="18" charset="0"/>
              </a:rPr>
              <a:t> </a:t>
            </a:r>
            <a:r>
              <a:rPr lang="en-IN" sz="4500" b="1" i="1" dirty="0">
                <a:solidFill>
                  <a:srgbClr val="002060"/>
                </a:solidFill>
                <a:latin typeface="Garamond" pitchFamily="18" charset="0"/>
              </a:rPr>
              <a:t>In</a:t>
            </a:r>
            <a:r>
              <a:rPr lang="en-IN" sz="4500" b="1" dirty="0">
                <a:solidFill>
                  <a:srgbClr val="002060"/>
                </a:solidFill>
                <a:latin typeface="Garamond" pitchFamily="18" charset="0"/>
              </a:rPr>
              <a:t> Proceedings of 10th International CALIBER 2015: Innovative Librarianship:  Adapting to Digital Realities. </a:t>
            </a:r>
            <a:r>
              <a:rPr lang="en-IN" sz="4500" b="1" dirty="0" err="1">
                <a:solidFill>
                  <a:srgbClr val="002060"/>
                </a:solidFill>
                <a:latin typeface="Garamond" pitchFamily="18" charset="0"/>
              </a:rPr>
              <a:t>Gandhinagar</a:t>
            </a:r>
            <a:r>
              <a:rPr lang="en-IN" sz="4500" b="1" dirty="0">
                <a:solidFill>
                  <a:srgbClr val="002060"/>
                </a:solidFill>
                <a:latin typeface="Garamond" pitchFamily="18" charset="0"/>
              </a:rPr>
              <a:t>: INFLIBNET Centre, </a:t>
            </a:r>
            <a:r>
              <a:rPr lang="en-IN" sz="4500" b="1" dirty="0" smtClean="0">
                <a:solidFill>
                  <a:srgbClr val="002060"/>
                </a:solidFill>
                <a:latin typeface="Garamond" pitchFamily="18" charset="0"/>
              </a:rPr>
              <a:t>2015, </a:t>
            </a:r>
            <a:r>
              <a:rPr lang="en-IN" sz="4500" b="1" dirty="0" err="1" smtClean="0">
                <a:solidFill>
                  <a:srgbClr val="002060"/>
                </a:solidFill>
                <a:latin typeface="Garamond" pitchFamily="18" charset="0"/>
              </a:rPr>
              <a:t>pp</a:t>
            </a:r>
            <a:r>
              <a:rPr lang="en-IN" sz="4500" b="1" dirty="0" smtClean="0">
                <a:solidFill>
                  <a:srgbClr val="002060"/>
                </a:solidFill>
                <a:latin typeface="Garamond" pitchFamily="18" charset="0"/>
              </a:rPr>
              <a:t> 325-333.  </a:t>
            </a:r>
            <a:endParaRPr lang="en-IN" sz="4500" b="1" dirty="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endParaRPr lang="en-IN" sz="4000" b="1" dirty="0" smtClean="0">
              <a:solidFill>
                <a:srgbClr val="002060"/>
              </a:solidFill>
              <a:latin typeface="Garamond" pitchFamily="18" charset="0"/>
            </a:endParaRPr>
          </a:p>
          <a:p>
            <a:pPr marL="370332" indent="-342900" algn="just" eaLnBrk="1" fontAlgn="auto" hangingPunct="1">
              <a:lnSpc>
                <a:spcPct val="120000"/>
              </a:lnSpc>
              <a:spcAft>
                <a:spcPts val="0"/>
              </a:spcAft>
              <a:buClr>
                <a:schemeClr val="accent3"/>
              </a:buClr>
              <a:buFont typeface="Wingdings" pitchFamily="2" charset="2"/>
              <a:buChar char="§"/>
              <a:defRPr/>
            </a:pPr>
            <a:r>
              <a:rPr lang="en-US" sz="4500" b="1" dirty="0" smtClean="0">
                <a:solidFill>
                  <a:srgbClr val="C00000"/>
                </a:solidFill>
                <a:latin typeface="Garamond" pitchFamily="18" charset="0"/>
              </a:rPr>
              <a:t>WISER Ranking of Astronomy and Astrophysics Libraries’ Websites </a:t>
            </a:r>
            <a:r>
              <a:rPr lang="en-US" sz="4500" b="1" dirty="0" smtClean="0">
                <a:solidFill>
                  <a:srgbClr val="002060"/>
                </a:solidFill>
                <a:latin typeface="Garamond" pitchFamily="18" charset="0"/>
              </a:rPr>
              <a:t>by R. </a:t>
            </a:r>
            <a:r>
              <a:rPr lang="en-US" sz="4500" b="1" dirty="0" err="1" smtClean="0">
                <a:solidFill>
                  <a:srgbClr val="002060"/>
                </a:solidFill>
                <a:latin typeface="Garamond" pitchFamily="18" charset="0"/>
              </a:rPr>
              <a:t>Prabakarn</a:t>
            </a:r>
            <a:r>
              <a:rPr lang="en-US" sz="4500" b="1" dirty="0" smtClean="0">
                <a:solidFill>
                  <a:srgbClr val="002060"/>
                </a:solidFill>
                <a:latin typeface="Garamond" pitchFamily="18" charset="0"/>
              </a:rPr>
              <a:t> and </a:t>
            </a:r>
            <a:r>
              <a:rPr lang="en-US" sz="4500" b="1" dirty="0" err="1" smtClean="0">
                <a:solidFill>
                  <a:srgbClr val="002060"/>
                </a:solidFill>
                <a:latin typeface="Garamond" pitchFamily="18" charset="0"/>
              </a:rPr>
              <a:t>Shalini</a:t>
            </a:r>
            <a:r>
              <a:rPr lang="en-US" sz="4500" b="1" dirty="0" smtClean="0">
                <a:solidFill>
                  <a:srgbClr val="002060"/>
                </a:solidFill>
                <a:latin typeface="Garamond" pitchFamily="18" charset="0"/>
              </a:rPr>
              <a:t> </a:t>
            </a:r>
            <a:r>
              <a:rPr lang="en-US" sz="4500" b="1" dirty="0" err="1" smtClean="0">
                <a:solidFill>
                  <a:srgbClr val="002060"/>
                </a:solidFill>
                <a:latin typeface="Garamond" pitchFamily="18" charset="0"/>
              </a:rPr>
              <a:t>Lihitkar</a:t>
            </a:r>
            <a:r>
              <a:rPr lang="en-US" sz="4500" b="1" dirty="0" smtClean="0">
                <a:solidFill>
                  <a:srgbClr val="002060"/>
                </a:solidFill>
                <a:latin typeface="Garamond" pitchFamily="18" charset="0"/>
              </a:rPr>
              <a:t>. </a:t>
            </a:r>
            <a:r>
              <a:rPr lang="en-US" sz="4500" b="1" i="1" dirty="0" smtClean="0">
                <a:solidFill>
                  <a:srgbClr val="002060"/>
                </a:solidFill>
                <a:latin typeface="Garamond" pitchFamily="18" charset="0"/>
              </a:rPr>
              <a:t>Accepted for publication in </a:t>
            </a:r>
            <a:r>
              <a:rPr lang="en-US" sz="4500" b="1" i="1" dirty="0" smtClean="0">
                <a:solidFill>
                  <a:srgbClr val="7030A0"/>
                </a:solidFill>
                <a:latin typeface="Garamond" pitchFamily="18" charset="0"/>
              </a:rPr>
              <a:t>forthcoming</a:t>
            </a:r>
            <a:r>
              <a:rPr lang="en-US" sz="4500" b="1" dirty="0">
                <a:solidFill>
                  <a:srgbClr val="002060"/>
                </a:solidFill>
                <a:latin typeface="Garamond" pitchFamily="18" charset="0"/>
              </a:rPr>
              <a:t>  11th International Conference on </a:t>
            </a:r>
            <a:r>
              <a:rPr lang="en-US" sz="4500" b="1" dirty="0" err="1">
                <a:solidFill>
                  <a:srgbClr val="002060"/>
                </a:solidFill>
                <a:latin typeface="Garamond" pitchFamily="18" charset="0"/>
              </a:rPr>
              <a:t>Webometrics</a:t>
            </a:r>
            <a:r>
              <a:rPr lang="en-US" sz="4500" b="1" dirty="0">
                <a:solidFill>
                  <a:srgbClr val="002060"/>
                </a:solidFill>
                <a:latin typeface="Garamond" pitchFamily="18" charset="0"/>
              </a:rPr>
              <a:t>, </a:t>
            </a:r>
            <a:r>
              <a:rPr lang="en-US" sz="4500" b="1" dirty="0" err="1">
                <a:solidFill>
                  <a:srgbClr val="002060"/>
                </a:solidFill>
                <a:latin typeface="Garamond" pitchFamily="18" charset="0"/>
              </a:rPr>
              <a:t>Informetrics</a:t>
            </a:r>
            <a:r>
              <a:rPr lang="en-US" sz="4500" b="1" dirty="0">
                <a:solidFill>
                  <a:srgbClr val="002060"/>
                </a:solidFill>
                <a:latin typeface="Garamond" pitchFamily="18" charset="0"/>
              </a:rPr>
              <a:t>,  Management and </a:t>
            </a:r>
            <a:r>
              <a:rPr lang="en-US" sz="4500" b="1" dirty="0" err="1">
                <a:solidFill>
                  <a:srgbClr val="002060"/>
                </a:solidFill>
                <a:latin typeface="Garamond" pitchFamily="18" charset="0"/>
              </a:rPr>
              <a:t>Scientometrics</a:t>
            </a:r>
            <a:r>
              <a:rPr lang="en-US" sz="4500" b="1" dirty="0">
                <a:solidFill>
                  <a:srgbClr val="002060"/>
                </a:solidFill>
                <a:latin typeface="Garamond" pitchFamily="18" charset="0"/>
              </a:rPr>
              <a:t> (WIS) and the 16th COLLNET Meeting 2015, 26 - 28th November 2015, </a:t>
            </a:r>
            <a:r>
              <a:rPr lang="en-US" sz="4500" b="1" dirty="0" smtClean="0">
                <a:solidFill>
                  <a:srgbClr val="002060"/>
                </a:solidFill>
                <a:latin typeface="Garamond" pitchFamily="18" charset="0"/>
              </a:rPr>
              <a:t>Delhi. </a:t>
            </a:r>
            <a:endParaRPr lang="en-US" sz="4500" b="1" dirty="0">
              <a:solidFill>
                <a:srgbClr val="002060"/>
              </a:solidFill>
              <a:latin typeface="Garamond" pitchFamily="18" charset="0"/>
            </a:endParaRPr>
          </a:p>
        </p:txBody>
      </p:sp>
      <p:pic>
        <p:nvPicPr>
          <p:cNvPr id="8806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93663"/>
            <a:ext cx="1736725" cy="201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D6CA349F-F678-4F57-981F-26FDFB6BEF89}" type="slidenum">
              <a:rPr lang="en-US" altLang="en-US" smtClean="0"/>
              <a:pPr>
                <a:defRPr/>
              </a:pPr>
              <a:t>67</a:t>
            </a:fld>
            <a:endParaRPr lang="en-US" alt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3"/>
          <p:cNvSpPr>
            <a:spLocks noChangeArrowheads="1"/>
          </p:cNvSpPr>
          <p:nvPr/>
        </p:nvSpPr>
        <p:spPr bwMode="auto">
          <a:xfrm>
            <a:off x="1600200" y="1524000"/>
            <a:ext cx="65532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endParaRPr lang="en-US" altLang="en-US"/>
          </a:p>
          <a:p>
            <a:pPr algn="ctr" eaLnBrk="1" hangingPunct="1"/>
            <a:endParaRPr lang="en-US" altLang="en-US"/>
          </a:p>
          <a:p>
            <a:pPr algn="ctr" eaLnBrk="1" hangingPunct="1"/>
            <a:endParaRPr lang="en-US" altLang="en-US"/>
          </a:p>
          <a:p>
            <a:pPr algn="ctr" eaLnBrk="1" hangingPunct="1"/>
            <a:endParaRPr lang="en-US" altLang="en-US"/>
          </a:p>
          <a:p>
            <a:pPr eaLnBrk="1" hangingPunct="1"/>
            <a:endParaRPr lang="en-US" altLang="en-US"/>
          </a:p>
        </p:txBody>
      </p:sp>
      <p:sp>
        <p:nvSpPr>
          <p:cNvPr id="5" name="Title 4"/>
          <p:cNvSpPr>
            <a:spLocks noGrp="1"/>
          </p:cNvSpPr>
          <p:nvPr>
            <p:ph type="title"/>
          </p:nvPr>
        </p:nvSpPr>
        <p:spPr>
          <a:xfrm>
            <a:off x="1435100" y="274638"/>
            <a:ext cx="7499350" cy="5897562"/>
          </a:xfrm>
        </p:spPr>
        <p:txBody>
          <a:bodyPr/>
          <a:lstStyle/>
          <a:p>
            <a:pPr algn="ctr" eaLnBrk="1" hangingPunct="1">
              <a:defRPr/>
            </a:pPr>
            <a:r>
              <a:rPr lang="en-US" sz="4400" dirty="0" smtClean="0">
                <a:solidFill>
                  <a:srgbClr val="7030A0"/>
                </a:solidFill>
              </a:rPr>
              <a:t>THANK YOU</a:t>
            </a:r>
            <a:br>
              <a:rPr lang="en-US" sz="4400" dirty="0" smtClean="0">
                <a:solidFill>
                  <a:srgbClr val="7030A0"/>
                </a:solidFill>
              </a:rPr>
            </a:br>
            <a:endParaRPr lang="en-US" dirty="0"/>
          </a:p>
        </p:txBody>
      </p:sp>
      <p:sp>
        <p:nvSpPr>
          <p:cNvPr id="2" name="Slide Number Placeholder 1"/>
          <p:cNvSpPr>
            <a:spLocks noGrp="1"/>
          </p:cNvSpPr>
          <p:nvPr>
            <p:ph type="sldNum" sz="quarter" idx="12"/>
          </p:nvPr>
        </p:nvSpPr>
        <p:spPr/>
        <p:txBody>
          <a:bodyPr/>
          <a:lstStyle/>
          <a:p>
            <a:pPr>
              <a:defRPr/>
            </a:pPr>
            <a:fld id="{E1D14312-6682-404A-9F65-271DB8C62EF6}" type="slidenum">
              <a:rPr lang="en-US" altLang="en-US" smtClean="0"/>
              <a:pPr>
                <a:defRPr/>
              </a:pPr>
              <a:t>68</a:t>
            </a:fld>
            <a:endParaRPr lang="en-US" alt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3725" y="0"/>
            <a:ext cx="2181225" cy="115973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304800"/>
            <a:ext cx="4343400" cy="1295400"/>
          </a:xfrm>
        </p:spPr>
        <p:txBody>
          <a:bodyPr>
            <a:noAutofit/>
          </a:bodyPr>
          <a:lstStyle/>
          <a:p>
            <a:pPr>
              <a:defRPr/>
            </a:pPr>
            <a:r>
              <a:rPr lang="en-IN" sz="2800" dirty="0">
                <a:solidFill>
                  <a:srgbClr val="7030A0"/>
                </a:solidFill>
                <a:latin typeface="Century Schoolbook" pitchFamily="18" charset="0"/>
              </a:rPr>
              <a:t>Astronomy related Institutions and </a:t>
            </a:r>
            <a:r>
              <a:rPr lang="en-IN" sz="2800" dirty="0" smtClean="0">
                <a:solidFill>
                  <a:srgbClr val="7030A0"/>
                </a:solidFill>
                <a:latin typeface="Century Schoolbook" pitchFamily="18" charset="0"/>
              </a:rPr>
              <a:t>Libraries</a:t>
            </a:r>
            <a:r>
              <a:rPr lang="en-IN" sz="2800" dirty="0">
                <a:solidFill>
                  <a:srgbClr val="7030A0"/>
                </a:solidFill>
                <a:latin typeface="Century Schoolbook" pitchFamily="18" charset="0"/>
              </a:rPr>
              <a:t>’ Websites</a:t>
            </a:r>
            <a:endParaRPr lang="en-US" sz="2800" dirty="0">
              <a:solidFill>
                <a:srgbClr val="7030A0"/>
              </a:solidFill>
              <a:latin typeface="Century Schoolbook" pitchFamily="18" charset="0"/>
            </a:endParaRPr>
          </a:p>
        </p:txBody>
      </p:sp>
      <p:sp>
        <p:nvSpPr>
          <p:cNvPr id="3" name="Subtitle 2"/>
          <p:cNvSpPr>
            <a:spLocks noGrp="1"/>
          </p:cNvSpPr>
          <p:nvPr>
            <p:ph type="subTitle" idx="1"/>
          </p:nvPr>
        </p:nvSpPr>
        <p:spPr>
          <a:xfrm>
            <a:off x="1431925" y="2271170"/>
            <a:ext cx="7407275" cy="3977230"/>
          </a:xfrm>
        </p:spPr>
        <p:txBody>
          <a:bodyPr>
            <a:noAutofit/>
          </a:bodyPr>
          <a:lstStyle/>
          <a:p>
            <a:pPr algn="ctr" eaLnBrk="1" fontAlgn="auto" hangingPunct="1">
              <a:spcAft>
                <a:spcPts val="0"/>
              </a:spcAft>
              <a:buClr>
                <a:schemeClr val="accent3"/>
              </a:buClr>
              <a:defRPr/>
            </a:pPr>
            <a:endParaRPr lang="en-IN" sz="1800" b="1" dirty="0" smtClean="0">
              <a:solidFill>
                <a:srgbClr val="002060"/>
              </a:solidFill>
              <a:latin typeface="Garamond" pitchFamily="18" charset="0"/>
            </a:endParaRPr>
          </a:p>
          <a:p>
            <a:pPr algn="ctr" eaLnBrk="1" fontAlgn="auto" hangingPunct="1">
              <a:spcAft>
                <a:spcPts val="0"/>
              </a:spcAft>
              <a:buClr>
                <a:schemeClr val="accent3"/>
              </a:buClr>
              <a:defRPr/>
            </a:pPr>
            <a:r>
              <a:rPr lang="en-IN" sz="1800" b="1" dirty="0" smtClean="0">
                <a:solidFill>
                  <a:srgbClr val="002060"/>
                </a:solidFill>
                <a:latin typeface="Garamond" pitchFamily="18" charset="0"/>
              </a:rPr>
              <a:t>National and International Level</a:t>
            </a:r>
          </a:p>
          <a:p>
            <a:pPr algn="ctr" eaLnBrk="1" fontAlgn="auto" hangingPunct="1">
              <a:spcAft>
                <a:spcPts val="0"/>
              </a:spcAft>
              <a:buClr>
                <a:schemeClr val="accent3"/>
              </a:buClr>
              <a:defRPr/>
            </a:pPr>
            <a:endParaRPr lang="en-US" sz="1800" b="1" dirty="0" smtClean="0">
              <a:solidFill>
                <a:srgbClr val="002060"/>
              </a:solidFill>
              <a:latin typeface="Garamond" pitchFamily="18" charset="0"/>
            </a:endParaRPr>
          </a:p>
          <a:p>
            <a:pPr algn="ctr" eaLnBrk="1" fontAlgn="auto" hangingPunct="1">
              <a:spcAft>
                <a:spcPts val="0"/>
              </a:spcAft>
              <a:buClr>
                <a:schemeClr val="accent3"/>
              </a:buClr>
              <a:defRPr/>
            </a:pPr>
            <a:endParaRPr lang="en-IN" sz="1800" b="1" dirty="0" smtClean="0">
              <a:solidFill>
                <a:srgbClr val="002060"/>
              </a:solidFill>
              <a:latin typeface="Garamond"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249858347"/>
              </p:ext>
            </p:extLst>
          </p:nvPr>
        </p:nvGraphicFramePr>
        <p:xfrm>
          <a:off x="1066800" y="3074988"/>
          <a:ext cx="8001000" cy="3375800"/>
        </p:xfrm>
        <a:graphic>
          <a:graphicData uri="http://schemas.openxmlformats.org/drawingml/2006/table">
            <a:tbl>
              <a:tblPr firstRow="1" firstCol="1" bandRow="1">
                <a:tableStyleId>{5C22544A-7EE6-4342-B048-85BDC9FD1C3A}</a:tableStyleId>
              </a:tblPr>
              <a:tblGrid>
                <a:gridCol w="495691"/>
                <a:gridCol w="1460109"/>
                <a:gridCol w="1422400"/>
                <a:gridCol w="1066800"/>
                <a:gridCol w="1066800"/>
                <a:gridCol w="1244600"/>
                <a:gridCol w="1244600"/>
              </a:tblGrid>
              <a:tr h="1346222">
                <a:tc>
                  <a:txBody>
                    <a:bodyPr/>
                    <a:lstStyle/>
                    <a:p>
                      <a:pPr algn="ctr">
                        <a:spcAft>
                          <a:spcPts val="0"/>
                        </a:spcAft>
                      </a:pPr>
                      <a:r>
                        <a:rPr lang="en-US" sz="1400" dirty="0">
                          <a:effectLst/>
                        </a:rPr>
                        <a:t>S. N.</a:t>
                      </a:r>
                      <a:endParaRPr lang="en-IN" sz="1400" dirty="0">
                        <a:effectLst/>
                        <a:latin typeface="Calibri"/>
                        <a:ea typeface="Calibri"/>
                        <a:cs typeface="Times New Roman"/>
                      </a:endParaRPr>
                    </a:p>
                  </a:txBody>
                  <a:tcPr marL="68580" marR="68580" marT="0" marB="0" anchor="ctr"/>
                </a:tc>
                <a:tc>
                  <a:txBody>
                    <a:bodyPr/>
                    <a:lstStyle/>
                    <a:p>
                      <a:pPr algn="ctr">
                        <a:spcAft>
                          <a:spcPts val="0"/>
                        </a:spcAft>
                      </a:pPr>
                      <a:r>
                        <a:rPr lang="en-US" sz="1400" dirty="0">
                          <a:effectLst/>
                        </a:rPr>
                        <a:t>Subject </a:t>
                      </a:r>
                      <a:r>
                        <a:rPr lang="en-US" sz="1400" dirty="0" smtClean="0">
                          <a:effectLst/>
                        </a:rPr>
                        <a:t>     Category</a:t>
                      </a:r>
                      <a:endParaRPr lang="en-IN" sz="1400" dirty="0">
                        <a:effectLst/>
                        <a:latin typeface="Calibri"/>
                        <a:ea typeface="Calibri"/>
                        <a:cs typeface="Times New Roman"/>
                      </a:endParaRPr>
                    </a:p>
                  </a:txBody>
                  <a:tcPr marL="68580" marR="68580" marT="0" marB="0" anchor="ctr"/>
                </a:tc>
                <a:tc>
                  <a:txBody>
                    <a:bodyPr/>
                    <a:lstStyle/>
                    <a:p>
                      <a:pPr algn="ctr">
                        <a:spcAft>
                          <a:spcPts val="0"/>
                        </a:spcAft>
                      </a:pPr>
                      <a:r>
                        <a:rPr lang="en-US" sz="1400" dirty="0">
                          <a:effectLst/>
                        </a:rPr>
                        <a:t>No. of Institutions / Universities</a:t>
                      </a:r>
                      <a:endParaRPr lang="en-IN" sz="1400" dirty="0">
                        <a:effectLst/>
                        <a:latin typeface="Calibri"/>
                        <a:ea typeface="Calibri"/>
                        <a:cs typeface="Times New Roman"/>
                      </a:endParaRPr>
                    </a:p>
                  </a:txBody>
                  <a:tcPr marL="68580" marR="68580" marT="0" marB="0" anchor="ctr"/>
                </a:tc>
                <a:tc>
                  <a:txBody>
                    <a:bodyPr/>
                    <a:lstStyle/>
                    <a:p>
                      <a:pPr algn="ctr">
                        <a:spcAft>
                          <a:spcPts val="0"/>
                        </a:spcAft>
                      </a:pPr>
                      <a:r>
                        <a:rPr lang="en-US" sz="1400" b="1" dirty="0" smtClean="0">
                          <a:effectLst/>
                          <a:latin typeface="Calibri"/>
                          <a:ea typeface="Calibri"/>
                          <a:cs typeface="Times New Roman"/>
                        </a:rPr>
                        <a:t>Countries</a:t>
                      </a:r>
                      <a:endParaRPr lang="en-IN" sz="1400" b="1" dirty="0">
                        <a:effectLst/>
                        <a:latin typeface="Calibri"/>
                        <a:ea typeface="Calibri"/>
                        <a:cs typeface="Times New Roman"/>
                      </a:endParaRPr>
                    </a:p>
                  </a:txBody>
                  <a:tcPr marL="68580" marR="68580" marT="0" marB="0" anchor="ctr"/>
                </a:tc>
                <a:tc>
                  <a:txBody>
                    <a:bodyPr/>
                    <a:lstStyle/>
                    <a:p>
                      <a:pPr algn="ctr">
                        <a:spcAft>
                          <a:spcPts val="0"/>
                        </a:spcAft>
                      </a:pPr>
                      <a:r>
                        <a:rPr lang="en-US" sz="1400" dirty="0">
                          <a:effectLst/>
                        </a:rPr>
                        <a:t>No. of Library Websites</a:t>
                      </a:r>
                      <a:endParaRPr lang="en-IN" sz="1400" dirty="0">
                        <a:effectLst/>
                        <a:latin typeface="Calibri"/>
                        <a:ea typeface="Calibri"/>
                        <a:cs typeface="Times New Roman"/>
                      </a:endParaRPr>
                    </a:p>
                  </a:txBody>
                  <a:tcPr marL="68580" marR="68580" marT="0" marB="0" anchor="ctr"/>
                </a:tc>
                <a:tc>
                  <a:txBody>
                    <a:bodyPr/>
                    <a:lstStyle/>
                    <a:p>
                      <a:pPr algn="ctr">
                        <a:spcAft>
                          <a:spcPts val="0"/>
                        </a:spcAft>
                      </a:pPr>
                      <a:r>
                        <a:rPr lang="en-US" sz="1400" dirty="0">
                          <a:effectLst/>
                        </a:rPr>
                        <a:t>Excluded from the </a:t>
                      </a:r>
                      <a:r>
                        <a:rPr lang="en-US" sz="1400" dirty="0" smtClean="0">
                          <a:effectLst/>
                        </a:rPr>
                        <a:t>study </a:t>
                      </a:r>
                    </a:p>
                    <a:p>
                      <a:pPr algn="ctr">
                        <a:spcAft>
                          <a:spcPts val="0"/>
                        </a:spcAft>
                      </a:pPr>
                      <a:r>
                        <a:rPr lang="en-US" sz="1400" b="0" dirty="0" smtClean="0">
                          <a:effectLst/>
                        </a:rPr>
                        <a:t>(no or poor</a:t>
                      </a:r>
                      <a:r>
                        <a:rPr lang="en-US" sz="1400" b="0" baseline="0" dirty="0" smtClean="0">
                          <a:effectLst/>
                        </a:rPr>
                        <a:t> website)</a:t>
                      </a:r>
                      <a:endParaRPr lang="en-IN" sz="1400" b="0" dirty="0">
                        <a:effectLst/>
                        <a:latin typeface="Calibri"/>
                        <a:ea typeface="Calibri"/>
                        <a:cs typeface="Times New Roman"/>
                      </a:endParaRPr>
                    </a:p>
                  </a:txBody>
                  <a:tcPr marL="68580" marR="68580" marT="0" marB="0" anchor="ctr"/>
                </a:tc>
                <a:tc>
                  <a:txBody>
                    <a:bodyPr/>
                    <a:lstStyle/>
                    <a:p>
                      <a:pPr algn="ctr">
                        <a:spcAft>
                          <a:spcPts val="0"/>
                        </a:spcAft>
                      </a:pPr>
                      <a:r>
                        <a:rPr lang="en-US" sz="1400" dirty="0">
                          <a:effectLst/>
                        </a:rPr>
                        <a:t>Included for the study</a:t>
                      </a:r>
                      <a:endParaRPr lang="en-IN" sz="1400" dirty="0">
                        <a:effectLst/>
                        <a:latin typeface="Calibri"/>
                        <a:ea typeface="Calibri"/>
                        <a:cs typeface="Times New Roman"/>
                      </a:endParaRPr>
                    </a:p>
                  </a:txBody>
                  <a:tcPr marL="68580" marR="68580" marT="0" marB="0" anchor="ctr"/>
                </a:tc>
              </a:tr>
              <a:tr h="772972">
                <a:tc>
                  <a:txBody>
                    <a:bodyPr/>
                    <a:lstStyle/>
                    <a:p>
                      <a:pPr algn="ctr">
                        <a:spcAft>
                          <a:spcPts val="0"/>
                        </a:spcAft>
                      </a:pPr>
                      <a:r>
                        <a:rPr lang="en-US" sz="1400">
                          <a:effectLst/>
                        </a:rPr>
                        <a:t>1</a:t>
                      </a:r>
                      <a:endParaRPr lang="en-IN" sz="1400">
                        <a:effectLst/>
                        <a:latin typeface="Calibri"/>
                        <a:ea typeface="Calibri"/>
                        <a:cs typeface="Times New Roman"/>
                      </a:endParaRPr>
                    </a:p>
                  </a:txBody>
                  <a:tcPr marL="68580" marR="68580" marT="0" marB="0" anchor="ctr"/>
                </a:tc>
                <a:tc>
                  <a:txBody>
                    <a:bodyPr/>
                    <a:lstStyle/>
                    <a:p>
                      <a:pPr>
                        <a:spcAft>
                          <a:spcPts val="0"/>
                        </a:spcAft>
                      </a:pPr>
                      <a:r>
                        <a:rPr lang="en-US" sz="1800" dirty="0">
                          <a:solidFill>
                            <a:srgbClr val="C00000"/>
                          </a:solidFill>
                          <a:effectLst/>
                        </a:rPr>
                        <a:t>Astronomy and Astrophysics</a:t>
                      </a:r>
                      <a:endParaRPr lang="en-IN" sz="1800" dirty="0">
                        <a:solidFill>
                          <a:srgbClr val="C00000"/>
                        </a:solidFill>
                        <a:effectLst/>
                        <a:latin typeface="Calibri"/>
                        <a:ea typeface="Calibri"/>
                        <a:cs typeface="Times New Roman"/>
                      </a:endParaRPr>
                    </a:p>
                  </a:txBody>
                  <a:tcPr marL="68580" marR="68580" marT="0" marB="0" anchor="ctr"/>
                </a:tc>
                <a:tc>
                  <a:txBody>
                    <a:bodyPr/>
                    <a:lstStyle/>
                    <a:p>
                      <a:pPr algn="ctr">
                        <a:spcAft>
                          <a:spcPts val="0"/>
                        </a:spcAft>
                      </a:pPr>
                      <a:r>
                        <a:rPr lang="en-US" sz="1800" dirty="0">
                          <a:solidFill>
                            <a:srgbClr val="C00000"/>
                          </a:solidFill>
                          <a:effectLst/>
                        </a:rPr>
                        <a:t>405</a:t>
                      </a:r>
                      <a:endParaRPr lang="en-IN" sz="1800" dirty="0">
                        <a:solidFill>
                          <a:srgbClr val="C00000"/>
                        </a:solidFill>
                        <a:effectLst/>
                        <a:latin typeface="Calibri"/>
                        <a:ea typeface="Calibri"/>
                        <a:cs typeface="Times New Roman"/>
                      </a:endParaRPr>
                    </a:p>
                  </a:txBody>
                  <a:tcPr marL="68580" marR="68580" marT="0" marB="0" anchor="ctr"/>
                </a:tc>
                <a:tc>
                  <a:txBody>
                    <a:bodyPr/>
                    <a:lstStyle/>
                    <a:p>
                      <a:pPr algn="ctr">
                        <a:spcAft>
                          <a:spcPts val="0"/>
                        </a:spcAft>
                      </a:pPr>
                      <a:r>
                        <a:rPr lang="en-US" sz="1800" dirty="0" smtClean="0">
                          <a:solidFill>
                            <a:srgbClr val="C00000"/>
                          </a:solidFill>
                          <a:effectLst/>
                          <a:latin typeface="Calibri"/>
                          <a:ea typeface="Calibri"/>
                          <a:cs typeface="Times New Roman"/>
                        </a:rPr>
                        <a:t>69</a:t>
                      </a:r>
                      <a:endParaRPr lang="en-IN" sz="1800" dirty="0">
                        <a:solidFill>
                          <a:srgbClr val="C00000"/>
                        </a:solidFill>
                        <a:effectLst/>
                        <a:latin typeface="Calibri"/>
                        <a:ea typeface="Calibri"/>
                        <a:cs typeface="Times New Roman"/>
                      </a:endParaRPr>
                    </a:p>
                  </a:txBody>
                  <a:tcPr marL="68580" marR="68580" marT="0" marB="0" anchor="ctr"/>
                </a:tc>
                <a:tc>
                  <a:txBody>
                    <a:bodyPr/>
                    <a:lstStyle/>
                    <a:p>
                      <a:pPr algn="ctr">
                        <a:spcAft>
                          <a:spcPts val="0"/>
                        </a:spcAft>
                      </a:pPr>
                      <a:r>
                        <a:rPr lang="en-US" sz="1800" dirty="0">
                          <a:solidFill>
                            <a:srgbClr val="C00000"/>
                          </a:solidFill>
                          <a:effectLst/>
                        </a:rPr>
                        <a:t>55</a:t>
                      </a:r>
                      <a:endParaRPr lang="en-IN" sz="1800" dirty="0">
                        <a:solidFill>
                          <a:srgbClr val="C00000"/>
                        </a:solidFill>
                        <a:effectLst/>
                        <a:latin typeface="Calibri"/>
                        <a:ea typeface="Calibri"/>
                        <a:cs typeface="Times New Roman"/>
                      </a:endParaRPr>
                    </a:p>
                  </a:txBody>
                  <a:tcPr marL="68580" marR="68580" marT="0" marB="0" anchor="ctr"/>
                </a:tc>
                <a:tc>
                  <a:txBody>
                    <a:bodyPr/>
                    <a:lstStyle/>
                    <a:p>
                      <a:pPr algn="ctr">
                        <a:spcAft>
                          <a:spcPts val="0"/>
                        </a:spcAft>
                      </a:pPr>
                      <a:r>
                        <a:rPr lang="en-US" sz="1800" dirty="0">
                          <a:solidFill>
                            <a:srgbClr val="C00000"/>
                          </a:solidFill>
                          <a:effectLst/>
                        </a:rPr>
                        <a:t>350</a:t>
                      </a:r>
                      <a:endParaRPr lang="en-IN" sz="1800" dirty="0">
                        <a:solidFill>
                          <a:srgbClr val="C00000"/>
                        </a:solidFill>
                        <a:effectLst/>
                        <a:latin typeface="Calibri"/>
                        <a:ea typeface="Calibri"/>
                        <a:cs typeface="Times New Roman"/>
                      </a:endParaRPr>
                    </a:p>
                  </a:txBody>
                  <a:tcPr marL="68580" marR="68580" marT="0" marB="0" anchor="ctr"/>
                </a:tc>
                <a:tc>
                  <a:txBody>
                    <a:bodyPr/>
                    <a:lstStyle/>
                    <a:p>
                      <a:pPr algn="ctr">
                        <a:spcAft>
                          <a:spcPts val="0"/>
                        </a:spcAft>
                      </a:pPr>
                      <a:r>
                        <a:rPr lang="en-US" sz="1800" dirty="0">
                          <a:solidFill>
                            <a:srgbClr val="C00000"/>
                          </a:solidFill>
                          <a:effectLst/>
                        </a:rPr>
                        <a:t>55</a:t>
                      </a:r>
                      <a:endParaRPr lang="en-IN" sz="1800" dirty="0">
                        <a:solidFill>
                          <a:srgbClr val="C00000"/>
                        </a:solidFill>
                        <a:effectLst/>
                        <a:latin typeface="Calibri"/>
                        <a:ea typeface="Calibri"/>
                        <a:cs typeface="Times New Roman"/>
                      </a:endParaRPr>
                    </a:p>
                  </a:txBody>
                  <a:tcPr marL="68580" marR="68580" marT="0" marB="0" anchor="ctr"/>
                </a:tc>
              </a:tr>
              <a:tr h="433646">
                <a:tc>
                  <a:txBody>
                    <a:bodyPr/>
                    <a:lstStyle/>
                    <a:p>
                      <a:pPr algn="ctr">
                        <a:spcAft>
                          <a:spcPts val="0"/>
                        </a:spcAft>
                      </a:pPr>
                      <a:r>
                        <a:rPr lang="en-US" sz="1400">
                          <a:effectLst/>
                        </a:rPr>
                        <a:t>2</a:t>
                      </a:r>
                      <a:endParaRPr lang="en-IN" sz="1400">
                        <a:effectLst/>
                        <a:latin typeface="Calibri"/>
                        <a:ea typeface="Calibri"/>
                        <a:cs typeface="Times New Roman"/>
                      </a:endParaRPr>
                    </a:p>
                  </a:txBody>
                  <a:tcPr marL="68580" marR="68580" marT="0" marB="0" anchor="ctr"/>
                </a:tc>
                <a:tc>
                  <a:txBody>
                    <a:bodyPr/>
                    <a:lstStyle/>
                    <a:p>
                      <a:pPr>
                        <a:spcAft>
                          <a:spcPts val="0"/>
                        </a:spcAft>
                      </a:pPr>
                      <a:r>
                        <a:rPr lang="en-US" sz="1800" dirty="0">
                          <a:solidFill>
                            <a:srgbClr val="0070C0"/>
                          </a:solidFill>
                          <a:effectLst/>
                        </a:rPr>
                        <a:t>Observatory</a:t>
                      </a:r>
                      <a:endParaRPr lang="en-IN" sz="1800" dirty="0">
                        <a:solidFill>
                          <a:srgbClr val="0070C0"/>
                        </a:solidFill>
                        <a:effectLst/>
                        <a:latin typeface="Calibri"/>
                        <a:ea typeface="Calibri"/>
                        <a:cs typeface="Times New Roman"/>
                      </a:endParaRPr>
                    </a:p>
                  </a:txBody>
                  <a:tcPr marL="68580" marR="68580" marT="0" marB="0" anchor="ctr"/>
                </a:tc>
                <a:tc>
                  <a:txBody>
                    <a:bodyPr/>
                    <a:lstStyle/>
                    <a:p>
                      <a:pPr algn="ctr">
                        <a:spcAft>
                          <a:spcPts val="0"/>
                        </a:spcAft>
                      </a:pPr>
                      <a:r>
                        <a:rPr lang="en-US" sz="1800" dirty="0">
                          <a:solidFill>
                            <a:srgbClr val="0070C0"/>
                          </a:solidFill>
                          <a:effectLst/>
                        </a:rPr>
                        <a:t>445</a:t>
                      </a:r>
                      <a:endParaRPr lang="en-IN" sz="1800" dirty="0">
                        <a:solidFill>
                          <a:srgbClr val="0070C0"/>
                        </a:solidFill>
                        <a:effectLst/>
                        <a:latin typeface="Calibri"/>
                        <a:ea typeface="Calibri"/>
                        <a:cs typeface="Times New Roman"/>
                      </a:endParaRPr>
                    </a:p>
                  </a:txBody>
                  <a:tcPr marL="68580" marR="68580" marT="0" marB="0" anchor="ctr"/>
                </a:tc>
                <a:tc>
                  <a:txBody>
                    <a:bodyPr/>
                    <a:lstStyle/>
                    <a:p>
                      <a:pPr algn="ctr">
                        <a:spcAft>
                          <a:spcPts val="0"/>
                        </a:spcAft>
                      </a:pPr>
                      <a:r>
                        <a:rPr lang="en-US" sz="1800" dirty="0" smtClean="0">
                          <a:solidFill>
                            <a:srgbClr val="0070C0"/>
                          </a:solidFill>
                          <a:effectLst/>
                          <a:latin typeface="Calibri"/>
                          <a:ea typeface="Calibri"/>
                          <a:cs typeface="Times New Roman"/>
                        </a:rPr>
                        <a:t>78</a:t>
                      </a:r>
                      <a:endParaRPr lang="en-IN" sz="1800" dirty="0">
                        <a:solidFill>
                          <a:srgbClr val="0070C0"/>
                        </a:solidFill>
                        <a:effectLst/>
                        <a:latin typeface="Calibri"/>
                        <a:ea typeface="Calibri"/>
                        <a:cs typeface="Times New Roman"/>
                      </a:endParaRPr>
                    </a:p>
                  </a:txBody>
                  <a:tcPr marL="68580" marR="68580" marT="0" marB="0" anchor="ctr"/>
                </a:tc>
                <a:tc>
                  <a:txBody>
                    <a:bodyPr/>
                    <a:lstStyle/>
                    <a:p>
                      <a:pPr algn="ctr">
                        <a:spcAft>
                          <a:spcPts val="0"/>
                        </a:spcAft>
                      </a:pPr>
                      <a:r>
                        <a:rPr lang="en-US" sz="1800" dirty="0">
                          <a:solidFill>
                            <a:srgbClr val="0070C0"/>
                          </a:solidFill>
                          <a:effectLst/>
                        </a:rPr>
                        <a:t>41</a:t>
                      </a:r>
                      <a:endParaRPr lang="en-IN" sz="1800" dirty="0">
                        <a:solidFill>
                          <a:srgbClr val="0070C0"/>
                        </a:solidFill>
                        <a:effectLst/>
                        <a:latin typeface="Calibri"/>
                        <a:ea typeface="Calibri"/>
                        <a:cs typeface="Times New Roman"/>
                      </a:endParaRPr>
                    </a:p>
                  </a:txBody>
                  <a:tcPr marL="68580" marR="68580" marT="0" marB="0" anchor="ctr"/>
                </a:tc>
                <a:tc>
                  <a:txBody>
                    <a:bodyPr/>
                    <a:lstStyle/>
                    <a:p>
                      <a:pPr algn="ctr">
                        <a:spcAft>
                          <a:spcPts val="0"/>
                        </a:spcAft>
                      </a:pPr>
                      <a:r>
                        <a:rPr lang="en-US" sz="1800" dirty="0">
                          <a:solidFill>
                            <a:srgbClr val="0070C0"/>
                          </a:solidFill>
                          <a:effectLst/>
                        </a:rPr>
                        <a:t>404</a:t>
                      </a:r>
                      <a:endParaRPr lang="en-IN" sz="1800" dirty="0">
                        <a:solidFill>
                          <a:srgbClr val="0070C0"/>
                        </a:solidFill>
                        <a:effectLst/>
                        <a:latin typeface="Calibri"/>
                        <a:ea typeface="Calibri"/>
                        <a:cs typeface="Times New Roman"/>
                      </a:endParaRPr>
                    </a:p>
                  </a:txBody>
                  <a:tcPr marL="68580" marR="68580" marT="0" marB="0" anchor="ctr"/>
                </a:tc>
                <a:tc>
                  <a:txBody>
                    <a:bodyPr/>
                    <a:lstStyle/>
                    <a:p>
                      <a:pPr algn="ctr">
                        <a:spcAft>
                          <a:spcPts val="0"/>
                        </a:spcAft>
                      </a:pPr>
                      <a:r>
                        <a:rPr lang="en-US" sz="1800" dirty="0">
                          <a:solidFill>
                            <a:srgbClr val="0070C0"/>
                          </a:solidFill>
                          <a:effectLst/>
                        </a:rPr>
                        <a:t>41</a:t>
                      </a:r>
                      <a:endParaRPr lang="en-IN" sz="1800" dirty="0">
                        <a:solidFill>
                          <a:srgbClr val="0070C0"/>
                        </a:solidFill>
                        <a:effectLst/>
                        <a:latin typeface="Calibri"/>
                        <a:ea typeface="Calibri"/>
                        <a:cs typeface="Times New Roman"/>
                      </a:endParaRPr>
                    </a:p>
                  </a:txBody>
                  <a:tcPr marL="68580" marR="68580" marT="0" marB="0" anchor="ctr"/>
                </a:tc>
              </a:tr>
              <a:tr h="386486">
                <a:tc>
                  <a:txBody>
                    <a:bodyPr/>
                    <a:lstStyle/>
                    <a:p>
                      <a:pPr algn="ctr">
                        <a:spcAft>
                          <a:spcPts val="0"/>
                        </a:spcAft>
                      </a:pPr>
                      <a:r>
                        <a:rPr lang="en-US" sz="1400">
                          <a:effectLst/>
                        </a:rPr>
                        <a:t>3</a:t>
                      </a:r>
                      <a:endParaRPr lang="en-IN" sz="1400">
                        <a:effectLst/>
                        <a:latin typeface="Calibri"/>
                        <a:ea typeface="Calibri"/>
                        <a:cs typeface="Times New Roman"/>
                      </a:endParaRPr>
                    </a:p>
                  </a:txBody>
                  <a:tcPr marL="68580" marR="68580" marT="0" marB="0" anchor="ctr"/>
                </a:tc>
                <a:tc>
                  <a:txBody>
                    <a:bodyPr/>
                    <a:lstStyle/>
                    <a:p>
                      <a:pPr>
                        <a:spcAft>
                          <a:spcPts val="0"/>
                        </a:spcAft>
                      </a:pPr>
                      <a:r>
                        <a:rPr lang="en-US" sz="1800" dirty="0">
                          <a:solidFill>
                            <a:schemeClr val="accent3">
                              <a:lumMod val="75000"/>
                            </a:schemeClr>
                          </a:solidFill>
                          <a:effectLst/>
                        </a:rPr>
                        <a:t>Space Science</a:t>
                      </a:r>
                      <a:endParaRPr lang="en-IN" sz="1800" dirty="0">
                        <a:solidFill>
                          <a:schemeClr val="accent3">
                            <a:lumMod val="75000"/>
                          </a:schemeClr>
                        </a:solidFill>
                        <a:effectLst/>
                        <a:latin typeface="Calibri"/>
                        <a:ea typeface="Calibri"/>
                        <a:cs typeface="Times New Roman"/>
                      </a:endParaRPr>
                    </a:p>
                  </a:txBody>
                  <a:tcPr marL="68580" marR="68580" marT="0" marB="0" anchor="ctr"/>
                </a:tc>
                <a:tc>
                  <a:txBody>
                    <a:bodyPr/>
                    <a:lstStyle/>
                    <a:p>
                      <a:pPr algn="ctr">
                        <a:spcAft>
                          <a:spcPts val="0"/>
                        </a:spcAft>
                      </a:pPr>
                      <a:r>
                        <a:rPr lang="en-US" sz="1800" dirty="0">
                          <a:solidFill>
                            <a:schemeClr val="accent3">
                              <a:lumMod val="75000"/>
                            </a:schemeClr>
                          </a:solidFill>
                          <a:effectLst/>
                        </a:rPr>
                        <a:t>93</a:t>
                      </a:r>
                      <a:endParaRPr lang="en-IN" sz="1800" dirty="0">
                        <a:solidFill>
                          <a:schemeClr val="accent3">
                            <a:lumMod val="75000"/>
                          </a:schemeClr>
                        </a:solidFill>
                        <a:effectLst/>
                        <a:latin typeface="Calibri"/>
                        <a:ea typeface="Calibri"/>
                        <a:cs typeface="Times New Roman"/>
                      </a:endParaRPr>
                    </a:p>
                  </a:txBody>
                  <a:tcPr marL="68580" marR="68580" marT="0" marB="0" anchor="ctr"/>
                </a:tc>
                <a:tc>
                  <a:txBody>
                    <a:bodyPr/>
                    <a:lstStyle/>
                    <a:p>
                      <a:pPr algn="ctr">
                        <a:spcAft>
                          <a:spcPts val="0"/>
                        </a:spcAft>
                      </a:pPr>
                      <a:r>
                        <a:rPr lang="en-US" sz="1800" dirty="0" smtClean="0">
                          <a:solidFill>
                            <a:schemeClr val="accent3">
                              <a:lumMod val="75000"/>
                            </a:schemeClr>
                          </a:solidFill>
                          <a:effectLst/>
                          <a:latin typeface="Calibri"/>
                          <a:ea typeface="Calibri"/>
                          <a:cs typeface="Times New Roman"/>
                        </a:rPr>
                        <a:t>104</a:t>
                      </a:r>
                      <a:endParaRPr lang="en-IN" sz="1800" dirty="0">
                        <a:solidFill>
                          <a:schemeClr val="accent3">
                            <a:lumMod val="75000"/>
                          </a:schemeClr>
                        </a:solidFill>
                        <a:effectLst/>
                        <a:latin typeface="Calibri"/>
                        <a:ea typeface="Calibri"/>
                        <a:cs typeface="Times New Roman"/>
                      </a:endParaRPr>
                    </a:p>
                  </a:txBody>
                  <a:tcPr marL="68580" marR="68580" marT="0" marB="0" anchor="ctr"/>
                </a:tc>
                <a:tc>
                  <a:txBody>
                    <a:bodyPr/>
                    <a:lstStyle/>
                    <a:p>
                      <a:pPr algn="ctr">
                        <a:spcAft>
                          <a:spcPts val="0"/>
                        </a:spcAft>
                      </a:pPr>
                      <a:r>
                        <a:rPr lang="en-US" sz="1800" dirty="0">
                          <a:solidFill>
                            <a:schemeClr val="accent3">
                              <a:lumMod val="75000"/>
                            </a:schemeClr>
                          </a:solidFill>
                          <a:effectLst/>
                        </a:rPr>
                        <a:t>17</a:t>
                      </a:r>
                      <a:endParaRPr lang="en-IN" sz="1800" dirty="0">
                        <a:solidFill>
                          <a:schemeClr val="accent3">
                            <a:lumMod val="75000"/>
                          </a:schemeClr>
                        </a:solidFill>
                        <a:effectLst/>
                        <a:latin typeface="Calibri"/>
                        <a:ea typeface="Calibri"/>
                        <a:cs typeface="Times New Roman"/>
                      </a:endParaRPr>
                    </a:p>
                  </a:txBody>
                  <a:tcPr marL="68580" marR="68580" marT="0" marB="0" anchor="ctr"/>
                </a:tc>
                <a:tc>
                  <a:txBody>
                    <a:bodyPr/>
                    <a:lstStyle/>
                    <a:p>
                      <a:pPr algn="ctr">
                        <a:spcAft>
                          <a:spcPts val="0"/>
                        </a:spcAft>
                      </a:pPr>
                      <a:r>
                        <a:rPr lang="en-US" sz="1800" dirty="0">
                          <a:solidFill>
                            <a:schemeClr val="accent3">
                              <a:lumMod val="75000"/>
                            </a:schemeClr>
                          </a:solidFill>
                          <a:effectLst/>
                        </a:rPr>
                        <a:t>76</a:t>
                      </a:r>
                      <a:endParaRPr lang="en-IN" sz="1800" dirty="0">
                        <a:solidFill>
                          <a:schemeClr val="accent3">
                            <a:lumMod val="75000"/>
                          </a:schemeClr>
                        </a:solidFill>
                        <a:effectLst/>
                        <a:latin typeface="Calibri"/>
                        <a:ea typeface="Calibri"/>
                        <a:cs typeface="Times New Roman"/>
                      </a:endParaRPr>
                    </a:p>
                  </a:txBody>
                  <a:tcPr marL="68580" marR="68580" marT="0" marB="0" anchor="ctr"/>
                </a:tc>
                <a:tc>
                  <a:txBody>
                    <a:bodyPr/>
                    <a:lstStyle/>
                    <a:p>
                      <a:pPr algn="ctr">
                        <a:spcAft>
                          <a:spcPts val="0"/>
                        </a:spcAft>
                      </a:pPr>
                      <a:r>
                        <a:rPr lang="en-US" sz="1800" dirty="0">
                          <a:solidFill>
                            <a:schemeClr val="accent3">
                              <a:lumMod val="75000"/>
                            </a:schemeClr>
                          </a:solidFill>
                          <a:effectLst/>
                        </a:rPr>
                        <a:t>17</a:t>
                      </a:r>
                      <a:endParaRPr lang="en-IN" sz="1800" dirty="0">
                        <a:solidFill>
                          <a:schemeClr val="accent3">
                            <a:lumMod val="75000"/>
                          </a:schemeClr>
                        </a:solidFill>
                        <a:effectLst/>
                        <a:latin typeface="Calibri"/>
                        <a:ea typeface="Calibri"/>
                        <a:cs typeface="Times New Roman"/>
                      </a:endParaRPr>
                    </a:p>
                  </a:txBody>
                  <a:tcPr marL="68580" marR="68580" marT="0" marB="0" anchor="ctr"/>
                </a:tc>
              </a:tr>
              <a:tr h="386486">
                <a:tc>
                  <a:txBody>
                    <a:bodyPr/>
                    <a:lstStyle/>
                    <a:p>
                      <a:pPr algn="ctr">
                        <a:spcAft>
                          <a:spcPts val="0"/>
                        </a:spcAft>
                      </a:pPr>
                      <a:r>
                        <a:rPr lang="en-US" sz="1400">
                          <a:effectLst/>
                        </a:rPr>
                        <a:t> </a:t>
                      </a:r>
                      <a:endParaRPr lang="en-IN" sz="1400">
                        <a:effectLst/>
                        <a:latin typeface="Calibri"/>
                        <a:ea typeface="Calibri"/>
                        <a:cs typeface="Times New Roman"/>
                      </a:endParaRPr>
                    </a:p>
                  </a:txBody>
                  <a:tcPr marL="68580" marR="68580" marT="0" marB="0" anchor="ctr"/>
                </a:tc>
                <a:tc>
                  <a:txBody>
                    <a:bodyPr/>
                    <a:lstStyle/>
                    <a:p>
                      <a:pPr>
                        <a:spcAft>
                          <a:spcPts val="0"/>
                        </a:spcAft>
                      </a:pPr>
                      <a:r>
                        <a:rPr lang="en-US" sz="1800" dirty="0">
                          <a:effectLst/>
                        </a:rPr>
                        <a:t>Total</a:t>
                      </a:r>
                      <a:endParaRPr lang="en-IN" sz="1800" dirty="0">
                        <a:effectLst/>
                        <a:latin typeface="Calibri"/>
                        <a:ea typeface="Calibri"/>
                        <a:cs typeface="Times New Roman"/>
                      </a:endParaRPr>
                    </a:p>
                  </a:txBody>
                  <a:tcPr marL="68580" marR="68580" marT="0" marB="0" anchor="ctr"/>
                </a:tc>
                <a:tc>
                  <a:txBody>
                    <a:bodyPr/>
                    <a:lstStyle/>
                    <a:p>
                      <a:pPr algn="ctr">
                        <a:spcAft>
                          <a:spcPts val="0"/>
                        </a:spcAft>
                      </a:pPr>
                      <a:r>
                        <a:rPr lang="en-US" sz="1800" dirty="0">
                          <a:effectLst/>
                        </a:rPr>
                        <a:t>943</a:t>
                      </a:r>
                      <a:endParaRPr lang="en-IN" sz="1800" dirty="0">
                        <a:effectLst/>
                        <a:latin typeface="Calibri"/>
                        <a:ea typeface="Calibri"/>
                        <a:cs typeface="Times New Roman"/>
                      </a:endParaRPr>
                    </a:p>
                  </a:txBody>
                  <a:tcPr marL="68580" marR="68580" marT="0" marB="0" anchor="ctr"/>
                </a:tc>
                <a:tc>
                  <a:txBody>
                    <a:bodyPr/>
                    <a:lstStyle/>
                    <a:p>
                      <a:pPr algn="ctr">
                        <a:spcAft>
                          <a:spcPts val="0"/>
                        </a:spcAft>
                      </a:pPr>
                      <a:r>
                        <a:rPr lang="en-US" sz="1800" dirty="0" smtClean="0">
                          <a:effectLst/>
                          <a:latin typeface="Calibri"/>
                          <a:ea typeface="Calibri"/>
                          <a:cs typeface="Times New Roman"/>
                        </a:rPr>
                        <a:t>251</a:t>
                      </a:r>
                      <a:endParaRPr lang="en-IN" sz="1800" dirty="0">
                        <a:effectLst/>
                        <a:latin typeface="Calibri"/>
                        <a:ea typeface="Calibri"/>
                        <a:cs typeface="Times New Roman"/>
                      </a:endParaRPr>
                    </a:p>
                  </a:txBody>
                  <a:tcPr marL="68580" marR="68580" marT="0" marB="0" anchor="ctr"/>
                </a:tc>
                <a:tc>
                  <a:txBody>
                    <a:bodyPr/>
                    <a:lstStyle/>
                    <a:p>
                      <a:pPr algn="ctr">
                        <a:spcAft>
                          <a:spcPts val="0"/>
                        </a:spcAft>
                      </a:pPr>
                      <a:r>
                        <a:rPr lang="en-US" sz="1800" dirty="0">
                          <a:effectLst/>
                        </a:rPr>
                        <a:t>113</a:t>
                      </a:r>
                      <a:endParaRPr lang="en-IN" sz="1800" dirty="0">
                        <a:effectLst/>
                        <a:latin typeface="Calibri"/>
                        <a:ea typeface="Calibri"/>
                        <a:cs typeface="Times New Roman"/>
                      </a:endParaRPr>
                    </a:p>
                  </a:txBody>
                  <a:tcPr marL="68580" marR="68580" marT="0" marB="0" anchor="ctr"/>
                </a:tc>
                <a:tc>
                  <a:txBody>
                    <a:bodyPr/>
                    <a:lstStyle/>
                    <a:p>
                      <a:pPr algn="ctr">
                        <a:spcAft>
                          <a:spcPts val="0"/>
                        </a:spcAft>
                      </a:pPr>
                      <a:r>
                        <a:rPr lang="en-US" sz="1800" dirty="0">
                          <a:effectLst/>
                        </a:rPr>
                        <a:t>830</a:t>
                      </a:r>
                      <a:endParaRPr lang="en-IN" sz="1800" dirty="0">
                        <a:effectLst/>
                        <a:latin typeface="Calibri"/>
                        <a:ea typeface="Calibri"/>
                        <a:cs typeface="Times New Roman"/>
                      </a:endParaRPr>
                    </a:p>
                  </a:txBody>
                  <a:tcPr marL="68580" marR="68580" marT="0" marB="0" anchor="ctr"/>
                </a:tc>
                <a:tc>
                  <a:txBody>
                    <a:bodyPr/>
                    <a:lstStyle/>
                    <a:p>
                      <a:pPr algn="ctr">
                        <a:spcAft>
                          <a:spcPts val="0"/>
                        </a:spcAft>
                      </a:pPr>
                      <a:r>
                        <a:rPr lang="en-US" sz="1800" dirty="0">
                          <a:effectLst/>
                        </a:rPr>
                        <a:t>113</a:t>
                      </a:r>
                      <a:endParaRPr lang="en-IN" sz="1800" dirty="0">
                        <a:effectLst/>
                        <a:latin typeface="Calibri"/>
                        <a:ea typeface="Calibri"/>
                        <a:cs typeface="Times New Roman"/>
                      </a:endParaRPr>
                    </a:p>
                  </a:txBody>
                  <a:tcPr marL="68580" marR="68580" marT="0" marB="0" anchor="ctr"/>
                </a:tc>
              </a:tr>
            </a:tbl>
          </a:graphicData>
        </a:graphic>
      </p:graphicFrame>
      <p:pic>
        <p:nvPicPr>
          <p:cNvPr id="4098"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7343" y="21771"/>
            <a:ext cx="3384000"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D6CA349F-F678-4F57-981F-26FDFB6BEF89}" type="slidenum">
              <a:rPr lang="en-US" altLang="en-US" smtClean="0"/>
              <a:pPr>
                <a:defRPr/>
              </a:pPr>
              <a:t>7</a:t>
            </a:fld>
            <a:endParaRPr lang="en-US" altLang="en-US"/>
          </a:p>
        </p:txBody>
      </p:sp>
    </p:spTree>
    <p:extLst>
      <p:ext uri="{BB962C8B-B14F-4D97-AF65-F5344CB8AC3E}">
        <p14:creationId xmlns:p14="http://schemas.microsoft.com/office/powerpoint/2010/main" val="708636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1736725" y="2271713"/>
            <a:ext cx="7407275" cy="3976687"/>
          </a:xfrm>
        </p:spPr>
        <p:txBody>
          <a:bodyPr>
            <a:noAutofit/>
          </a:bodyPr>
          <a:lstStyle/>
          <a:p>
            <a:pPr algn="ctr" eaLnBrk="1" fontAlgn="auto" hangingPunct="1">
              <a:spcAft>
                <a:spcPts val="0"/>
              </a:spcAft>
              <a:buClr>
                <a:schemeClr val="accent3"/>
              </a:buClr>
              <a:defRPr/>
            </a:pPr>
            <a:endParaRPr lang="en-IN" sz="1800" b="1" dirty="0" smtClean="0">
              <a:solidFill>
                <a:srgbClr val="002060"/>
              </a:solidFill>
              <a:latin typeface="Garamond" pitchFamily="18" charset="0"/>
            </a:endParaRPr>
          </a:p>
          <a:p>
            <a:pPr algn="ctr" eaLnBrk="1" fontAlgn="auto" hangingPunct="1">
              <a:spcAft>
                <a:spcPts val="0"/>
              </a:spcAft>
              <a:buClr>
                <a:schemeClr val="accent3"/>
              </a:buClr>
              <a:defRPr/>
            </a:pPr>
            <a:endParaRPr lang="en-US" sz="1800" b="1" dirty="0" smtClean="0">
              <a:solidFill>
                <a:srgbClr val="002060"/>
              </a:solidFill>
              <a:latin typeface="Garamond" pitchFamily="18" charset="0"/>
            </a:endParaRPr>
          </a:p>
          <a:p>
            <a:pPr algn="ctr" eaLnBrk="1" fontAlgn="auto" hangingPunct="1">
              <a:spcAft>
                <a:spcPts val="0"/>
              </a:spcAft>
              <a:buClr>
                <a:schemeClr val="accent3"/>
              </a:buClr>
              <a:defRPr/>
            </a:pPr>
            <a:endParaRPr lang="en-IN" sz="1800" b="1" dirty="0" smtClean="0">
              <a:solidFill>
                <a:srgbClr val="002060"/>
              </a:solidFill>
              <a:latin typeface="Garamond" pitchFamily="18" charset="0"/>
            </a:endParaRPr>
          </a:p>
        </p:txBody>
      </p:sp>
      <p:graphicFrame>
        <p:nvGraphicFramePr>
          <p:cNvPr id="8" name="Chart 7"/>
          <p:cNvGraphicFramePr>
            <a:graphicFrameLocks/>
          </p:cNvGraphicFramePr>
          <p:nvPr>
            <p:extLst>
              <p:ext uri="{D42A27DB-BD31-4B8C-83A1-F6EECF244321}">
                <p14:modId xmlns:p14="http://schemas.microsoft.com/office/powerpoint/2010/main" val="3296954097"/>
              </p:ext>
            </p:extLst>
          </p:nvPr>
        </p:nvGraphicFramePr>
        <p:xfrm>
          <a:off x="1371600" y="1143000"/>
          <a:ext cx="7391400"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p:cNvSpPr>
            <a:spLocks noGrp="1"/>
          </p:cNvSpPr>
          <p:nvPr>
            <p:ph type="sldNum" sz="quarter" idx="12"/>
          </p:nvPr>
        </p:nvSpPr>
        <p:spPr/>
        <p:txBody>
          <a:bodyPr/>
          <a:lstStyle/>
          <a:p>
            <a:pPr>
              <a:defRPr/>
            </a:pPr>
            <a:fld id="{7CC1940D-38B3-4959-90FD-E48DD65973DC}" type="slidenum">
              <a:rPr lang="en-US" altLang="en-US" smtClean="0"/>
              <a:pPr>
                <a:defRPr/>
              </a:pPr>
              <a:t>8</a:t>
            </a:fld>
            <a:endParaRPr lang="en-US" altLang="en-US"/>
          </a:p>
        </p:txBody>
      </p:sp>
    </p:spTree>
    <p:extLst>
      <p:ext uri="{BB962C8B-B14F-4D97-AF65-F5344CB8AC3E}">
        <p14:creationId xmlns:p14="http://schemas.microsoft.com/office/powerpoint/2010/main" val="35146281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152400"/>
            <a:ext cx="4343400" cy="1447800"/>
          </a:xfrm>
        </p:spPr>
        <p:txBody>
          <a:bodyPr>
            <a:noAutofit/>
          </a:bodyPr>
          <a:lstStyle/>
          <a:p>
            <a:pPr>
              <a:defRPr/>
            </a:pPr>
            <a:r>
              <a:rPr lang="en-IN" sz="2800" dirty="0">
                <a:solidFill>
                  <a:srgbClr val="7030A0"/>
                </a:solidFill>
                <a:latin typeface="Century Schoolbook" pitchFamily="18" charset="0"/>
              </a:rPr>
              <a:t>Website of </a:t>
            </a:r>
            <a:r>
              <a:rPr lang="en-IN" sz="2800" dirty="0" smtClean="0">
                <a:solidFill>
                  <a:srgbClr val="7030A0"/>
                </a:solidFill>
                <a:latin typeface="Century Schoolbook" pitchFamily="18" charset="0"/>
              </a:rPr>
              <a:t>Astronomy </a:t>
            </a:r>
            <a:r>
              <a:rPr lang="en-IN" sz="2800" dirty="0">
                <a:solidFill>
                  <a:srgbClr val="7030A0"/>
                </a:solidFill>
                <a:latin typeface="Century Schoolbook" pitchFamily="18" charset="0"/>
              </a:rPr>
              <a:t>and Astrophysics </a:t>
            </a:r>
            <a:r>
              <a:rPr lang="en-IN" sz="2800" dirty="0" smtClean="0">
                <a:solidFill>
                  <a:srgbClr val="7030A0"/>
                </a:solidFill>
                <a:latin typeface="Century Schoolbook" pitchFamily="18" charset="0"/>
              </a:rPr>
              <a:t>Libraries </a:t>
            </a:r>
            <a:r>
              <a:rPr lang="en-IN" sz="2800" dirty="0" smtClean="0">
                <a:solidFill>
                  <a:schemeClr val="accent3"/>
                </a:solidFill>
                <a:latin typeface="Century Schoolbook" pitchFamily="18" charset="0"/>
              </a:rPr>
              <a:t>(</a:t>
            </a:r>
            <a:r>
              <a:rPr lang="en-IN" sz="2800" i="1" dirty="0" smtClean="0">
                <a:solidFill>
                  <a:schemeClr val="accent3"/>
                </a:solidFill>
                <a:latin typeface="Century Schoolbook" pitchFamily="18" charset="0"/>
              </a:rPr>
              <a:t>sample</a:t>
            </a:r>
            <a:r>
              <a:rPr lang="en-IN" sz="2800" dirty="0" smtClean="0">
                <a:solidFill>
                  <a:schemeClr val="accent3"/>
                </a:solidFill>
                <a:latin typeface="Century Schoolbook" pitchFamily="18" charset="0"/>
              </a:rPr>
              <a:t>)</a:t>
            </a:r>
            <a:endParaRPr lang="en-US" dirty="0">
              <a:solidFill>
                <a:schemeClr val="accent3"/>
              </a:solidFill>
            </a:endParaRPr>
          </a:p>
        </p:txBody>
      </p:sp>
      <p:sp>
        <p:nvSpPr>
          <p:cNvPr id="3" name="Subtitle 2"/>
          <p:cNvSpPr>
            <a:spLocks noGrp="1"/>
          </p:cNvSpPr>
          <p:nvPr>
            <p:ph type="subTitle" idx="1"/>
          </p:nvPr>
        </p:nvSpPr>
        <p:spPr>
          <a:xfrm>
            <a:off x="1431925" y="2286000"/>
            <a:ext cx="7407275" cy="4114800"/>
          </a:xfrm>
        </p:spPr>
        <p:txBody>
          <a:bodyPr>
            <a:normAutofit/>
          </a:bodyPr>
          <a:lstStyle/>
          <a:p>
            <a:pPr algn="just" eaLnBrk="1" fontAlgn="auto" hangingPunct="1">
              <a:lnSpc>
                <a:spcPct val="80000"/>
              </a:lnSpc>
              <a:spcAft>
                <a:spcPts val="0"/>
              </a:spcAft>
              <a:buClr>
                <a:schemeClr val="accent3"/>
              </a:buClr>
              <a:buFont typeface="Wingdings" pitchFamily="2" charset="2"/>
              <a:buChar char="§"/>
              <a:defRPr/>
            </a:pPr>
            <a:endParaRPr lang="en-US" sz="2100" b="1" dirty="0" smtClean="0">
              <a:solidFill>
                <a:srgbClr val="002060"/>
              </a:solidFill>
              <a:latin typeface="Garamond" pitchFamily="18" charset="0"/>
            </a:endParaRPr>
          </a:p>
        </p:txBody>
      </p:sp>
      <p:pic>
        <p:nvPicPr>
          <p:cNvPr id="15365" name="Picture 3" descr="D:\Webo_RP_Articles\ARIES.pn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3513" y="18757"/>
            <a:ext cx="2630487"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1832448684"/>
              </p:ext>
            </p:extLst>
          </p:nvPr>
        </p:nvGraphicFramePr>
        <p:xfrm>
          <a:off x="1295398" y="2209797"/>
          <a:ext cx="7696202" cy="4343403"/>
        </p:xfrm>
        <a:graphic>
          <a:graphicData uri="http://schemas.openxmlformats.org/drawingml/2006/table">
            <a:tbl>
              <a:tblPr firstRow="1" firstCol="1" bandRow="1">
                <a:tableStyleId>{5C22544A-7EE6-4342-B048-85BDC9FD1C3A}</a:tableStyleId>
              </a:tblPr>
              <a:tblGrid>
                <a:gridCol w="586567"/>
                <a:gridCol w="2918635"/>
                <a:gridCol w="990600"/>
                <a:gridCol w="3200400"/>
              </a:tblGrid>
              <a:tr h="511960">
                <a:tc>
                  <a:txBody>
                    <a:bodyPr/>
                    <a:lstStyle/>
                    <a:p>
                      <a:pPr algn="ctr">
                        <a:lnSpc>
                          <a:spcPct val="115000"/>
                        </a:lnSpc>
                        <a:spcAft>
                          <a:spcPts val="0"/>
                        </a:spcAft>
                      </a:pPr>
                      <a:r>
                        <a:rPr lang="en-US" sz="1200" dirty="0">
                          <a:effectLst/>
                        </a:rPr>
                        <a:t>S.N.</a:t>
                      </a:r>
                      <a:endParaRPr lang="en-IN" sz="12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dirty="0">
                          <a:effectLst/>
                        </a:rPr>
                        <a:t>Astronomy and Astrophysics Library</a:t>
                      </a:r>
                      <a:endParaRPr lang="en-IN" sz="12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a:effectLst/>
                        </a:rPr>
                        <a:t>Country</a:t>
                      </a:r>
                      <a:endParaRPr lang="en-IN" sz="12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a:effectLst/>
                        </a:rPr>
                        <a:t>Website</a:t>
                      </a:r>
                      <a:endParaRPr lang="en-IN" sz="1200">
                        <a:effectLst/>
                        <a:latin typeface="Calibri"/>
                        <a:ea typeface="Calibri"/>
                        <a:cs typeface="Times New Roman"/>
                      </a:endParaRPr>
                    </a:p>
                  </a:txBody>
                  <a:tcPr marL="68580" marR="68580" marT="0" marB="0" anchor="ctr"/>
                </a:tc>
              </a:tr>
              <a:tr h="511960">
                <a:tc>
                  <a:txBody>
                    <a:bodyPr/>
                    <a:lstStyle/>
                    <a:p>
                      <a:pPr algn="ctr">
                        <a:lnSpc>
                          <a:spcPct val="115000"/>
                        </a:lnSpc>
                        <a:spcAft>
                          <a:spcPts val="0"/>
                        </a:spcAft>
                      </a:pPr>
                      <a:r>
                        <a:rPr lang="en-US" sz="1200">
                          <a:effectLst/>
                        </a:rPr>
                        <a:t>1</a:t>
                      </a:r>
                      <a:endParaRPr lang="en-IN" sz="1200">
                        <a:effectLst/>
                        <a:latin typeface="Calibri"/>
                        <a:ea typeface="Calibri"/>
                        <a:cs typeface="Times New Roman"/>
                      </a:endParaRPr>
                    </a:p>
                  </a:txBody>
                  <a:tcPr marL="68580" marR="68580" marT="0" marB="0" anchor="ctr"/>
                </a:tc>
                <a:tc>
                  <a:txBody>
                    <a:bodyPr/>
                    <a:lstStyle/>
                    <a:p>
                      <a:pPr>
                        <a:lnSpc>
                          <a:spcPct val="115000"/>
                        </a:lnSpc>
                        <a:spcAft>
                          <a:spcPts val="0"/>
                        </a:spcAft>
                      </a:pPr>
                      <a:r>
                        <a:rPr lang="en-US" sz="1200" dirty="0">
                          <a:effectLst/>
                        </a:rPr>
                        <a:t>Aryabhatta Research Institute of Observational Sciences Library</a:t>
                      </a:r>
                      <a:endParaRPr lang="en-IN" sz="12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a:effectLst/>
                        </a:rPr>
                        <a:t>India</a:t>
                      </a:r>
                      <a:endParaRPr lang="en-IN" sz="1200">
                        <a:effectLst/>
                        <a:latin typeface="Calibri"/>
                        <a:ea typeface="Calibri"/>
                        <a:cs typeface="Times New Roman"/>
                      </a:endParaRPr>
                    </a:p>
                  </a:txBody>
                  <a:tcPr marL="68580" marR="68580" marT="0" marB="0" anchor="ctr"/>
                </a:tc>
                <a:tc>
                  <a:txBody>
                    <a:bodyPr/>
                    <a:lstStyle/>
                    <a:p>
                      <a:pPr>
                        <a:lnSpc>
                          <a:spcPct val="115000"/>
                        </a:lnSpc>
                        <a:spcAft>
                          <a:spcPts val="0"/>
                        </a:spcAft>
                      </a:pPr>
                      <a:r>
                        <a:rPr lang="en-US" sz="1200">
                          <a:effectLst/>
                        </a:rPr>
                        <a:t>http://www.aries.res.in/facilities/library/</a:t>
                      </a:r>
                      <a:endParaRPr lang="en-IN" sz="1200">
                        <a:effectLst/>
                        <a:latin typeface="Calibri"/>
                        <a:ea typeface="Calibri"/>
                        <a:cs typeface="Times New Roman"/>
                      </a:endParaRPr>
                    </a:p>
                  </a:txBody>
                  <a:tcPr marL="68580" marR="68580" marT="0" marB="0" anchor="ctr"/>
                </a:tc>
              </a:tr>
              <a:tr h="247723">
                <a:tc>
                  <a:txBody>
                    <a:bodyPr/>
                    <a:lstStyle/>
                    <a:p>
                      <a:pPr algn="ctr">
                        <a:lnSpc>
                          <a:spcPct val="115000"/>
                        </a:lnSpc>
                        <a:spcAft>
                          <a:spcPts val="0"/>
                        </a:spcAft>
                      </a:pPr>
                      <a:r>
                        <a:rPr lang="en-US" sz="1200">
                          <a:effectLst/>
                        </a:rPr>
                        <a:t>2</a:t>
                      </a:r>
                      <a:endParaRPr lang="en-IN" sz="1200">
                        <a:effectLst/>
                        <a:latin typeface="Calibri"/>
                        <a:ea typeface="Calibri"/>
                        <a:cs typeface="Times New Roman"/>
                      </a:endParaRPr>
                    </a:p>
                  </a:txBody>
                  <a:tcPr marL="68580" marR="68580" marT="0" marB="0" anchor="ctr"/>
                </a:tc>
                <a:tc>
                  <a:txBody>
                    <a:bodyPr/>
                    <a:lstStyle/>
                    <a:p>
                      <a:pPr>
                        <a:lnSpc>
                          <a:spcPct val="115000"/>
                        </a:lnSpc>
                        <a:spcAft>
                          <a:spcPts val="0"/>
                        </a:spcAft>
                      </a:pPr>
                      <a:r>
                        <a:rPr lang="en-US" sz="1200" dirty="0">
                          <a:effectLst/>
                        </a:rPr>
                        <a:t>Indian Institute of Astrophysics Library</a:t>
                      </a:r>
                      <a:endParaRPr lang="en-IN" sz="12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dirty="0">
                          <a:effectLst/>
                        </a:rPr>
                        <a:t>‘’</a:t>
                      </a:r>
                      <a:endParaRPr lang="en-IN" sz="12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n-US" sz="1200">
                          <a:effectLst/>
                        </a:rPr>
                        <a:t>http://www.iiap.res.in/facilities/library</a:t>
                      </a:r>
                      <a:endParaRPr lang="en-IN" sz="1200">
                        <a:effectLst/>
                        <a:latin typeface="Calibri"/>
                        <a:ea typeface="Calibri"/>
                        <a:cs typeface="Times New Roman"/>
                      </a:endParaRPr>
                    </a:p>
                  </a:txBody>
                  <a:tcPr marL="68580" marR="68580" marT="0" marB="0" anchor="ctr"/>
                </a:tc>
              </a:tr>
              <a:tr h="511960">
                <a:tc>
                  <a:txBody>
                    <a:bodyPr/>
                    <a:lstStyle/>
                    <a:p>
                      <a:pPr algn="ctr">
                        <a:lnSpc>
                          <a:spcPct val="115000"/>
                        </a:lnSpc>
                        <a:spcAft>
                          <a:spcPts val="0"/>
                        </a:spcAft>
                      </a:pPr>
                      <a:r>
                        <a:rPr lang="en-US" sz="1200">
                          <a:effectLst/>
                        </a:rPr>
                        <a:t>3</a:t>
                      </a:r>
                      <a:endParaRPr lang="en-IN" sz="1200">
                        <a:effectLst/>
                        <a:latin typeface="Calibri"/>
                        <a:ea typeface="Calibri"/>
                        <a:cs typeface="Times New Roman"/>
                      </a:endParaRPr>
                    </a:p>
                  </a:txBody>
                  <a:tcPr marL="68580" marR="68580" marT="0" marB="0" anchor="ctr"/>
                </a:tc>
                <a:tc>
                  <a:txBody>
                    <a:bodyPr/>
                    <a:lstStyle/>
                    <a:p>
                      <a:pPr>
                        <a:lnSpc>
                          <a:spcPct val="115000"/>
                        </a:lnSpc>
                        <a:spcAft>
                          <a:spcPts val="0"/>
                        </a:spcAft>
                      </a:pPr>
                      <a:r>
                        <a:rPr lang="en-US" sz="1200" dirty="0">
                          <a:effectLst/>
                        </a:rPr>
                        <a:t>Inter-University Centre for Astronomy and  Astrophysics Library</a:t>
                      </a:r>
                      <a:endParaRPr lang="en-IN" sz="12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dirty="0">
                          <a:effectLst/>
                        </a:rPr>
                        <a:t>‘’</a:t>
                      </a:r>
                      <a:endParaRPr lang="en-IN" sz="12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n-US" sz="1200">
                          <a:effectLst/>
                        </a:rPr>
                        <a:t>http://www.iucaa.ernet.in/~library/</a:t>
                      </a:r>
                      <a:endParaRPr lang="en-IN" sz="1200">
                        <a:effectLst/>
                        <a:latin typeface="Calibri"/>
                        <a:ea typeface="Calibri"/>
                        <a:cs typeface="Times New Roman"/>
                      </a:endParaRPr>
                    </a:p>
                  </a:txBody>
                  <a:tcPr marL="68580" marR="68580" marT="0" marB="0" anchor="ctr"/>
                </a:tc>
              </a:tr>
              <a:tr h="511960">
                <a:tc>
                  <a:txBody>
                    <a:bodyPr/>
                    <a:lstStyle/>
                    <a:p>
                      <a:pPr algn="ctr">
                        <a:lnSpc>
                          <a:spcPct val="115000"/>
                        </a:lnSpc>
                        <a:spcAft>
                          <a:spcPts val="0"/>
                        </a:spcAft>
                      </a:pPr>
                      <a:r>
                        <a:rPr lang="en-US" sz="1200">
                          <a:effectLst/>
                        </a:rPr>
                        <a:t>4</a:t>
                      </a:r>
                      <a:endParaRPr lang="en-IN" sz="1200">
                        <a:effectLst/>
                        <a:latin typeface="Calibri"/>
                        <a:ea typeface="Calibri"/>
                        <a:cs typeface="Times New Roman"/>
                      </a:endParaRPr>
                    </a:p>
                  </a:txBody>
                  <a:tcPr marL="68580" marR="68580" marT="0" marB="0" anchor="ctr"/>
                </a:tc>
                <a:tc>
                  <a:txBody>
                    <a:bodyPr/>
                    <a:lstStyle/>
                    <a:p>
                      <a:pPr>
                        <a:lnSpc>
                          <a:spcPct val="115000"/>
                        </a:lnSpc>
                        <a:spcAft>
                          <a:spcPts val="0"/>
                        </a:spcAft>
                      </a:pPr>
                      <a:r>
                        <a:rPr lang="en-US" sz="1200" dirty="0">
                          <a:effectLst/>
                        </a:rPr>
                        <a:t>National Centre for Radio Astrophysics Library</a:t>
                      </a:r>
                      <a:endParaRPr lang="en-IN" sz="12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dirty="0">
                          <a:effectLst/>
                        </a:rPr>
                        <a:t>‘’</a:t>
                      </a:r>
                      <a:endParaRPr lang="en-IN" sz="1200" dirty="0">
                        <a:effectLst/>
                        <a:latin typeface="Calibri"/>
                        <a:ea typeface="Calibri"/>
                        <a:cs typeface="Times New Roman"/>
                      </a:endParaRPr>
                    </a:p>
                  </a:txBody>
                  <a:tcPr marL="68580" marR="68580" marT="0" marB="0" anchor="ctr"/>
                </a:tc>
                <a:tc>
                  <a:txBody>
                    <a:bodyPr/>
                    <a:lstStyle/>
                    <a:p>
                      <a:pPr>
                        <a:lnSpc>
                          <a:spcPct val="115000"/>
                        </a:lnSpc>
                        <a:spcAft>
                          <a:spcPts val="0"/>
                        </a:spcAft>
                      </a:pPr>
                      <a:r>
                        <a:rPr lang="en-US" sz="1200" dirty="0">
                          <a:effectLst/>
                        </a:rPr>
                        <a:t>http://ncralib1.ncra.tifr.res.in/library/</a:t>
                      </a:r>
                      <a:endParaRPr lang="en-IN" sz="1200" dirty="0">
                        <a:effectLst/>
                        <a:latin typeface="Calibri"/>
                        <a:ea typeface="Calibri"/>
                        <a:cs typeface="Times New Roman"/>
                      </a:endParaRPr>
                    </a:p>
                  </a:txBody>
                  <a:tcPr marL="68580" marR="68580" marT="0" marB="0" anchor="ctr"/>
                </a:tc>
              </a:tr>
              <a:tr h="511960">
                <a:tc>
                  <a:txBody>
                    <a:bodyPr/>
                    <a:lstStyle/>
                    <a:p>
                      <a:pPr algn="ctr">
                        <a:lnSpc>
                          <a:spcPct val="115000"/>
                        </a:lnSpc>
                        <a:spcAft>
                          <a:spcPts val="0"/>
                        </a:spcAft>
                      </a:pPr>
                      <a:r>
                        <a:rPr lang="en-US" sz="1200">
                          <a:effectLst/>
                        </a:rPr>
                        <a:t>5</a:t>
                      </a:r>
                      <a:endParaRPr lang="en-IN" sz="1200">
                        <a:effectLst/>
                        <a:latin typeface="Calibri"/>
                        <a:ea typeface="Calibri"/>
                        <a:cs typeface="Times New Roman"/>
                      </a:endParaRPr>
                    </a:p>
                  </a:txBody>
                  <a:tcPr marL="68580" marR="68580" marT="0" marB="0" anchor="ctr"/>
                </a:tc>
                <a:tc>
                  <a:txBody>
                    <a:bodyPr/>
                    <a:lstStyle/>
                    <a:p>
                      <a:pPr>
                        <a:lnSpc>
                          <a:spcPct val="115000"/>
                        </a:lnSpc>
                        <a:spcAft>
                          <a:spcPts val="0"/>
                        </a:spcAft>
                      </a:pPr>
                      <a:r>
                        <a:rPr lang="en-US" sz="1200">
                          <a:effectLst/>
                        </a:rPr>
                        <a:t>Argentine Institute for Radio Astronomy Library</a:t>
                      </a:r>
                      <a:endParaRPr lang="en-IN" sz="12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a:effectLst/>
                        </a:rPr>
                        <a:t>Argentina</a:t>
                      </a:r>
                      <a:endParaRPr lang="en-IN" sz="1200">
                        <a:effectLst/>
                        <a:latin typeface="Calibri"/>
                        <a:ea typeface="Calibri"/>
                        <a:cs typeface="Times New Roman"/>
                      </a:endParaRPr>
                    </a:p>
                  </a:txBody>
                  <a:tcPr marL="68580" marR="68580" marT="0" marB="0" anchor="ctr"/>
                </a:tc>
                <a:tc>
                  <a:txBody>
                    <a:bodyPr/>
                    <a:lstStyle/>
                    <a:p>
                      <a:pPr>
                        <a:lnSpc>
                          <a:spcPct val="115000"/>
                        </a:lnSpc>
                        <a:spcAft>
                          <a:spcPts val="0"/>
                        </a:spcAft>
                      </a:pPr>
                      <a:r>
                        <a:rPr lang="en-US" sz="1200" dirty="0">
                          <a:effectLst/>
                        </a:rPr>
                        <a:t>http://www.iar-conicet.gov.ar/biblio/</a:t>
                      </a:r>
                      <a:endParaRPr lang="en-IN" sz="1200" dirty="0">
                        <a:effectLst/>
                        <a:latin typeface="Calibri"/>
                        <a:ea typeface="Calibri"/>
                        <a:cs typeface="Times New Roman"/>
                      </a:endParaRPr>
                    </a:p>
                  </a:txBody>
                  <a:tcPr marL="68580" marR="68580" marT="0" marB="0" anchor="ctr"/>
                </a:tc>
              </a:tr>
              <a:tr h="511960">
                <a:tc>
                  <a:txBody>
                    <a:bodyPr/>
                    <a:lstStyle/>
                    <a:p>
                      <a:pPr algn="ctr">
                        <a:lnSpc>
                          <a:spcPct val="115000"/>
                        </a:lnSpc>
                        <a:spcAft>
                          <a:spcPts val="0"/>
                        </a:spcAft>
                      </a:pPr>
                      <a:r>
                        <a:rPr lang="en-US" sz="1200">
                          <a:effectLst/>
                        </a:rPr>
                        <a:t>6</a:t>
                      </a:r>
                      <a:endParaRPr lang="en-IN" sz="1200">
                        <a:effectLst/>
                        <a:latin typeface="Calibri"/>
                        <a:ea typeface="Calibri"/>
                        <a:cs typeface="Times New Roman"/>
                      </a:endParaRPr>
                    </a:p>
                  </a:txBody>
                  <a:tcPr marL="68580" marR="68580" marT="0" marB="0" anchor="ctr"/>
                </a:tc>
                <a:tc>
                  <a:txBody>
                    <a:bodyPr/>
                    <a:lstStyle/>
                    <a:p>
                      <a:pPr>
                        <a:lnSpc>
                          <a:spcPct val="115000"/>
                        </a:lnSpc>
                        <a:spcAft>
                          <a:spcPts val="0"/>
                        </a:spcAft>
                      </a:pPr>
                      <a:r>
                        <a:rPr lang="en-US" sz="1200">
                          <a:effectLst/>
                        </a:rPr>
                        <a:t>Institute for Research in Astronomy and Astrophysics Library</a:t>
                      </a:r>
                      <a:endParaRPr lang="en-IN" sz="12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a:effectLst/>
                        </a:rPr>
                        <a:t>‘’</a:t>
                      </a:r>
                      <a:endParaRPr lang="en-IN" sz="1200">
                        <a:effectLst/>
                        <a:latin typeface="Calibri"/>
                        <a:ea typeface="Calibri"/>
                        <a:cs typeface="Times New Roman"/>
                      </a:endParaRPr>
                    </a:p>
                  </a:txBody>
                  <a:tcPr marL="68580" marR="68580" marT="0" marB="0" anchor="ctr"/>
                </a:tc>
                <a:tc>
                  <a:txBody>
                    <a:bodyPr/>
                    <a:lstStyle/>
                    <a:p>
                      <a:pPr>
                        <a:lnSpc>
                          <a:spcPct val="115000"/>
                        </a:lnSpc>
                        <a:spcAft>
                          <a:spcPts val="0"/>
                        </a:spcAft>
                      </a:pPr>
                      <a:r>
                        <a:rPr lang="en-US" sz="1200" dirty="0">
                          <a:effectLst/>
                        </a:rPr>
                        <a:t>http://www.iafe.uba.ar/docs/biblioteca.html</a:t>
                      </a:r>
                      <a:endParaRPr lang="en-IN" sz="1200" dirty="0">
                        <a:effectLst/>
                        <a:latin typeface="Calibri"/>
                        <a:ea typeface="Calibri"/>
                        <a:cs typeface="Times New Roman"/>
                      </a:endParaRPr>
                    </a:p>
                  </a:txBody>
                  <a:tcPr marL="68580" marR="68580" marT="0" marB="0" anchor="ctr"/>
                </a:tc>
              </a:tr>
              <a:tr h="511960">
                <a:tc>
                  <a:txBody>
                    <a:bodyPr/>
                    <a:lstStyle/>
                    <a:p>
                      <a:pPr algn="ctr">
                        <a:lnSpc>
                          <a:spcPct val="115000"/>
                        </a:lnSpc>
                        <a:spcAft>
                          <a:spcPts val="0"/>
                        </a:spcAft>
                      </a:pPr>
                      <a:r>
                        <a:rPr lang="en-US" sz="1200">
                          <a:effectLst/>
                        </a:rPr>
                        <a:t>7</a:t>
                      </a:r>
                      <a:endParaRPr lang="en-IN" sz="1200">
                        <a:effectLst/>
                        <a:latin typeface="Calibri"/>
                        <a:ea typeface="Calibri"/>
                        <a:cs typeface="Times New Roman"/>
                      </a:endParaRPr>
                    </a:p>
                  </a:txBody>
                  <a:tcPr marL="68580" marR="68580" marT="0" marB="0" anchor="ctr"/>
                </a:tc>
                <a:tc>
                  <a:txBody>
                    <a:bodyPr/>
                    <a:lstStyle/>
                    <a:p>
                      <a:pPr>
                        <a:lnSpc>
                          <a:spcPct val="115000"/>
                        </a:lnSpc>
                        <a:spcAft>
                          <a:spcPts val="0"/>
                        </a:spcAft>
                      </a:pPr>
                      <a:r>
                        <a:rPr lang="en-US" sz="1200">
                          <a:effectLst/>
                        </a:rPr>
                        <a:t>Astronomical Society of South Australia Library</a:t>
                      </a:r>
                      <a:endParaRPr lang="en-IN" sz="12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a:effectLst/>
                        </a:rPr>
                        <a:t>Australia</a:t>
                      </a:r>
                      <a:endParaRPr lang="en-IN" sz="1200">
                        <a:effectLst/>
                        <a:latin typeface="Calibri"/>
                        <a:ea typeface="Calibri"/>
                        <a:cs typeface="Times New Roman"/>
                      </a:endParaRPr>
                    </a:p>
                  </a:txBody>
                  <a:tcPr marL="68580" marR="68580" marT="0" marB="0" anchor="ctr"/>
                </a:tc>
                <a:tc>
                  <a:txBody>
                    <a:bodyPr/>
                    <a:lstStyle/>
                    <a:p>
                      <a:pPr>
                        <a:lnSpc>
                          <a:spcPct val="115000"/>
                        </a:lnSpc>
                        <a:spcAft>
                          <a:spcPts val="0"/>
                        </a:spcAft>
                      </a:pPr>
                      <a:r>
                        <a:rPr lang="en-US" sz="1200" dirty="0">
                          <a:effectLst/>
                        </a:rPr>
                        <a:t>http://www.assa.org.au/facilities/library/</a:t>
                      </a:r>
                      <a:endParaRPr lang="en-IN" sz="1200" dirty="0">
                        <a:effectLst/>
                        <a:latin typeface="Calibri"/>
                        <a:ea typeface="Calibri"/>
                        <a:cs typeface="Times New Roman"/>
                      </a:endParaRPr>
                    </a:p>
                  </a:txBody>
                  <a:tcPr marL="68580" marR="68580" marT="0" marB="0" anchor="ctr"/>
                </a:tc>
              </a:tr>
              <a:tr h="511960">
                <a:tc>
                  <a:txBody>
                    <a:bodyPr/>
                    <a:lstStyle/>
                    <a:p>
                      <a:pPr algn="ctr">
                        <a:lnSpc>
                          <a:spcPct val="115000"/>
                        </a:lnSpc>
                        <a:spcAft>
                          <a:spcPts val="0"/>
                        </a:spcAft>
                      </a:pPr>
                      <a:r>
                        <a:rPr lang="en-US" sz="1200">
                          <a:effectLst/>
                        </a:rPr>
                        <a:t>8</a:t>
                      </a:r>
                      <a:endParaRPr lang="en-IN" sz="1200">
                        <a:effectLst/>
                        <a:latin typeface="Calibri"/>
                        <a:ea typeface="Calibri"/>
                        <a:cs typeface="Times New Roman"/>
                      </a:endParaRPr>
                    </a:p>
                  </a:txBody>
                  <a:tcPr marL="68580" marR="68580" marT="0" marB="0" anchor="ctr"/>
                </a:tc>
                <a:tc>
                  <a:txBody>
                    <a:bodyPr/>
                    <a:lstStyle/>
                    <a:p>
                      <a:pPr>
                        <a:lnSpc>
                          <a:spcPct val="115000"/>
                        </a:lnSpc>
                        <a:spcAft>
                          <a:spcPts val="0"/>
                        </a:spcAft>
                      </a:pPr>
                      <a:r>
                        <a:rPr lang="en-US" sz="1200">
                          <a:effectLst/>
                        </a:rPr>
                        <a:t>Astronomy Library, University of Vienna</a:t>
                      </a:r>
                      <a:endParaRPr lang="en-IN" sz="12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a:effectLst/>
                        </a:rPr>
                        <a:t>Austria</a:t>
                      </a:r>
                      <a:endParaRPr lang="en-IN" sz="1200">
                        <a:effectLst/>
                        <a:latin typeface="Calibri"/>
                        <a:ea typeface="Calibri"/>
                        <a:cs typeface="Times New Roman"/>
                      </a:endParaRPr>
                    </a:p>
                  </a:txBody>
                  <a:tcPr marL="68580" marR="68580" marT="0" marB="0" anchor="ctr"/>
                </a:tc>
                <a:tc>
                  <a:txBody>
                    <a:bodyPr/>
                    <a:lstStyle/>
                    <a:p>
                      <a:pPr>
                        <a:lnSpc>
                          <a:spcPct val="115000"/>
                        </a:lnSpc>
                        <a:spcAft>
                          <a:spcPts val="0"/>
                        </a:spcAft>
                      </a:pPr>
                      <a:r>
                        <a:rPr lang="en-US" sz="1200" dirty="0">
                          <a:effectLst/>
                        </a:rPr>
                        <a:t>http://bibliothek.univie.ac.at/fb-astronomie/astronomy_library.html</a:t>
                      </a:r>
                      <a:endParaRPr lang="en-IN" sz="1200" dirty="0">
                        <a:effectLst/>
                        <a:latin typeface="Calibri"/>
                        <a:ea typeface="Calibri"/>
                        <a:cs typeface="Times New Roman"/>
                      </a:endParaRPr>
                    </a:p>
                  </a:txBody>
                  <a:tcPr marL="68580" marR="68580" marT="0" marB="0" anchor="ctr"/>
                </a:tc>
              </a:tr>
            </a:tbl>
          </a:graphicData>
        </a:graphic>
      </p:graphicFrame>
      <p:sp>
        <p:nvSpPr>
          <p:cNvPr id="5" name="Slide Number Placeholder 4"/>
          <p:cNvSpPr>
            <a:spLocks noGrp="1"/>
          </p:cNvSpPr>
          <p:nvPr>
            <p:ph type="sldNum" sz="quarter" idx="12"/>
          </p:nvPr>
        </p:nvSpPr>
        <p:spPr/>
        <p:txBody>
          <a:bodyPr/>
          <a:lstStyle/>
          <a:p>
            <a:pPr>
              <a:defRPr/>
            </a:pPr>
            <a:fld id="{D6CA349F-F678-4F57-981F-26FDFB6BEF89}" type="slidenum">
              <a:rPr lang="en-US" altLang="en-US" smtClean="0"/>
              <a:pPr>
                <a:defRPr/>
              </a:pPr>
              <a:t>9</a:t>
            </a:fld>
            <a:endParaRPr lang="en-US" altLang="en-US"/>
          </a:p>
        </p:txBody>
      </p:sp>
    </p:spTree>
    <p:extLst>
      <p:ext uri="{BB962C8B-B14F-4D97-AF65-F5344CB8AC3E}">
        <p14:creationId xmlns:p14="http://schemas.microsoft.com/office/powerpoint/2010/main" val="23028456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4860</TotalTime>
  <Words>5734</Words>
  <Application>Microsoft Office PowerPoint</Application>
  <PresentationFormat>On-screen Show (4:3)</PresentationFormat>
  <Paragraphs>948</Paragraphs>
  <Slides>68</Slides>
  <Notes>3</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Solstice</vt:lpstr>
      <vt:lpstr>PowerPoint Presentation</vt:lpstr>
      <vt:lpstr>Websites of  Astronomy And Astrophysics Libraries:  A Webometric Study</vt:lpstr>
      <vt:lpstr>Webometrics</vt:lpstr>
      <vt:lpstr>5 Metrics of Information</vt:lpstr>
      <vt:lpstr>Over view of Webometrics</vt:lpstr>
      <vt:lpstr>Purpose of  Webometric Study</vt:lpstr>
      <vt:lpstr>Astronomy related Institutions and Libraries’ Websites</vt:lpstr>
      <vt:lpstr>PowerPoint Presentation</vt:lpstr>
      <vt:lpstr>Website of Astronomy and Astrophysics Libraries (sample)</vt:lpstr>
      <vt:lpstr>PowerPoint Presentation</vt:lpstr>
      <vt:lpstr>Profiles of  Astronomy and Astrophysics Libraries</vt:lpstr>
      <vt:lpstr>Objectives of the study - I</vt:lpstr>
      <vt:lpstr>Objectives of the study - II</vt:lpstr>
      <vt:lpstr>Research Methodology</vt:lpstr>
      <vt:lpstr>Research Methodology</vt:lpstr>
      <vt:lpstr>Research Methodology</vt:lpstr>
      <vt:lpstr>Tools Used for  Data Collection</vt:lpstr>
      <vt:lpstr>Software Tools</vt:lpstr>
      <vt:lpstr>Data Collection</vt:lpstr>
      <vt:lpstr>Data Collection</vt:lpstr>
      <vt:lpstr>Data Collection</vt:lpstr>
      <vt:lpstr>Web Page Content Analysis </vt:lpstr>
      <vt:lpstr>Web Page Content Analysis </vt:lpstr>
      <vt:lpstr>Content Analysis </vt:lpstr>
      <vt:lpstr>Web Link Structure  Analysis </vt:lpstr>
      <vt:lpstr>Web Link Structure  Analysis (AA)</vt:lpstr>
      <vt:lpstr>Web Link Analysis AA Libraries in India and USA (Sample)</vt:lpstr>
      <vt:lpstr>Web Link Structure  Analysis (OBS)</vt:lpstr>
      <vt:lpstr>Web Link Structure  Analysis (SS)</vt:lpstr>
      <vt:lpstr>Link Analysis of AA, OBS and SS Libraries’ Websites</vt:lpstr>
      <vt:lpstr>Web Impact Factors (WIFs) </vt:lpstr>
      <vt:lpstr>Highest Web Impact Factors (WIFs)  Ranking - SWIF</vt:lpstr>
      <vt:lpstr>Highest Web Impact Factors (WIFs) Ranking - SLWIF</vt:lpstr>
      <vt:lpstr>Highest Web Impact Factors (WIFs) Ranking - ELWIF</vt:lpstr>
      <vt:lpstr>Highest Web Impact Factors (WIFs) Ranking - RWIF</vt:lpstr>
      <vt:lpstr>WISER</vt:lpstr>
      <vt:lpstr>Best Websites with Rich Files</vt:lpstr>
      <vt:lpstr>WISER Ranking</vt:lpstr>
      <vt:lpstr>Highest WISER Ranking</vt:lpstr>
      <vt:lpstr>Google PageRank </vt:lpstr>
      <vt:lpstr>Highest Google PageRank </vt:lpstr>
      <vt:lpstr>Alexa Traffic Rank </vt:lpstr>
      <vt:lpstr>Highest Alexa Traffic Rank </vt:lpstr>
      <vt:lpstr>Comparative Analysis of Ranking </vt:lpstr>
      <vt:lpstr>Comparative Analysis of  Ranking of the Websites of SS Libraries (sample)</vt:lpstr>
      <vt:lpstr>Comparative ranking of the Websites of  Space Science Libraries (Sample)</vt:lpstr>
      <vt:lpstr>Web speed Analysis</vt:lpstr>
      <vt:lpstr>Accessibility Error Analysis</vt:lpstr>
      <vt:lpstr>Link Network Analysis </vt:lpstr>
      <vt:lpstr>Link Network Analysis (AALW) </vt:lpstr>
      <vt:lpstr>Link Network Analysis (AALW) </vt:lpstr>
      <vt:lpstr>Link Network Analysis (OBSLW) </vt:lpstr>
      <vt:lpstr>Link Network Analysis (SSLW) </vt:lpstr>
      <vt:lpstr>Findings</vt:lpstr>
      <vt:lpstr>Findings</vt:lpstr>
      <vt:lpstr>Findings</vt:lpstr>
      <vt:lpstr>Findings</vt:lpstr>
      <vt:lpstr>Findings</vt:lpstr>
      <vt:lpstr>Findings</vt:lpstr>
      <vt:lpstr>Findings</vt:lpstr>
      <vt:lpstr>Findings</vt:lpstr>
      <vt:lpstr>Observations</vt:lpstr>
      <vt:lpstr>Suggestions</vt:lpstr>
      <vt:lpstr>Areas of Further Research</vt:lpstr>
      <vt:lpstr>Conclusion</vt:lpstr>
      <vt:lpstr>Publications</vt:lpstr>
      <vt:lpstr>Publications</vt:lpstr>
      <vt:lpstr>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Dell</cp:lastModifiedBy>
  <cp:revision>338</cp:revision>
  <dcterms:created xsi:type="dcterms:W3CDTF">2014-09-17T13:52:44Z</dcterms:created>
  <dcterms:modified xsi:type="dcterms:W3CDTF">2015-10-20T20:31:32Z</dcterms:modified>
</cp:coreProperties>
</file>