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A8175-966E-4D0C-835E-B16EBCC954DE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2963C-2CCA-49D1-B3CE-89F7B49BB36F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4BDB2-585D-4FEC-96C1-A74F65AAED8D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834D-C9FE-4F25-A734-6E2846C0AF0F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1691B1-8A51-4B3F-87B0-777600A298D3}" type="slidenum">
              <a:rPr lang="en-IN" smtClean="0">
                <a:latin typeface="Arial" charset="0"/>
                <a:cs typeface="Arial" charset="0"/>
              </a:rPr>
              <a:pPr/>
              <a:t>2</a:t>
            </a:fld>
            <a:endParaRPr lang="en-IN" smtClean="0">
              <a:latin typeface="Arial" charset="0"/>
              <a:cs typeface="Arial" charset="0"/>
            </a:endParaRPr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D49977-14C6-4E5F-B665-1C6A06787A00}" type="slidenum">
              <a:rPr lang="en-US" smtClean="0">
                <a:latin typeface="Arial" charset="0"/>
                <a:cs typeface="Arial" charset="0"/>
              </a:rPr>
              <a:pPr/>
              <a:t>11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7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7941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JADAVPUR HIGH SCHOOL (6th, January 2010)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A1873-DEA2-4FFE-AEB9-05E3DBAEE18D}" type="slidenum">
              <a:rPr lang="en-US" smtClean="0">
                <a:latin typeface="Arial" charset="0"/>
                <a:cs typeface="Arial" charset="0"/>
              </a:rPr>
              <a:pPr/>
              <a:t>12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8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8965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JADAVPUR HIGH SCHOOL (6th, January 2010)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356C67-CF17-4E4D-B263-0EC3F5359FE0}" type="slidenum">
              <a: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563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0EC030-B0FF-43EC-A976-6E0FE0E65024}" type="slidenum">
              <a:rPr lang="en-US" smtClean="0">
                <a:latin typeface="Arial" charset="0"/>
                <a:cs typeface="Arial" charset="0"/>
              </a:rPr>
              <a:pPr/>
              <a:t>16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71013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JADAVPUR HIGH SCHOOL (6th, January 2010)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7144F-9FD7-42B4-A4E2-44CA2F6AF31B}" type="slidenum">
              <a:rPr lang="de-DE" smtClean="0">
                <a:solidFill>
                  <a:prstClr val="black"/>
                </a:solidFill>
              </a:rPr>
              <a:pPr/>
              <a:t>24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734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03FCF-467E-4FC0-A09F-FED4402724B2}" type="slidenum">
              <a:rPr lang="en-IN" smtClean="0">
                <a:latin typeface="Arial" charset="0"/>
                <a:cs typeface="Arial" charset="0"/>
              </a:rPr>
              <a:pPr/>
              <a:t>3</a:t>
            </a:fld>
            <a:endParaRPr lang="en-IN" smtClean="0">
              <a:latin typeface="Arial" charset="0"/>
              <a:cs typeface="Arial" charset="0"/>
            </a:endParaRPr>
          </a:p>
        </p:txBody>
      </p:sp>
      <p:sp>
        <p:nvSpPr>
          <p:cNvPr id="107523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4A802B8-8657-49FB-A42A-4F4BA4032D63}" type="slidenum">
              <a:rPr lang="en-US" sz="1200">
                <a:latin typeface="Times New Roman" pitchFamily="18" charset="0"/>
                <a:cs typeface="Times New Roman" pitchFamily="18" charset="0"/>
              </a:rPr>
              <a:pPr algn="r"/>
              <a:t>3</a:t>
            </a:fld>
            <a:endParaRPr 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A7FEFB-464C-461D-BF68-43B3ECCC0139}" type="slidenum">
              <a:rPr lang="en-IN" smtClean="0">
                <a:latin typeface="Arial" charset="0"/>
                <a:cs typeface="Arial" charset="0"/>
              </a:rPr>
              <a:pPr/>
              <a:t>4</a:t>
            </a:fld>
            <a:endParaRPr lang="en-IN" smtClean="0">
              <a:latin typeface="Arial" charset="0"/>
              <a:cs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24F019D-3787-41F7-A5AD-FE5C988BCA8E}" type="slidenum">
              <a:rPr lang="en-US" sz="1200">
                <a:latin typeface="Times New Roman" pitchFamily="18" charset="0"/>
                <a:cs typeface="Times New Roman" pitchFamily="18" charset="0"/>
              </a:rPr>
              <a:pPr algn="r"/>
              <a:t>4</a:t>
            </a:fld>
            <a:endParaRPr 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54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7FA2C7-DB00-42C7-9652-6CC89EF5D45D}" type="slidenum">
              <a:rPr lang="en-IN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5</a:t>
            </a:fld>
            <a:endParaRPr lang="en-IN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232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31C610-DF66-4887-8069-E68CED9AEA96}" type="slidenum">
              <a:rPr lang="en-IN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6</a:t>
            </a:fld>
            <a:endParaRPr lang="en-IN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334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334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313349" name="Slide Number Placeholder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78813C9-EC9E-4BEC-8229-D2E20106773C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852FA7-AC06-42CF-B4FF-B00429914FD6}" type="slidenum">
              <a:rPr lang="en-IN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en-IN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461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76200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B485D6-0DDD-40BF-89F9-23C803353A41}" type="slidenum">
              <a:rPr 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58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AB8322-194E-48F4-BB64-09DBE4824F8D}" type="slidenum">
              <a:rPr lang="en-IN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9</a:t>
            </a:fld>
            <a:endParaRPr lang="en-IN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25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47B2DB-25DB-4F54-B73F-84E7DDAD146A}" type="slidenum">
              <a:rPr lang="en-US" smtClean="0">
                <a:latin typeface="Arial" charset="0"/>
                <a:cs typeface="Arial" charset="0"/>
              </a:rPr>
              <a:pPr/>
              <a:t>10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6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6917" name="Header Placeholder 4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JADAVPUR HIGH SCHOOL (6th, January 2010)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7AA33901-66B9-4E21-BFCC-B76C7FE91582}" type="datetime1">
              <a:rPr lang="en-US" noProof="0" smtClean="0"/>
              <a:pPr/>
              <a:t>10/25/2019</a:t>
            </a:fld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 smtClean="0"/>
              <a:t>Name of speaker / Title of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35183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B6EA4-ACA5-404B-A078-49DB1A8C5B95}" type="datetimeFigureOut">
              <a:rPr lang="en-US" smtClean="0"/>
              <a:t>10/25/2019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D37E0-D648-46DB-B6E2-1BB54CB912AB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248400" cy="457200"/>
          </a:xfrm>
          <a:solidFill>
            <a:srgbClr val="00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QCD Phase Diagram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5029200" y="914400"/>
            <a:ext cx="3886200" cy="30876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176713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What does the theory expect? </a:t>
            </a:r>
            <a:r>
              <a:rPr lang="de-DE">
                <a:solidFill>
                  <a:srgbClr val="FF0000"/>
                </a:solidFill>
              </a:rPr>
              <a:t>            → mainly predictions from lattice QCD: </a:t>
            </a:r>
          </a:p>
          <a:p>
            <a:pPr defTabSz="4176713">
              <a:spcBef>
                <a:spcPct val="50000"/>
              </a:spcBef>
              <a:buFontTx/>
              <a:buChar char="•"/>
            </a:pPr>
            <a:r>
              <a:rPr lang="de-DE">
                <a:solidFill>
                  <a:srgbClr val="FF0000"/>
                </a:solidFill>
              </a:rPr>
              <a:t> crossover transition from partonic to hadronic matter at small </a:t>
            </a:r>
            <a:r>
              <a:rPr lang="de-DE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de-DE" baseline="-25000">
                <a:solidFill>
                  <a:srgbClr val="FF0000"/>
                </a:solidFill>
              </a:rPr>
              <a:t>B</a:t>
            </a:r>
            <a:r>
              <a:rPr lang="de-DE">
                <a:solidFill>
                  <a:srgbClr val="FF0000"/>
                </a:solidFill>
              </a:rPr>
              <a:t> and high T</a:t>
            </a:r>
          </a:p>
          <a:p>
            <a:pPr defTabSz="4176713">
              <a:spcBef>
                <a:spcPct val="20000"/>
              </a:spcBef>
              <a:buFontTx/>
              <a:buChar char="•"/>
            </a:pPr>
            <a:r>
              <a:rPr lang="de-DE">
                <a:solidFill>
                  <a:srgbClr val="FF0000"/>
                </a:solidFill>
              </a:rPr>
              <a:t> critical endpoint in intermediate range of the phase diagram </a:t>
            </a:r>
          </a:p>
          <a:p>
            <a:pPr defTabSz="4176713">
              <a:spcBef>
                <a:spcPct val="20000"/>
              </a:spcBef>
              <a:buFontTx/>
              <a:buChar char="•"/>
            </a:pPr>
            <a:r>
              <a:rPr lang="de-DE">
                <a:solidFill>
                  <a:srgbClr val="FF0000"/>
                </a:solidFill>
              </a:rPr>
              <a:t> first order deconfinement phase transition at high </a:t>
            </a:r>
            <a:r>
              <a:rPr lang="de-DE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de-DE" baseline="-25000">
                <a:solidFill>
                  <a:srgbClr val="FF0000"/>
                </a:solidFill>
              </a:rPr>
              <a:t>B</a:t>
            </a:r>
            <a:r>
              <a:rPr lang="de-DE">
                <a:solidFill>
                  <a:srgbClr val="FF0000"/>
                </a:solidFill>
              </a:rPr>
              <a:t> but moderate T </a:t>
            </a: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28600" y="4572000"/>
            <a:ext cx="8915400" cy="25923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993300"/>
                </a:solidFill>
              </a:rPr>
              <a:t>The Compressed Baryonic Matter (CBM) experiment : Exploration  of the phase diagram at very high baryon densities and moderate temperatures to look for :</a:t>
            </a:r>
          </a:p>
          <a:p>
            <a:pPr lvl="1"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De-confinement phase transition at high temperature &amp; baryon density</a:t>
            </a:r>
          </a:p>
          <a:p>
            <a:pPr lvl="1">
              <a:buFontTx/>
              <a:buChar char="•"/>
            </a:pPr>
            <a:r>
              <a:rPr lang="en-US" b="1">
                <a:solidFill>
                  <a:srgbClr val="FF66FF"/>
                </a:solidFill>
              </a:rPr>
              <a:t>In-medium modification of hadrons – signal of the onset of chiral symmetry restoration.</a:t>
            </a:r>
          </a:p>
          <a:p>
            <a:pPr lvl="1">
              <a:buFontTx/>
              <a:buChar char="•"/>
            </a:pPr>
            <a:r>
              <a:rPr lang="en-US" b="1">
                <a:solidFill>
                  <a:srgbClr val="9900CC"/>
                </a:solidFill>
              </a:rPr>
              <a:t>Location of the critical end point</a:t>
            </a:r>
          </a:p>
          <a:p>
            <a:pPr lvl="1">
              <a:buFontTx/>
              <a:buChar char="•"/>
            </a:pPr>
            <a:endParaRPr lang="en-US" b="1">
              <a:solidFill>
                <a:srgbClr val="9900CC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>
              <a:solidFill>
                <a:srgbClr val="9900CC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>
              <a:solidFill>
                <a:srgbClr val="006600"/>
              </a:solidFill>
            </a:endParaRPr>
          </a:p>
        </p:txBody>
      </p:sp>
      <p:pic>
        <p:nvPicPr>
          <p:cNvPr id="25605" name="Picture 4" descr="loi_2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914400"/>
            <a:ext cx="48101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imhaAnm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1573213"/>
            <a:ext cx="58102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50913" y="1517650"/>
            <a:ext cx="10302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LHC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475038" y="2989263"/>
            <a:ext cx="944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GSI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-0.00139 C 0.071 0.00578 0.1 0.01295 0.12951 0.03608 C 0.15902 0.0592 0.19757 0.10893 0.21961 0.13737 C 0.24166 0.16582 0.25173 0.18617 0.26198 0.20675 " pathEditMode="relative" ptsTypes="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8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C33E2A-093D-468E-B1D4-42974A526D64}" type="slidenum">
              <a:rPr lang="en-US" smtClean="0">
                <a:latin typeface="Arial" charset="0"/>
                <a:cs typeface="Arial" charset="0"/>
              </a:rPr>
              <a:pPr/>
              <a:t>10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6250"/>
            <a:ext cx="8748713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68313" y="6345238"/>
            <a:ext cx="8275637" cy="40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Indian Delegates in the ALICE experiment for the LHC Inauguration</a:t>
            </a:r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6659563" y="5805488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21</a:t>
            </a:r>
            <a:r>
              <a:rPr lang="en-US" b="1" baseline="30000">
                <a:solidFill>
                  <a:srgbClr val="FFFF00"/>
                </a:solidFill>
              </a:rPr>
              <a:t>st</a:t>
            </a:r>
            <a:r>
              <a:rPr lang="en-US" b="1">
                <a:solidFill>
                  <a:srgbClr val="FFFF00"/>
                </a:solidFill>
              </a:rPr>
              <a:t> October, 2008</a:t>
            </a:r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534298-41C5-411E-AE21-1413A6A777A1}" type="slidenum">
              <a:rPr lang="en-US" smtClean="0">
                <a:latin typeface="Arial" charset="0"/>
                <a:cs typeface="Arial" charset="0"/>
              </a:rPr>
              <a:pPr/>
              <a:t>11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lum bright="22000"/>
          </a:blip>
          <a:srcRect/>
          <a:stretch>
            <a:fillRect/>
          </a:stretch>
        </p:blipFill>
        <p:spPr bwMode="auto">
          <a:xfrm>
            <a:off x="34925" y="404813"/>
            <a:ext cx="8893175" cy="591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059113" y="6381750"/>
            <a:ext cx="3097212" cy="4572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</a:rPr>
              <a:t>21</a:t>
            </a:r>
            <a:r>
              <a:rPr lang="en-US" sz="2400" b="1" baseline="30000">
                <a:solidFill>
                  <a:srgbClr val="FFFF00"/>
                </a:solidFill>
              </a:rPr>
              <a:t>st</a:t>
            </a:r>
            <a:r>
              <a:rPr lang="en-US" sz="2400" b="1">
                <a:solidFill>
                  <a:srgbClr val="FFFF00"/>
                </a:solidFill>
              </a:rPr>
              <a:t> October, 2008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F88A4F-5483-4A83-AB2E-8C4C7FE28A2E}" type="slidenum">
              <a:rPr lang="en-US" smtClean="0">
                <a:latin typeface="Arial" charset="0"/>
                <a:cs typeface="Arial" charset="0"/>
              </a:rPr>
              <a:pPr/>
              <a:t>12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193C38-D6DB-4AA7-8A7C-94819B3C00DA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883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33400"/>
            <a:ext cx="6705600" cy="5081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48836" name="TextBox 1"/>
          <p:cNvSpPr txBox="1">
            <a:spLocks noChangeArrowheads="1"/>
          </p:cNvSpPr>
          <p:nvPr/>
        </p:nvSpPr>
        <p:spPr bwMode="auto">
          <a:xfrm>
            <a:off x="1485900" y="5794375"/>
            <a:ext cx="601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Nayak and Sinha PLB, 719, 110-115,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661988"/>
            <a:ext cx="75819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972300" y="5589588"/>
            <a:ext cx="1612900" cy="83026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ＭＳ Ｐゴシック" charset="-128"/>
                <a:cs typeface="+mn-cs"/>
              </a:rPr>
              <a:t>around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ＭＳ Ｐゴシック" charset="-128"/>
                <a:cs typeface="+mn-cs"/>
              </a:rPr>
              <a:t>3.5 x 10</a:t>
            </a:r>
            <a:r>
              <a:rPr lang="en-US" sz="2400" b="1" baseline="30000" dirty="0">
                <a:solidFill>
                  <a:srgbClr val="FF0000"/>
                </a:solidFill>
                <a:latin typeface="Calibri"/>
                <a:ea typeface="ＭＳ Ｐゴシック" charset="-128"/>
                <a:cs typeface="+mn-cs"/>
              </a:rPr>
              <a:t>12</a:t>
            </a:r>
            <a:r>
              <a:rPr lang="en-US" sz="2400" b="1" dirty="0">
                <a:solidFill>
                  <a:srgbClr val="FF0000"/>
                </a:solidFill>
                <a:latin typeface="Calibri"/>
                <a:ea typeface="ＭＳ Ｐゴシック" charset="-128"/>
                <a:cs typeface="+mn-cs"/>
              </a:rPr>
              <a:t> K</a:t>
            </a:r>
            <a:endParaRPr lang="en-GB" sz="2400" b="1" dirty="0">
              <a:solidFill>
                <a:srgbClr val="FF0000"/>
              </a:solidFill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24986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326439-7061-4683-BE11-A73BC8FAC32B}" type="slidenum">
              <a:rPr lang="en-GB" smtClean="0">
                <a:solidFill>
                  <a:srgbClr val="898989"/>
                </a:solidFill>
              </a:rPr>
              <a:pPr/>
              <a:t>14</a:t>
            </a:fld>
            <a:endParaRPr lang="en-GB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248400" cy="457200"/>
          </a:xfrm>
          <a:solidFill>
            <a:srgbClr val="00FF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QCD Phase Diagram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5029200" y="914400"/>
            <a:ext cx="3886200" cy="30876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176713">
              <a:spcBef>
                <a:spcPct val="50000"/>
              </a:spcBef>
            </a:pPr>
            <a:r>
              <a:rPr lang="de-DE" b="1">
                <a:solidFill>
                  <a:srgbClr val="FF0000"/>
                </a:solidFill>
              </a:rPr>
              <a:t>What does the theory expect? </a:t>
            </a:r>
            <a:r>
              <a:rPr lang="de-DE">
                <a:solidFill>
                  <a:srgbClr val="FF0000"/>
                </a:solidFill>
              </a:rPr>
              <a:t>            → mainly predictions from lattice QCD: </a:t>
            </a:r>
          </a:p>
          <a:p>
            <a:pPr defTabSz="4176713">
              <a:spcBef>
                <a:spcPct val="50000"/>
              </a:spcBef>
              <a:buFontTx/>
              <a:buChar char="•"/>
            </a:pPr>
            <a:r>
              <a:rPr lang="de-DE">
                <a:solidFill>
                  <a:srgbClr val="FF0000"/>
                </a:solidFill>
              </a:rPr>
              <a:t> crossover transition from partonic to hadronic matter at small </a:t>
            </a:r>
            <a:r>
              <a:rPr lang="de-DE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de-DE" baseline="-25000">
                <a:solidFill>
                  <a:srgbClr val="FF0000"/>
                </a:solidFill>
              </a:rPr>
              <a:t>B</a:t>
            </a:r>
            <a:r>
              <a:rPr lang="de-DE">
                <a:solidFill>
                  <a:srgbClr val="FF0000"/>
                </a:solidFill>
              </a:rPr>
              <a:t> and high T</a:t>
            </a:r>
          </a:p>
          <a:p>
            <a:pPr defTabSz="4176713">
              <a:spcBef>
                <a:spcPct val="20000"/>
              </a:spcBef>
              <a:buFontTx/>
              <a:buChar char="•"/>
            </a:pPr>
            <a:r>
              <a:rPr lang="de-DE">
                <a:solidFill>
                  <a:srgbClr val="FF0000"/>
                </a:solidFill>
              </a:rPr>
              <a:t> critical endpoint in intermediate range of the phase diagram </a:t>
            </a:r>
          </a:p>
          <a:p>
            <a:pPr defTabSz="4176713">
              <a:spcBef>
                <a:spcPct val="20000"/>
              </a:spcBef>
              <a:buFontTx/>
              <a:buChar char="•"/>
            </a:pPr>
            <a:r>
              <a:rPr lang="de-DE">
                <a:solidFill>
                  <a:srgbClr val="FF0000"/>
                </a:solidFill>
              </a:rPr>
              <a:t> first order deconfinement phase transition at high </a:t>
            </a:r>
            <a:r>
              <a:rPr lang="de-DE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de-DE" baseline="-25000">
                <a:solidFill>
                  <a:srgbClr val="FF0000"/>
                </a:solidFill>
              </a:rPr>
              <a:t>B</a:t>
            </a:r>
            <a:r>
              <a:rPr lang="de-DE">
                <a:solidFill>
                  <a:srgbClr val="FF0000"/>
                </a:solidFill>
              </a:rPr>
              <a:t> but moderate T </a:t>
            </a: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28600" y="4572000"/>
            <a:ext cx="8915400" cy="25923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993300"/>
                </a:solidFill>
              </a:rPr>
              <a:t>The Compressed Baryonic Matter (CBM) experiment : Exploration  of the phase diagram at very high baryon densities and moderate temperatures to look for :</a:t>
            </a:r>
          </a:p>
          <a:p>
            <a:pPr lvl="1">
              <a:buFontTx/>
              <a:buChar char="•"/>
            </a:pPr>
            <a:r>
              <a:rPr lang="en-US" b="1">
                <a:solidFill>
                  <a:srgbClr val="0000FF"/>
                </a:solidFill>
              </a:rPr>
              <a:t>De-confinement phase transition at high temperature &amp; baryon density</a:t>
            </a:r>
          </a:p>
          <a:p>
            <a:pPr lvl="1">
              <a:buFontTx/>
              <a:buChar char="•"/>
            </a:pPr>
            <a:r>
              <a:rPr lang="en-US" b="1">
                <a:solidFill>
                  <a:srgbClr val="FF66FF"/>
                </a:solidFill>
              </a:rPr>
              <a:t>In-medium modification of hadrons – signal of the onset of chiral symmetry restoration.</a:t>
            </a:r>
          </a:p>
          <a:p>
            <a:pPr lvl="1">
              <a:buFontTx/>
              <a:buChar char="•"/>
            </a:pPr>
            <a:r>
              <a:rPr lang="en-US" b="1">
                <a:solidFill>
                  <a:srgbClr val="9900CC"/>
                </a:solidFill>
              </a:rPr>
              <a:t>Location of the critical end point</a:t>
            </a:r>
          </a:p>
          <a:p>
            <a:pPr lvl="1">
              <a:buFontTx/>
              <a:buChar char="•"/>
            </a:pPr>
            <a:endParaRPr lang="en-US" b="1">
              <a:solidFill>
                <a:srgbClr val="9900CC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>
              <a:solidFill>
                <a:srgbClr val="9900CC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>
              <a:solidFill>
                <a:srgbClr val="006600"/>
              </a:solidFill>
            </a:endParaRPr>
          </a:p>
        </p:txBody>
      </p:sp>
      <p:pic>
        <p:nvPicPr>
          <p:cNvPr id="25605" name="Picture 4" descr="loi_2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914400"/>
            <a:ext cx="48101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imhaAnm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1573213"/>
            <a:ext cx="58102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50913" y="1517650"/>
            <a:ext cx="10302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LHC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475038" y="2989263"/>
            <a:ext cx="944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GSI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-0.00139 C 0.071 0.00578 0.1 0.01295 0.12951 0.03608 C 0.15902 0.0592 0.19757 0.10893 0.21961 0.13737 C 0.24166 0.16582 0.25173 0.18617 0.26198 0.20675 " pathEditMode="relative" ptsTypes="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IN_inmg_2951_rdax_200x1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2593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IMG_86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0"/>
            <a:ext cx="4876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5"/>
          <a:srcRect b="87180"/>
          <a:stretch>
            <a:fillRect/>
          </a:stretch>
        </p:blipFill>
        <p:spPr bwMode="auto">
          <a:xfrm>
            <a:off x="0" y="5105400"/>
            <a:ext cx="4800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6324600" y="2286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6172200" y="76200"/>
            <a:ext cx="2362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Times New Roman" pitchFamily="18" charset="0"/>
              </a:rPr>
              <a:t>Feb 7, 2007</a:t>
            </a:r>
          </a:p>
        </p:txBody>
      </p: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6"/>
          <a:srcRect t="58333" b="9723"/>
          <a:stretch>
            <a:fillRect/>
          </a:stretch>
        </p:blipFill>
        <p:spPr bwMode="auto">
          <a:xfrm>
            <a:off x="4572000" y="5181600"/>
            <a:ext cx="45720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8F079B-87B4-4708-A862-7111FE0DE891}" type="slidenum">
              <a:rPr lang="en-US" smtClean="0">
                <a:latin typeface="Arial" charset="0"/>
                <a:cs typeface="Arial" charset="0"/>
              </a:rPr>
              <a:pPr/>
              <a:t>16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43063"/>
            <a:ext cx="857250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aśnienie prostokątne 10"/>
          <p:cNvSpPr/>
          <p:nvPr/>
        </p:nvSpPr>
        <p:spPr>
          <a:xfrm>
            <a:off x="1143000" y="4214813"/>
            <a:ext cx="1771650" cy="428625"/>
          </a:xfrm>
          <a:prstGeom prst="wedgeRectCallout">
            <a:avLst>
              <a:gd name="adj1" fmla="val 80156"/>
              <a:gd name="adj2" fmla="val -16519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dk1"/>
                </a:solidFill>
              </a:rPr>
              <a:t>High-Energy Storage Ring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FF0000"/>
                </a:solidFill>
              </a:rPr>
              <a:t>HESR</a:t>
            </a:r>
            <a:endParaRPr lang="en-US" sz="1100" b="1" dirty="0"/>
          </a:p>
        </p:txBody>
      </p:sp>
      <p:sp>
        <p:nvSpPr>
          <p:cNvPr id="12" name="Objaśnienie prostokątne 11"/>
          <p:cNvSpPr/>
          <p:nvPr/>
        </p:nvSpPr>
        <p:spPr>
          <a:xfrm>
            <a:off x="5651500" y="2060575"/>
            <a:ext cx="1914525" cy="500063"/>
          </a:xfrm>
          <a:prstGeom prst="wedgeRectCallout">
            <a:avLst>
              <a:gd name="adj1" fmla="val 92445"/>
              <a:gd name="adj2" fmla="val 86881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Synchrotron</a:t>
            </a:r>
            <a:r>
              <a:rPr lang="pl-PL" sz="1200" b="1" dirty="0">
                <a:solidFill>
                  <a:schemeClr val="dk1"/>
                </a:solidFill>
              </a:rPr>
              <a:t>s</a:t>
            </a:r>
            <a:endParaRPr lang="en-US" sz="1200" b="1" dirty="0">
              <a:solidFill>
                <a:schemeClr val="dk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SIS100</a:t>
            </a:r>
            <a:r>
              <a:rPr lang="pl-PL" sz="1200" b="1" dirty="0">
                <a:solidFill>
                  <a:srgbClr val="FF0000"/>
                </a:solidFill>
              </a:rPr>
              <a:t> SIS300</a:t>
            </a:r>
            <a:endParaRPr lang="en-US" sz="1200" b="1" dirty="0"/>
          </a:p>
        </p:txBody>
      </p:sp>
      <p:sp>
        <p:nvSpPr>
          <p:cNvPr id="13" name="Objaśnienie prostokątne 12"/>
          <p:cNvSpPr/>
          <p:nvPr/>
        </p:nvSpPr>
        <p:spPr>
          <a:xfrm>
            <a:off x="3276600" y="2349500"/>
            <a:ext cx="935038" cy="141288"/>
          </a:xfrm>
          <a:prstGeom prst="wedgeRectCallout">
            <a:avLst>
              <a:gd name="adj1" fmla="val -52179"/>
              <a:gd name="adj2" fmla="val 236813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b="1" dirty="0">
                <a:solidFill>
                  <a:srgbClr val="FF0000"/>
                </a:solidFill>
              </a:rPr>
              <a:t>p - LINAC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" name="Objaśnienie prostokątne 13"/>
          <p:cNvSpPr/>
          <p:nvPr/>
        </p:nvSpPr>
        <p:spPr>
          <a:xfrm>
            <a:off x="1428750" y="5072063"/>
            <a:ext cx="1700213" cy="428625"/>
          </a:xfrm>
          <a:prstGeom prst="wedgeRectCallout">
            <a:avLst>
              <a:gd name="adj1" fmla="val 140433"/>
              <a:gd name="adj2" fmla="val -103976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Collector Ring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 CR</a:t>
            </a:r>
          </a:p>
        </p:txBody>
      </p:sp>
      <p:sp>
        <p:nvSpPr>
          <p:cNvPr id="15" name="Objaśnienie prostokątne 14"/>
          <p:cNvSpPr/>
          <p:nvPr/>
        </p:nvSpPr>
        <p:spPr>
          <a:xfrm>
            <a:off x="6286500" y="5857875"/>
            <a:ext cx="2643188" cy="500063"/>
          </a:xfrm>
          <a:prstGeom prst="wedgeRectCallout">
            <a:avLst>
              <a:gd name="adj1" fmla="val -67145"/>
              <a:gd name="adj2" fmla="val -106008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New Experimental</a:t>
            </a:r>
            <a:r>
              <a:rPr lang="pl-PL" sz="1200" b="1" dirty="0">
                <a:solidFill>
                  <a:schemeClr val="dk1"/>
                </a:solidFill>
              </a:rPr>
              <a:t> </a:t>
            </a:r>
            <a:r>
              <a:rPr lang="en-US" sz="1200" b="1" dirty="0">
                <a:solidFill>
                  <a:schemeClr val="dk1"/>
                </a:solidFill>
              </a:rPr>
              <a:t>Storage Ring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NESR</a:t>
            </a:r>
            <a:endParaRPr lang="en-US" sz="1200" b="1" dirty="0">
              <a:solidFill>
                <a:schemeClr val="dk1"/>
              </a:solidFill>
            </a:endParaRPr>
          </a:p>
        </p:txBody>
      </p:sp>
      <p:sp>
        <p:nvSpPr>
          <p:cNvPr id="16" name="Objaśnienie prostokątne 15"/>
          <p:cNvSpPr/>
          <p:nvPr/>
        </p:nvSpPr>
        <p:spPr>
          <a:xfrm>
            <a:off x="7143750" y="4214813"/>
            <a:ext cx="1714500" cy="857250"/>
          </a:xfrm>
          <a:prstGeom prst="wedgeRectCallout">
            <a:avLst>
              <a:gd name="adj1" fmla="val -103293"/>
              <a:gd name="adj2" fmla="val -95069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Superconducting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large-acceptance Fragment Separator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Super-FRS</a:t>
            </a:r>
            <a:endParaRPr lang="en-US" sz="1200" b="1" dirty="0"/>
          </a:p>
        </p:txBody>
      </p:sp>
      <p:sp>
        <p:nvSpPr>
          <p:cNvPr id="17" name="Objaśnienie prostokątne 16"/>
          <p:cNvSpPr/>
          <p:nvPr/>
        </p:nvSpPr>
        <p:spPr>
          <a:xfrm>
            <a:off x="1357313" y="5857875"/>
            <a:ext cx="2214562" cy="428625"/>
          </a:xfrm>
          <a:prstGeom prst="wedgeRectCallout">
            <a:avLst>
              <a:gd name="adj1" fmla="val 96964"/>
              <a:gd name="adj2" fmla="val -160688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dk1"/>
                </a:solidFill>
              </a:rPr>
              <a:t>Recycled Exp</a:t>
            </a:r>
            <a:r>
              <a:rPr lang="pl-PL" sz="1200" b="1" dirty="0">
                <a:solidFill>
                  <a:schemeClr val="dk1"/>
                </a:solidFill>
              </a:rPr>
              <a:t>. </a:t>
            </a:r>
            <a:r>
              <a:rPr lang="en-US" sz="1200" b="1" dirty="0">
                <a:solidFill>
                  <a:schemeClr val="dk1"/>
                </a:solidFill>
              </a:rPr>
              <a:t>Storage Ring</a:t>
            </a:r>
            <a:r>
              <a:rPr lang="pl-PL" sz="1200" b="1" dirty="0">
                <a:solidFill>
                  <a:schemeClr val="dk1"/>
                </a:solidFill>
              </a:rPr>
              <a:t>  </a:t>
            </a:r>
            <a:r>
              <a:rPr lang="en-US" sz="1200" b="1" dirty="0">
                <a:solidFill>
                  <a:srgbClr val="FF0000"/>
                </a:solidFill>
              </a:rPr>
              <a:t>RESR</a:t>
            </a:r>
          </a:p>
        </p:txBody>
      </p:sp>
      <p:sp>
        <p:nvSpPr>
          <p:cNvPr id="15369" name="Symbol zastępczy numeru slajdu 24"/>
          <p:cNvSpPr>
            <a:spLocks noGrp="1"/>
          </p:cNvSpPr>
          <p:nvPr>
            <p:ph type="sldNum" sz="quarter" idx="12"/>
          </p:nvPr>
        </p:nvSpPr>
        <p:spPr bwMode="auto">
          <a:xfrm>
            <a:off x="8758238" y="6357938"/>
            <a:ext cx="385762" cy="3238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5AADCA-27C9-0544-8A93-864681F22891}" type="slidenum">
              <a:rPr lang="de-DE" sz="1100" b="1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lang="de-DE" sz="1100" b="1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9388" y="549275"/>
            <a:ext cx="3060700" cy="156845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  <a:t>High Intensity beams: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  <a:t>1000 x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FF0000"/>
                </a:solidFill>
                <a:latin typeface="Comic Sans MS" pitchFamily="66" charset="0"/>
                <a:ea typeface="+mn-ea"/>
                <a:cs typeface="+mn-cs"/>
              </a:rPr>
              <a:t>For primary HI beam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omic Sans MS" pitchFamily="66" charset="0"/>
                <a:ea typeface="+mn-ea"/>
                <a:cs typeface="+mn-cs"/>
              </a:rPr>
              <a:t>10 000 x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Comic Sans MS" pitchFamily="66" charset="0"/>
                <a:ea typeface="+mn-ea"/>
                <a:cs typeface="+mn-cs"/>
              </a:rPr>
              <a:t>For radioactive ion beams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omic Sans MS" pitchFamily="66" charset="0"/>
                <a:ea typeface="+mn-ea"/>
                <a:cs typeface="+mn-cs"/>
              </a:rPr>
              <a:t>10 0 x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Comic Sans MS" pitchFamily="66" charset="0"/>
                <a:ea typeface="+mn-ea"/>
                <a:cs typeface="+mn-cs"/>
              </a:rPr>
              <a:t>For antiproton beams</a:t>
            </a:r>
          </a:p>
        </p:txBody>
      </p:sp>
      <p:sp>
        <p:nvSpPr>
          <p:cNvPr id="15371" name="Rectangle 20"/>
          <p:cNvSpPr>
            <a:spLocks noChangeArrowheads="1"/>
          </p:cNvSpPr>
          <p:nvPr/>
        </p:nvSpPr>
        <p:spPr bwMode="auto">
          <a:xfrm>
            <a:off x="6156325" y="549275"/>
            <a:ext cx="2736850" cy="1168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US" sz="1400">
                <a:solidFill>
                  <a:srgbClr val="000000"/>
                </a:solidFill>
                <a:latin typeface="Calibri" charset="0"/>
                <a:cs typeface="Tahoma" charset="0"/>
              </a:rPr>
              <a:t>Highest Beam Intensities</a:t>
            </a:r>
            <a:endParaRPr lang="de-DE" sz="900">
              <a:latin typeface="Calibri" charset="0"/>
            </a:endParaRPr>
          </a:p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US" sz="1400">
                <a:solidFill>
                  <a:srgbClr val="000000"/>
                </a:solidFill>
                <a:latin typeface="Calibri" charset="0"/>
                <a:cs typeface="Tahoma" charset="0"/>
              </a:rPr>
              <a:t>Brilliant Beam Quality</a:t>
            </a:r>
            <a:endParaRPr lang="de-DE" sz="900">
              <a:latin typeface="Calibri" charset="0"/>
            </a:endParaRPr>
          </a:p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US" sz="1400">
                <a:solidFill>
                  <a:srgbClr val="000000"/>
                </a:solidFill>
                <a:latin typeface="Calibri" charset="0"/>
                <a:cs typeface="Tahoma" charset="0"/>
              </a:rPr>
              <a:t>Higher Beam Energies</a:t>
            </a:r>
            <a:endParaRPr lang="de-DE" sz="900">
              <a:latin typeface="Calibri" charset="0"/>
            </a:endParaRPr>
          </a:p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US" sz="1400">
                <a:latin typeface="Calibri" charset="0"/>
              </a:rPr>
              <a:t>Highest Beam Power</a:t>
            </a:r>
          </a:p>
          <a:p>
            <a:pPr algn="just">
              <a:buFontTx/>
              <a:buChar char="•"/>
              <a:tabLst>
                <a:tab pos="914400" algn="l"/>
              </a:tabLst>
            </a:pPr>
            <a:r>
              <a:rPr lang="en-US" sz="1400">
                <a:latin typeface="Calibri" charset="0"/>
              </a:rPr>
              <a:t>4 parallel operations</a:t>
            </a:r>
            <a:endParaRPr lang="en-US">
              <a:latin typeface="Calibri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348038" y="549275"/>
            <a:ext cx="2736850" cy="156845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b="1" u="sng" smtClean="0"/>
              <a:t>Primar</a:t>
            </a:r>
            <a:r>
              <a:rPr lang="de-DE" sz="1200" b="1" smtClean="0"/>
              <a:t> </a:t>
            </a:r>
            <a:r>
              <a:rPr lang="de-DE" sz="1200" b="1" u="sng" smtClean="0"/>
              <a:t>y beams:</a:t>
            </a:r>
          </a:p>
          <a:p>
            <a:pPr eaLnBrk="1" hangingPunct="1">
              <a:defRPr/>
            </a:pPr>
            <a:r>
              <a:rPr lang="de-DE" sz="1200" b="1" smtClean="0"/>
              <a:t>10</a:t>
            </a:r>
            <a:r>
              <a:rPr lang="de-DE" sz="1200" b="1" baseline="30000" smtClean="0"/>
              <a:t>12</a:t>
            </a:r>
            <a:r>
              <a:rPr lang="de-DE" sz="1200" b="1" smtClean="0"/>
              <a:t> /s  </a:t>
            </a:r>
            <a:r>
              <a:rPr lang="de-DE" sz="1200" b="1" baseline="30000" smtClean="0"/>
              <a:t>238</a:t>
            </a:r>
            <a:r>
              <a:rPr lang="de-DE" sz="1200" b="1" smtClean="0"/>
              <a:t>U</a:t>
            </a:r>
            <a:r>
              <a:rPr lang="de-DE" sz="1200" b="1" baseline="30000" smtClean="0"/>
              <a:t>28+</a:t>
            </a:r>
            <a:r>
              <a:rPr lang="de-DE" sz="1200" b="1" smtClean="0"/>
              <a:t> 1-2 AGeV</a:t>
            </a:r>
          </a:p>
          <a:p>
            <a:pPr eaLnBrk="1" hangingPunct="1">
              <a:defRPr/>
            </a:pPr>
            <a:r>
              <a:rPr lang="de-DE" sz="1200" b="1" smtClean="0"/>
              <a:t>4</a:t>
            </a:r>
            <a:r>
              <a:rPr lang="en-US" sz="1200" b="1" smtClean="0"/>
              <a:t>·</a:t>
            </a:r>
            <a:r>
              <a:rPr lang="de-DE" sz="1200" b="1" smtClean="0"/>
              <a:t>10</a:t>
            </a:r>
            <a:r>
              <a:rPr lang="de-DE" sz="1200" b="1" baseline="30000" smtClean="0"/>
              <a:t>13</a:t>
            </a:r>
            <a:r>
              <a:rPr lang="de-DE" sz="1200" b="1" smtClean="0"/>
              <a:t>/s Protons 90 GeV</a:t>
            </a:r>
          </a:p>
          <a:p>
            <a:pPr eaLnBrk="1" hangingPunct="1">
              <a:defRPr/>
            </a:pPr>
            <a:r>
              <a:rPr lang="de-DE" sz="1200" b="1" smtClean="0"/>
              <a:t>10</a:t>
            </a:r>
            <a:r>
              <a:rPr lang="de-DE" sz="1200" b="1" baseline="30000" smtClean="0"/>
              <a:t>10</a:t>
            </a:r>
            <a:r>
              <a:rPr lang="de-DE" sz="1200" b="1" smtClean="0"/>
              <a:t>/s  U 35 AGeV (Ni 45 AGeV)</a:t>
            </a:r>
          </a:p>
          <a:p>
            <a:pPr eaLnBrk="1" hangingPunct="1">
              <a:defRPr/>
            </a:pPr>
            <a:endParaRPr lang="de-DE" sz="1200" b="1" smtClean="0"/>
          </a:p>
          <a:p>
            <a:pPr eaLnBrk="1" hangingPunct="1">
              <a:defRPr/>
            </a:pPr>
            <a:r>
              <a:rPr lang="de-DE" sz="1200" b="1" u="sng" smtClean="0"/>
              <a:t>Secondary beams:</a:t>
            </a:r>
          </a:p>
          <a:p>
            <a:pPr eaLnBrk="1" hangingPunct="1">
              <a:defRPr/>
            </a:pPr>
            <a:r>
              <a:rPr lang="de-DE" sz="1200" b="1" smtClean="0"/>
              <a:t>rare isotopes  1-2 AGeV</a:t>
            </a:r>
          </a:p>
          <a:p>
            <a:pPr eaLnBrk="1" hangingPunct="1">
              <a:defRPr/>
            </a:pPr>
            <a:r>
              <a:rPr lang="de-DE" sz="1200" b="1" smtClean="0"/>
              <a:t>antiprotons up to 30 GeV</a:t>
            </a:r>
            <a:endParaRPr lang="de-DE" sz="1600" b="1" smtClean="0"/>
          </a:p>
        </p:txBody>
      </p:sp>
      <p:sp>
        <p:nvSpPr>
          <p:cNvPr id="23" name="TextBox 22"/>
          <p:cNvSpPr txBox="1"/>
          <p:nvPr/>
        </p:nvSpPr>
        <p:spPr>
          <a:xfrm>
            <a:off x="1763713" y="0"/>
            <a:ext cx="45196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Prominent  features of FAIR accelerator</a:t>
            </a:r>
            <a:endParaRPr lang="en-IN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374" name="TextBox 23"/>
          <p:cNvSpPr txBox="1">
            <a:spLocks noChangeArrowheads="1"/>
          </p:cNvSpPr>
          <p:nvPr/>
        </p:nvSpPr>
        <p:spPr bwMode="auto">
          <a:xfrm>
            <a:off x="179388" y="2349500"/>
            <a:ext cx="1878012" cy="4603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Existing GSI</a:t>
            </a:r>
          </a:p>
        </p:txBody>
      </p:sp>
      <p:sp>
        <p:nvSpPr>
          <p:cNvPr id="18" name="Objaśnienie prostokątne 15"/>
          <p:cNvSpPr/>
          <p:nvPr/>
        </p:nvSpPr>
        <p:spPr>
          <a:xfrm>
            <a:off x="7239000" y="3581400"/>
            <a:ext cx="1600200" cy="381000"/>
          </a:xfrm>
          <a:prstGeom prst="wedgeRectCallout">
            <a:avLst>
              <a:gd name="adj1" fmla="val -103293"/>
              <a:gd name="adj2" fmla="val -95069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Compressed Baryonic Matter (CBM)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295400" y="6248400"/>
            <a:ext cx="7391400" cy="646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Cost of first phase : 1.2 billion Euro (2005 price),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Indian contribution (3%) = 36 </a:t>
            </a:r>
            <a:r>
              <a:rPr lang="en-US" b="1" i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MEuro</a:t>
            </a:r>
            <a:r>
              <a:rPr lang="en-US" b="1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(2005 price) , 25% cash, 75% in-kind</a:t>
            </a:r>
            <a:endParaRPr lang="en-IN" b="1" i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377" name="Picture 2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5429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3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57600"/>
            <a:ext cx="457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4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24400"/>
            <a:ext cx="4635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5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457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Box 3"/>
          <p:cNvSpPr txBox="1">
            <a:spLocks noChangeArrowheads="1"/>
          </p:cNvSpPr>
          <p:nvPr/>
        </p:nvSpPr>
        <p:spPr bwMode="auto">
          <a:xfrm>
            <a:off x="0" y="3200400"/>
            <a:ext cx="1066800" cy="3632200"/>
          </a:xfrm>
          <a:prstGeom prst="rect">
            <a:avLst/>
          </a:prstGeom>
          <a:solidFill>
            <a:srgbClr val="C6D9F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  <a:latin typeface="Calibri" charset="0"/>
              </a:rPr>
              <a:t>Member 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  <a:latin typeface="Calibri" charset="0"/>
              </a:rPr>
              <a:t>Countries:</a:t>
            </a:r>
            <a:endParaRPr lang="en-US" sz="1400">
              <a:latin typeface="Calibri" charset="0"/>
            </a:endParaRPr>
          </a:p>
          <a:p>
            <a:pPr eaLnBrk="1" hangingPunct="1"/>
            <a:r>
              <a:rPr lang="en-US" sz="1800">
                <a:latin typeface="Calibri" charset="0"/>
              </a:rPr>
              <a:t>Germany</a:t>
            </a:r>
          </a:p>
          <a:p>
            <a:pPr eaLnBrk="1" hangingPunct="1"/>
            <a:r>
              <a:rPr lang="en-US" sz="1800">
                <a:latin typeface="Calibri" charset="0"/>
              </a:rPr>
              <a:t>Russia</a:t>
            </a:r>
          </a:p>
          <a:p>
            <a:pPr eaLnBrk="1" hangingPunct="1"/>
            <a:r>
              <a:rPr lang="en-US" sz="1800">
                <a:latin typeface="Calibri" charset="0"/>
              </a:rPr>
              <a:t>India</a:t>
            </a:r>
          </a:p>
          <a:p>
            <a:pPr eaLnBrk="1" hangingPunct="1"/>
            <a:r>
              <a:rPr lang="en-US" sz="1800">
                <a:latin typeface="Calibri" charset="0"/>
              </a:rPr>
              <a:t>France</a:t>
            </a:r>
          </a:p>
          <a:p>
            <a:pPr eaLnBrk="1" hangingPunct="1"/>
            <a:r>
              <a:rPr lang="en-US" sz="1800">
                <a:latin typeface="Calibri" charset="0"/>
              </a:rPr>
              <a:t>Poland</a:t>
            </a:r>
          </a:p>
          <a:p>
            <a:pPr eaLnBrk="1" hangingPunct="1"/>
            <a:r>
              <a:rPr lang="en-US" sz="1800">
                <a:latin typeface="Calibri" charset="0"/>
              </a:rPr>
              <a:t>Romania</a:t>
            </a:r>
          </a:p>
          <a:p>
            <a:pPr eaLnBrk="1" hangingPunct="1"/>
            <a:r>
              <a:rPr lang="en-US" sz="1800">
                <a:latin typeface="Calibri" charset="0"/>
              </a:rPr>
              <a:t>Finland</a:t>
            </a:r>
          </a:p>
          <a:p>
            <a:pPr eaLnBrk="1" hangingPunct="1"/>
            <a:r>
              <a:rPr lang="en-US" sz="1800">
                <a:latin typeface="Calibri" charset="0"/>
              </a:rPr>
              <a:t>Slovenia</a:t>
            </a:r>
          </a:p>
          <a:p>
            <a:pPr eaLnBrk="1" hangingPunct="1"/>
            <a:r>
              <a:rPr lang="en-US" sz="1800">
                <a:solidFill>
                  <a:srgbClr val="000090"/>
                </a:solidFill>
                <a:latin typeface="Calibri" charset="0"/>
              </a:rPr>
              <a:t>Spain</a:t>
            </a:r>
          </a:p>
          <a:p>
            <a:pPr eaLnBrk="1" hangingPunct="1"/>
            <a:r>
              <a:rPr lang="en-US" sz="1800">
                <a:solidFill>
                  <a:srgbClr val="000090"/>
                </a:solidFill>
                <a:latin typeface="Calibri" charset="0"/>
              </a:rPr>
              <a:t>Sweden</a:t>
            </a:r>
          </a:p>
          <a:p>
            <a:pPr eaLnBrk="1" hangingPunct="1"/>
            <a:r>
              <a:rPr lang="en-US" sz="1800">
                <a:solidFill>
                  <a:srgbClr val="000090"/>
                </a:solidFill>
                <a:latin typeface="Calibri" charset="0"/>
              </a:rPr>
              <a:t>UK</a:t>
            </a:r>
          </a:p>
        </p:txBody>
      </p:sp>
      <p:pic>
        <p:nvPicPr>
          <p:cNvPr id="15382" name="Picture 4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953000"/>
            <a:ext cx="249238" cy="1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3" descr="indian-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3222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"/>
          <p:cNvSpPr txBox="1">
            <a:spLocks noChangeArrowheads="1"/>
          </p:cNvSpPr>
          <p:nvPr/>
        </p:nvSpPr>
        <p:spPr bwMode="auto">
          <a:xfrm>
            <a:off x="0" y="0"/>
            <a:ext cx="9115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charset="0"/>
              </a:rPr>
              <a:t>FAIR GmBH formed (convention signed)  on 4</a:t>
            </a:r>
            <a:r>
              <a:rPr lang="en-US" sz="2800" b="1" baseline="30000">
                <a:solidFill>
                  <a:srgbClr val="FF0000"/>
                </a:solidFill>
                <a:latin typeface="Calibri" charset="0"/>
              </a:rPr>
              <a:t>th</a:t>
            </a:r>
            <a:r>
              <a:rPr lang="en-US" sz="2800" b="1">
                <a:solidFill>
                  <a:srgbClr val="FF0000"/>
                </a:solidFill>
                <a:latin typeface="Calibri" charset="0"/>
              </a:rPr>
              <a:t> October 2010</a:t>
            </a:r>
          </a:p>
        </p:txBody>
      </p:sp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7010400" y="762000"/>
            <a:ext cx="19558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Calibri" charset="0"/>
              </a:rPr>
              <a:t>Founder </a:t>
            </a:r>
          </a:p>
          <a:p>
            <a:pPr eaLnBrk="1" hangingPunct="1"/>
            <a:r>
              <a:rPr lang="en-US" sz="2000" b="1">
                <a:solidFill>
                  <a:srgbClr val="FF0000"/>
                </a:solidFill>
                <a:latin typeface="Calibri" charset="0"/>
              </a:rPr>
              <a:t>countries:</a:t>
            </a:r>
          </a:p>
          <a:p>
            <a:pPr eaLnBrk="1" hangingPunct="1"/>
            <a:endParaRPr lang="en-US" sz="1800">
              <a:latin typeface="Calibri" charset="0"/>
            </a:endParaRPr>
          </a:p>
          <a:p>
            <a:pPr eaLnBrk="1" hangingPunct="1"/>
            <a:r>
              <a:rPr lang="en-US" b="1">
                <a:latin typeface="Calibri" charset="0"/>
              </a:rPr>
              <a:t>Germany</a:t>
            </a:r>
          </a:p>
          <a:p>
            <a:pPr eaLnBrk="1" hangingPunct="1"/>
            <a:r>
              <a:rPr lang="en-US" b="1">
                <a:latin typeface="Calibri" charset="0"/>
              </a:rPr>
              <a:t>Russia</a:t>
            </a:r>
          </a:p>
          <a:p>
            <a:pPr eaLnBrk="1" hangingPunct="1"/>
            <a:r>
              <a:rPr lang="en-US" b="1">
                <a:latin typeface="Calibri" charset="0"/>
              </a:rPr>
              <a:t>India</a:t>
            </a:r>
          </a:p>
          <a:p>
            <a:pPr eaLnBrk="1" hangingPunct="1"/>
            <a:r>
              <a:rPr lang="en-US" b="1">
                <a:latin typeface="Calibri" charset="0"/>
              </a:rPr>
              <a:t>France</a:t>
            </a:r>
          </a:p>
          <a:p>
            <a:pPr eaLnBrk="1" hangingPunct="1"/>
            <a:r>
              <a:rPr lang="en-US" b="1">
                <a:latin typeface="Calibri" charset="0"/>
              </a:rPr>
              <a:t>Poland</a:t>
            </a:r>
          </a:p>
          <a:p>
            <a:pPr eaLnBrk="1" hangingPunct="1"/>
            <a:r>
              <a:rPr lang="en-US" b="1">
                <a:latin typeface="Calibri" charset="0"/>
              </a:rPr>
              <a:t>Romania</a:t>
            </a:r>
          </a:p>
          <a:p>
            <a:pPr eaLnBrk="1" hangingPunct="1"/>
            <a:r>
              <a:rPr lang="en-US" b="1">
                <a:latin typeface="Calibri" charset="0"/>
              </a:rPr>
              <a:t>Finland</a:t>
            </a:r>
          </a:p>
          <a:p>
            <a:pPr eaLnBrk="1" hangingPunct="1"/>
            <a:r>
              <a:rPr lang="en-US" b="1">
                <a:latin typeface="Calibri" charset="0"/>
              </a:rPr>
              <a:t>Slovania</a:t>
            </a:r>
          </a:p>
          <a:p>
            <a:pPr eaLnBrk="1" hangingPunct="1"/>
            <a:r>
              <a:rPr lang="en-US" b="1">
                <a:latin typeface="Calibri" charset="0"/>
              </a:rPr>
              <a:t>Sweden</a:t>
            </a:r>
          </a:p>
          <a:p>
            <a:pPr eaLnBrk="1" hangingPunct="1"/>
            <a:endParaRPr lang="en-US" sz="1800">
              <a:latin typeface="Calibri" charset="0"/>
            </a:endParaRPr>
          </a:p>
        </p:txBody>
      </p:sp>
      <p:pic>
        <p:nvPicPr>
          <p:cNvPr id="21507" name="Picture 5" descr="C:\Users\Dr. Subhasis\Desktop\FAIR_AND_CBM\presentations_on_fair\2_GSI_FAIR_Gruendung_Gruppe_300dpi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6400800" cy="44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287963"/>
            <a:ext cx="8839200" cy="1200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latin typeface="Calibri" charset="0"/>
              </a:rPr>
              <a:t>Bose-Institute (Kolkata) is Indian shareholder</a:t>
            </a: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Calibri" charset="0"/>
              </a:rPr>
              <a:t>DAE-DST mega-science project  (DST: Nodal agency)</a:t>
            </a:r>
          </a:p>
          <a:p>
            <a:pPr algn="ctr" eaLnBrk="1" hangingPunct="1">
              <a:defRPr/>
            </a:pPr>
            <a:r>
              <a:rPr lang="en-US" sz="2800" b="1" i="1" dirty="0" smtClean="0">
                <a:solidFill>
                  <a:srgbClr val="10253F"/>
                </a:solidFill>
                <a:latin typeface="Calibri" charset="0"/>
              </a:rPr>
              <a:t>India</a:t>
            </a:r>
            <a:r>
              <a:rPr lang="ja-JP" altLang="en-US" sz="2800" b="1" i="1" dirty="0" smtClean="0">
                <a:solidFill>
                  <a:srgbClr val="10253F"/>
                </a:solidFill>
                <a:latin typeface="Calibri" charset="0"/>
              </a:rPr>
              <a:t>’</a:t>
            </a:r>
            <a:r>
              <a:rPr lang="en-US" sz="2800" b="1" i="1" dirty="0" smtClean="0">
                <a:solidFill>
                  <a:srgbClr val="10253F"/>
                </a:solidFill>
                <a:latin typeface="Calibri" charset="0"/>
              </a:rPr>
              <a:t>s contributions: 3% of the total cost of FAIR (in-kind)</a:t>
            </a:r>
          </a:p>
        </p:txBody>
      </p:sp>
    </p:spTree>
    <p:extLst>
      <p:ext uri="{BB962C8B-B14F-4D97-AF65-F5344CB8AC3E}">
        <p14:creationId xmlns:p14="http://schemas.microsoft.com/office/powerpoint/2010/main" xmlns="" val="417246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92" t="8932" r="10429" b="3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7000" y="6248400"/>
            <a:ext cx="967445" cy="369332"/>
          </a:xfrm>
          <a:prstGeom prst="rect">
            <a:avLst/>
          </a:prstGeom>
          <a:solidFill>
            <a:srgbClr val="DDD9C3"/>
          </a:solidFill>
          <a:ln>
            <a:solidFill>
              <a:srgbClr val="5B9BD5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In 2014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133600" y="533400"/>
            <a:ext cx="4156030" cy="523220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Satelite</a:t>
            </a:r>
            <a:r>
              <a:rPr lang="en-US" sz="2800" dirty="0" smtClean="0">
                <a:solidFill>
                  <a:srgbClr val="FF0000"/>
                </a:solidFill>
              </a:rPr>
              <a:t> view of FAIR site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038600" y="3429000"/>
            <a:ext cx="5105400" cy="3429000"/>
            <a:chOff x="144" y="2448"/>
            <a:chExt cx="2688" cy="1758"/>
          </a:xfrm>
        </p:grpSpPr>
        <p:pic>
          <p:nvPicPr>
            <p:cNvPr id="26635" name="Picture 3" descr="WA98-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2448"/>
              <a:ext cx="2688" cy="1758"/>
            </a:xfrm>
            <a:prstGeom prst="rect">
              <a:avLst/>
            </a:prstGeom>
            <a:noFill/>
            <a:ln w="4127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26636" name="Picture 4" descr="wa98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0" y="3936"/>
              <a:ext cx="288" cy="2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-76200" y="76200"/>
            <a:ext cx="4191000" cy="519113"/>
          </a:xfrm>
          <a:prstGeom prst="rect">
            <a:avLst/>
          </a:prstGeom>
          <a:solidFill>
            <a:srgbClr val="FFFFFF"/>
          </a:solidFill>
          <a:ln w="508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AE"/>
                </a:solidFill>
                <a:latin typeface="Times New Roman" pitchFamily="18" charset="0"/>
              </a:rPr>
              <a:t>WA93 &amp; WA98 at CERN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28600" y="4892675"/>
            <a:ext cx="36734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66"/>
              </a:buClr>
              <a:buFont typeface="Wingdings" pitchFamily="2" charset="2"/>
              <a:buNone/>
            </a:pPr>
            <a:r>
              <a:rPr lang="en-US" sz="2200">
                <a:solidFill>
                  <a:schemeClr val="bg1"/>
                </a:solidFill>
              </a:rPr>
              <a:t>WA98 is the first Heavy-ion experiment to study signals of Disoriented Chiral Condensate (DCC)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200" y="2286000"/>
            <a:ext cx="3200400" cy="2514600"/>
            <a:chOff x="3552" y="2064"/>
            <a:chExt cx="2016" cy="1584"/>
          </a:xfrm>
        </p:grpSpPr>
        <p:pic>
          <p:nvPicPr>
            <p:cNvPr id="26633" name="Picture 8" descr="WA93_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52" y="2064"/>
              <a:ext cx="1968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4" name="Rectangle 9"/>
            <p:cNvSpPr>
              <a:spLocks noChangeArrowheads="1"/>
            </p:cNvSpPr>
            <p:nvPr/>
          </p:nvSpPr>
          <p:spPr bwMode="auto">
            <a:xfrm>
              <a:off x="3552" y="3408"/>
              <a:ext cx="201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Building blocks of PMD</a:t>
              </a:r>
            </a:p>
          </p:txBody>
        </p:sp>
      </p:grpSp>
      <p:sp>
        <p:nvSpPr>
          <p:cNvPr id="26630" name="Text Box 10"/>
          <p:cNvSpPr txBox="1">
            <a:spLocks noChangeArrowheads="1"/>
          </p:cNvSpPr>
          <p:nvPr/>
        </p:nvSpPr>
        <p:spPr bwMode="auto">
          <a:xfrm>
            <a:off x="457200" y="533400"/>
            <a:ext cx="2986088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000099"/>
                </a:solidFill>
                <a:latin typeface="Comic Sans MS" pitchFamily="66" charset="0"/>
              </a:rPr>
              <a:t>Conception in 1989</a:t>
            </a:r>
            <a:endParaRPr lang="en-IN" sz="2400" b="1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26631" name="Picture 11" descr="pmd"/>
          <p:cNvPicPr>
            <a:picLocks noChangeAspect="1" noChangeArrowheads="1"/>
          </p:cNvPicPr>
          <p:nvPr/>
        </p:nvPicPr>
        <p:blipFill>
          <a:blip r:embed="rId6">
            <a:lum bright="6000"/>
          </a:blip>
          <a:srcRect l="4254" r="6367" b="15678"/>
          <a:stretch>
            <a:fillRect/>
          </a:stretch>
        </p:blipFill>
        <p:spPr bwMode="auto">
          <a:xfrm>
            <a:off x="4038600" y="0"/>
            <a:ext cx="51054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533400" y="1066800"/>
            <a:ext cx="31242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66"/>
              </a:buClr>
              <a:buFont typeface="Wingdings" pitchFamily="2" charset="2"/>
              <a:buNone/>
            </a:pPr>
            <a:r>
              <a:rPr lang="en-US" sz="2200" dirty="0">
                <a:solidFill>
                  <a:schemeClr val="bg1"/>
                </a:solidFill>
              </a:rPr>
              <a:t>WA93 is the first Experiment at SPS to observe collective flow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  <p:bldP spid="379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8.18_BA1_77-81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533400"/>
            <a:ext cx="4060276" cy="461665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Tunnel under construction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12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1"/>
          <p:cNvSpPr txBox="1">
            <a:spLocks noChangeArrowheads="1"/>
          </p:cNvSpPr>
          <p:nvPr/>
        </p:nvSpPr>
        <p:spPr bwMode="auto">
          <a:xfrm>
            <a:off x="228600" y="2209800"/>
            <a:ext cx="3505200" cy="147732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/>
              <a:t> Power converters 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 </a:t>
            </a:r>
            <a:r>
              <a:rPr lang="en-US" sz="1800" dirty="0" smtClean="0"/>
              <a:t>Ultra-high Vacuum chambers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 smtClean="0"/>
              <a:t> Beam stoppers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 </a:t>
            </a:r>
            <a:r>
              <a:rPr lang="en-US" sz="1800" dirty="0" smtClean="0"/>
              <a:t>SC </a:t>
            </a:r>
            <a:r>
              <a:rPr lang="en-US" sz="1800" dirty="0"/>
              <a:t>magnets for LEB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 smtClean="0"/>
              <a:t> Power </a:t>
            </a:r>
            <a:r>
              <a:rPr lang="en-US" sz="1800" dirty="0"/>
              <a:t>cables </a:t>
            </a:r>
          </a:p>
        </p:txBody>
      </p:sp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381000" y="1524000"/>
            <a:ext cx="2686603" cy="646331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Accelerator </a:t>
            </a:r>
            <a:r>
              <a:rPr lang="en-US" sz="1800" dirty="0" smtClean="0"/>
              <a:t>components </a:t>
            </a:r>
          </a:p>
          <a:p>
            <a:pPr algn="ctr" eaLnBrk="1" hangingPunct="1"/>
            <a:r>
              <a:rPr lang="en-US" sz="1800" dirty="0" smtClean="0"/>
              <a:t>(</a:t>
            </a:r>
            <a:endParaRPr lang="en-US" sz="1800" dirty="0"/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5029200" y="1524000"/>
            <a:ext cx="2814780" cy="36933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90"/>
                </a:solidFill>
              </a:rPr>
              <a:t>Detectors and </a:t>
            </a:r>
            <a:r>
              <a:rPr lang="en-US" sz="1800" dirty="0" smtClean="0">
                <a:solidFill>
                  <a:srgbClr val="000090"/>
                </a:solidFill>
              </a:rPr>
              <a:t>Electronics</a:t>
            </a:r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3962400" y="2286000"/>
            <a:ext cx="5173211" cy="1200329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000090"/>
                </a:solidFill>
              </a:rPr>
              <a:t>Spectrometer for nuclear physics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000090"/>
                </a:solidFill>
              </a:rPr>
              <a:t>Neutron detector for </a:t>
            </a:r>
            <a:r>
              <a:rPr lang="en-US" sz="1800" dirty="0" smtClean="0">
                <a:solidFill>
                  <a:srgbClr val="000090"/>
                </a:solidFill>
              </a:rPr>
              <a:t>nuclear physics </a:t>
            </a:r>
            <a:endParaRPr lang="en-US" sz="1800" dirty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000090"/>
                </a:solidFill>
              </a:rPr>
              <a:t>Ion-trap for </a:t>
            </a:r>
            <a:r>
              <a:rPr lang="en-US" sz="1800" dirty="0" smtClean="0">
                <a:solidFill>
                  <a:srgbClr val="000090"/>
                </a:solidFill>
              </a:rPr>
              <a:t>nuclear physics</a:t>
            </a:r>
            <a:endParaRPr lang="en-US" sz="1800" dirty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 err="1">
                <a:solidFill>
                  <a:srgbClr val="000090"/>
                </a:solidFill>
              </a:rPr>
              <a:t>Muon</a:t>
            </a:r>
            <a:r>
              <a:rPr lang="en-US" sz="1800" dirty="0">
                <a:solidFill>
                  <a:srgbClr val="000090"/>
                </a:solidFill>
              </a:rPr>
              <a:t> chambers for high energy </a:t>
            </a:r>
            <a:r>
              <a:rPr lang="en-US" sz="1800" dirty="0" smtClean="0">
                <a:solidFill>
                  <a:srgbClr val="000090"/>
                </a:solidFill>
              </a:rPr>
              <a:t>physics </a:t>
            </a:r>
            <a:r>
              <a:rPr lang="en-US" sz="1800" dirty="0" err="1" smtClean="0">
                <a:solidFill>
                  <a:srgbClr val="000090"/>
                </a:solidFill>
              </a:rPr>
              <a:t>expts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76200"/>
            <a:ext cx="5527675" cy="7699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 dirty="0"/>
              <a:t>Indian in-kind items identified so far</a:t>
            </a:r>
          </a:p>
          <a:p>
            <a:pPr algn="ctr">
              <a:defRPr/>
            </a:pPr>
            <a:r>
              <a:rPr lang="en-US" sz="2000" b="1" i="1" dirty="0"/>
              <a:t>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3600" y="4724400"/>
            <a:ext cx="5193748" cy="1323439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/>
              <a:t>EOIs  in the </a:t>
            </a:r>
            <a:r>
              <a:rPr lang="en-US" sz="2000" i="1" dirty="0" smtClean="0"/>
              <a:t>experiments (not covered yet)</a:t>
            </a:r>
            <a:endParaRPr lang="en-US" sz="2000" i="1" dirty="0"/>
          </a:p>
          <a:p>
            <a:pPr marL="342900" indent="-342900">
              <a:buFontTx/>
              <a:buAutoNum type="arabicPeriod"/>
              <a:defRPr/>
            </a:pPr>
            <a:r>
              <a:rPr lang="en-US" sz="2000" i="1" dirty="0"/>
              <a:t>NUSTAR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i="1" dirty="0"/>
              <a:t>Atomic physics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000" i="1" dirty="0"/>
              <a:t>PANDA (hadron physics)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22</a:t>
            </a:fld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A33901-66B9-4E21-BFCC-B76C7FE91582}" type="datetime1">
              <a:rPr lang="en-US" noProof="0" smtClean="0"/>
              <a:pPr/>
              <a:t>10/25/2019</a:t>
            </a:fld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28600"/>
            <a:ext cx="8915400" cy="1397157"/>
          </a:xfrm>
        </p:spPr>
        <p:txBody>
          <a:bodyPr>
            <a:noAutofit/>
          </a:bodyPr>
          <a:lstStyle/>
          <a:p>
            <a:pPr algn="just"/>
            <a:r>
              <a:rPr lang="en-GB" sz="2800" dirty="0" smtClean="0"/>
              <a:t>73 Power Converters shipped to FAIR from ECIL in July 2019</a:t>
            </a:r>
            <a:endParaRPr lang="en-GB" sz="400" i="1" dirty="0">
              <a:solidFill>
                <a:srgbClr val="FF66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80787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91294" y="5688623"/>
            <a:ext cx="876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 b="1">
                <a:solidFill>
                  <a:srgbClr val="3333CC"/>
                </a:solidFill>
                <a:latin typeface="Georgia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Georgia" charset="0"/>
                <a:ea typeface="Arial" charset="0"/>
                <a:cs typeface="Arial" charset="0"/>
              </a:defRPr>
            </a:lvl9pPr>
          </a:lstStyle>
          <a:p>
            <a:pPr marL="0" indent="0" algn="ctr"/>
            <a:r>
              <a:rPr lang="en-US" sz="1800" b="0" dirty="0" smtClean="0">
                <a:solidFill>
                  <a:srgbClr val="FF0000"/>
                </a:solidFill>
                <a:latin typeface="+mn-lt"/>
                <a:cs typeface="Times New Roman" charset="0"/>
              </a:rPr>
              <a:t>Production lot</a:t>
            </a:r>
            <a:endParaRPr lang="en-US" sz="1800" b="0" dirty="0">
              <a:solidFill>
                <a:srgbClr val="FF0000"/>
              </a:solidFill>
              <a:latin typeface="+mn-lt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5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820150" y="6669088"/>
            <a:ext cx="323850" cy="188912"/>
          </a:xfrm>
          <a:prstGeom prst="rect">
            <a:avLst/>
          </a:prstGeom>
        </p:spPr>
        <p:txBody>
          <a:bodyPr/>
          <a:lstStyle/>
          <a:p>
            <a:fld id="{CC397B54-76A3-4DF2-BB8C-6E001ADD4896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matter_gs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391400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79563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Comic Sans MS" charset="0"/>
              </a:rPr>
              <a:t>Exploring high-baryon density matter at FAIR</a:t>
            </a:r>
            <a:endParaRPr lang="en-GB" sz="28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5821" y="6019800"/>
            <a:ext cx="4482455" cy="646331"/>
          </a:xfrm>
          <a:prstGeom prst="rect">
            <a:avLst/>
          </a:prstGeom>
          <a:solidFill>
            <a:srgbClr val="F2F2F2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RHIC, LHC: high </a:t>
            </a:r>
            <a:r>
              <a:rPr lang="en-US" dirty="0" err="1" smtClean="0"/>
              <a:t>temparature</a:t>
            </a:r>
            <a:r>
              <a:rPr lang="en-US" dirty="0" smtClean="0"/>
              <a:t>, low density</a:t>
            </a:r>
          </a:p>
          <a:p>
            <a:r>
              <a:rPr lang="en-US" dirty="0" smtClean="0"/>
              <a:t>FAIR: Low </a:t>
            </a:r>
            <a:r>
              <a:rPr lang="en-US" dirty="0" err="1" smtClean="0"/>
              <a:t>temparature</a:t>
            </a:r>
            <a:r>
              <a:rPr lang="en-US" dirty="0" smtClean="0"/>
              <a:t>, high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262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\\winfilesvf\CBM$Root\cbminfra\cbm-drawings\Cave\CBM-Infra\Bilder&amp;step\Cave 27.06.2013\SIS100AR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44" t="11269" r="17578" b="255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613053" y="4968071"/>
            <a:ext cx="10390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 smtClean="0">
                <a:solidFill>
                  <a:prstClr val="black"/>
                </a:solidFill>
              </a:rPr>
              <a:t>Dipole</a:t>
            </a:r>
            <a:endParaRPr lang="de-DE" sz="2000" dirty="0">
              <a:solidFill>
                <a:prstClr val="black"/>
              </a:solidFill>
            </a:endParaRPr>
          </a:p>
          <a:p>
            <a:pPr eaLnBrk="1" hangingPunct="1"/>
            <a:r>
              <a:rPr lang="de-DE" sz="2000" dirty="0" err="1">
                <a:solidFill>
                  <a:prstClr val="black"/>
                </a:solidFill>
              </a:rPr>
              <a:t>magnet</a:t>
            </a:r>
            <a:endParaRPr lang="de-DE" sz="2000" dirty="0">
              <a:solidFill>
                <a:prstClr val="black"/>
              </a:solidFill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533511" name="Text Box 7"/>
          <p:cNvSpPr txBox="1">
            <a:spLocks noChangeArrowheads="1"/>
          </p:cNvSpPr>
          <p:nvPr/>
        </p:nvSpPr>
        <p:spPr bwMode="auto">
          <a:xfrm>
            <a:off x="1159910" y="755019"/>
            <a:ext cx="169629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Ring Imaging</a:t>
            </a:r>
          </a:p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Cherenkov</a:t>
            </a:r>
          </a:p>
          <a:p>
            <a:pPr eaLnBrk="1" hangingPunct="1"/>
            <a:r>
              <a:rPr lang="de-DE" sz="2000" dirty="0" err="1">
                <a:solidFill>
                  <a:prstClr val="black"/>
                </a:solidFill>
              </a:rPr>
              <a:t>Detector</a:t>
            </a:r>
            <a:endParaRPr lang="de-DE" sz="2000" dirty="0">
              <a:solidFill>
                <a:prstClr val="black"/>
              </a:solidFill>
            </a:endParaRPr>
          </a:p>
        </p:txBody>
      </p:sp>
      <p:sp>
        <p:nvSpPr>
          <p:cNvPr id="533512" name="Text Box 8"/>
          <p:cNvSpPr txBox="1">
            <a:spLocks noChangeArrowheads="1"/>
          </p:cNvSpPr>
          <p:nvPr/>
        </p:nvSpPr>
        <p:spPr bwMode="auto">
          <a:xfrm>
            <a:off x="2928319" y="755019"/>
            <a:ext cx="13726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Transition </a:t>
            </a:r>
          </a:p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Radiation </a:t>
            </a:r>
          </a:p>
          <a:p>
            <a:pPr eaLnBrk="1" hangingPunct="1"/>
            <a:r>
              <a:rPr lang="de-DE" sz="2000" dirty="0" err="1" smtClean="0">
                <a:solidFill>
                  <a:prstClr val="black"/>
                </a:solidFill>
              </a:rPr>
              <a:t>Detector</a:t>
            </a:r>
            <a:endParaRPr lang="de-DE" sz="2000" dirty="0">
              <a:solidFill>
                <a:prstClr val="black"/>
              </a:solidFill>
            </a:endParaRP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4553199" y="755019"/>
            <a:ext cx="19527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 err="1" smtClean="0">
                <a:solidFill>
                  <a:prstClr val="black"/>
                </a:solidFill>
              </a:rPr>
              <a:t>Resistive</a:t>
            </a:r>
            <a:r>
              <a:rPr lang="de-DE" sz="2000" dirty="0" smtClean="0">
                <a:solidFill>
                  <a:prstClr val="black"/>
                </a:solidFill>
              </a:rPr>
              <a:t> Plate </a:t>
            </a:r>
            <a:endParaRPr lang="de-DE" sz="2000" dirty="0">
              <a:solidFill>
                <a:prstClr val="black"/>
              </a:solidFill>
            </a:endParaRPr>
          </a:p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Chambers</a:t>
            </a:r>
          </a:p>
          <a:p>
            <a:pPr eaLnBrk="1" hangingPunct="1"/>
            <a:r>
              <a:rPr lang="de-DE" sz="2000" dirty="0">
                <a:solidFill>
                  <a:prstClr val="black"/>
                </a:solidFill>
              </a:rPr>
              <a:t>(TOF)</a:t>
            </a:r>
          </a:p>
        </p:txBody>
      </p:sp>
      <p:sp>
        <p:nvSpPr>
          <p:cNvPr id="533514" name="Text Box 10"/>
          <p:cNvSpPr txBox="1">
            <a:spLocks noChangeArrowheads="1"/>
          </p:cNvSpPr>
          <p:nvPr/>
        </p:nvSpPr>
        <p:spPr bwMode="auto">
          <a:xfrm>
            <a:off x="7279481" y="1188627"/>
            <a:ext cx="15103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 err="1">
                <a:solidFill>
                  <a:srgbClr val="FFFF00"/>
                </a:solidFill>
              </a:rPr>
              <a:t>Electro</a:t>
            </a:r>
            <a:r>
              <a:rPr lang="de-DE" sz="2000" dirty="0">
                <a:solidFill>
                  <a:srgbClr val="FFFF00"/>
                </a:solidFill>
              </a:rPr>
              <a:t>-</a:t>
            </a:r>
          </a:p>
          <a:p>
            <a:pPr eaLnBrk="1" hangingPunct="1"/>
            <a:r>
              <a:rPr lang="de-DE" sz="2000" dirty="0" err="1">
                <a:solidFill>
                  <a:srgbClr val="FFFF00"/>
                </a:solidFill>
              </a:rPr>
              <a:t>magnetic</a:t>
            </a:r>
            <a:endParaRPr lang="de-DE" sz="2000" dirty="0">
              <a:solidFill>
                <a:srgbClr val="FFFF00"/>
              </a:solidFill>
            </a:endParaRPr>
          </a:p>
          <a:p>
            <a:pPr eaLnBrk="1" hangingPunct="1"/>
            <a:r>
              <a:rPr lang="de-DE" sz="2000" dirty="0" err="1" smtClean="0">
                <a:solidFill>
                  <a:srgbClr val="FFFF00"/>
                </a:solidFill>
              </a:rPr>
              <a:t>Calorimeter</a:t>
            </a:r>
            <a:endParaRPr lang="de-DE" sz="20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de-DE" sz="2000" dirty="0" smtClean="0">
                <a:solidFill>
                  <a:srgbClr val="FFFF00"/>
                </a:solidFill>
              </a:rPr>
              <a:t>(</a:t>
            </a:r>
            <a:r>
              <a:rPr lang="de-DE" sz="2000" dirty="0" err="1" smtClean="0">
                <a:solidFill>
                  <a:srgbClr val="FFFF00"/>
                </a:solidFill>
              </a:rPr>
              <a:t>parking</a:t>
            </a:r>
            <a:r>
              <a:rPr lang="de-DE" sz="2000" dirty="0" smtClean="0">
                <a:solidFill>
                  <a:srgbClr val="FFFF00"/>
                </a:solidFill>
              </a:rPr>
              <a:t> </a:t>
            </a:r>
          </a:p>
          <a:p>
            <a:pPr eaLnBrk="1" hangingPunct="1"/>
            <a:r>
              <a:rPr lang="de-DE" sz="2000" dirty="0" err="1" smtClean="0">
                <a:solidFill>
                  <a:srgbClr val="FFFF00"/>
                </a:solidFill>
              </a:rPr>
              <a:t>position</a:t>
            </a:r>
            <a:r>
              <a:rPr lang="de-DE" sz="2000" dirty="0" smtClean="0">
                <a:solidFill>
                  <a:srgbClr val="FFFF00"/>
                </a:solidFill>
              </a:rPr>
              <a:t>)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33515" name="Line 11"/>
          <p:cNvSpPr>
            <a:spLocks noChangeShapeType="1"/>
          </p:cNvSpPr>
          <p:nvPr/>
        </p:nvSpPr>
        <p:spPr bwMode="auto">
          <a:xfrm>
            <a:off x="4143574" y="1318341"/>
            <a:ext cx="1731424" cy="128357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>
            <a:off x="5820120" y="1122170"/>
            <a:ext cx="900112" cy="7946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48" name="Line 16"/>
          <p:cNvSpPr>
            <a:spLocks noChangeShapeType="1"/>
          </p:cNvSpPr>
          <p:nvPr/>
        </p:nvSpPr>
        <p:spPr bwMode="auto">
          <a:xfrm>
            <a:off x="2344316" y="1484784"/>
            <a:ext cx="3153068" cy="141149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 flipV="1">
            <a:off x="3986212" y="3632539"/>
            <a:ext cx="314727" cy="1236324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50" name="Line 18"/>
          <p:cNvSpPr>
            <a:spLocks noChangeShapeType="1"/>
          </p:cNvSpPr>
          <p:nvPr/>
        </p:nvSpPr>
        <p:spPr bwMode="auto">
          <a:xfrm flipH="1" flipV="1">
            <a:off x="4647022" y="3659743"/>
            <a:ext cx="219914" cy="130832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3400424" y="4818776"/>
            <a:ext cx="1171576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>
                <a:solidFill>
                  <a:srgbClr val="FFFF00"/>
                </a:solidFill>
              </a:rPr>
              <a:t>Silicon</a:t>
            </a:r>
          </a:p>
          <a:p>
            <a:pPr eaLnBrk="1" hangingPunct="1"/>
            <a:r>
              <a:rPr lang="de-DE" sz="2000" dirty="0">
                <a:solidFill>
                  <a:srgbClr val="FFFF00"/>
                </a:solidFill>
              </a:rPr>
              <a:t>Tracking</a:t>
            </a:r>
          </a:p>
          <a:p>
            <a:pPr eaLnBrk="1" hangingPunct="1"/>
            <a:r>
              <a:rPr lang="de-DE" sz="2000" dirty="0" smtClean="0">
                <a:solidFill>
                  <a:srgbClr val="FFFF00"/>
                </a:solidFill>
              </a:rPr>
              <a:t>System 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33525" name="Text Box 21"/>
          <p:cNvSpPr txBox="1">
            <a:spLocks noChangeArrowheads="1"/>
          </p:cNvSpPr>
          <p:nvPr/>
        </p:nvSpPr>
        <p:spPr bwMode="auto">
          <a:xfrm>
            <a:off x="5652120" y="6157753"/>
            <a:ext cx="3091862" cy="707886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b="1" dirty="0" err="1" smtClean="0">
                <a:solidFill>
                  <a:srgbClr val="FF0000"/>
                </a:solidFill>
              </a:rPr>
              <a:t>Muon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Detection</a:t>
            </a:r>
            <a:r>
              <a:rPr lang="de-DE" sz="2000" b="1" dirty="0" smtClean="0">
                <a:solidFill>
                  <a:srgbClr val="FF0000"/>
                </a:solidFill>
              </a:rPr>
              <a:t> System</a:t>
            </a:r>
          </a:p>
          <a:p>
            <a:pPr eaLnBrk="1" hangingPunct="1"/>
            <a:r>
              <a:rPr lang="de-DE" sz="2000" b="1" dirty="0" smtClean="0">
                <a:solidFill>
                  <a:srgbClr val="FF0000"/>
                </a:solidFill>
              </a:rPr>
              <a:t>(Indian </a:t>
            </a:r>
            <a:r>
              <a:rPr lang="de-DE" sz="2000" b="1" dirty="0" err="1" smtClean="0">
                <a:solidFill>
                  <a:srgbClr val="FF0000"/>
                </a:solidFill>
              </a:rPr>
              <a:t>system</a:t>
            </a:r>
            <a:r>
              <a:rPr lang="de-DE" sz="2000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7465787" y="4299425"/>
            <a:ext cx="131157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 err="1">
                <a:solidFill>
                  <a:srgbClr val="FFFF00"/>
                </a:solidFill>
              </a:rPr>
              <a:t>Projectile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</a:p>
          <a:p>
            <a:pPr eaLnBrk="1" hangingPunct="1"/>
            <a:r>
              <a:rPr lang="de-DE" sz="2000" dirty="0" err="1">
                <a:solidFill>
                  <a:srgbClr val="FFFF00"/>
                </a:solidFill>
              </a:rPr>
              <a:t>Spectator</a:t>
            </a:r>
            <a:endParaRPr lang="de-DE" sz="2000" dirty="0">
              <a:solidFill>
                <a:srgbClr val="FFFF00"/>
              </a:solidFill>
            </a:endParaRPr>
          </a:p>
          <a:p>
            <a:pPr eaLnBrk="1" hangingPunct="1"/>
            <a:r>
              <a:rPr lang="de-DE" sz="2000" dirty="0" err="1" smtClean="0">
                <a:solidFill>
                  <a:srgbClr val="FFFF00"/>
                </a:solidFill>
              </a:rPr>
              <a:t>Detector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69655" name="Line 23"/>
          <p:cNvSpPr>
            <a:spLocks noChangeShapeType="1"/>
          </p:cNvSpPr>
          <p:nvPr/>
        </p:nvSpPr>
        <p:spPr bwMode="auto">
          <a:xfrm flipV="1">
            <a:off x="8172450" y="3212975"/>
            <a:ext cx="504006" cy="1100929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69656" name="Text Box 24"/>
          <p:cNvSpPr txBox="1">
            <a:spLocks noChangeArrowheads="1"/>
          </p:cNvSpPr>
          <p:nvPr/>
        </p:nvSpPr>
        <p:spPr bwMode="auto">
          <a:xfrm>
            <a:off x="2344315" y="4868863"/>
            <a:ext cx="1143001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2000" dirty="0">
                <a:solidFill>
                  <a:srgbClr val="FFFF00"/>
                </a:solidFill>
              </a:rPr>
              <a:t>Vertex</a:t>
            </a:r>
          </a:p>
          <a:p>
            <a:pPr eaLnBrk="1" hangingPunct="1"/>
            <a:r>
              <a:rPr lang="de-DE" sz="2000" dirty="0" err="1">
                <a:solidFill>
                  <a:srgbClr val="FFFF00"/>
                </a:solidFill>
              </a:rPr>
              <a:t>Detector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69657" name="Line 25"/>
          <p:cNvSpPr>
            <a:spLocks noChangeShapeType="1"/>
          </p:cNvSpPr>
          <p:nvPr/>
        </p:nvSpPr>
        <p:spPr bwMode="auto">
          <a:xfrm flipH="1">
            <a:off x="2928318" y="3632539"/>
            <a:ext cx="1215256" cy="132396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34346" y="5577211"/>
            <a:ext cx="1195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FF00"/>
                </a:solidFill>
              </a:rPr>
              <a:t>HADES</a:t>
            </a:r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 flipH="1" flipV="1">
            <a:off x="6659502" y="4368977"/>
            <a:ext cx="468415" cy="1788776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1159910" y="3833064"/>
            <a:ext cx="381408" cy="1809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2" idx="0"/>
          </p:cNvCxnSpPr>
          <p:nvPr/>
        </p:nvCxnSpPr>
        <p:spPr>
          <a:xfrm flipV="1">
            <a:off x="1232266" y="3763441"/>
            <a:ext cx="1323510" cy="18137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The Compressed </a:t>
            </a:r>
            <a:r>
              <a:rPr lang="de-DE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Baryonic</a:t>
            </a:r>
            <a:r>
              <a:rPr 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Matter </a:t>
            </a:r>
            <a:r>
              <a:rPr lang="de-DE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Experiment: Focus on rare </a:t>
            </a:r>
            <a:r>
              <a:rPr lang="de-DE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probes</a:t>
            </a:r>
            <a:endParaRPr lang="de-DE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(</a:t>
            </a:r>
            <a:r>
              <a:rPr lang="de-DE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India‘s</a:t>
            </a:r>
            <a:r>
              <a:rPr lang="de-DE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participation</a:t>
            </a:r>
            <a:r>
              <a:rPr lang="de-DE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)</a:t>
            </a:r>
            <a:endParaRPr lang="de-DE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585016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703388" y="0"/>
            <a:ext cx="5973762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WA98 Experiment at CERN-SPS</a:t>
            </a:r>
          </a:p>
        </p:txBody>
      </p:sp>
      <p:pic>
        <p:nvPicPr>
          <p:cNvPr id="27651" name="Picture 3" descr="setup_1996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7620000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861050" y="3476625"/>
            <a:ext cx="3206750" cy="3305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3333FF"/>
              </a:buClr>
              <a:buFontTx/>
              <a:buChar char="•"/>
            </a:pPr>
            <a:r>
              <a:rPr lang="en-US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Observation of collective flow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3333FF"/>
              </a:buClr>
            </a:pPr>
            <a:r>
              <a:rPr lang="en-US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16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Phys. Lett. B403 (1997) 390.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3333FF"/>
              </a:buClr>
              <a:buFontTx/>
              <a:buChar char="•"/>
            </a:pPr>
            <a:r>
              <a:rPr lang="en-US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Scaling of particle production:   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3333FF"/>
              </a:buClr>
            </a:pPr>
            <a:r>
              <a:rPr lang="en-US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16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Phys. Lett. B458 (1999) 422.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3333FF"/>
              </a:buClr>
              <a:buFontTx/>
              <a:buChar char="•"/>
            </a:pPr>
            <a:r>
              <a:rPr lang="en-US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DCC Search: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Phys. Lett. B420 (1998) 169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Phys.Rev.C64:011901,2001, 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Phys. Rev. C 2003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Fluctuations: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6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Phys. Rev. C, May 2002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DIRECT PHOTONS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can0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609600"/>
            <a:ext cx="8420100" cy="629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097088" y="0"/>
            <a:ext cx="4951412" cy="6175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PMD in WA98 Experiment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6200" y="0"/>
            <a:ext cx="9437688" cy="6932613"/>
            <a:chOff x="-48" y="0"/>
            <a:chExt cx="5945" cy="4367"/>
          </a:xfrm>
        </p:grpSpPr>
        <p:pic>
          <p:nvPicPr>
            <p:cNvPr id="23450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8" y="0"/>
              <a:ext cx="5945" cy="4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40" y="173"/>
              <a:ext cx="5376" cy="3715"/>
              <a:chOff x="240" y="173"/>
              <a:chExt cx="5376" cy="3715"/>
            </a:xfrm>
          </p:grpSpPr>
          <p:pic>
            <p:nvPicPr>
              <p:cNvPr id="234503" name="Picture 5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688" y="3024"/>
                <a:ext cx="912" cy="6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4504" name="Picture 6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544" y="1008"/>
                <a:ext cx="1152" cy="6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4505" name="Picture 7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984" y="2448"/>
                <a:ext cx="1632" cy="9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4506" name="Picture 8" descr="ALICE_3D_Setup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40" y="2346"/>
                <a:ext cx="960" cy="6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4507" name="Text Box 10"/>
              <p:cNvSpPr txBox="1">
                <a:spLocks noChangeArrowheads="1"/>
              </p:cNvSpPr>
              <p:nvPr/>
            </p:nvSpPr>
            <p:spPr bwMode="auto">
              <a:xfrm>
                <a:off x="2675" y="3561"/>
                <a:ext cx="829" cy="327"/>
              </a:xfrm>
              <a:prstGeom prst="rect">
                <a:avLst/>
              </a:prstGeom>
              <a:solidFill>
                <a:schemeClr val="bg1">
                  <a:alpha val="59999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800" b="1">
                    <a:solidFill>
                      <a:srgbClr val="010151"/>
                    </a:solidFill>
                    <a:latin typeface="Tahoma" pitchFamily="34" charset="0"/>
                  </a:rPr>
                  <a:t>ATLAS</a:t>
                </a:r>
                <a:endParaRPr lang="en-IN" sz="2800" b="1">
                  <a:solidFill>
                    <a:srgbClr val="010151"/>
                  </a:solidFill>
                  <a:latin typeface="Tahoma" pitchFamily="34" charset="0"/>
                </a:endParaRPr>
              </a:p>
            </p:txBody>
          </p:sp>
          <p:sp>
            <p:nvSpPr>
              <p:cNvPr id="234508" name="Text Box 11"/>
              <p:cNvSpPr txBox="1">
                <a:spLocks noChangeArrowheads="1"/>
              </p:cNvSpPr>
              <p:nvPr/>
            </p:nvSpPr>
            <p:spPr bwMode="auto">
              <a:xfrm>
                <a:off x="305" y="3024"/>
                <a:ext cx="793" cy="327"/>
              </a:xfrm>
              <a:prstGeom prst="rect">
                <a:avLst/>
              </a:prstGeom>
              <a:solidFill>
                <a:schemeClr val="bg1">
                  <a:alpha val="59999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800" b="1">
                    <a:solidFill>
                      <a:srgbClr val="010151"/>
                    </a:solidFill>
                    <a:latin typeface="Tahoma" pitchFamily="34" charset="0"/>
                  </a:rPr>
                  <a:t>ALICE</a:t>
                </a:r>
                <a:endParaRPr lang="en-IN" sz="2800" b="1">
                  <a:solidFill>
                    <a:srgbClr val="010151"/>
                  </a:solidFill>
                  <a:latin typeface="Tahoma" pitchFamily="34" charset="0"/>
                </a:endParaRPr>
              </a:p>
            </p:txBody>
          </p:sp>
          <p:sp>
            <p:nvSpPr>
              <p:cNvPr id="234509" name="Text Box 12"/>
              <p:cNvSpPr txBox="1">
                <a:spLocks noChangeArrowheads="1"/>
              </p:cNvSpPr>
              <p:nvPr/>
            </p:nvSpPr>
            <p:spPr bwMode="auto">
              <a:xfrm>
                <a:off x="2320" y="1449"/>
                <a:ext cx="608" cy="327"/>
              </a:xfrm>
              <a:prstGeom prst="rect">
                <a:avLst/>
              </a:prstGeom>
              <a:solidFill>
                <a:schemeClr val="bg1">
                  <a:alpha val="59999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800" b="1">
                    <a:solidFill>
                      <a:srgbClr val="010151"/>
                    </a:solidFill>
                    <a:latin typeface="Tahoma" pitchFamily="34" charset="0"/>
                  </a:rPr>
                  <a:t>CMS</a:t>
                </a:r>
                <a:endParaRPr lang="en-IN" sz="2800" b="1">
                  <a:solidFill>
                    <a:srgbClr val="010151"/>
                  </a:solidFill>
                  <a:latin typeface="Tahoma" pitchFamily="34" charset="0"/>
                </a:endParaRPr>
              </a:p>
            </p:txBody>
          </p:sp>
          <p:sp>
            <p:nvSpPr>
              <p:cNvPr id="234510" name="Text Box 13"/>
              <p:cNvSpPr txBox="1">
                <a:spLocks noChangeArrowheads="1"/>
              </p:cNvSpPr>
              <p:nvPr/>
            </p:nvSpPr>
            <p:spPr bwMode="auto">
              <a:xfrm>
                <a:off x="4377" y="3225"/>
                <a:ext cx="816" cy="327"/>
              </a:xfrm>
              <a:prstGeom prst="rect">
                <a:avLst/>
              </a:prstGeom>
              <a:solidFill>
                <a:schemeClr val="bg1">
                  <a:alpha val="59999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800" b="1">
                    <a:solidFill>
                      <a:srgbClr val="010151"/>
                    </a:solidFill>
                    <a:latin typeface="Tahoma" pitchFamily="34" charset="0"/>
                  </a:rPr>
                  <a:t>LHC-B</a:t>
                </a:r>
                <a:endParaRPr lang="en-IN" sz="2800" b="1">
                  <a:solidFill>
                    <a:srgbClr val="010151"/>
                  </a:solidFill>
                  <a:latin typeface="Tahoma" pitchFamily="34" charset="0"/>
                </a:endParaRPr>
              </a:p>
            </p:txBody>
          </p:sp>
          <p:sp>
            <p:nvSpPr>
              <p:cNvPr id="234511" name="Text Box 14"/>
              <p:cNvSpPr txBox="1">
                <a:spLocks noChangeArrowheads="1"/>
              </p:cNvSpPr>
              <p:nvPr/>
            </p:nvSpPr>
            <p:spPr bwMode="auto">
              <a:xfrm>
                <a:off x="2633" y="2918"/>
                <a:ext cx="458" cy="250"/>
              </a:xfrm>
              <a:prstGeom prst="rect">
                <a:avLst/>
              </a:prstGeom>
              <a:solidFill>
                <a:schemeClr val="bg1">
                  <a:alpha val="30196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 b="1">
                    <a:solidFill>
                      <a:srgbClr val="FF3300"/>
                    </a:solidFill>
                    <a:latin typeface="Tahoma" pitchFamily="34" charset="0"/>
                  </a:rPr>
                  <a:t>Pt-1</a:t>
                </a:r>
                <a:endParaRPr lang="en-IN" sz="2000" b="1">
                  <a:solidFill>
                    <a:srgbClr val="FF3300"/>
                  </a:solidFill>
                  <a:latin typeface="Tahoma" pitchFamily="34" charset="0"/>
                </a:endParaRPr>
              </a:p>
            </p:txBody>
          </p:sp>
          <p:sp>
            <p:nvSpPr>
              <p:cNvPr id="234512" name="Text Box 15"/>
              <p:cNvSpPr txBox="1">
                <a:spLocks noChangeArrowheads="1"/>
              </p:cNvSpPr>
              <p:nvPr/>
            </p:nvSpPr>
            <p:spPr bwMode="auto">
              <a:xfrm>
                <a:off x="288" y="2160"/>
                <a:ext cx="458" cy="250"/>
              </a:xfrm>
              <a:prstGeom prst="rect">
                <a:avLst/>
              </a:prstGeom>
              <a:solidFill>
                <a:schemeClr val="bg1">
                  <a:alpha val="30196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 b="1">
                    <a:solidFill>
                      <a:srgbClr val="FF3300"/>
                    </a:solidFill>
                    <a:latin typeface="Tahoma" pitchFamily="34" charset="0"/>
                  </a:rPr>
                  <a:t>Pt-2</a:t>
                </a:r>
                <a:endParaRPr lang="en-IN" sz="2000" b="1">
                  <a:solidFill>
                    <a:srgbClr val="FF3300"/>
                  </a:solidFill>
                  <a:latin typeface="Tahoma" pitchFamily="34" charset="0"/>
                </a:endParaRPr>
              </a:p>
            </p:txBody>
          </p:sp>
          <p:sp>
            <p:nvSpPr>
              <p:cNvPr id="234513" name="Text Box 16"/>
              <p:cNvSpPr txBox="1">
                <a:spLocks noChangeArrowheads="1"/>
              </p:cNvSpPr>
              <p:nvPr/>
            </p:nvSpPr>
            <p:spPr bwMode="auto">
              <a:xfrm>
                <a:off x="2086" y="1152"/>
                <a:ext cx="458" cy="250"/>
              </a:xfrm>
              <a:prstGeom prst="rect">
                <a:avLst/>
              </a:prstGeom>
              <a:solidFill>
                <a:schemeClr val="bg1">
                  <a:alpha val="30196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 b="1">
                    <a:solidFill>
                      <a:srgbClr val="FF3300"/>
                    </a:solidFill>
                    <a:latin typeface="Tahoma" pitchFamily="34" charset="0"/>
                  </a:rPr>
                  <a:t>Pt-5</a:t>
                </a:r>
                <a:endParaRPr lang="en-IN" sz="2000" b="1">
                  <a:solidFill>
                    <a:srgbClr val="FF3300"/>
                  </a:solidFill>
                  <a:latin typeface="Tahoma" pitchFamily="34" charset="0"/>
                </a:endParaRPr>
              </a:p>
            </p:txBody>
          </p:sp>
          <p:sp>
            <p:nvSpPr>
              <p:cNvPr id="234514" name="Text Box 17"/>
              <p:cNvSpPr txBox="1">
                <a:spLocks noChangeArrowheads="1"/>
              </p:cNvSpPr>
              <p:nvPr/>
            </p:nvSpPr>
            <p:spPr bwMode="auto">
              <a:xfrm>
                <a:off x="4630" y="2390"/>
                <a:ext cx="458" cy="250"/>
              </a:xfrm>
              <a:prstGeom prst="rect">
                <a:avLst/>
              </a:prstGeom>
              <a:solidFill>
                <a:schemeClr val="bg1">
                  <a:alpha val="30196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 b="1">
                    <a:solidFill>
                      <a:srgbClr val="FF3300"/>
                    </a:solidFill>
                    <a:latin typeface="Tahoma" pitchFamily="34" charset="0"/>
                  </a:rPr>
                  <a:t>Pt-8</a:t>
                </a:r>
                <a:endParaRPr lang="en-IN" sz="2000" b="1">
                  <a:solidFill>
                    <a:srgbClr val="FF3300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234499" name="Rectangle 9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400">
                <a:solidFill>
                  <a:srgbClr val="FFFFFF"/>
                </a:solidFill>
              </a:rPr>
              <a:t>The LHC and its experiments …</a:t>
            </a:r>
          </a:p>
        </p:txBody>
      </p:sp>
      <p:sp>
        <p:nvSpPr>
          <p:cNvPr id="23450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FB6351-9409-4144-A994-364C46143BA2}" type="slidenum">
              <a:rPr lang="en-IN" smtClean="0"/>
              <a:pPr/>
              <a:t>5</a:t>
            </a:fld>
            <a:endParaRPr lang="en-IN" smtClean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6" descr="P10104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F78386-72A5-4F2C-B30A-85906C486AC5}" type="slidenum">
              <a:rPr lang="en-IN" smtClean="0"/>
              <a:pPr/>
              <a:t>6</a:t>
            </a:fld>
            <a:endParaRPr lang="en-IN" smtClean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in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0"/>
            <a:ext cx="4787900" cy="3290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3278188"/>
            <a:ext cx="5364162" cy="357981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75175" cy="68580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755650" y="128588"/>
            <a:ext cx="3605213" cy="92392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9999"/>
              </a:buClr>
              <a:buFont typeface="Wingdings" pitchFamily="2" charset="2"/>
              <a:buNone/>
            </a:pPr>
            <a:r>
              <a:rPr lang="en-US" sz="2800">
                <a:solidFill>
                  <a:srgbClr val="0000FF"/>
                </a:solidFill>
              </a:rPr>
              <a:t>Muon Chambers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rgbClr val="009999"/>
              </a:buClr>
              <a:buFont typeface="Wingdings" pitchFamily="2" charset="2"/>
              <a:buNone/>
            </a:pPr>
            <a:r>
              <a:rPr lang="en-US" sz="2400">
                <a:solidFill>
                  <a:srgbClr val="0000FF"/>
                </a:solidFill>
              </a:rPr>
              <a:t>~ 100 m</a:t>
            </a:r>
            <a:r>
              <a:rPr lang="en-US" sz="2400" baseline="30000">
                <a:solidFill>
                  <a:srgbClr val="0000FF"/>
                </a:solidFill>
              </a:rPr>
              <a:t>2</a:t>
            </a:r>
            <a:r>
              <a:rPr lang="en-US" sz="2400">
                <a:solidFill>
                  <a:srgbClr val="0000FF"/>
                </a:solidFill>
              </a:rPr>
              <a:t>, &gt; 10</a:t>
            </a:r>
            <a:r>
              <a:rPr lang="en-US" sz="2400" baseline="30000">
                <a:solidFill>
                  <a:srgbClr val="0000FF"/>
                </a:solidFill>
              </a:rPr>
              <a:t>6</a:t>
            </a:r>
            <a:r>
              <a:rPr lang="en-US" sz="2400">
                <a:solidFill>
                  <a:srgbClr val="0000FF"/>
                </a:solidFill>
              </a:rPr>
              <a:t> channels</a:t>
            </a:r>
          </a:p>
        </p:txBody>
      </p:sp>
      <p:sp>
        <p:nvSpPr>
          <p:cNvPr id="24781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B5F0F8-E575-4F21-9E15-537BA107FB33}" type="slidenum">
              <a:rPr lang="en-IN" smtClean="0"/>
              <a:pPr/>
              <a:t>7</a:t>
            </a:fld>
            <a:endParaRPr lang="en-IN" smtClean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487269-E2E2-4002-A286-F596674EE5E4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67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0763" y="152400"/>
            <a:ext cx="6980237" cy="4652963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24678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4521200"/>
            <a:ext cx="3505200" cy="2336800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2013" y="914400"/>
            <a:ext cx="7367587" cy="5037138"/>
            <a:chOff x="543" y="576"/>
            <a:chExt cx="4641" cy="3173"/>
          </a:xfrm>
        </p:grpSpPr>
        <p:pic>
          <p:nvPicPr>
            <p:cNvPr id="245772" name="Picture 3" descr="alice_setu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27" y="576"/>
              <a:ext cx="4257" cy="3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43" y="2064"/>
              <a:ext cx="1776" cy="1200"/>
              <a:chOff x="336" y="2400"/>
              <a:chExt cx="1776" cy="1200"/>
            </a:xfrm>
          </p:grpSpPr>
          <p:sp>
            <p:nvSpPr>
              <p:cNvPr id="245801" name="Line 5"/>
              <p:cNvSpPr>
                <a:spLocks noChangeShapeType="1"/>
              </p:cNvSpPr>
              <p:nvPr/>
            </p:nvSpPr>
            <p:spPr bwMode="auto">
              <a:xfrm flipV="1">
                <a:off x="1199" y="2400"/>
                <a:ext cx="913" cy="95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50922" name="Text Box 6"/>
              <p:cNvSpPr txBox="1">
                <a:spLocks noChangeArrowheads="1"/>
              </p:cNvSpPr>
              <p:nvPr/>
            </p:nvSpPr>
            <p:spPr bwMode="auto">
              <a:xfrm>
                <a:off x="336" y="3114"/>
                <a:ext cx="863" cy="4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b="1">
                    <a:solidFill>
                      <a:srgbClr val="FF3300"/>
                    </a:solidFill>
                    <a:latin typeface="Helvetica" charset="0"/>
                  </a:rPr>
                  <a:t>ITS</a:t>
                </a:r>
              </a:p>
              <a:p>
                <a:pPr>
                  <a:defRPr/>
                </a:pPr>
                <a:r>
                  <a:rPr lang="de-DE" sz="1400">
                    <a:solidFill>
                      <a:srgbClr val="003366"/>
                    </a:solidFill>
                    <a:latin typeface="Helvetica" charset="0"/>
                  </a:rPr>
                  <a:t>Low </a:t>
                </a:r>
                <a:r>
                  <a:rPr lang="de-DE" sz="1400" i="1">
                    <a:solidFill>
                      <a:srgbClr val="003366"/>
                    </a:solidFill>
                    <a:latin typeface="Helvetica" charset="0"/>
                  </a:rPr>
                  <a:t>p</a:t>
                </a:r>
                <a:r>
                  <a:rPr lang="de-DE" sz="1400" baseline="-25000">
                    <a:solidFill>
                      <a:srgbClr val="003366"/>
                    </a:solidFill>
                    <a:latin typeface="Helvetica" charset="0"/>
                  </a:rPr>
                  <a:t>t</a:t>
                </a:r>
                <a:r>
                  <a:rPr lang="de-DE" sz="1400">
                    <a:solidFill>
                      <a:srgbClr val="003366"/>
                    </a:solidFill>
                    <a:latin typeface="Helvetica" charset="0"/>
                  </a:rPr>
                  <a:t> tracking</a:t>
                </a:r>
              </a:p>
              <a:p>
                <a:pPr>
                  <a:defRPr/>
                </a:pPr>
                <a:r>
                  <a:rPr lang="de-DE" sz="1400">
                    <a:solidFill>
                      <a:srgbClr val="003366"/>
                    </a:solidFill>
                    <a:latin typeface="Helvetica" charset="0"/>
                  </a:rPr>
                  <a:t>Vertexing</a:t>
                </a: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543" y="2208"/>
              <a:ext cx="1488" cy="496"/>
              <a:chOff x="336" y="2544"/>
              <a:chExt cx="1488" cy="496"/>
            </a:xfrm>
          </p:grpSpPr>
          <p:sp>
            <p:nvSpPr>
              <p:cNvPr id="245799" name="Line 8"/>
              <p:cNvSpPr>
                <a:spLocks noChangeShapeType="1"/>
              </p:cNvSpPr>
              <p:nvPr/>
            </p:nvSpPr>
            <p:spPr bwMode="auto">
              <a:xfrm flipV="1">
                <a:off x="1104" y="2544"/>
                <a:ext cx="720" cy="38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50920" name="Text Box 9"/>
              <p:cNvSpPr txBox="1">
                <a:spLocks noChangeArrowheads="1"/>
              </p:cNvSpPr>
              <p:nvPr/>
            </p:nvSpPr>
            <p:spPr bwMode="auto">
              <a:xfrm>
                <a:off x="336" y="2688"/>
                <a:ext cx="867" cy="3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b="1">
                    <a:solidFill>
                      <a:srgbClr val="FF3300"/>
                    </a:solidFill>
                    <a:latin typeface="Helvetica" charset="0"/>
                  </a:rPr>
                  <a:t>TPC</a:t>
                </a:r>
              </a:p>
              <a:p>
                <a:pPr>
                  <a:defRPr/>
                </a:pPr>
                <a:r>
                  <a:rPr lang="de-DE" sz="1400">
                    <a:solidFill>
                      <a:srgbClr val="003366"/>
                    </a:solidFill>
                    <a:latin typeface="Helvetica" charset="0"/>
                  </a:rPr>
                  <a:t>Tracking, dEdx</a:t>
                </a: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543" y="1488"/>
              <a:ext cx="1392" cy="352"/>
              <a:chOff x="336" y="1824"/>
              <a:chExt cx="1392" cy="352"/>
            </a:xfrm>
          </p:grpSpPr>
          <p:sp>
            <p:nvSpPr>
              <p:cNvPr id="245797" name="Line 11"/>
              <p:cNvSpPr>
                <a:spLocks noChangeShapeType="1"/>
              </p:cNvSpPr>
              <p:nvPr/>
            </p:nvSpPr>
            <p:spPr bwMode="auto">
              <a:xfrm flipV="1">
                <a:off x="960" y="1920"/>
                <a:ext cx="768" cy="9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50918" name="Text Box 12"/>
              <p:cNvSpPr txBox="1">
                <a:spLocks noChangeArrowheads="1"/>
              </p:cNvSpPr>
              <p:nvPr/>
            </p:nvSpPr>
            <p:spPr bwMode="auto">
              <a:xfrm>
                <a:off x="336" y="1824"/>
                <a:ext cx="675" cy="3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b="1">
                    <a:solidFill>
                      <a:srgbClr val="FF3300"/>
                    </a:solidFill>
                    <a:latin typeface="Helvetica" charset="0"/>
                  </a:rPr>
                  <a:t>TRD</a:t>
                </a:r>
              </a:p>
              <a:p>
                <a:pPr>
                  <a:defRPr/>
                </a:pPr>
                <a:r>
                  <a:rPr lang="de-DE" sz="1400">
                    <a:solidFill>
                      <a:srgbClr val="003366"/>
                    </a:solidFill>
                    <a:latin typeface="Helvetica" charset="0"/>
                  </a:rPr>
                  <a:t>Electron ID</a:t>
                </a: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543" y="1056"/>
              <a:ext cx="1728" cy="384"/>
              <a:chOff x="336" y="1392"/>
              <a:chExt cx="1728" cy="384"/>
            </a:xfrm>
          </p:grpSpPr>
          <p:sp>
            <p:nvSpPr>
              <p:cNvPr id="245795" name="Line 14"/>
              <p:cNvSpPr>
                <a:spLocks noChangeShapeType="1"/>
              </p:cNvSpPr>
              <p:nvPr/>
            </p:nvSpPr>
            <p:spPr bwMode="auto">
              <a:xfrm>
                <a:off x="1584" y="1584"/>
                <a:ext cx="480" cy="192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50916" name="Text Box 15"/>
              <p:cNvSpPr txBox="1">
                <a:spLocks noChangeArrowheads="1"/>
              </p:cNvSpPr>
              <p:nvPr/>
            </p:nvSpPr>
            <p:spPr bwMode="auto">
              <a:xfrm>
                <a:off x="336" y="1392"/>
                <a:ext cx="378" cy="3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b="1">
                    <a:solidFill>
                      <a:srgbClr val="FF3300"/>
                    </a:solidFill>
                    <a:latin typeface="Helvetica" charset="0"/>
                  </a:rPr>
                  <a:t>TOF</a:t>
                </a:r>
              </a:p>
              <a:p>
                <a:pPr>
                  <a:defRPr/>
                </a:pPr>
                <a:r>
                  <a:rPr lang="de-DE" sz="1400">
                    <a:solidFill>
                      <a:srgbClr val="003366"/>
                    </a:solidFill>
                    <a:latin typeface="Helvetica" charset="0"/>
                  </a:rPr>
                  <a:t>PID</a:t>
                </a: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543" y="624"/>
              <a:ext cx="1776" cy="672"/>
              <a:chOff x="336" y="960"/>
              <a:chExt cx="1776" cy="672"/>
            </a:xfrm>
          </p:grpSpPr>
          <p:sp>
            <p:nvSpPr>
              <p:cNvPr id="245793" name="Line 17"/>
              <p:cNvSpPr>
                <a:spLocks noChangeShapeType="1"/>
              </p:cNvSpPr>
              <p:nvPr/>
            </p:nvSpPr>
            <p:spPr bwMode="auto">
              <a:xfrm>
                <a:off x="1440" y="1104"/>
                <a:ext cx="672" cy="52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50914" name="Text Box 18"/>
              <p:cNvSpPr txBox="1">
                <a:spLocks noChangeArrowheads="1"/>
              </p:cNvSpPr>
              <p:nvPr/>
            </p:nvSpPr>
            <p:spPr bwMode="auto">
              <a:xfrm>
                <a:off x="336" y="960"/>
                <a:ext cx="1188" cy="3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b="1">
                    <a:solidFill>
                      <a:srgbClr val="990000"/>
                    </a:solidFill>
                    <a:latin typeface="Helvetica" charset="0"/>
                  </a:rPr>
                  <a:t>HMPID</a:t>
                </a:r>
              </a:p>
              <a:p>
                <a:pPr>
                  <a:defRPr/>
                </a:pPr>
                <a:r>
                  <a:rPr lang="de-DE" sz="1400">
                    <a:solidFill>
                      <a:srgbClr val="003366"/>
                    </a:solidFill>
                    <a:latin typeface="Helvetica" charset="0"/>
                  </a:rPr>
                  <a:t>PID (RICH) @ high </a:t>
                </a:r>
                <a:r>
                  <a:rPr lang="de-DE" sz="1400" i="1">
                    <a:solidFill>
                      <a:srgbClr val="003366"/>
                    </a:solidFill>
                    <a:latin typeface="Helvetica" charset="0"/>
                  </a:rPr>
                  <a:t>p</a:t>
                </a:r>
                <a:r>
                  <a:rPr lang="de-DE" sz="1400" baseline="-25000">
                    <a:solidFill>
                      <a:srgbClr val="003366"/>
                    </a:solidFill>
                    <a:latin typeface="Helvetica" charset="0"/>
                  </a:rPr>
                  <a:t>t</a:t>
                </a:r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543" y="2640"/>
              <a:ext cx="1536" cy="1056"/>
              <a:chOff x="336" y="2976"/>
              <a:chExt cx="1536" cy="1056"/>
            </a:xfrm>
          </p:grpSpPr>
          <p:sp>
            <p:nvSpPr>
              <p:cNvPr id="245791" name="Line 20"/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1056" cy="912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50912" name="Text Box 21"/>
              <p:cNvSpPr txBox="1">
                <a:spLocks noChangeArrowheads="1"/>
              </p:cNvSpPr>
              <p:nvPr/>
            </p:nvSpPr>
            <p:spPr bwMode="auto">
              <a:xfrm>
                <a:off x="336" y="3680"/>
                <a:ext cx="484" cy="3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b="1">
                    <a:solidFill>
                      <a:srgbClr val="990000"/>
                    </a:solidFill>
                    <a:latin typeface="Helvetica" charset="0"/>
                  </a:rPr>
                  <a:t>PHOS</a:t>
                </a:r>
              </a:p>
              <a:p>
                <a:pPr>
                  <a:defRPr/>
                </a:pPr>
                <a:r>
                  <a:rPr lang="de-DE" sz="1400">
                    <a:solidFill>
                      <a:srgbClr val="003366"/>
                    </a:solidFill>
                    <a:latin typeface="Symbol" pitchFamily="18" charset="2"/>
                  </a:rPr>
                  <a:t>g</a:t>
                </a:r>
                <a:r>
                  <a:rPr lang="de-DE" sz="1400">
                    <a:solidFill>
                      <a:srgbClr val="003366"/>
                    </a:solidFill>
                    <a:latin typeface="Helvetica" charset="0"/>
                  </a:rPr>
                  <a:t>,</a:t>
                </a:r>
                <a:r>
                  <a:rPr lang="de-DE" sz="1400">
                    <a:solidFill>
                      <a:srgbClr val="003366"/>
                    </a:solidFill>
                    <a:latin typeface="Symbol" pitchFamily="18" charset="2"/>
                  </a:rPr>
                  <a:t>p</a:t>
                </a:r>
                <a:r>
                  <a:rPr lang="de-DE" sz="1400" baseline="30000">
                    <a:solidFill>
                      <a:srgbClr val="003366"/>
                    </a:solidFill>
                    <a:latin typeface="Helvetica" charset="0"/>
                  </a:rPr>
                  <a:t>0</a:t>
                </a:r>
                <a:r>
                  <a:rPr lang="de-DE" sz="1400">
                    <a:solidFill>
                      <a:srgbClr val="003366"/>
                    </a:solidFill>
                    <a:latin typeface="Helvetica" charset="0"/>
                  </a:rPr>
                  <a:t>  </a:t>
                </a: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4143" y="2352"/>
              <a:ext cx="982" cy="1104"/>
              <a:chOff x="3744" y="2736"/>
              <a:chExt cx="982" cy="1104"/>
            </a:xfrm>
          </p:grpSpPr>
          <p:sp>
            <p:nvSpPr>
              <p:cNvPr id="245789" name="Line 23"/>
              <p:cNvSpPr>
                <a:spLocks noChangeShapeType="1"/>
              </p:cNvSpPr>
              <p:nvPr/>
            </p:nvSpPr>
            <p:spPr bwMode="auto">
              <a:xfrm flipH="1" flipV="1">
                <a:off x="3744" y="2736"/>
                <a:ext cx="528" cy="110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50910" name="Text Box 24"/>
              <p:cNvSpPr txBox="1">
                <a:spLocks noChangeArrowheads="1"/>
              </p:cNvSpPr>
              <p:nvPr/>
            </p:nvSpPr>
            <p:spPr bwMode="auto">
              <a:xfrm>
                <a:off x="4177" y="3456"/>
                <a:ext cx="549" cy="3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>
                    <a:solidFill>
                      <a:srgbClr val="990000"/>
                    </a:solidFill>
                    <a:latin typeface="Helvetica" charset="0"/>
                  </a:rPr>
                  <a:t>MUON </a:t>
                </a:r>
              </a:p>
              <a:p>
                <a:pPr>
                  <a:defRPr/>
                </a:pPr>
                <a:r>
                  <a:rPr lang="de-DE" sz="1400">
                    <a:solidFill>
                      <a:srgbClr val="003366"/>
                    </a:solidFill>
                    <a:latin typeface="Symbol" pitchFamily="18" charset="2"/>
                  </a:rPr>
                  <a:t>m</a:t>
                </a:r>
                <a:r>
                  <a:rPr lang="de-DE" sz="1400">
                    <a:solidFill>
                      <a:srgbClr val="003366"/>
                    </a:solidFill>
                    <a:latin typeface="Helvetica" charset="0"/>
                  </a:rPr>
                  <a:t>-pairs </a:t>
                </a:r>
              </a:p>
            </p:txBody>
          </p: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543" y="1920"/>
              <a:ext cx="1152" cy="352"/>
              <a:chOff x="336" y="2256"/>
              <a:chExt cx="1152" cy="352"/>
            </a:xfrm>
          </p:grpSpPr>
          <p:sp>
            <p:nvSpPr>
              <p:cNvPr id="245787" name="Line 26"/>
              <p:cNvSpPr>
                <a:spLocks noChangeShapeType="1"/>
              </p:cNvSpPr>
              <p:nvPr/>
            </p:nvSpPr>
            <p:spPr bwMode="auto">
              <a:xfrm flipV="1">
                <a:off x="960" y="2352"/>
                <a:ext cx="528" cy="96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50908" name="Text Box 27"/>
              <p:cNvSpPr txBox="1">
                <a:spLocks noChangeArrowheads="1"/>
              </p:cNvSpPr>
              <p:nvPr/>
            </p:nvSpPr>
            <p:spPr bwMode="auto">
              <a:xfrm>
                <a:off x="336" y="2256"/>
                <a:ext cx="715" cy="3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b="1">
                    <a:solidFill>
                      <a:srgbClr val="990000"/>
                    </a:solidFill>
                    <a:latin typeface="Helvetica" charset="0"/>
                  </a:rPr>
                  <a:t>PMD</a:t>
                </a:r>
              </a:p>
              <a:p>
                <a:pPr>
                  <a:defRPr/>
                </a:pPr>
                <a:r>
                  <a:rPr lang="de-DE" sz="1400">
                    <a:solidFill>
                      <a:srgbClr val="003366"/>
                    </a:solidFill>
                    <a:latin typeface="Symbol" pitchFamily="18" charset="2"/>
                  </a:rPr>
                  <a:t>g</a:t>
                </a:r>
                <a:r>
                  <a:rPr lang="de-DE" sz="1400">
                    <a:solidFill>
                      <a:srgbClr val="003366"/>
                    </a:solidFill>
                    <a:latin typeface="Helvetica" charset="0"/>
                  </a:rPr>
                  <a:t> multiplicity</a:t>
                </a:r>
              </a:p>
            </p:txBody>
          </p:sp>
        </p:grpSp>
        <p:sp>
          <p:nvSpPr>
            <p:cNvPr id="245781" name="Text Box 28"/>
            <p:cNvSpPr txBox="1">
              <a:spLocks noChangeArrowheads="1"/>
            </p:cNvSpPr>
            <p:nvPr/>
          </p:nvSpPr>
          <p:spPr bwMode="auto">
            <a:xfrm>
              <a:off x="3883" y="661"/>
              <a:ext cx="1118" cy="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>
                  <a:solidFill>
                    <a:srgbClr val="00817E"/>
                  </a:solidFill>
                  <a:latin typeface="Helvetica" charset="0"/>
                </a:rPr>
                <a:t>V0, T0</a:t>
              </a:r>
            </a:p>
            <a:p>
              <a:r>
                <a:rPr lang="en-GB" sz="1400">
                  <a:solidFill>
                    <a:srgbClr val="006699"/>
                  </a:solidFill>
                  <a:latin typeface="Helvetica" charset="0"/>
                </a:rPr>
                <a:t>Trigger + multiplicity</a:t>
              </a:r>
            </a:p>
          </p:txBody>
        </p:sp>
        <p:sp>
          <p:nvSpPr>
            <p:cNvPr id="245782" name="Line 29"/>
            <p:cNvSpPr>
              <a:spLocks noChangeShapeType="1"/>
            </p:cNvSpPr>
            <p:nvPr/>
          </p:nvSpPr>
          <p:spPr bwMode="auto">
            <a:xfrm flipH="1">
              <a:off x="2112" y="1008"/>
              <a:ext cx="1812" cy="105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5783" name="Text Box 30"/>
            <p:cNvSpPr txBox="1">
              <a:spLocks noChangeArrowheads="1"/>
            </p:cNvSpPr>
            <p:nvPr/>
          </p:nvSpPr>
          <p:spPr bwMode="auto">
            <a:xfrm>
              <a:off x="2028" y="597"/>
              <a:ext cx="604" cy="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b="1">
                  <a:solidFill>
                    <a:srgbClr val="00817E"/>
                  </a:solidFill>
                  <a:latin typeface="Helvetica" charset="0"/>
                </a:rPr>
                <a:t>ACORDE</a:t>
              </a:r>
            </a:p>
            <a:p>
              <a:r>
                <a:rPr lang="en-GB" sz="1400">
                  <a:solidFill>
                    <a:srgbClr val="000000"/>
                  </a:solidFill>
                  <a:latin typeface="Helvetica" charset="0"/>
                </a:rPr>
                <a:t>cosmics</a:t>
              </a:r>
            </a:p>
          </p:txBody>
        </p:sp>
        <p:pic>
          <p:nvPicPr>
            <p:cNvPr id="245784" name="Picture 31" descr="al_2k3_g3"/>
            <p:cNvPicPr>
              <a:picLocks noChangeAspect="1" noChangeArrowheads="1"/>
            </p:cNvPicPr>
            <p:nvPr/>
          </p:nvPicPr>
          <p:blipFill>
            <a:blip r:embed="rId4"/>
            <a:srcRect l="38274" t="39381" r="55835" b="41895"/>
            <a:stretch>
              <a:fillRect/>
            </a:stretch>
          </p:blipFill>
          <p:spPr bwMode="auto">
            <a:xfrm>
              <a:off x="1728" y="1824"/>
              <a:ext cx="192" cy="535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45785" name="Line 32"/>
            <p:cNvSpPr>
              <a:spLocks noChangeShapeType="1"/>
            </p:cNvSpPr>
            <p:nvPr/>
          </p:nvSpPr>
          <p:spPr bwMode="auto">
            <a:xfrm flipH="1">
              <a:off x="2016" y="960"/>
              <a:ext cx="1392" cy="110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0906" name="Text Box 33"/>
            <p:cNvSpPr txBox="1">
              <a:spLocks noChangeArrowheads="1"/>
            </p:cNvSpPr>
            <p:nvPr/>
          </p:nvSpPr>
          <p:spPr bwMode="auto">
            <a:xfrm>
              <a:off x="3072" y="624"/>
              <a:ext cx="786" cy="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600" b="1">
                  <a:solidFill>
                    <a:srgbClr val="990000"/>
                  </a:solidFill>
                  <a:latin typeface="Helvetica" charset="0"/>
                </a:rPr>
                <a:t>FMD</a:t>
              </a:r>
            </a:p>
            <a:p>
              <a:pPr>
                <a:defRPr/>
              </a:pPr>
              <a:r>
                <a:rPr lang="de-DE" sz="1400">
                  <a:solidFill>
                    <a:srgbClr val="003366"/>
                  </a:solidFill>
                </a:rPr>
                <a:t>ch</a:t>
              </a:r>
              <a:r>
                <a:rPr lang="de-DE" sz="1400">
                  <a:solidFill>
                    <a:srgbClr val="003366"/>
                  </a:solidFill>
                  <a:latin typeface="Helvetica" charset="0"/>
                </a:rPr>
                <a:t> multiplicity</a:t>
              </a:r>
            </a:p>
          </p:txBody>
        </p:sp>
      </p:grpSp>
      <p:sp>
        <p:nvSpPr>
          <p:cNvPr id="42018" name="Text Box 34"/>
          <p:cNvSpPr txBox="1">
            <a:spLocks noChangeArrowheads="1"/>
          </p:cNvSpPr>
          <p:nvPr/>
        </p:nvSpPr>
        <p:spPr bwMode="auto">
          <a:xfrm>
            <a:off x="3382963" y="90488"/>
            <a:ext cx="2398712" cy="51911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u="sng">
                <a:solidFill>
                  <a:srgbClr val="FFFF99"/>
                </a:solidFill>
                <a:cs typeface="+mn-cs"/>
              </a:rPr>
              <a:t>ALICE layout</a:t>
            </a:r>
          </a:p>
        </p:txBody>
      </p:sp>
      <p:sp>
        <p:nvSpPr>
          <p:cNvPr id="245764" name="Rectangle 35"/>
          <p:cNvSpPr>
            <a:spLocks noChangeArrowheads="1"/>
          </p:cNvSpPr>
          <p:nvPr/>
        </p:nvSpPr>
        <p:spPr bwMode="auto">
          <a:xfrm>
            <a:off x="827088" y="5943600"/>
            <a:ext cx="1662112" cy="34607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3300"/>
                </a:solidFill>
              </a:rPr>
              <a:t>EM Calorimeter </a:t>
            </a: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2479675" y="4014788"/>
            <a:ext cx="1731963" cy="2870200"/>
            <a:chOff x="736" y="1750"/>
            <a:chExt cx="1091" cy="1808"/>
          </a:xfrm>
        </p:grpSpPr>
        <p:sp>
          <p:nvSpPr>
            <p:cNvPr id="250890" name="Text Box 37"/>
            <p:cNvSpPr txBox="1">
              <a:spLocks noChangeArrowheads="1"/>
            </p:cNvSpPr>
            <p:nvPr/>
          </p:nvSpPr>
          <p:spPr bwMode="auto">
            <a:xfrm>
              <a:off x="768" y="1750"/>
              <a:ext cx="1007" cy="6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2800" b="1">
                  <a:solidFill>
                    <a:srgbClr val="990000"/>
                  </a:solidFill>
                  <a:latin typeface="Helvetica" charset="0"/>
                </a:rPr>
                <a:t>PMD</a:t>
              </a:r>
            </a:p>
            <a:p>
              <a:pPr algn="ctr">
                <a:defRPr/>
              </a:pPr>
              <a:r>
                <a:rPr lang="de-DE" sz="2800" b="1" u="sng">
                  <a:solidFill>
                    <a:srgbClr val="990000"/>
                  </a:solidFill>
                  <a:latin typeface="Helvetica" charset="0"/>
                </a:rPr>
                <a:t>photons</a:t>
              </a:r>
              <a:endParaRPr lang="de-DE" sz="2800" u="sng">
                <a:solidFill>
                  <a:srgbClr val="003366"/>
                </a:solidFill>
                <a:latin typeface="Helvetica" charset="0"/>
              </a:endParaRPr>
            </a:p>
          </p:txBody>
        </p:sp>
        <p:sp>
          <p:nvSpPr>
            <p:cNvPr id="245771" name="Text Box 38"/>
            <p:cNvSpPr txBox="1">
              <a:spLocks noChangeArrowheads="1"/>
            </p:cNvSpPr>
            <p:nvPr/>
          </p:nvSpPr>
          <p:spPr bwMode="auto">
            <a:xfrm>
              <a:off x="736" y="2342"/>
              <a:ext cx="1091" cy="121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rgbClr val="0000CC"/>
                  </a:solidFill>
                </a:rPr>
                <a:t>VECC</a:t>
              </a:r>
            </a:p>
            <a:p>
              <a:pPr algn="ctr" eaLnBrk="0" hangingPunct="0"/>
              <a:r>
                <a:rPr lang="en-US" sz="2000" b="1">
                  <a:solidFill>
                    <a:srgbClr val="0000CC"/>
                  </a:solidFill>
                </a:rPr>
                <a:t>IOP</a:t>
              </a:r>
              <a:br>
                <a:rPr lang="en-US" sz="2000" b="1">
                  <a:solidFill>
                    <a:srgbClr val="0000CC"/>
                  </a:solidFill>
                </a:rPr>
              </a:br>
              <a:r>
                <a:rPr lang="en-US" sz="2000" b="1">
                  <a:solidFill>
                    <a:srgbClr val="0000CC"/>
                  </a:solidFill>
                </a:rPr>
                <a:t>IIT, Bombay</a:t>
              </a:r>
            </a:p>
            <a:p>
              <a:pPr algn="ctr" eaLnBrk="0" hangingPunct="0"/>
              <a:r>
                <a:rPr lang="en-US" sz="2000" b="1">
                  <a:solidFill>
                    <a:srgbClr val="0000CC"/>
                  </a:solidFill>
                </a:rPr>
                <a:t>Jammu U.</a:t>
              </a:r>
            </a:p>
            <a:p>
              <a:pPr algn="ctr" eaLnBrk="0" hangingPunct="0"/>
              <a:r>
                <a:rPr lang="en-US" sz="2000" b="1">
                  <a:solidFill>
                    <a:srgbClr val="0000CC"/>
                  </a:solidFill>
                </a:rPr>
                <a:t>Panjab U.</a:t>
              </a:r>
            </a:p>
            <a:p>
              <a:pPr algn="ctr" eaLnBrk="0" hangingPunct="0"/>
              <a:r>
                <a:rPr lang="en-US" sz="2000" b="1">
                  <a:solidFill>
                    <a:srgbClr val="0000CC"/>
                  </a:solidFill>
                </a:rPr>
                <a:t>Rajasthan U.</a:t>
              </a:r>
              <a:endParaRPr lang="en-IN" sz="2000" b="1">
                <a:solidFill>
                  <a:srgbClr val="0000CC"/>
                </a:solidFill>
              </a:endParaRP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6781800" y="4868863"/>
            <a:ext cx="1981200" cy="1470025"/>
            <a:chOff x="4272" y="848"/>
            <a:chExt cx="1248" cy="926"/>
          </a:xfrm>
        </p:grpSpPr>
        <p:sp>
          <p:nvSpPr>
            <p:cNvPr id="250888" name="Text Box 40"/>
            <p:cNvSpPr txBox="1">
              <a:spLocks noChangeArrowheads="1"/>
            </p:cNvSpPr>
            <p:nvPr/>
          </p:nvSpPr>
          <p:spPr bwMode="auto">
            <a:xfrm>
              <a:off x="4272" y="848"/>
              <a:ext cx="1248" cy="5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2400" b="1">
                  <a:solidFill>
                    <a:srgbClr val="990000"/>
                  </a:solidFill>
                  <a:latin typeface="Helvetica" charset="0"/>
                </a:rPr>
                <a:t>MUON arm </a:t>
              </a:r>
            </a:p>
            <a:p>
              <a:pPr algn="ctr">
                <a:defRPr/>
              </a:pPr>
              <a:r>
                <a:rPr lang="de-DE" sz="2400" b="1" u="sng">
                  <a:solidFill>
                    <a:srgbClr val="003366"/>
                  </a:solidFill>
                  <a:latin typeface="Symbol" pitchFamily="18" charset="2"/>
                </a:rPr>
                <a:t>m</a:t>
              </a:r>
              <a:r>
                <a:rPr lang="de-DE" sz="2400" b="1" u="sng">
                  <a:solidFill>
                    <a:srgbClr val="003366"/>
                  </a:solidFill>
                  <a:latin typeface="Helvetica" charset="0"/>
                </a:rPr>
                <a:t>-pairs</a:t>
              </a:r>
              <a:r>
                <a:rPr lang="de-DE" sz="2000" b="1" u="sng">
                  <a:solidFill>
                    <a:srgbClr val="003366"/>
                  </a:solidFill>
                  <a:latin typeface="Helvetica" charset="0"/>
                </a:rPr>
                <a:t> </a:t>
              </a:r>
            </a:p>
          </p:txBody>
        </p:sp>
        <p:sp>
          <p:nvSpPr>
            <p:cNvPr id="245769" name="Text Box 41"/>
            <p:cNvSpPr txBox="1">
              <a:spLocks noChangeArrowheads="1"/>
            </p:cNvSpPr>
            <p:nvPr/>
          </p:nvSpPr>
          <p:spPr bwMode="auto">
            <a:xfrm>
              <a:off x="4564" y="1326"/>
              <a:ext cx="673" cy="44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rgbClr val="0000CC"/>
                  </a:solidFill>
                </a:rPr>
                <a:t>SINP</a:t>
              </a:r>
            </a:p>
            <a:p>
              <a:pPr algn="ctr" eaLnBrk="0" hangingPunct="0"/>
              <a:r>
                <a:rPr lang="en-US" sz="2000" b="1">
                  <a:solidFill>
                    <a:srgbClr val="0000CC"/>
                  </a:solidFill>
                </a:rPr>
                <a:t>Aligarh</a:t>
              </a:r>
              <a:endParaRPr lang="en-IN" sz="2000" b="1">
                <a:solidFill>
                  <a:srgbClr val="0000CC"/>
                </a:solidFill>
              </a:endParaRPr>
            </a:p>
          </p:txBody>
        </p:sp>
      </p:grpSp>
      <p:sp>
        <p:nvSpPr>
          <p:cNvPr id="24576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885B90-F715-43E4-8C48-3A78740D47A5}" type="slidenum">
              <a:rPr lang="en-IN" smtClean="0"/>
              <a:pPr/>
              <a:t>9</a:t>
            </a:fld>
            <a:endParaRPr lang="en-IN" smtClean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901</Words>
  <Application>Microsoft Office PowerPoint</Application>
  <PresentationFormat>On-screen Show (4:3)</PresentationFormat>
  <Paragraphs>255</Paragraphs>
  <Slides>24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QCD Phase Diagram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QCD Phase Diagram</vt:lpstr>
      <vt:lpstr>Slide 16</vt:lpstr>
      <vt:lpstr>Slide 17</vt:lpstr>
      <vt:lpstr>Slide 18</vt:lpstr>
      <vt:lpstr>Slide 19</vt:lpstr>
      <vt:lpstr>Slide 20</vt:lpstr>
      <vt:lpstr>Slide 21</vt:lpstr>
      <vt:lpstr>73 Power Converters shipped to FAIR from ECIL in July 2019</vt:lpstr>
      <vt:lpstr>Slide 23</vt:lpstr>
      <vt:lpstr>Slide 24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QCD Phase Diagram</dc:title>
  <dc:creator>Bikash Sinha</dc:creator>
  <cp:lastModifiedBy>Bikash Sinha</cp:lastModifiedBy>
  <cp:revision>2</cp:revision>
  <dcterms:created xsi:type="dcterms:W3CDTF">2019-10-25T09:44:09Z</dcterms:created>
  <dcterms:modified xsi:type="dcterms:W3CDTF">2019-10-25T10:14:42Z</dcterms:modified>
</cp:coreProperties>
</file>