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Default Extension="bin" ContentType="application/vnd.openxmlformats-officedocument.oleObject"/>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2" r:id="rId7"/>
    <p:sldId id="263" r:id="rId8"/>
    <p:sldId id="266" r:id="rId9"/>
    <p:sldId id="275" r:id="rId10"/>
    <p:sldId id="280" r:id="rId11"/>
    <p:sldId id="267" r:id="rId12"/>
    <p:sldId id="277" r:id="rId13"/>
    <p:sldId id="279" r:id="rId14"/>
    <p:sldId id="268" r:id="rId15"/>
    <p:sldId id="269" r:id="rId16"/>
    <p:sldId id="270" r:id="rId17"/>
    <p:sldId id="278" r:id="rId18"/>
    <p:sldId id="271" r:id="rId19"/>
    <p:sldId id="272" r:id="rId20"/>
    <p:sldId id="273" r:id="rId21"/>
    <p:sldId id="274" r:id="rId22"/>
    <p:sldId id="261"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2" d="100"/>
          <a:sy n="72" d="100"/>
        </p:scale>
        <p:origin x="-110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4.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5.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F018F2CF-C17A-40DE-ACD6-F8BEAFC32CF9}" type="datetimeFigureOut">
              <a:rPr lang="en-US" smtClean="0"/>
              <a:pPr/>
              <a:t>12/15/2010</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1C46DA22-E58B-4989-B4DD-53E358ED3C4C}"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18F2CF-C17A-40DE-ACD6-F8BEAFC32CF9}" type="datetimeFigureOut">
              <a:rPr lang="en-US" smtClean="0"/>
              <a:pPr/>
              <a:t>12/15/2010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6DA22-E58B-4989-B4DD-53E358ED3C4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F018F2CF-C17A-40DE-ACD6-F8BEAFC32CF9}" type="datetimeFigureOut">
              <a:rPr lang="en-US" smtClean="0"/>
              <a:pPr/>
              <a:t>12/15/2010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6DA22-E58B-4989-B4DD-53E358ED3C4C}"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F018F2CF-C17A-40DE-ACD6-F8BEAFC32CF9}" type="datetimeFigureOut">
              <a:rPr lang="en-US" smtClean="0"/>
              <a:pPr/>
              <a:t>12/15/2010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46DA22-E58B-4989-B4DD-53E358ED3C4C}"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018F2CF-C17A-40DE-ACD6-F8BEAFC32CF9}" type="datetimeFigureOut">
              <a:rPr lang="en-US" smtClean="0"/>
              <a:pPr/>
              <a:t>12/15/2010</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1C46DA22-E58B-4989-B4DD-53E358ED3C4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F018F2CF-C17A-40DE-ACD6-F8BEAFC32CF9}" type="datetimeFigureOut">
              <a:rPr lang="en-US" smtClean="0"/>
              <a:pPr/>
              <a:t>12/15/2010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6DA22-E58B-4989-B4DD-53E358ED3C4C}"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F018F2CF-C17A-40DE-ACD6-F8BEAFC32CF9}" type="datetimeFigureOut">
              <a:rPr lang="en-US" smtClean="0"/>
              <a:pPr/>
              <a:t>12/15/2010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46DA22-E58B-4989-B4DD-53E358ED3C4C}"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F018F2CF-C17A-40DE-ACD6-F8BEAFC32CF9}" type="datetimeFigureOut">
              <a:rPr lang="en-US" smtClean="0"/>
              <a:pPr/>
              <a:t>12/15/2010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46DA22-E58B-4989-B4DD-53E358ED3C4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18F2CF-C17A-40DE-ACD6-F8BEAFC32CF9}" type="datetimeFigureOut">
              <a:rPr lang="en-US" smtClean="0"/>
              <a:pPr/>
              <a:t>12/15/2010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46DA22-E58B-4989-B4DD-53E358ED3C4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18F2CF-C17A-40DE-ACD6-F8BEAFC32CF9}" type="datetimeFigureOut">
              <a:rPr lang="en-US" smtClean="0"/>
              <a:pPr/>
              <a:t>12/15/2010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46DA22-E58B-4989-B4DD-53E358ED3C4C}"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F018F2CF-C17A-40DE-ACD6-F8BEAFC32CF9}" type="datetimeFigureOut">
              <a:rPr lang="en-US" smtClean="0"/>
              <a:pPr/>
              <a:t>12/15/2010</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1C46DA22-E58B-4989-B4DD-53E358ED3C4C}"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F018F2CF-C17A-40DE-ACD6-F8BEAFC32CF9}" type="datetimeFigureOut">
              <a:rPr lang="en-US" smtClean="0"/>
              <a:pPr/>
              <a:t>12/15/2010</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C46DA22-E58B-4989-B4DD-53E358ED3C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8.emf"/><Relationship Id="rId1" Type="http://schemas.openxmlformats.org/officeDocument/2006/relationships/slideLayout" Target="../slideLayouts/slideLayout2.xml"/><Relationship Id="rId4" Type="http://schemas.openxmlformats.org/officeDocument/2006/relationships/image" Target="../media/image10.e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 Bhadra</a:t>
            </a:r>
          </a:p>
          <a:p>
            <a:r>
              <a:rPr lang="en-US" dirty="0" smtClean="0"/>
              <a:t>High Energy &amp; Cosmic Ray Research Centre</a:t>
            </a:r>
          </a:p>
          <a:p>
            <a:r>
              <a:rPr lang="en-US" dirty="0" smtClean="0"/>
              <a:t>University of North Bengal</a:t>
            </a:r>
            <a:endParaRPr lang="en-US" dirty="0"/>
          </a:p>
        </p:txBody>
      </p:sp>
      <p:sp>
        <p:nvSpPr>
          <p:cNvPr id="2" name="Title 1"/>
          <p:cNvSpPr>
            <a:spLocks noGrp="1"/>
          </p:cNvSpPr>
          <p:nvPr>
            <p:ph type="ctrTitle"/>
          </p:nvPr>
        </p:nvSpPr>
        <p:spPr/>
        <p:txBody>
          <a:bodyPr/>
          <a:lstStyle/>
          <a:p>
            <a:r>
              <a:rPr smtClean="0"/>
              <a:t>Scaling behavior of lateral distribution of electrons in EAS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334962"/>
          </a:xfrm>
        </p:spPr>
        <p:txBody>
          <a:bodyPr>
            <a:normAutofit fontScale="90000"/>
          </a:bodyPr>
          <a:lstStyle/>
          <a:p>
            <a:endParaRPr lang="en-US" dirty="0"/>
          </a:p>
        </p:txBody>
      </p:sp>
      <p:graphicFrame>
        <p:nvGraphicFramePr>
          <p:cNvPr id="34818" name="Object 2"/>
          <p:cNvGraphicFramePr>
            <a:graphicFrameLocks noChangeAspect="1"/>
          </p:cNvGraphicFramePr>
          <p:nvPr>
            <p:ph sz="quarter" idx="1"/>
          </p:nvPr>
        </p:nvGraphicFramePr>
        <p:xfrm>
          <a:off x="1600200" y="914400"/>
          <a:ext cx="6096000" cy="4196557"/>
        </p:xfrm>
        <a:graphic>
          <a:graphicData uri="http://schemas.openxmlformats.org/presentationml/2006/ole">
            <p:oleObj spid="_x0000_s34818" name="Graph" r:id="rId3" imgW="3405600" imgH="2754720" progId="Origin50.Graph">
              <p:embed/>
            </p:oleObj>
          </a:graphicData>
        </a:graphic>
      </p:graphicFrame>
      <p:sp>
        <p:nvSpPr>
          <p:cNvPr id="5" name="Rectangle 4"/>
          <p:cNvSpPr/>
          <p:nvPr/>
        </p:nvSpPr>
        <p:spPr>
          <a:xfrm>
            <a:off x="1295400" y="4953000"/>
            <a:ext cx="7010400" cy="1200329"/>
          </a:xfrm>
          <a:prstGeom prst="rect">
            <a:avLst/>
          </a:prstGeom>
        </p:spPr>
        <p:txBody>
          <a:bodyPr wrap="square">
            <a:spAutoFit/>
          </a:bodyPr>
          <a:lstStyle/>
          <a:p>
            <a:pPr algn="just"/>
            <a:r>
              <a:rPr lang="en-US" sz="2400" dirty="0" smtClean="0"/>
              <a:t>NKG fitting (with a constant single age) of the EGS4 output of electron density at NBU site restricting radial distance up to 100 m.</a:t>
            </a:r>
            <a:endParaRPr lang="en-US" sz="24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82562"/>
          </a:xfrm>
        </p:spPr>
        <p:txBody>
          <a:bodyPr>
            <a:normAutofit fontScale="90000"/>
          </a:bodyPr>
          <a:lstStyle/>
          <a:p>
            <a:endParaRPr lang="en-US" dirty="0"/>
          </a:p>
        </p:txBody>
      </p:sp>
      <p:sp>
        <p:nvSpPr>
          <p:cNvPr id="6" name="Rectangle 5"/>
          <p:cNvSpPr/>
          <p:nvPr/>
        </p:nvSpPr>
        <p:spPr>
          <a:xfrm>
            <a:off x="1295400" y="4724400"/>
            <a:ext cx="6477000" cy="830997"/>
          </a:xfrm>
          <a:prstGeom prst="rect">
            <a:avLst/>
          </a:prstGeom>
        </p:spPr>
        <p:txBody>
          <a:bodyPr wrap="square">
            <a:spAutoFit/>
          </a:bodyPr>
          <a:lstStyle/>
          <a:p>
            <a:r>
              <a:rPr lang="en-US" sz="2400" dirty="0" smtClean="0"/>
              <a:t>NKG fitting of the EGS4 output of electron density for p primary covering radial distance more than 5000 m</a:t>
            </a:r>
            <a:endParaRPr lang="en-US" sz="2400" dirty="0"/>
          </a:p>
        </p:txBody>
      </p:sp>
      <p:pic>
        <p:nvPicPr>
          <p:cNvPr id="3076" name="Picture 4"/>
          <p:cNvPicPr>
            <a:picLocks noGrp="1" noChangeAspect="1" noChangeArrowheads="1"/>
          </p:cNvPicPr>
          <p:nvPr>
            <p:ph sz="quarter" idx="1"/>
          </p:nvPr>
        </p:nvPicPr>
        <p:blipFill>
          <a:blip r:embed="rId2"/>
          <a:srcRect/>
          <a:stretch>
            <a:fillRect/>
          </a:stretch>
        </p:blipFill>
        <p:spPr bwMode="auto">
          <a:xfrm>
            <a:off x="2057400" y="762000"/>
            <a:ext cx="5181600" cy="3886200"/>
          </a:xfrm>
          <a:prstGeom prst="rect">
            <a:avLst/>
          </a:prstGeom>
          <a:noFill/>
          <a:ln w="9525">
            <a:noFill/>
            <a:miter lim="800000"/>
            <a:headEnd/>
            <a:tailEnd/>
          </a:ln>
          <a:effec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82562"/>
          </a:xfrm>
        </p:spPr>
        <p:txBody>
          <a:bodyPr>
            <a:normAutofit fontScale="90000"/>
          </a:bodyPr>
          <a:lstStyle/>
          <a:p>
            <a:endParaRPr lang="en-US" dirty="0"/>
          </a:p>
        </p:txBody>
      </p:sp>
      <p:sp>
        <p:nvSpPr>
          <p:cNvPr id="3" name="Content Placeholder 2"/>
          <p:cNvSpPr>
            <a:spLocks noGrp="1"/>
          </p:cNvSpPr>
          <p:nvPr>
            <p:ph sz="quarter" idx="1"/>
          </p:nvPr>
        </p:nvSpPr>
        <p:spPr>
          <a:xfrm>
            <a:off x="914400" y="457200"/>
            <a:ext cx="7772400" cy="5562600"/>
          </a:xfrm>
        </p:spPr>
        <p:txBody>
          <a:bodyPr>
            <a:normAutofit/>
          </a:bodyPr>
          <a:lstStyle/>
          <a:p>
            <a:r>
              <a:rPr lang="en-US" dirty="0" smtClean="0"/>
              <a:t>Local age parameter:</a:t>
            </a:r>
          </a:p>
          <a:p>
            <a:pPr algn="just">
              <a:buNone/>
            </a:pPr>
            <a:r>
              <a:rPr lang="en-US" dirty="0" smtClean="0"/>
              <a:t>    </a:t>
            </a:r>
            <a:r>
              <a:rPr lang="en-US" dirty="0" err="1" smtClean="0"/>
              <a:t>Capdevielle</a:t>
            </a:r>
            <a:r>
              <a:rPr lang="en-US" dirty="0" smtClean="0"/>
              <a:t> introduced the notion of local age parameter which is quite helpful to judge the radial variation of shape of the structure function.</a:t>
            </a:r>
          </a:p>
          <a:p>
            <a:pPr algn="just"/>
            <a:r>
              <a:rPr lang="en-US" dirty="0" smtClean="0"/>
              <a:t>For two neighboring points, </a:t>
            </a:r>
            <a:r>
              <a:rPr lang="en-US" i="1" dirty="0" err="1" smtClean="0"/>
              <a:t>i</a:t>
            </a:r>
            <a:r>
              <a:rPr lang="en-US" i="1" dirty="0" smtClean="0"/>
              <a:t> and j, one can </a:t>
            </a:r>
            <a:r>
              <a:rPr lang="en-US" dirty="0" smtClean="0"/>
              <a:t>give a lateral age parameter for any distribution </a:t>
            </a:r>
            <a:r>
              <a:rPr lang="en-US" i="1" dirty="0" smtClean="0"/>
              <a:t>f(x) </a:t>
            </a:r>
            <a:r>
              <a:rPr lang="en-US" dirty="0" smtClean="0"/>
              <a:t>which characterizes the best fit by a NKG -type function (x=r/</a:t>
            </a:r>
            <a:r>
              <a:rPr lang="en-US" dirty="0" err="1" smtClean="0"/>
              <a:t>r</a:t>
            </a:r>
            <a:r>
              <a:rPr lang="en-US" baseline="-25000" dirty="0" err="1" smtClean="0"/>
              <a:t>m</a:t>
            </a:r>
            <a:r>
              <a:rPr lang="en-US" i="1" dirty="0" smtClean="0">
                <a:sym typeface="Wingdings" pitchFamily="2" charset="2"/>
              </a:rPr>
              <a:t> </a:t>
            </a:r>
            <a:r>
              <a:rPr lang="en-US" dirty="0" smtClean="0">
                <a:sym typeface="Wingdings" pitchFamily="2" charset="2"/>
              </a:rPr>
              <a:t>):</a:t>
            </a:r>
            <a:endParaRPr lang="en-US" dirty="0" smtClean="0"/>
          </a:p>
          <a:p>
            <a:pPr>
              <a:buNone/>
            </a:pPr>
            <a:r>
              <a:rPr lang="en-US" dirty="0" smtClean="0"/>
              <a:t>    </a:t>
            </a:r>
          </a:p>
          <a:p>
            <a:pPr>
              <a:buNone/>
            </a:pPr>
            <a:endParaRPr lang="en-US" dirty="0" smtClean="0"/>
          </a:p>
          <a:p>
            <a:pPr>
              <a:buNone/>
            </a:pPr>
            <a:endParaRPr lang="en-US" dirty="0" smtClean="0"/>
          </a:p>
          <a:p>
            <a:pPr>
              <a:buNone/>
            </a:pPr>
            <a:r>
              <a:rPr lang="en-US" dirty="0" smtClean="0"/>
              <a:t>Where  </a:t>
            </a:r>
            <a:endParaRPr lang="en-US" dirty="0"/>
          </a:p>
        </p:txBody>
      </p:sp>
      <p:pic>
        <p:nvPicPr>
          <p:cNvPr id="4" name="Picture 3"/>
          <p:cNvPicPr/>
          <p:nvPr/>
        </p:nvPicPr>
        <p:blipFill>
          <a:blip r:embed="rId2"/>
          <a:srcRect/>
          <a:stretch>
            <a:fillRect/>
          </a:stretch>
        </p:blipFill>
        <p:spPr bwMode="auto">
          <a:xfrm>
            <a:off x="3124200" y="3581400"/>
            <a:ext cx="3657600" cy="1066800"/>
          </a:xfrm>
          <a:prstGeom prst="rect">
            <a:avLst/>
          </a:prstGeom>
          <a:noFill/>
          <a:ln w="9525">
            <a:noFill/>
            <a:miter lim="800000"/>
            <a:headEnd/>
            <a:tailEnd/>
          </a:ln>
        </p:spPr>
      </p:pic>
      <p:pic>
        <p:nvPicPr>
          <p:cNvPr id="5" name="Picture 4"/>
          <p:cNvPicPr/>
          <p:nvPr/>
        </p:nvPicPr>
        <p:blipFill>
          <a:blip r:embed="rId3"/>
          <a:srcRect/>
          <a:stretch>
            <a:fillRect/>
          </a:stretch>
        </p:blipFill>
        <p:spPr bwMode="auto">
          <a:xfrm>
            <a:off x="2362200" y="4800600"/>
            <a:ext cx="3048000" cy="457200"/>
          </a:xfrm>
          <a:prstGeom prst="rect">
            <a:avLst/>
          </a:prstGeom>
          <a:noFill/>
          <a:ln w="9525">
            <a:noFill/>
            <a:miter lim="800000"/>
            <a:headEnd/>
            <a:tailEnd/>
          </a:ln>
        </p:spPr>
      </p:pic>
      <p:pic>
        <p:nvPicPr>
          <p:cNvPr id="6" name="Picture 5"/>
          <p:cNvPicPr/>
          <p:nvPr/>
        </p:nvPicPr>
        <p:blipFill>
          <a:blip r:embed="rId4"/>
          <a:srcRect/>
          <a:stretch>
            <a:fillRect/>
          </a:stretch>
        </p:blipFill>
        <p:spPr bwMode="auto">
          <a:xfrm>
            <a:off x="5562600" y="4800600"/>
            <a:ext cx="2133600" cy="457200"/>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82562"/>
          </a:xfrm>
        </p:spPr>
        <p:txBody>
          <a:bodyPr>
            <a:normAutofit fontScale="90000"/>
          </a:bodyPr>
          <a:lstStyle/>
          <a:p>
            <a:endParaRPr lang="en-US" dirty="0"/>
          </a:p>
        </p:txBody>
      </p:sp>
      <p:sp>
        <p:nvSpPr>
          <p:cNvPr id="3" name="Content Placeholder 2"/>
          <p:cNvSpPr>
            <a:spLocks noGrp="1"/>
          </p:cNvSpPr>
          <p:nvPr>
            <p:ph sz="quarter" idx="1"/>
          </p:nvPr>
        </p:nvSpPr>
        <p:spPr/>
        <p:txBody>
          <a:bodyPr/>
          <a:lstStyle/>
          <a:p>
            <a:pPr algn="just"/>
            <a:r>
              <a:rPr lang="en-US" dirty="0" smtClean="0"/>
              <a:t>A typical behavior was predicted with a characterized minimum value of </a:t>
            </a:r>
            <a:r>
              <a:rPr lang="en-US" i="1" dirty="0" smtClean="0"/>
              <a:t>s(r) near 50 m from the axis, followed </a:t>
            </a:r>
            <a:r>
              <a:rPr lang="en-US" dirty="0" smtClean="0"/>
              <a:t>by a general increase at large distance</a:t>
            </a:r>
          </a:p>
          <a:p>
            <a:pPr algn="just"/>
            <a:r>
              <a:rPr lang="en-US" dirty="0" smtClean="0"/>
              <a:t>The dependence of </a:t>
            </a:r>
            <a:r>
              <a:rPr lang="en-US" i="1" dirty="0" smtClean="0"/>
              <a:t>s(r) on r rules </a:t>
            </a:r>
            <a:r>
              <a:rPr lang="en-US" dirty="0" smtClean="0"/>
              <a:t>out a consistent integration of the structure function and then an accurate relation between density and size.</a:t>
            </a:r>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258762"/>
          </a:xfrm>
        </p:spPr>
        <p:txBody>
          <a:bodyPr>
            <a:normAutofit fontScale="90000"/>
          </a:bodyPr>
          <a:lstStyle/>
          <a:p>
            <a:endParaRPr lang="en-US" dirty="0"/>
          </a:p>
        </p:txBody>
      </p:sp>
      <p:pic>
        <p:nvPicPr>
          <p:cNvPr id="21506" name="Picture 2"/>
          <p:cNvPicPr>
            <a:picLocks noGrp="1" noChangeAspect="1" noChangeArrowheads="1"/>
          </p:cNvPicPr>
          <p:nvPr>
            <p:ph sz="quarter" idx="1"/>
          </p:nvPr>
        </p:nvPicPr>
        <p:blipFill>
          <a:blip r:embed="rId2"/>
          <a:srcRect/>
          <a:stretch>
            <a:fillRect/>
          </a:stretch>
        </p:blipFill>
        <p:spPr bwMode="auto">
          <a:xfrm>
            <a:off x="1371600" y="762000"/>
            <a:ext cx="6172200" cy="4419600"/>
          </a:xfrm>
          <a:prstGeom prst="rect">
            <a:avLst/>
          </a:prstGeom>
          <a:noFill/>
          <a:ln w="9525">
            <a:noFill/>
            <a:miter lim="800000"/>
            <a:headEnd/>
            <a:tailEnd/>
          </a:ln>
          <a:effectLst/>
        </p:spPr>
      </p:pic>
      <p:sp>
        <p:nvSpPr>
          <p:cNvPr id="4" name="Rectangle 3"/>
          <p:cNvSpPr/>
          <p:nvPr/>
        </p:nvSpPr>
        <p:spPr>
          <a:xfrm>
            <a:off x="1143000" y="5181600"/>
            <a:ext cx="7010400" cy="830997"/>
          </a:xfrm>
          <a:prstGeom prst="rect">
            <a:avLst/>
          </a:prstGeom>
        </p:spPr>
        <p:txBody>
          <a:bodyPr wrap="square">
            <a:spAutoFit/>
          </a:bodyPr>
          <a:lstStyle/>
          <a:p>
            <a:pPr algn="just"/>
            <a:r>
              <a:rPr lang="en-US" sz="2400" dirty="0" smtClean="0"/>
              <a:t>Local age parameter (obtained from simulated data) as a function of radial distance for different primary energies</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2530" name="Picture 2"/>
          <p:cNvPicPr>
            <a:picLocks noGrp="1" noChangeAspect="1" noChangeArrowheads="1"/>
          </p:cNvPicPr>
          <p:nvPr>
            <p:ph sz="quarter" idx="1"/>
          </p:nvPr>
        </p:nvPicPr>
        <p:blipFill>
          <a:blip r:embed="rId2"/>
          <a:srcRect/>
          <a:stretch>
            <a:fillRect/>
          </a:stretch>
        </p:blipFill>
        <p:spPr bwMode="auto">
          <a:xfrm>
            <a:off x="1371600" y="1600200"/>
            <a:ext cx="6400800" cy="3962400"/>
          </a:xfrm>
          <a:prstGeom prst="rect">
            <a:avLst/>
          </a:prstGeom>
          <a:noFill/>
          <a:ln w="9525">
            <a:noFill/>
            <a:miter lim="800000"/>
            <a:headEnd/>
            <a:tailEnd/>
          </a:ln>
          <a:effec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23554" name="Picture 2"/>
          <p:cNvPicPr>
            <a:picLocks noGrp="1" noChangeAspect="1" noChangeArrowheads="1"/>
          </p:cNvPicPr>
          <p:nvPr>
            <p:ph sz="quarter" idx="1"/>
          </p:nvPr>
        </p:nvPicPr>
        <p:blipFill>
          <a:blip r:embed="rId2"/>
          <a:srcRect/>
          <a:stretch>
            <a:fillRect/>
          </a:stretch>
        </p:blipFill>
        <p:spPr bwMode="auto">
          <a:xfrm>
            <a:off x="1676400" y="1600200"/>
            <a:ext cx="5867400" cy="3886199"/>
          </a:xfrm>
          <a:prstGeom prst="rect">
            <a:avLst/>
          </a:prstGeom>
          <a:noFill/>
          <a:ln w="9525">
            <a:noFill/>
            <a:miter lim="800000"/>
            <a:headEnd/>
            <a:tailEnd/>
          </a:ln>
          <a:effec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Modified NKG function and local age parameter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639762"/>
          </a:xfrm>
        </p:spPr>
        <p:txBody>
          <a:bodyPr>
            <a:normAutofit fontScale="90000"/>
          </a:bodyPr>
          <a:lstStyle/>
          <a:p>
            <a:endParaRPr lang="en-US" dirty="0"/>
          </a:p>
        </p:txBody>
      </p:sp>
      <p:sp>
        <p:nvSpPr>
          <p:cNvPr id="3" name="Content Placeholder 2"/>
          <p:cNvSpPr>
            <a:spLocks noGrp="1"/>
          </p:cNvSpPr>
          <p:nvPr>
            <p:ph sz="quarter" idx="1"/>
          </p:nvPr>
        </p:nvSpPr>
        <p:spPr>
          <a:xfrm>
            <a:off x="914400" y="990600"/>
            <a:ext cx="7772400" cy="5029200"/>
          </a:xfrm>
        </p:spPr>
        <p:txBody>
          <a:bodyPr/>
          <a:lstStyle/>
          <a:p>
            <a:endParaRPr lang="en-US" dirty="0"/>
          </a:p>
        </p:txBody>
      </p:sp>
      <p:graphicFrame>
        <p:nvGraphicFramePr>
          <p:cNvPr id="1026" name="Object 2"/>
          <p:cNvGraphicFramePr>
            <a:graphicFrameLocks noChangeAspect="1"/>
          </p:cNvGraphicFramePr>
          <p:nvPr/>
        </p:nvGraphicFramePr>
        <p:xfrm>
          <a:off x="1219200" y="990600"/>
          <a:ext cx="6781800" cy="4800600"/>
        </p:xfrm>
        <a:graphic>
          <a:graphicData uri="http://schemas.openxmlformats.org/presentationml/2006/ole">
            <p:oleObj spid="_x0000_s1026" name="Graph" r:id="rId3" imgW="3558240" imgH="2910240" progId="Origin50.Graph">
              <p:embed/>
            </p:oleObj>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6362"/>
          </a:xfrm>
        </p:spPr>
        <p:txBody>
          <a:bodyPr>
            <a:normAutofit fontScale="90000"/>
          </a:bodyPr>
          <a:lstStyle/>
          <a:p>
            <a:endParaRPr lang="en-US" dirty="0"/>
          </a:p>
        </p:txBody>
      </p:sp>
      <p:sp>
        <p:nvSpPr>
          <p:cNvPr id="3" name="Content Placeholder 2"/>
          <p:cNvSpPr>
            <a:spLocks noGrp="1"/>
          </p:cNvSpPr>
          <p:nvPr>
            <p:ph sz="quarter" idx="1"/>
          </p:nvPr>
        </p:nvSpPr>
        <p:spPr>
          <a:xfrm>
            <a:off x="914400" y="762000"/>
            <a:ext cx="7772400" cy="5257800"/>
          </a:xfrm>
        </p:spPr>
        <p:txBody>
          <a:bodyPr/>
          <a:lstStyle/>
          <a:p>
            <a:endParaRPr lang="en-US" dirty="0"/>
          </a:p>
        </p:txBody>
      </p:sp>
      <p:graphicFrame>
        <p:nvGraphicFramePr>
          <p:cNvPr id="2051" name="Object 3"/>
          <p:cNvGraphicFramePr>
            <a:graphicFrameLocks noChangeAspect="1"/>
          </p:cNvGraphicFramePr>
          <p:nvPr/>
        </p:nvGraphicFramePr>
        <p:xfrm>
          <a:off x="1295400" y="838200"/>
          <a:ext cx="7010399" cy="5029200"/>
        </p:xfrm>
        <a:graphic>
          <a:graphicData uri="http://schemas.openxmlformats.org/presentationml/2006/ole">
            <p:oleObj spid="_x0000_s2051" name="Graph" r:id="rId3" imgW="3558240" imgH="2969280" progId="Origin50.Graph">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My collaborators for this work are</a:t>
            </a:r>
            <a:br>
              <a:rPr lang="en-US" dirty="0" smtClean="0"/>
            </a:br>
            <a:endParaRPr lang="en-US" dirty="0"/>
          </a:p>
        </p:txBody>
      </p:sp>
      <p:sp>
        <p:nvSpPr>
          <p:cNvPr id="3" name="Content Placeholder 2"/>
          <p:cNvSpPr>
            <a:spLocks noGrp="1"/>
          </p:cNvSpPr>
          <p:nvPr>
            <p:ph sz="quarter" idx="1"/>
          </p:nvPr>
        </p:nvSpPr>
        <p:spPr/>
        <p:txBody>
          <a:bodyPr/>
          <a:lstStyle/>
          <a:p>
            <a:r>
              <a:rPr lang="en-US" dirty="0" smtClean="0"/>
              <a:t>R. K. </a:t>
            </a:r>
            <a:r>
              <a:rPr lang="en-US" dirty="0" err="1" smtClean="0"/>
              <a:t>Dey</a:t>
            </a:r>
            <a:r>
              <a:rPr lang="en-US" dirty="0" smtClean="0"/>
              <a:t>, Dept. of Physics, University of North Bengal</a:t>
            </a:r>
          </a:p>
          <a:p>
            <a:r>
              <a:rPr lang="en-US" dirty="0" smtClean="0"/>
              <a:t>J. N. </a:t>
            </a:r>
            <a:r>
              <a:rPr lang="en-US" dirty="0" err="1" smtClean="0"/>
              <a:t>Capdevielle</a:t>
            </a:r>
            <a:r>
              <a:rPr lang="en-US" dirty="0" smtClean="0"/>
              <a:t>, APC, University Paris-Diderot</a:t>
            </a:r>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sz="quarter" idx="1"/>
          </p:nvPr>
        </p:nvSpPr>
        <p:spPr/>
        <p:txBody>
          <a:bodyPr>
            <a:normAutofit/>
          </a:bodyPr>
          <a:lstStyle/>
          <a:p>
            <a:pPr algn="just"/>
            <a:r>
              <a:rPr lang="en-US" dirty="0" smtClean="0"/>
              <a:t>It is known from the previous studies that the local age parameter initially decreases with radial distance, reaches a minimum between 30 to 50 m and then increases with radial distance.</a:t>
            </a:r>
          </a:p>
          <a:p>
            <a:pPr algn="just"/>
            <a:r>
              <a:rPr lang="en-US" dirty="0" smtClean="0"/>
              <a:t>Here we have noticed two other interesting features: </a:t>
            </a:r>
          </a:p>
          <a:p>
            <a:pPr lvl="1" algn="just"/>
            <a:r>
              <a:rPr lang="en-US" dirty="0" smtClean="0"/>
              <a:t>the local age again starts to decrease around 300 m </a:t>
            </a:r>
          </a:p>
          <a:p>
            <a:pPr lvl="1" algn="just"/>
            <a:r>
              <a:rPr lang="en-US" dirty="0" smtClean="0"/>
              <a:t>the nature of the variation of local age with radial distance appears nearly the same for all primary energies.</a:t>
            </a:r>
          </a:p>
          <a:p>
            <a:pPr lvl="1" algn="just">
              <a:buNone/>
            </a:pPr>
            <a:r>
              <a:rPr lang="en-US" dirty="0" smtClean="0"/>
              <a:t>    This means that the local age (or the lateral distribution of electrons in EAS) exhibits some sort of scaling behavior in respect to radial dependence from the shower core. </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pPr algn="just"/>
            <a:endParaRPr lang="en-US" dirty="0" smtClean="0"/>
          </a:p>
          <a:p>
            <a:pPr algn="just"/>
            <a:r>
              <a:rPr lang="en-US" dirty="0" smtClean="0"/>
              <a:t>Even for the modified structure functions the lateral shower age parameter still found to vary with the core distance.</a:t>
            </a:r>
          </a:p>
          <a:p>
            <a:pPr algn="just"/>
            <a:r>
              <a:rPr lang="en-US" dirty="0" smtClean="0"/>
              <a:t>Are different part of EAS develop differently in the atmosphere?  </a:t>
            </a:r>
          </a:p>
          <a:p>
            <a:endParaRPr lang="en-US" dirty="0" smtClean="0"/>
          </a:p>
          <a:p>
            <a:endParaRPr lang="en-US" dirty="0" smtClean="0"/>
          </a:p>
          <a:p>
            <a:endParaRPr lang="en-US" dirty="0" smtClean="0"/>
          </a:p>
          <a:p>
            <a:r>
              <a:rPr lang="en-US" dirty="0" smtClean="0"/>
              <a:t>Work is under progress -</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sz="quarter" idx="1"/>
          </p:nvPr>
        </p:nvSpPr>
        <p:spPr/>
        <p:txBody>
          <a:bodyPr>
            <a:normAutofit/>
          </a:bodyPr>
          <a:lstStyle/>
          <a:p>
            <a:endParaRPr lang="en-US" dirty="0" smtClean="0"/>
          </a:p>
          <a:p>
            <a:endParaRPr lang="en-US" dirty="0" smtClean="0"/>
          </a:p>
          <a:p>
            <a:endParaRPr lang="en-US" dirty="0" smtClean="0"/>
          </a:p>
          <a:p>
            <a:r>
              <a:rPr lang="en-US" dirty="0" smtClean="0"/>
              <a:t>                                   Thank you</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563562"/>
          </a:xfrm>
        </p:spPr>
        <p:txBody>
          <a:bodyPr>
            <a:noAutofit/>
          </a:bodyPr>
          <a:lstStyle/>
          <a:p>
            <a:r>
              <a:rPr lang="en-US" sz="2800" dirty="0" smtClean="0"/>
              <a:t>Introduction:</a:t>
            </a:r>
            <a:endParaRPr lang="en-US" sz="2800" dirty="0"/>
          </a:p>
        </p:txBody>
      </p:sp>
      <p:sp>
        <p:nvSpPr>
          <p:cNvPr id="3" name="Content Placeholder 2"/>
          <p:cNvSpPr>
            <a:spLocks noGrp="1"/>
          </p:cNvSpPr>
          <p:nvPr>
            <p:ph sz="quarter" idx="1"/>
          </p:nvPr>
        </p:nvSpPr>
        <p:spPr>
          <a:xfrm>
            <a:off x="914400" y="914400"/>
            <a:ext cx="7772400" cy="5105400"/>
          </a:xfrm>
        </p:spPr>
        <p:txBody>
          <a:bodyPr/>
          <a:lstStyle/>
          <a:p>
            <a:pPr algn="just"/>
            <a:r>
              <a:rPr lang="en-US" dirty="0" smtClean="0"/>
              <a:t>EAS experiments chiefly measure densities and arrival times of EAS particles</a:t>
            </a:r>
          </a:p>
          <a:p>
            <a:pPr lvl="1"/>
            <a:r>
              <a:rPr lang="en-US" dirty="0" smtClean="0"/>
              <a:t>electrons (positrons and negatrons) </a:t>
            </a:r>
          </a:p>
          <a:p>
            <a:pPr lvl="1"/>
            <a:r>
              <a:rPr lang="en-US" dirty="0" smtClean="0"/>
              <a:t>photons</a:t>
            </a:r>
          </a:p>
          <a:p>
            <a:pPr lvl="1"/>
            <a:r>
              <a:rPr lang="en-US" dirty="0" err="1" smtClean="0"/>
              <a:t>Muons</a:t>
            </a:r>
            <a:endParaRPr lang="en-US" dirty="0" smtClean="0"/>
          </a:p>
          <a:p>
            <a:pPr lvl="1"/>
            <a:r>
              <a:rPr lang="en-US" dirty="0" smtClean="0"/>
              <a:t>Hadrons</a:t>
            </a:r>
          </a:p>
          <a:p>
            <a:pPr lvl="1"/>
            <a:endParaRPr lang="en-US" dirty="0" smtClean="0"/>
          </a:p>
          <a:p>
            <a:pPr algn="just"/>
            <a:r>
              <a:rPr lang="en-US" dirty="0" smtClean="0"/>
              <a:t>The main parameters associated with the EAS electron component at the given observation level are the shower size,</a:t>
            </a:r>
          </a:p>
          <a:p>
            <a:pPr algn="just">
              <a:buNone/>
            </a:pPr>
            <a:r>
              <a:rPr lang="en-US" dirty="0" smtClean="0"/>
              <a:t>    and the lateral (or transverse) shower age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6362"/>
          </a:xfrm>
        </p:spPr>
        <p:txBody>
          <a:bodyPr>
            <a:normAutofit fontScale="90000"/>
          </a:bodyPr>
          <a:lstStyle/>
          <a:p>
            <a:endParaRPr lang="en-US" dirty="0"/>
          </a:p>
        </p:txBody>
      </p:sp>
      <p:sp>
        <p:nvSpPr>
          <p:cNvPr id="3" name="Content Placeholder 2"/>
          <p:cNvSpPr>
            <a:spLocks noGrp="1"/>
          </p:cNvSpPr>
          <p:nvPr>
            <p:ph sz="quarter" idx="1"/>
          </p:nvPr>
        </p:nvSpPr>
        <p:spPr>
          <a:xfrm>
            <a:off x="914400" y="457200"/>
            <a:ext cx="7772400" cy="5562600"/>
          </a:xfrm>
        </p:spPr>
        <p:txBody>
          <a:bodyPr>
            <a:normAutofit/>
          </a:bodyPr>
          <a:lstStyle/>
          <a:p>
            <a:pPr algn="just"/>
            <a:r>
              <a:rPr lang="en-US" dirty="0" smtClean="0"/>
              <a:t>A major challenge is the reliable and unambiguous estimate of the shower parameters from the experimentally measured electron densities.</a:t>
            </a:r>
          </a:p>
          <a:p>
            <a:pPr algn="just"/>
            <a:r>
              <a:rPr lang="en-US" dirty="0" smtClean="0"/>
              <a:t>From a number of studies it has been revealed that shape of several (average) distributions of electrons in EAS such as the energy distribution exhibits the so called universality: it depends only on the stage of longitudinal shower development in the atmosphere or equivalently on longitudinal shower age parameter.</a:t>
            </a:r>
          </a:p>
          <a:p>
            <a:pPr algn="just"/>
            <a:r>
              <a:rPr lang="en-US" dirty="0" smtClean="0"/>
              <a:t>The longitudinal age can be estimated observationally only if EAS experiment is equipped with Cherenkov or fluorescence detectors. </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82562"/>
          </a:xfrm>
        </p:spPr>
        <p:txBody>
          <a:bodyPr>
            <a:normAutofit fontScale="90000"/>
          </a:bodyPr>
          <a:lstStyle/>
          <a:p>
            <a:endParaRPr lang="en-US" dirty="0"/>
          </a:p>
        </p:txBody>
      </p:sp>
      <p:sp>
        <p:nvSpPr>
          <p:cNvPr id="3" name="Content Placeholder 2"/>
          <p:cNvSpPr>
            <a:spLocks noGrp="1"/>
          </p:cNvSpPr>
          <p:nvPr>
            <p:ph sz="quarter" idx="1"/>
          </p:nvPr>
        </p:nvSpPr>
        <p:spPr>
          <a:xfrm>
            <a:off x="914400" y="457200"/>
            <a:ext cx="7772400" cy="5562600"/>
          </a:xfrm>
        </p:spPr>
        <p:txBody>
          <a:bodyPr>
            <a:normAutofit/>
          </a:bodyPr>
          <a:lstStyle/>
          <a:p>
            <a:pPr algn="just"/>
            <a:r>
              <a:rPr lang="en-US" dirty="0" smtClean="0"/>
              <a:t>A conventional EAS array consisting of particle detectors offer to study electron component and its lateral distribution. </a:t>
            </a:r>
          </a:p>
          <a:p>
            <a:pPr algn="just"/>
            <a:r>
              <a:rPr lang="en-US" dirty="0" smtClean="0"/>
              <a:t>Usually lateral density distribution of electrons in EAS is approximated by the well known Nishimura-</a:t>
            </a:r>
            <a:r>
              <a:rPr lang="en-US" dirty="0" err="1" smtClean="0"/>
              <a:t>Kamata</a:t>
            </a:r>
            <a:r>
              <a:rPr lang="en-US" dirty="0" smtClean="0"/>
              <a:t>-</a:t>
            </a:r>
            <a:r>
              <a:rPr lang="en-US" dirty="0" err="1" smtClean="0"/>
              <a:t>Greisen</a:t>
            </a:r>
            <a:r>
              <a:rPr lang="en-US" dirty="0" smtClean="0"/>
              <a:t> (NKG) structure function </a:t>
            </a:r>
          </a:p>
          <a:p>
            <a:pPr algn="just"/>
            <a:endParaRPr lang="en-US" dirty="0" smtClean="0"/>
          </a:p>
          <a:p>
            <a:pPr algn="just"/>
            <a:endParaRPr lang="en-US" dirty="0" smtClean="0"/>
          </a:p>
          <a:p>
            <a:pPr algn="just"/>
            <a:endParaRPr lang="en-US" dirty="0" smtClean="0"/>
          </a:p>
          <a:p>
            <a:pPr algn="just">
              <a:buNone/>
            </a:pPr>
            <a:r>
              <a:rPr lang="en-US" dirty="0" smtClean="0"/>
              <a:t>   where </a:t>
            </a:r>
          </a:p>
          <a:p>
            <a:pPr algn="just">
              <a:buNone/>
            </a:pPr>
            <a:endParaRPr lang="en-US" dirty="0" smtClean="0"/>
          </a:p>
        </p:txBody>
      </p:sp>
      <p:sp>
        <p:nvSpPr>
          <p:cNvPr id="2050"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49"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124200" y="2895600"/>
            <a:ext cx="3962400" cy="914400"/>
          </a:xfrm>
          <a:prstGeom prst="rect">
            <a:avLst/>
          </a:prstGeom>
          <a:noFill/>
        </p:spPr>
      </p:pic>
      <p:sp>
        <p:nvSpPr>
          <p:cNvPr id="2051" name="Rectangle 3"/>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2053" name="Rectangle 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2052" name="Picture 4"/>
          <p:cNvPicPr>
            <a:picLocks noChangeAspect="1" noChangeArrowheads="1"/>
          </p:cNvPicPr>
          <p:nvPr/>
        </p:nvPicPr>
        <p:blipFill>
          <a:blip r:embed="rId3">
            <a:clrChange>
              <a:clrFrom>
                <a:srgbClr val="FFFFFF"/>
              </a:clrFrom>
              <a:clrTo>
                <a:srgbClr val="FFFFFF">
                  <a:alpha val="0"/>
                </a:srgbClr>
              </a:clrTo>
            </a:clrChange>
          </a:blip>
          <a:srcRect/>
          <a:stretch>
            <a:fillRect/>
          </a:stretch>
        </p:blipFill>
        <p:spPr bwMode="auto">
          <a:xfrm>
            <a:off x="2971800" y="4572000"/>
            <a:ext cx="3733800" cy="990600"/>
          </a:xfrm>
          <a:prstGeom prst="rect">
            <a:avLst/>
          </a:prstGeom>
          <a:noFill/>
        </p:spPr>
      </p:pic>
      <p:sp>
        <p:nvSpPr>
          <p:cNvPr id="2054" name="Rectangle 6"/>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06362"/>
          </a:xfrm>
        </p:spPr>
        <p:txBody>
          <a:bodyPr>
            <a:normAutofit fontScale="90000"/>
          </a:bodyPr>
          <a:lstStyle/>
          <a:p>
            <a:endParaRPr lang="en-US" dirty="0"/>
          </a:p>
        </p:txBody>
      </p:sp>
      <p:sp>
        <p:nvSpPr>
          <p:cNvPr id="3" name="Content Placeholder 2"/>
          <p:cNvSpPr>
            <a:spLocks noGrp="1"/>
          </p:cNvSpPr>
          <p:nvPr>
            <p:ph sz="quarter" idx="1"/>
          </p:nvPr>
        </p:nvSpPr>
        <p:spPr>
          <a:xfrm>
            <a:off x="914400" y="533400"/>
            <a:ext cx="7772400" cy="5486400"/>
          </a:xfrm>
        </p:spPr>
        <p:txBody>
          <a:bodyPr>
            <a:normAutofit/>
          </a:bodyPr>
          <a:lstStyle/>
          <a:p>
            <a:pPr algn="just"/>
            <a:r>
              <a:rPr lang="en-US" dirty="0" smtClean="0"/>
              <a:t>The NKG structure function is the same for any EAS event irrespective to the energy of the shower initiating particle, which implies a scaling behavior of the structure function.  </a:t>
            </a:r>
          </a:p>
          <a:p>
            <a:pPr algn="just"/>
            <a:r>
              <a:rPr lang="en-US" dirty="0" smtClean="0"/>
              <a:t>The normalization of f(r) implies that the electron density</a:t>
            </a:r>
          </a:p>
          <a:p>
            <a:endParaRPr lang="en-US" dirty="0" smtClean="0"/>
          </a:p>
          <a:p>
            <a:pPr algn="just"/>
            <a:r>
              <a:rPr lang="en-US" dirty="0" smtClean="0"/>
              <a:t>The shower parameters viz. shower size (N</a:t>
            </a:r>
            <a:r>
              <a:rPr lang="en-US" baseline="-25000" dirty="0" smtClean="0"/>
              <a:t>e</a:t>
            </a:r>
            <a:r>
              <a:rPr lang="en-US" dirty="0" smtClean="0"/>
              <a:t>) and lateral shower age (s) are evaluated by fitting the structure function with the measured densities.</a:t>
            </a:r>
          </a:p>
          <a:p>
            <a:pPr algn="just"/>
            <a:r>
              <a:rPr lang="en-US" dirty="0" smtClean="0"/>
              <a:t>Experimentally it is observed that the NKG function with a single lateral age parameter is insufficient to describe the lateral distribution of EAS electrons properly at all distances implying that the lateral age changes with radial distance.</a:t>
            </a:r>
          </a:p>
          <a:p>
            <a:endParaRPr lang="en-US" dirty="0"/>
          </a:p>
        </p:txBody>
      </p:sp>
      <p:sp>
        <p:nvSpPr>
          <p:cNvPr id="19458" name="Rectangle 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pic>
        <p:nvPicPr>
          <p:cNvPr id="19457" name="Picture 1"/>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733800" y="2362200"/>
            <a:ext cx="2209800" cy="381000"/>
          </a:xfrm>
          <a:prstGeom prst="rect">
            <a:avLst/>
          </a:prstGeom>
          <a:noFill/>
        </p:spPr>
      </p:pic>
      <p:sp>
        <p:nvSpPr>
          <p:cNvPr id="1946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n-US"/>
          </a:p>
        </p:txBody>
      </p:sp>
      <p:sp>
        <p:nvSpPr>
          <p:cNvPr id="19461" name="Rectangle 5"/>
          <p:cNvSpPr>
            <a:spLocks noChangeArrowheads="1"/>
          </p:cNvSpPr>
          <p:nvPr/>
        </p:nvSpPr>
        <p:spPr bwMode="auto">
          <a:xfrm>
            <a:off x="0" y="6477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182562"/>
          </a:xfrm>
        </p:spPr>
        <p:txBody>
          <a:bodyPr>
            <a:normAutofit fontScale="90000"/>
          </a:bodyPr>
          <a:lstStyle/>
          <a:p>
            <a:endParaRPr lang="en-US" dirty="0"/>
          </a:p>
        </p:txBody>
      </p:sp>
      <p:sp>
        <p:nvSpPr>
          <p:cNvPr id="3" name="Content Placeholder 2"/>
          <p:cNvSpPr>
            <a:spLocks noGrp="1"/>
          </p:cNvSpPr>
          <p:nvPr>
            <p:ph sz="quarter" idx="1"/>
          </p:nvPr>
        </p:nvSpPr>
        <p:spPr>
          <a:xfrm>
            <a:off x="914400" y="609600"/>
            <a:ext cx="7772400" cy="5410200"/>
          </a:xfrm>
        </p:spPr>
        <p:txBody>
          <a:bodyPr>
            <a:normAutofit fontScale="92500" lnSpcReduction="10000"/>
          </a:bodyPr>
          <a:lstStyle/>
          <a:p>
            <a:pPr algn="just"/>
            <a:r>
              <a:rPr lang="en-US" dirty="0" smtClean="0"/>
              <a:t>An improvement of NKG function was proposed by inserting a modulation of Moliere radius by the longitudinal age parameter such as</a:t>
            </a:r>
          </a:p>
          <a:p>
            <a:pPr>
              <a:buNone/>
            </a:pPr>
            <a:r>
              <a:rPr lang="en-US" dirty="0" smtClean="0"/>
              <a:t>                                                                </a:t>
            </a:r>
          </a:p>
          <a:p>
            <a:endParaRPr lang="en-US" dirty="0" smtClean="0"/>
          </a:p>
          <a:p>
            <a:pPr>
              <a:buNone/>
            </a:pPr>
            <a:r>
              <a:rPr lang="en-US" dirty="0" smtClean="0"/>
              <a:t>     where                      m = 0.78-0.21s</a:t>
            </a:r>
            <a:r>
              <a:rPr lang="en-US" baseline="-25000" dirty="0" smtClean="0"/>
              <a:t>L</a:t>
            </a:r>
          </a:p>
          <a:p>
            <a:pPr>
              <a:buNone/>
            </a:pPr>
            <a:endParaRPr lang="en-US" baseline="-25000" dirty="0" smtClean="0"/>
          </a:p>
          <a:p>
            <a:pPr algn="just"/>
            <a:r>
              <a:rPr lang="en-US" baseline="-25000" dirty="0" smtClean="0"/>
              <a:t> </a:t>
            </a:r>
            <a:r>
              <a:rPr lang="en-US" dirty="0" smtClean="0"/>
              <a:t>The KASCADE group found that the experimentally observed lateral density fitted best when m is around 0.4 suggesting clear departure from the results of cascade theory.</a:t>
            </a:r>
          </a:p>
          <a:p>
            <a:pPr algn="just"/>
            <a:r>
              <a:rPr lang="en-US" b="1" dirty="0" smtClean="0"/>
              <a:t>In this work we have examined the situation critically by means of detailed Monte Carlo simulation study of EAS in the quest for better understanding of the lateral structure function of electrons in EAS. </a:t>
            </a:r>
            <a:endParaRPr lang="en-US" b="1" baseline="-25000" dirty="0" smtClean="0"/>
          </a:p>
          <a:p>
            <a:pPr algn="just"/>
            <a:endParaRPr lang="en-US" dirty="0" smtClean="0"/>
          </a:p>
          <a:p>
            <a:pPr algn="just"/>
            <a:endParaRPr lang="en-US" dirty="0" smtClean="0"/>
          </a:p>
          <a:p>
            <a:pPr algn="just"/>
            <a:endParaRPr lang="en-US" dirty="0"/>
          </a:p>
        </p:txBody>
      </p:sp>
      <p:pic>
        <p:nvPicPr>
          <p:cNvPr id="4" name="Picture 3"/>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581400" y="1828800"/>
            <a:ext cx="2971800" cy="457200"/>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7772400" cy="715962"/>
          </a:xfrm>
        </p:spPr>
        <p:txBody>
          <a:bodyPr>
            <a:normAutofit fontScale="90000"/>
          </a:bodyPr>
          <a:lstStyle/>
          <a:p>
            <a:r>
              <a:rPr lang="en-US" b="1" dirty="0" smtClean="0"/>
              <a:t>Simulation procedure adopted:</a:t>
            </a:r>
            <a:endParaRPr lang="en-US" dirty="0"/>
          </a:p>
        </p:txBody>
      </p:sp>
      <p:sp>
        <p:nvSpPr>
          <p:cNvPr id="3" name="Content Placeholder 2"/>
          <p:cNvSpPr>
            <a:spLocks noGrp="1"/>
          </p:cNvSpPr>
          <p:nvPr>
            <p:ph sz="quarter" idx="1"/>
          </p:nvPr>
        </p:nvSpPr>
        <p:spPr>
          <a:xfrm>
            <a:off x="914400" y="1143000"/>
            <a:ext cx="7772400" cy="4876800"/>
          </a:xfrm>
        </p:spPr>
        <p:txBody>
          <a:bodyPr>
            <a:normAutofit/>
          </a:bodyPr>
          <a:lstStyle/>
          <a:p>
            <a:pPr algn="just"/>
            <a:r>
              <a:rPr lang="en-US" dirty="0" smtClean="0"/>
              <a:t>QGSJET 01 version 1c has been used in combination with the low energy (below 80GeV</a:t>
            </a:r>
            <a:r>
              <a:rPr lang="en-US" i="1" dirty="0" smtClean="0"/>
              <a:t>/n) </a:t>
            </a:r>
            <a:r>
              <a:rPr lang="en-US" i="1" dirty="0" err="1" smtClean="0"/>
              <a:t>hadronic</a:t>
            </a:r>
            <a:r>
              <a:rPr lang="en-US" i="1" dirty="0" smtClean="0"/>
              <a:t> interaction model GHEISHA </a:t>
            </a:r>
            <a:r>
              <a:rPr lang="en-US" dirty="0" smtClean="0"/>
              <a:t>(version 2002d) in the framework of the CORSIKA </a:t>
            </a:r>
            <a:r>
              <a:rPr lang="it-IT" dirty="0" smtClean="0"/>
              <a:t>Monte Carlo program version 6.600 to generate </a:t>
            </a:r>
            <a:r>
              <a:rPr lang="en-US" dirty="0" smtClean="0"/>
              <a:t>EAS events.</a:t>
            </a:r>
          </a:p>
          <a:p>
            <a:pPr algn="just"/>
            <a:r>
              <a:rPr lang="en-US" dirty="0" smtClean="0"/>
              <a:t>The US-standard atmospheric model with planar approximation has been considered.</a:t>
            </a:r>
          </a:p>
          <a:p>
            <a:pPr algn="just"/>
            <a:r>
              <a:rPr lang="en-US" dirty="0" smtClean="0"/>
              <a:t>The simulated shower library consists of more than 10</a:t>
            </a:r>
            <a:r>
              <a:rPr lang="en-US" i="1" dirty="0" smtClean="0"/>
              <a:t>,000 EAS events with EGS4 option and more </a:t>
            </a:r>
            <a:r>
              <a:rPr lang="en-US" dirty="0" smtClean="0"/>
              <a:t>than 1</a:t>
            </a:r>
            <a:r>
              <a:rPr lang="en-US" i="1" dirty="0" smtClean="0"/>
              <a:t>, 50, 000 events with NKG option in the primary </a:t>
            </a:r>
            <a:r>
              <a:rPr lang="en-US" dirty="0" smtClean="0"/>
              <a:t>energy interval of 10</a:t>
            </a:r>
            <a:r>
              <a:rPr lang="en-US" baseline="30000" dirty="0" smtClean="0"/>
              <a:t>14 </a:t>
            </a:r>
            <a:r>
              <a:rPr lang="en-US" dirty="0" smtClean="0"/>
              <a:t> </a:t>
            </a:r>
            <a:r>
              <a:rPr lang="en-US" dirty="0" err="1" smtClean="0"/>
              <a:t>eV</a:t>
            </a:r>
            <a:r>
              <a:rPr lang="en-US" dirty="0" smtClean="0"/>
              <a:t> to 3 </a:t>
            </a:r>
            <a:r>
              <a:rPr lang="en-US" i="1" dirty="0" smtClean="0"/>
              <a:t>× </a:t>
            </a:r>
            <a:r>
              <a:rPr lang="en-US" dirty="0" smtClean="0"/>
              <a:t>10</a:t>
            </a:r>
            <a:r>
              <a:rPr lang="en-US" baseline="30000" dirty="0" smtClean="0"/>
              <a:t>16 </a:t>
            </a:r>
            <a:r>
              <a:rPr lang="en-US" i="1" dirty="0" smtClean="0"/>
              <a:t> </a:t>
            </a:r>
            <a:r>
              <a:rPr lang="en-US" i="1" dirty="0" err="1" smtClean="0"/>
              <a:t>eV</a:t>
            </a:r>
            <a:r>
              <a:rPr lang="en-US" i="1" dirty="0" smtClean="0"/>
              <a:t> and about 1000 </a:t>
            </a:r>
            <a:r>
              <a:rPr lang="en-US" dirty="0" smtClean="0"/>
              <a:t>events at 10</a:t>
            </a:r>
            <a:r>
              <a:rPr lang="en-US" baseline="30000" dirty="0" smtClean="0"/>
              <a:t>18 </a:t>
            </a:r>
            <a:r>
              <a:rPr lang="en-US" dirty="0" smtClean="0"/>
              <a:t> </a:t>
            </a:r>
            <a:r>
              <a:rPr lang="en-US" dirty="0" err="1" smtClean="0"/>
              <a:t>eV</a:t>
            </a:r>
            <a:r>
              <a:rPr lang="en-US" dirty="0" smtClean="0"/>
              <a:t> with EGS4 option.</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r>
              <a:rPr lang="en-US" dirty="0" smtClean="0"/>
              <a:t>Results:</a:t>
            </a:r>
          </a:p>
          <a:p>
            <a:pPr algn="just"/>
            <a:r>
              <a:rPr lang="en-US" dirty="0" smtClean="0"/>
              <a:t>For small arrays (limited radial distance) the NKG function with a single constant age serves the purpose to a certain accuracy</a:t>
            </a:r>
          </a:p>
          <a:p>
            <a:pPr algn="just"/>
            <a:r>
              <a:rPr lang="en-US" dirty="0" smtClean="0"/>
              <a:t>For large arrays a single constant age is incompatible for the whole radial distance.</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1009</TotalTime>
  <Words>919</Words>
  <Application>Microsoft Office PowerPoint</Application>
  <PresentationFormat>On-screen Show (4:3)</PresentationFormat>
  <Paragraphs>75</Paragraphs>
  <Slides>22</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4" baseType="lpstr">
      <vt:lpstr>Equity</vt:lpstr>
      <vt:lpstr>Graph</vt:lpstr>
      <vt:lpstr>Scaling behavior of lateral distribution of electrons in EAS</vt:lpstr>
      <vt:lpstr>My collaborators for this work are </vt:lpstr>
      <vt:lpstr>Introduction:</vt:lpstr>
      <vt:lpstr>Slide 4</vt:lpstr>
      <vt:lpstr>Slide 5</vt:lpstr>
      <vt:lpstr>Slide 6</vt:lpstr>
      <vt:lpstr>Slide 7</vt:lpstr>
      <vt:lpstr>Simulation procedure adopted:</vt:lpstr>
      <vt:lpstr>Slide 9</vt:lpstr>
      <vt:lpstr>Slide 10</vt:lpstr>
      <vt:lpstr>Slide 11</vt:lpstr>
      <vt:lpstr>Slide 12</vt:lpstr>
      <vt:lpstr>Slide 13</vt:lpstr>
      <vt:lpstr>Slide 14</vt:lpstr>
      <vt:lpstr>Slide 15</vt:lpstr>
      <vt:lpstr>Slide 16</vt:lpstr>
      <vt:lpstr>Slide 17</vt:lpstr>
      <vt:lpstr>Slide 18</vt:lpstr>
      <vt:lpstr>Slide 19</vt:lpstr>
      <vt:lpstr>Conclusions:</vt:lpstr>
      <vt:lpstr>Slide 21</vt:lpstr>
      <vt:lpstr>Slide 22</vt:lpstr>
    </vt:vector>
  </TitlesOfParts>
  <Company>NBU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Aru</dc:creator>
  <cp:lastModifiedBy>Aru</cp:lastModifiedBy>
  <cp:revision>88</cp:revision>
  <dcterms:created xsi:type="dcterms:W3CDTF">2010-12-10T06:01:16Z</dcterms:created>
  <dcterms:modified xsi:type="dcterms:W3CDTF">2010-12-15T17:58:04Z</dcterms:modified>
</cp:coreProperties>
</file>