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sldIdLst>
    <p:sldId id="288" r:id="rId2"/>
    <p:sldId id="616" r:id="rId3"/>
    <p:sldId id="695" r:id="rId4"/>
    <p:sldId id="696" r:id="rId5"/>
    <p:sldId id="697" r:id="rId6"/>
    <p:sldId id="699" r:id="rId7"/>
    <p:sldId id="701" r:id="rId8"/>
    <p:sldId id="702" r:id="rId9"/>
    <p:sldId id="703" r:id="rId10"/>
    <p:sldId id="711" r:id="rId11"/>
    <p:sldId id="712" r:id="rId12"/>
    <p:sldId id="713" r:id="rId13"/>
    <p:sldId id="714" r:id="rId14"/>
    <p:sldId id="715" r:id="rId15"/>
    <p:sldId id="716" r:id="rId16"/>
    <p:sldId id="717" r:id="rId17"/>
    <p:sldId id="622" r:id="rId18"/>
    <p:sldId id="581" r:id="rId19"/>
    <p:sldId id="632" r:id="rId20"/>
    <p:sldId id="665" r:id="rId21"/>
    <p:sldId id="601" r:id="rId22"/>
    <p:sldId id="602" r:id="rId23"/>
    <p:sldId id="612" r:id="rId24"/>
    <p:sldId id="603" r:id="rId25"/>
    <p:sldId id="604" r:id="rId26"/>
    <p:sldId id="605" r:id="rId27"/>
    <p:sldId id="666" r:id="rId28"/>
    <p:sldId id="609" r:id="rId29"/>
    <p:sldId id="642" r:id="rId30"/>
    <p:sldId id="643" r:id="rId31"/>
    <p:sldId id="640" r:id="rId32"/>
    <p:sldId id="647" r:id="rId33"/>
    <p:sldId id="644" r:id="rId34"/>
    <p:sldId id="648" r:id="rId35"/>
    <p:sldId id="645" r:id="rId36"/>
    <p:sldId id="649" r:id="rId37"/>
    <p:sldId id="650" r:id="rId38"/>
    <p:sldId id="651" r:id="rId39"/>
    <p:sldId id="652" r:id="rId40"/>
    <p:sldId id="610" r:id="rId41"/>
    <p:sldId id="611" r:id="rId42"/>
    <p:sldId id="646" r:id="rId43"/>
    <p:sldId id="653" r:id="rId44"/>
    <p:sldId id="668" r:id="rId45"/>
    <p:sldId id="682" r:id="rId46"/>
    <p:sldId id="678" r:id="rId47"/>
    <p:sldId id="679" r:id="rId48"/>
    <p:sldId id="680" r:id="rId49"/>
    <p:sldId id="681" r:id="rId50"/>
    <p:sldId id="683" r:id="rId51"/>
    <p:sldId id="658" r:id="rId52"/>
    <p:sldId id="607" r:id="rId53"/>
    <p:sldId id="608" r:id="rId54"/>
    <p:sldId id="718" r:id="rId55"/>
    <p:sldId id="719" r:id="rId56"/>
    <p:sldId id="721" r:id="rId57"/>
    <p:sldId id="722" r:id="rId58"/>
  </p:sldIdLst>
  <p:sldSz cx="9144000" cy="6858000" type="screen4x3"/>
  <p:notesSz cx="7104063" cy="10234613"/>
  <p:defaultTextStyle>
    <a:defPPr>
      <a:defRPr lang="en-US"/>
    </a:defPPr>
    <a:lvl1pPr algn="ctr" rtl="0" eaLnBrk="0" fontAlgn="base" hangingPunct="0">
      <a:spcBef>
        <a:spcPct val="0"/>
      </a:spcBef>
      <a:spcAft>
        <a:spcPct val="0"/>
      </a:spcAft>
      <a:defRPr sz="2000" kern="1200">
        <a:solidFill>
          <a:srgbClr val="006600"/>
        </a:solidFill>
        <a:latin typeface="Verdana" pitchFamily="34" charset="0"/>
        <a:ea typeface="+mn-ea"/>
        <a:cs typeface="+mn-cs"/>
      </a:defRPr>
    </a:lvl1pPr>
    <a:lvl2pPr marL="457200" algn="ctr" rtl="0" eaLnBrk="0" fontAlgn="base" hangingPunct="0">
      <a:spcBef>
        <a:spcPct val="0"/>
      </a:spcBef>
      <a:spcAft>
        <a:spcPct val="0"/>
      </a:spcAft>
      <a:defRPr sz="2000" kern="1200">
        <a:solidFill>
          <a:srgbClr val="006600"/>
        </a:solidFill>
        <a:latin typeface="Verdana" pitchFamily="34" charset="0"/>
        <a:ea typeface="+mn-ea"/>
        <a:cs typeface="+mn-cs"/>
      </a:defRPr>
    </a:lvl2pPr>
    <a:lvl3pPr marL="914400" algn="ctr" rtl="0" eaLnBrk="0" fontAlgn="base" hangingPunct="0">
      <a:spcBef>
        <a:spcPct val="0"/>
      </a:spcBef>
      <a:spcAft>
        <a:spcPct val="0"/>
      </a:spcAft>
      <a:defRPr sz="2000" kern="1200">
        <a:solidFill>
          <a:srgbClr val="006600"/>
        </a:solidFill>
        <a:latin typeface="Verdana" pitchFamily="34" charset="0"/>
        <a:ea typeface="+mn-ea"/>
        <a:cs typeface="+mn-cs"/>
      </a:defRPr>
    </a:lvl3pPr>
    <a:lvl4pPr marL="1371600" algn="ctr" rtl="0" eaLnBrk="0" fontAlgn="base" hangingPunct="0">
      <a:spcBef>
        <a:spcPct val="0"/>
      </a:spcBef>
      <a:spcAft>
        <a:spcPct val="0"/>
      </a:spcAft>
      <a:defRPr sz="2000" kern="1200">
        <a:solidFill>
          <a:srgbClr val="006600"/>
        </a:solidFill>
        <a:latin typeface="Verdana" pitchFamily="34" charset="0"/>
        <a:ea typeface="+mn-ea"/>
        <a:cs typeface="+mn-cs"/>
      </a:defRPr>
    </a:lvl4pPr>
    <a:lvl5pPr marL="1828800" algn="ctr" rtl="0" eaLnBrk="0" fontAlgn="base" hangingPunct="0">
      <a:spcBef>
        <a:spcPct val="0"/>
      </a:spcBef>
      <a:spcAft>
        <a:spcPct val="0"/>
      </a:spcAft>
      <a:defRPr sz="2000" kern="1200">
        <a:solidFill>
          <a:srgbClr val="006600"/>
        </a:solidFill>
        <a:latin typeface="Verdana" pitchFamily="34" charset="0"/>
        <a:ea typeface="+mn-ea"/>
        <a:cs typeface="+mn-cs"/>
      </a:defRPr>
    </a:lvl5pPr>
    <a:lvl6pPr marL="2286000" algn="l" defTabSz="914400" rtl="0" eaLnBrk="1" latinLnBrk="0" hangingPunct="1">
      <a:defRPr sz="2000" kern="1200">
        <a:solidFill>
          <a:srgbClr val="006600"/>
        </a:solidFill>
        <a:latin typeface="Verdana" pitchFamily="34" charset="0"/>
        <a:ea typeface="+mn-ea"/>
        <a:cs typeface="+mn-cs"/>
      </a:defRPr>
    </a:lvl6pPr>
    <a:lvl7pPr marL="2743200" algn="l" defTabSz="914400" rtl="0" eaLnBrk="1" latinLnBrk="0" hangingPunct="1">
      <a:defRPr sz="2000" kern="1200">
        <a:solidFill>
          <a:srgbClr val="006600"/>
        </a:solidFill>
        <a:latin typeface="Verdana" pitchFamily="34" charset="0"/>
        <a:ea typeface="+mn-ea"/>
        <a:cs typeface="+mn-cs"/>
      </a:defRPr>
    </a:lvl7pPr>
    <a:lvl8pPr marL="3200400" algn="l" defTabSz="914400" rtl="0" eaLnBrk="1" latinLnBrk="0" hangingPunct="1">
      <a:defRPr sz="2000" kern="1200">
        <a:solidFill>
          <a:srgbClr val="006600"/>
        </a:solidFill>
        <a:latin typeface="Verdana" pitchFamily="34" charset="0"/>
        <a:ea typeface="+mn-ea"/>
        <a:cs typeface="+mn-cs"/>
      </a:defRPr>
    </a:lvl8pPr>
    <a:lvl9pPr marL="3657600" algn="l" defTabSz="914400" rtl="0" eaLnBrk="1" latinLnBrk="0" hangingPunct="1">
      <a:defRPr sz="2000" kern="1200">
        <a:solidFill>
          <a:srgbClr val="006600"/>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006600"/>
    <a:srgbClr val="000000"/>
    <a:srgbClr val="00FFFF"/>
    <a:srgbClr val="660033"/>
    <a:srgbClr val="FFFF00"/>
    <a:srgbClr val="FFCCFF"/>
    <a:srgbClr val="800000"/>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7521" autoAdjust="0"/>
    <p:restoredTop sz="93895" autoAdjust="0"/>
  </p:normalViewPr>
  <p:slideViewPr>
    <p:cSldViewPr snapToGrid="0">
      <p:cViewPr>
        <p:scale>
          <a:sx n="66" d="100"/>
          <a:sy n="66" d="100"/>
        </p:scale>
        <p:origin x="-67"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20"/>
    </p:cViewPr>
  </p:sorterViewPr>
  <p:notesViewPr>
    <p:cSldViewPr snapToGrid="0">
      <p:cViewPr varScale="1">
        <p:scale>
          <a:sx n="71" d="100"/>
          <a:sy n="71" d="100"/>
        </p:scale>
        <p:origin x="-1502" y="-77"/>
      </p:cViewPr>
      <p:guideLst>
        <p:guide orient="horz" pos="3224"/>
        <p:guide pos="223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l">
              <a:defRPr sz="130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4025636"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a:defRPr sz="1300">
                <a:solidFill>
                  <a:schemeClr val="tx1"/>
                </a:solidFill>
                <a:latin typeface="Times New Roman" pitchFamily="18"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7209" y="4861441"/>
            <a:ext cx="5209646" cy="4605576"/>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2882"/>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l">
              <a:defRPr sz="130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4025636" y="9722882"/>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a:defRPr sz="1300">
                <a:solidFill>
                  <a:schemeClr val="tx1"/>
                </a:solidFill>
                <a:latin typeface="Times New Roman" pitchFamily="18" charset="0"/>
              </a:defRPr>
            </a:lvl1pPr>
          </a:lstStyle>
          <a:p>
            <a:pPr>
              <a:defRPr/>
            </a:pPr>
            <a:fld id="{FD72ECE8-6E21-4B17-A966-B15B579A4A54}" type="slidenum">
              <a:rPr lang="en-US"/>
              <a:pPr>
                <a:defRPr/>
              </a:pPr>
              <a:t>‹#›</a:t>
            </a:fld>
            <a:endParaRPr lang="en-US"/>
          </a:p>
        </p:txBody>
      </p:sp>
    </p:spTree>
    <p:extLst>
      <p:ext uri="{BB962C8B-B14F-4D97-AF65-F5344CB8AC3E}">
        <p14:creationId xmlns="" xmlns:p14="http://schemas.microsoft.com/office/powerpoint/2010/main" val="4019009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216025" y="1025525"/>
            <a:ext cx="4670425" cy="3503613"/>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1084980" y="4871773"/>
            <a:ext cx="4937018" cy="184666"/>
          </a:xfrm>
          <a:prstGeom prst="rect">
            <a:avLst/>
          </a:prstGeom>
          <a:noFill/>
          <a:ln>
            <a:miter lim="800000"/>
            <a:headEnd/>
            <a:tailEnd/>
          </a:ln>
        </p:spPr>
        <p:txBody>
          <a:bodyPr lIns="0" tIns="0" rIns="0" bIns="0">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8F425-42FC-4FFC-8660-5109CA22E5C2}"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A53E7-FAA8-4096-838B-5C12A3B6B484}"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89DED5-0EEE-4ECF-83C6-50C96AE340CB}" type="slidenum">
              <a:rPr lang="en-US"/>
              <a:pPr>
                <a:defRPr/>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772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06C773-CB1C-45C9-A535-EA5196650646}"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E52EAC7-228D-4049-AA37-EF814E504203}" type="slidenum">
              <a:rPr lang="en-US"/>
              <a:pPr>
                <a:defRPr/>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7526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005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979F5C-49AE-4FA8-9986-9B03FBB01CE4}"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806FA0-3523-48F3-802F-E59DE7B937DA}"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A8F94F-A215-4DB0-81E3-6F2D59AB997D}"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8A9EA5-9E96-4FDA-97D9-5382CD4899FC}"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66145-5E6D-43DC-A30F-0E0DE2B8CA33}"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BC2DEF-3E90-40E7-AD4C-A7B9EC9B4949}"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85DD24-A87D-44BD-A3D4-42CB4E21834F}"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BFC5B1-F153-4D97-94B0-CCDF27061AEC}"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AA96FB-3A89-45BE-B01B-7F010487D914}"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7526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a:defRPr/>
            </a:pPr>
            <a:fld id="{BEEB7E13-5FF5-41E6-A090-36B73D111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hf sldNum="0" hdr="0" ftr="0" dt="0"/>
  <p:txStyles>
    <p:titleStyle>
      <a:lvl1pPr algn="ctr" rtl="0" eaLnBrk="0" fontAlgn="base" hangingPunct="0">
        <a:spcBef>
          <a:spcPct val="0"/>
        </a:spcBef>
        <a:spcAft>
          <a:spcPct val="0"/>
        </a:spcAft>
        <a:defRPr sz="2800">
          <a:solidFill>
            <a:schemeClr val="accent2"/>
          </a:solidFill>
          <a:latin typeface="+mj-lt"/>
          <a:ea typeface="+mj-ea"/>
          <a:cs typeface="+mj-cs"/>
        </a:defRPr>
      </a:lvl1pPr>
      <a:lvl2pPr algn="ctr" rtl="0" eaLnBrk="0" fontAlgn="base" hangingPunct="0">
        <a:spcBef>
          <a:spcPct val="0"/>
        </a:spcBef>
        <a:spcAft>
          <a:spcPct val="0"/>
        </a:spcAft>
        <a:defRPr sz="2800">
          <a:solidFill>
            <a:schemeClr val="accent2"/>
          </a:solidFill>
          <a:latin typeface="Verdana" pitchFamily="34" charset="0"/>
        </a:defRPr>
      </a:lvl2pPr>
      <a:lvl3pPr algn="ctr" rtl="0" eaLnBrk="0" fontAlgn="base" hangingPunct="0">
        <a:spcBef>
          <a:spcPct val="0"/>
        </a:spcBef>
        <a:spcAft>
          <a:spcPct val="0"/>
        </a:spcAft>
        <a:defRPr sz="2800">
          <a:solidFill>
            <a:schemeClr val="accent2"/>
          </a:solidFill>
          <a:latin typeface="Verdana" pitchFamily="34" charset="0"/>
        </a:defRPr>
      </a:lvl3pPr>
      <a:lvl4pPr algn="ctr" rtl="0" eaLnBrk="0" fontAlgn="base" hangingPunct="0">
        <a:spcBef>
          <a:spcPct val="0"/>
        </a:spcBef>
        <a:spcAft>
          <a:spcPct val="0"/>
        </a:spcAft>
        <a:defRPr sz="2800">
          <a:solidFill>
            <a:schemeClr val="accent2"/>
          </a:solidFill>
          <a:latin typeface="Verdana" pitchFamily="34" charset="0"/>
        </a:defRPr>
      </a:lvl4pPr>
      <a:lvl5pPr algn="ctr" rtl="0" eaLnBrk="0" fontAlgn="base" hangingPunct="0">
        <a:spcBef>
          <a:spcPct val="0"/>
        </a:spcBef>
        <a:spcAft>
          <a:spcPct val="0"/>
        </a:spcAft>
        <a:defRPr sz="2800">
          <a:solidFill>
            <a:schemeClr val="accent2"/>
          </a:solidFill>
          <a:latin typeface="Verdana" pitchFamily="34" charset="0"/>
        </a:defRPr>
      </a:lvl5pPr>
      <a:lvl6pPr marL="457200" algn="ctr" rtl="0" eaLnBrk="0" fontAlgn="base" hangingPunct="0">
        <a:spcBef>
          <a:spcPct val="0"/>
        </a:spcBef>
        <a:spcAft>
          <a:spcPct val="0"/>
        </a:spcAft>
        <a:defRPr sz="2800">
          <a:solidFill>
            <a:schemeClr val="accent2"/>
          </a:solidFill>
          <a:latin typeface="Verdana" pitchFamily="34" charset="0"/>
        </a:defRPr>
      </a:lvl6pPr>
      <a:lvl7pPr marL="914400" algn="ctr" rtl="0" eaLnBrk="0" fontAlgn="base" hangingPunct="0">
        <a:spcBef>
          <a:spcPct val="0"/>
        </a:spcBef>
        <a:spcAft>
          <a:spcPct val="0"/>
        </a:spcAft>
        <a:defRPr sz="2800">
          <a:solidFill>
            <a:schemeClr val="accent2"/>
          </a:solidFill>
          <a:latin typeface="Verdana" pitchFamily="34" charset="0"/>
        </a:defRPr>
      </a:lvl7pPr>
      <a:lvl8pPr marL="1371600" algn="ctr" rtl="0" eaLnBrk="0" fontAlgn="base" hangingPunct="0">
        <a:spcBef>
          <a:spcPct val="0"/>
        </a:spcBef>
        <a:spcAft>
          <a:spcPct val="0"/>
        </a:spcAft>
        <a:defRPr sz="2800">
          <a:solidFill>
            <a:schemeClr val="accent2"/>
          </a:solidFill>
          <a:latin typeface="Verdana" pitchFamily="34" charset="0"/>
        </a:defRPr>
      </a:lvl8pPr>
      <a:lvl9pPr marL="1828800" algn="ctr" rtl="0" eaLnBrk="0" fontAlgn="base" hangingPunct="0">
        <a:spcBef>
          <a:spcPct val="0"/>
        </a:spcBef>
        <a:spcAft>
          <a:spcPct val="0"/>
        </a:spcAft>
        <a:defRPr sz="2800">
          <a:solidFill>
            <a:schemeClr val="accent2"/>
          </a:solidFill>
          <a:latin typeface="Verdana" pitchFamily="34" charset="0"/>
        </a:defRPr>
      </a:lvl9pPr>
    </p:titleStyle>
    <p:bodyStyle>
      <a:lvl1pPr marL="342900" indent="-342900" algn="l" rtl="0" eaLnBrk="0" fontAlgn="base" hangingPunct="0">
        <a:lnSpc>
          <a:spcPct val="120000"/>
        </a:lnSpc>
        <a:spcBef>
          <a:spcPct val="20000"/>
        </a:spcBef>
        <a:spcAft>
          <a:spcPct val="0"/>
        </a:spcAft>
        <a:buClr>
          <a:schemeClr val="accent2"/>
        </a:buClr>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bg2"/>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2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45.png"/><Relationship Id="rId4" Type="http://schemas.openxmlformats.org/officeDocument/2006/relationships/oleObject" Target="../embeddings/oleObject25.bin"/></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55625" y="1778000"/>
            <a:ext cx="7989888" cy="1384995"/>
          </a:xfrm>
          <a:prstGeom prst="rect">
            <a:avLst/>
          </a:prstGeom>
          <a:noFill/>
          <a:ln w="9525">
            <a:noFill/>
            <a:miter lim="800000"/>
            <a:headEnd/>
            <a:tailEnd/>
          </a:ln>
        </p:spPr>
        <p:txBody>
          <a:bodyPr>
            <a:spAutoFit/>
          </a:bodyPr>
          <a:lstStyle/>
          <a:p>
            <a:r>
              <a:rPr lang="en-US" sz="2800" b="1" dirty="0" smtClean="0">
                <a:solidFill>
                  <a:srgbClr val="FF0000"/>
                </a:solidFill>
              </a:rPr>
              <a:t>Probing neutron star physics with heavy-ion collisions and via gravitational waves</a:t>
            </a:r>
            <a:endParaRPr lang="en-US" sz="2800" dirty="0" smtClean="0">
              <a:solidFill>
                <a:srgbClr val="FF0000"/>
              </a:solidFill>
            </a:endParaRPr>
          </a:p>
        </p:txBody>
      </p:sp>
      <p:sp>
        <p:nvSpPr>
          <p:cNvPr id="14339" name="Text Box 6"/>
          <p:cNvSpPr txBox="1">
            <a:spLocks noChangeArrowheads="1"/>
          </p:cNvSpPr>
          <p:nvPr/>
        </p:nvSpPr>
        <p:spPr bwMode="auto">
          <a:xfrm>
            <a:off x="3219450" y="3600450"/>
            <a:ext cx="2451100" cy="954088"/>
          </a:xfrm>
          <a:prstGeom prst="rect">
            <a:avLst/>
          </a:prstGeom>
          <a:noFill/>
          <a:ln w="9525">
            <a:noFill/>
            <a:miter lim="800000"/>
            <a:headEnd/>
            <a:tailEnd/>
          </a:ln>
        </p:spPr>
        <p:txBody>
          <a:bodyPr wrap="none">
            <a:spAutoFit/>
          </a:bodyPr>
          <a:lstStyle/>
          <a:p>
            <a:pPr algn="l"/>
            <a:r>
              <a:rPr lang="en-GB">
                <a:solidFill>
                  <a:srgbClr val="000099"/>
                </a:solidFill>
              </a:rPr>
              <a:t>Ajit M. Srivastava</a:t>
            </a:r>
          </a:p>
          <a:p>
            <a:pPr algn="l"/>
            <a:r>
              <a:rPr lang="en-GB">
                <a:solidFill>
                  <a:srgbClr val="000099"/>
                </a:solidFill>
              </a:rPr>
              <a:t> </a:t>
            </a:r>
            <a:r>
              <a:rPr lang="en-GB" sz="1600">
                <a:solidFill>
                  <a:srgbClr val="000099"/>
                </a:solidFill>
              </a:rPr>
              <a:t>Institute of Physics</a:t>
            </a:r>
          </a:p>
          <a:p>
            <a:pPr algn="l"/>
            <a:r>
              <a:rPr lang="en-GB" sz="1600">
                <a:solidFill>
                  <a:srgbClr val="000099"/>
                </a:solidFill>
              </a:rPr>
              <a:t> Bhubaneswar, India</a:t>
            </a:r>
            <a:endParaRPr lang="en-GB">
              <a:solidFill>
                <a:srgbClr val="000099"/>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14300"/>
            <a:ext cx="8775700" cy="6555641"/>
          </a:xfrm>
          <a:prstGeom prst="rect">
            <a:avLst/>
          </a:prstGeom>
          <a:noFill/>
        </p:spPr>
        <p:txBody>
          <a:bodyPr wrap="square" rtlCol="0">
            <a:spAutoFit/>
          </a:bodyPr>
          <a:lstStyle/>
          <a:p>
            <a:pPr algn="l"/>
            <a:r>
              <a:rPr lang="en-US" dirty="0" smtClean="0">
                <a:solidFill>
                  <a:srgbClr val="FF0000"/>
                </a:solidFill>
              </a:rPr>
              <a:t> </a:t>
            </a:r>
            <a:r>
              <a:rPr lang="en-US" b="1" dirty="0" smtClean="0">
                <a:solidFill>
                  <a:srgbClr val="000099"/>
                </a:solidFill>
              </a:rPr>
              <a:t>In heavy-ion collisions: </a:t>
            </a:r>
          </a:p>
          <a:p>
            <a:pPr algn="l"/>
            <a:endParaRPr lang="en-US" dirty="0" err="1" smtClean="0">
              <a:solidFill>
                <a:srgbClr val="FF0000"/>
              </a:solidFill>
            </a:endParaRPr>
          </a:p>
          <a:p>
            <a:pPr algn="l"/>
            <a:r>
              <a:rPr lang="en-US" dirty="0" smtClean="0">
                <a:solidFill>
                  <a:srgbClr val="FF0000"/>
                </a:solidFill>
              </a:rPr>
              <a:t>If any vortices result, they will dramatically modify the flow</a:t>
            </a:r>
          </a:p>
          <a:p>
            <a:pPr algn="l"/>
            <a:r>
              <a:rPr lang="en-US" dirty="0" smtClean="0">
                <a:solidFill>
                  <a:srgbClr val="FF0000"/>
                </a:solidFill>
              </a:rPr>
              <a:t>Pattern, directly detectable as momentum anisotropy of hadrons.</a:t>
            </a:r>
          </a:p>
          <a:p>
            <a:pPr algn="l"/>
            <a:endParaRPr lang="en-US" dirty="0" smtClean="0">
              <a:solidFill>
                <a:srgbClr val="FF0000"/>
              </a:solidFill>
            </a:endParaRPr>
          </a:p>
          <a:p>
            <a:pPr algn="l"/>
            <a:r>
              <a:rPr lang="en-US" dirty="0" smtClean="0">
                <a:solidFill>
                  <a:srgbClr val="FF0000"/>
                </a:solidFill>
              </a:rPr>
              <a:t> We investigate qualitative patterns in flow with vortices.</a:t>
            </a:r>
          </a:p>
          <a:p>
            <a:pPr algn="l"/>
            <a:endParaRPr lang="en-US" dirty="0" smtClean="0">
              <a:solidFill>
                <a:srgbClr val="FF0000"/>
              </a:solidFill>
            </a:endParaRPr>
          </a:p>
          <a:p>
            <a:pPr algn="l"/>
            <a:r>
              <a:rPr lang="en-US" dirty="0" smtClean="0">
                <a:solidFill>
                  <a:srgbClr val="000099"/>
                </a:solidFill>
              </a:rPr>
              <a:t>This  can establish nucleon </a:t>
            </a:r>
            <a:r>
              <a:rPr lang="en-US" dirty="0" err="1" smtClean="0">
                <a:solidFill>
                  <a:srgbClr val="000099"/>
                </a:solidFill>
              </a:rPr>
              <a:t>superfluid</a:t>
            </a:r>
            <a:r>
              <a:rPr lang="en-US" dirty="0" smtClean="0">
                <a:solidFill>
                  <a:srgbClr val="000099"/>
                </a:solidFill>
              </a:rPr>
              <a:t> vortices and</a:t>
            </a:r>
          </a:p>
          <a:p>
            <a:pPr algn="l"/>
            <a:r>
              <a:rPr lang="en-US" dirty="0" smtClean="0">
                <a:solidFill>
                  <a:srgbClr val="000099"/>
                </a:solidFill>
              </a:rPr>
              <a:t>investigate their properties under direct experimental control.</a:t>
            </a:r>
          </a:p>
          <a:p>
            <a:pPr algn="l"/>
            <a:endParaRPr lang="en-US" dirty="0" smtClean="0">
              <a:solidFill>
                <a:srgbClr val="000099"/>
              </a:solidFill>
            </a:endParaRPr>
          </a:p>
          <a:p>
            <a:pPr algn="l"/>
            <a:r>
              <a:rPr lang="en-US" dirty="0" smtClean="0">
                <a:solidFill>
                  <a:srgbClr val="FF0000"/>
                </a:solidFill>
              </a:rPr>
              <a:t>Very important for understanding of neutron star properties.</a:t>
            </a:r>
          </a:p>
          <a:p>
            <a:pPr algn="l"/>
            <a:endParaRPr lang="en-US" b="1" dirty="0" smtClean="0">
              <a:solidFill>
                <a:srgbClr val="FF0000"/>
              </a:solidFill>
            </a:endParaRPr>
          </a:p>
          <a:p>
            <a:pPr algn="l"/>
            <a:r>
              <a:rPr lang="en-US" b="1" dirty="0" smtClean="0">
                <a:solidFill>
                  <a:srgbClr val="FF0000"/>
                </a:solidFill>
              </a:rPr>
              <a:t>Observing Color superconducting  phases in heavy-ion collisions:</a:t>
            </a:r>
          </a:p>
          <a:p>
            <a:pPr algn="l"/>
            <a:endParaRPr lang="en-US" b="1" dirty="0" smtClean="0">
              <a:solidFill>
                <a:srgbClr val="FF0000"/>
              </a:solidFill>
            </a:endParaRPr>
          </a:p>
          <a:p>
            <a:pPr algn="l"/>
            <a:r>
              <a:rPr lang="en-US" b="1" dirty="0" smtClean="0">
                <a:solidFill>
                  <a:srgbClr val="FF0000"/>
                </a:solidFill>
              </a:rPr>
              <a:t> </a:t>
            </a:r>
            <a:r>
              <a:rPr lang="en-US" dirty="0" smtClean="0">
                <a:solidFill>
                  <a:srgbClr val="000099"/>
                </a:solidFill>
              </a:rPr>
              <a:t>Relatively higher energy collisions, (at CBM, NICA), may create</a:t>
            </a:r>
          </a:p>
          <a:p>
            <a:pPr algn="l"/>
            <a:r>
              <a:rPr lang="en-US" dirty="0" smtClean="0">
                <a:solidFill>
                  <a:srgbClr val="000099"/>
                </a:solidFill>
              </a:rPr>
              <a:t>Color superconducting phases.</a:t>
            </a:r>
            <a:endParaRPr lang="en-US" dirty="0" smtClean="0">
              <a:solidFill>
                <a:srgbClr val="FF0000"/>
              </a:solidFill>
            </a:endParaRPr>
          </a:p>
          <a:p>
            <a:pPr algn="l"/>
            <a:endParaRPr lang="en-US" b="1" dirty="0" smtClean="0">
              <a:solidFill>
                <a:srgbClr val="FF0000"/>
              </a:solidFill>
            </a:endParaRPr>
          </a:p>
          <a:p>
            <a:pPr algn="l"/>
            <a:r>
              <a:rPr lang="en-US" dirty="0" smtClean="0">
                <a:solidFill>
                  <a:srgbClr val="000099"/>
                </a:solidFill>
              </a:rPr>
              <a:t>Due to universal nature of vortex formation, results for nucleon </a:t>
            </a:r>
            <a:r>
              <a:rPr lang="en-US" dirty="0" err="1" smtClean="0">
                <a:solidFill>
                  <a:srgbClr val="000099"/>
                </a:solidFill>
              </a:rPr>
              <a:t>superfluid</a:t>
            </a:r>
            <a:r>
              <a:rPr lang="en-US" dirty="0" smtClean="0">
                <a:solidFill>
                  <a:srgbClr val="000099"/>
                </a:solidFill>
              </a:rPr>
              <a:t> vortices also apply to vortex formation in CFL phase, with appropriate scaling of correlation length.</a:t>
            </a:r>
          </a:p>
        </p:txBody>
      </p:sp>
    </p:spTree>
    <p:extLst>
      <p:ext uri="{BB962C8B-B14F-4D97-AF65-F5344CB8AC3E}">
        <p14:creationId xmlns="" xmlns:p14="http://schemas.microsoft.com/office/powerpoint/2010/main" val="85532835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86" name="Object 2"/>
          <p:cNvGraphicFramePr>
            <a:graphicFrameLocks noChangeAspect="1"/>
          </p:cNvGraphicFramePr>
          <p:nvPr/>
        </p:nvGraphicFramePr>
        <p:xfrm>
          <a:off x="3691938" y="680078"/>
          <a:ext cx="3723958" cy="894384"/>
        </p:xfrm>
        <a:graphic>
          <a:graphicData uri="http://schemas.openxmlformats.org/presentationml/2006/ole">
            <p:oleObj spid="_x0000_s461826" name="Equation" r:id="rId3" imgW="2108200" imgH="508000" progId="Equation.3">
              <p:embed/>
            </p:oleObj>
          </a:graphicData>
        </a:graphic>
      </p:graphicFrame>
      <p:graphicFrame>
        <p:nvGraphicFramePr>
          <p:cNvPr id="195587" name="Object 3"/>
          <p:cNvGraphicFramePr>
            <a:graphicFrameLocks noChangeAspect="1"/>
          </p:cNvGraphicFramePr>
          <p:nvPr/>
        </p:nvGraphicFramePr>
        <p:xfrm>
          <a:off x="2801938" y="2352675"/>
          <a:ext cx="1606550" cy="1511300"/>
        </p:xfrm>
        <a:graphic>
          <a:graphicData uri="http://schemas.openxmlformats.org/presentationml/2006/ole">
            <p:oleObj spid="_x0000_s461827" name="Equation" r:id="rId4" imgW="698500" imgH="660400" progId="Equation.3">
              <p:embed/>
            </p:oleObj>
          </a:graphicData>
        </a:graphic>
      </p:graphicFrame>
      <p:graphicFrame>
        <p:nvGraphicFramePr>
          <p:cNvPr id="195588" name="Object 4"/>
          <p:cNvGraphicFramePr>
            <a:graphicFrameLocks noChangeAspect="1"/>
          </p:cNvGraphicFramePr>
          <p:nvPr/>
        </p:nvGraphicFramePr>
        <p:xfrm>
          <a:off x="2941638" y="3355975"/>
          <a:ext cx="1606550" cy="901700"/>
        </p:xfrm>
        <a:graphic>
          <a:graphicData uri="http://schemas.openxmlformats.org/presentationml/2006/ole">
            <p:oleObj spid="_x0000_s461828" name="Equation" r:id="rId5" imgW="698197" imgH="393529" progId="Equation.3">
              <p:embed/>
            </p:oleObj>
          </a:graphicData>
        </a:graphic>
      </p:graphicFrame>
      <p:sp>
        <p:nvSpPr>
          <p:cNvPr id="7" name="TextBox 6"/>
          <p:cNvSpPr txBox="1"/>
          <p:nvPr/>
        </p:nvSpPr>
        <p:spPr>
          <a:xfrm>
            <a:off x="1412524" y="152400"/>
            <a:ext cx="3676969" cy="400110"/>
          </a:xfrm>
          <a:prstGeom prst="rect">
            <a:avLst/>
          </a:prstGeom>
          <a:noFill/>
        </p:spPr>
        <p:txBody>
          <a:bodyPr wrap="none" rtlCol="0">
            <a:spAutoFit/>
          </a:bodyPr>
          <a:lstStyle/>
          <a:p>
            <a:pPr algn="l"/>
            <a:r>
              <a:rPr lang="en-US" dirty="0" smtClean="0">
                <a:solidFill>
                  <a:srgbClr val="FF0000"/>
                </a:solidFill>
              </a:rPr>
              <a:t>Properties of  CFL vortices:</a:t>
            </a:r>
            <a:endParaRPr lang="en-US" dirty="0">
              <a:solidFill>
                <a:srgbClr val="FF0000"/>
              </a:solidFill>
            </a:endParaRPr>
          </a:p>
        </p:txBody>
      </p:sp>
      <p:sp>
        <p:nvSpPr>
          <p:cNvPr id="8" name="TextBox 7"/>
          <p:cNvSpPr txBox="1"/>
          <p:nvPr/>
        </p:nvSpPr>
        <p:spPr>
          <a:xfrm>
            <a:off x="777672" y="698500"/>
            <a:ext cx="2707793" cy="400110"/>
          </a:xfrm>
          <a:prstGeom prst="rect">
            <a:avLst/>
          </a:prstGeom>
          <a:noFill/>
        </p:spPr>
        <p:txBody>
          <a:bodyPr wrap="none" rtlCol="0">
            <a:spAutoFit/>
          </a:bodyPr>
          <a:lstStyle/>
          <a:p>
            <a:pPr algn="l"/>
            <a:r>
              <a:rPr lang="en-US" dirty="0" smtClean="0">
                <a:solidFill>
                  <a:srgbClr val="000099"/>
                </a:solidFill>
              </a:rPr>
              <a:t>Correlation length: </a:t>
            </a:r>
            <a:endParaRPr lang="en-US" dirty="0">
              <a:solidFill>
                <a:srgbClr val="000099"/>
              </a:solidFill>
            </a:endParaRPr>
          </a:p>
        </p:txBody>
      </p:sp>
      <p:sp>
        <p:nvSpPr>
          <p:cNvPr id="9" name="TextBox 8"/>
          <p:cNvSpPr txBox="1"/>
          <p:nvPr/>
        </p:nvSpPr>
        <p:spPr>
          <a:xfrm>
            <a:off x="544031" y="2374900"/>
            <a:ext cx="2195474" cy="400110"/>
          </a:xfrm>
          <a:prstGeom prst="rect">
            <a:avLst/>
          </a:prstGeom>
          <a:noFill/>
        </p:spPr>
        <p:txBody>
          <a:bodyPr wrap="none" rtlCol="0">
            <a:spAutoFit/>
          </a:bodyPr>
          <a:lstStyle/>
          <a:p>
            <a:r>
              <a:rPr lang="en-US" dirty="0" smtClean="0"/>
              <a:t>Velocity profile:</a:t>
            </a:r>
            <a:endParaRPr lang="en-US" dirty="0"/>
          </a:p>
        </p:txBody>
      </p:sp>
      <p:sp>
        <p:nvSpPr>
          <p:cNvPr id="10" name="TextBox 9"/>
          <p:cNvSpPr txBox="1"/>
          <p:nvPr/>
        </p:nvSpPr>
        <p:spPr>
          <a:xfrm>
            <a:off x="4801301" y="2578100"/>
            <a:ext cx="1305294" cy="400110"/>
          </a:xfrm>
          <a:prstGeom prst="rect">
            <a:avLst/>
          </a:prstGeom>
          <a:noFill/>
        </p:spPr>
        <p:txBody>
          <a:bodyPr wrap="none" rtlCol="0">
            <a:spAutoFit/>
          </a:bodyPr>
          <a:lstStyle/>
          <a:p>
            <a:pPr algn="l"/>
            <a:r>
              <a:rPr lang="en-US" dirty="0" smtClean="0"/>
              <a:t>For r &lt; </a:t>
            </a:r>
            <a:r>
              <a:rPr lang="en-US" dirty="0" smtClean="0">
                <a:latin typeface="Symbol" pitchFamily="18" charset="2"/>
              </a:rPr>
              <a:t>x</a:t>
            </a:r>
            <a:endParaRPr lang="en-US" dirty="0"/>
          </a:p>
        </p:txBody>
      </p:sp>
      <p:sp>
        <p:nvSpPr>
          <p:cNvPr id="11" name="TextBox 10"/>
          <p:cNvSpPr txBox="1"/>
          <p:nvPr/>
        </p:nvSpPr>
        <p:spPr>
          <a:xfrm>
            <a:off x="4864801" y="3479800"/>
            <a:ext cx="1305294" cy="400110"/>
          </a:xfrm>
          <a:prstGeom prst="rect">
            <a:avLst/>
          </a:prstGeom>
          <a:noFill/>
        </p:spPr>
        <p:txBody>
          <a:bodyPr wrap="none" rtlCol="0">
            <a:spAutoFit/>
          </a:bodyPr>
          <a:lstStyle/>
          <a:p>
            <a:pPr algn="l"/>
            <a:r>
              <a:rPr lang="en-US" dirty="0" smtClean="0"/>
              <a:t>For r &gt; </a:t>
            </a:r>
            <a:r>
              <a:rPr lang="en-US" dirty="0" smtClean="0">
                <a:latin typeface="Symbol" pitchFamily="18" charset="2"/>
              </a:rPr>
              <a:t>x</a:t>
            </a:r>
            <a:endParaRPr lang="en-US" dirty="0"/>
          </a:p>
        </p:txBody>
      </p:sp>
      <p:sp>
        <p:nvSpPr>
          <p:cNvPr id="12" name="TextBox 11"/>
          <p:cNvSpPr txBox="1"/>
          <p:nvPr/>
        </p:nvSpPr>
        <p:spPr>
          <a:xfrm>
            <a:off x="74347" y="4457700"/>
            <a:ext cx="9069654" cy="1323439"/>
          </a:xfrm>
          <a:prstGeom prst="rect">
            <a:avLst/>
          </a:prstGeom>
          <a:noFill/>
        </p:spPr>
        <p:txBody>
          <a:bodyPr wrap="square" rtlCol="0">
            <a:spAutoFit/>
          </a:bodyPr>
          <a:lstStyle/>
          <a:p>
            <a:pPr algn="l"/>
            <a:r>
              <a:rPr lang="en-US" dirty="0" smtClean="0"/>
              <a:t>Results shown for 2 flavors,  </a:t>
            </a:r>
            <a:r>
              <a:rPr lang="en-US" dirty="0" err="1" smtClean="0"/>
              <a:t>T</a:t>
            </a:r>
            <a:r>
              <a:rPr lang="en-US" baseline="-25000" dirty="0" err="1" smtClean="0"/>
              <a:t>c</a:t>
            </a:r>
            <a:r>
              <a:rPr lang="en-US" dirty="0" smtClean="0"/>
              <a:t> = 50 </a:t>
            </a:r>
            <a:r>
              <a:rPr lang="en-US" dirty="0" err="1" smtClean="0"/>
              <a:t>MeV</a:t>
            </a:r>
            <a:r>
              <a:rPr lang="en-US" dirty="0" smtClean="0"/>
              <a:t>, </a:t>
            </a:r>
            <a:r>
              <a:rPr lang="en-US" dirty="0" err="1" smtClean="0">
                <a:latin typeface="Symbol" pitchFamily="18" charset="2"/>
              </a:rPr>
              <a:t>m</a:t>
            </a:r>
            <a:r>
              <a:rPr lang="en-US" baseline="-25000" dirty="0" err="1" smtClean="0">
                <a:latin typeface="+mn-lt"/>
              </a:rPr>
              <a:t>q</a:t>
            </a:r>
            <a:r>
              <a:rPr lang="en-US" dirty="0" smtClean="0">
                <a:latin typeface="+mn-lt"/>
              </a:rPr>
              <a:t> = 500 </a:t>
            </a:r>
            <a:r>
              <a:rPr lang="en-US" dirty="0" err="1" smtClean="0">
                <a:latin typeface="+mn-lt"/>
              </a:rPr>
              <a:t>MeV</a:t>
            </a:r>
            <a:r>
              <a:rPr lang="en-US" dirty="0" smtClean="0">
                <a:latin typeface="+mn-lt"/>
              </a:rPr>
              <a:t>, T = 25 </a:t>
            </a:r>
            <a:r>
              <a:rPr lang="en-US" dirty="0" err="1" smtClean="0">
                <a:latin typeface="+mn-lt"/>
              </a:rPr>
              <a:t>MeV</a:t>
            </a:r>
            <a:endParaRPr lang="en-US" dirty="0" smtClean="0">
              <a:latin typeface="+mn-lt"/>
            </a:endParaRPr>
          </a:p>
          <a:p>
            <a:pPr algn="l"/>
            <a:endParaRPr lang="en-US" dirty="0" smtClean="0">
              <a:latin typeface="+mn-lt"/>
            </a:endParaRPr>
          </a:p>
          <a:p>
            <a:pPr algn="l"/>
            <a:r>
              <a:rPr lang="en-US" dirty="0" smtClean="0">
                <a:latin typeface="+mn-lt"/>
              </a:rPr>
              <a:t> Resulting </a:t>
            </a:r>
            <a:r>
              <a:rPr lang="en-US" dirty="0" smtClean="0">
                <a:latin typeface="Symbol" pitchFamily="18" charset="2"/>
              </a:rPr>
              <a:t>x = </a:t>
            </a:r>
            <a:r>
              <a:rPr lang="en-US" dirty="0" smtClean="0">
                <a:latin typeface="+mn-lt"/>
              </a:rPr>
              <a:t>0.7 fm,   v</a:t>
            </a:r>
            <a:r>
              <a:rPr lang="en-US" baseline="-25000" dirty="0" smtClean="0">
                <a:latin typeface="+mn-lt"/>
              </a:rPr>
              <a:t>0</a:t>
            </a:r>
            <a:r>
              <a:rPr lang="en-US" dirty="0" smtClean="0">
                <a:latin typeface="+mn-lt"/>
              </a:rPr>
              <a:t> = 0.3</a:t>
            </a:r>
          </a:p>
          <a:p>
            <a:pPr algn="l"/>
            <a:endParaRPr lang="en-US" dirty="0"/>
          </a:p>
        </p:txBody>
      </p:sp>
      <p:sp>
        <p:nvSpPr>
          <p:cNvPr id="13" name="TextBox 12"/>
          <p:cNvSpPr txBox="1"/>
          <p:nvPr/>
        </p:nvSpPr>
        <p:spPr>
          <a:xfrm>
            <a:off x="574349" y="5765800"/>
            <a:ext cx="7825219" cy="707886"/>
          </a:xfrm>
          <a:prstGeom prst="rect">
            <a:avLst/>
          </a:prstGeom>
          <a:noFill/>
        </p:spPr>
        <p:txBody>
          <a:bodyPr wrap="none" rtlCol="0">
            <a:spAutoFit/>
          </a:bodyPr>
          <a:lstStyle/>
          <a:p>
            <a:pPr algn="l"/>
            <a:r>
              <a:rPr lang="en-US" dirty="0" smtClean="0">
                <a:solidFill>
                  <a:srgbClr val="FF0000"/>
                </a:solidFill>
              </a:rPr>
              <a:t>Same velocity profile holds for nucleon </a:t>
            </a:r>
            <a:r>
              <a:rPr lang="en-US" dirty="0" err="1" smtClean="0">
                <a:solidFill>
                  <a:srgbClr val="FF0000"/>
                </a:solidFill>
              </a:rPr>
              <a:t>superfluid</a:t>
            </a:r>
            <a:r>
              <a:rPr lang="en-US" dirty="0" smtClean="0">
                <a:solidFill>
                  <a:srgbClr val="FF0000"/>
                </a:solidFill>
              </a:rPr>
              <a:t> vortices, </a:t>
            </a:r>
          </a:p>
          <a:p>
            <a:pPr algn="l"/>
            <a:r>
              <a:rPr lang="en-US" dirty="0" smtClean="0">
                <a:solidFill>
                  <a:srgbClr val="FF0000"/>
                </a:solidFill>
              </a:rPr>
              <a:t>For that case,  </a:t>
            </a:r>
            <a:r>
              <a:rPr lang="en-US" dirty="0" err="1" smtClean="0">
                <a:solidFill>
                  <a:srgbClr val="FF0000"/>
                </a:solidFill>
              </a:rPr>
              <a:t>T</a:t>
            </a:r>
            <a:r>
              <a:rPr lang="en-US" baseline="-25000" dirty="0" err="1" smtClean="0">
                <a:solidFill>
                  <a:srgbClr val="FF0000"/>
                </a:solidFill>
              </a:rPr>
              <a:t>c</a:t>
            </a:r>
            <a:r>
              <a:rPr lang="en-US" dirty="0" smtClean="0">
                <a:solidFill>
                  <a:srgbClr val="FF0000"/>
                </a:solidFill>
              </a:rPr>
              <a:t> = 0.3-5 </a:t>
            </a:r>
            <a:r>
              <a:rPr lang="en-US" dirty="0" err="1" smtClean="0">
                <a:solidFill>
                  <a:srgbClr val="FF0000"/>
                </a:solidFill>
              </a:rPr>
              <a:t>MeV</a:t>
            </a:r>
            <a:r>
              <a:rPr lang="en-US" dirty="0" smtClean="0">
                <a:solidFill>
                  <a:srgbClr val="FF0000"/>
                </a:solidFill>
              </a:rPr>
              <a:t>,   </a:t>
            </a:r>
            <a:r>
              <a:rPr lang="en-US" dirty="0" smtClean="0">
                <a:solidFill>
                  <a:srgbClr val="FF0000"/>
                </a:solidFill>
                <a:latin typeface="Symbol" pitchFamily="18" charset="2"/>
              </a:rPr>
              <a:t>x ~ 1 </a:t>
            </a:r>
            <a:r>
              <a:rPr lang="en-US" dirty="0" smtClean="0">
                <a:solidFill>
                  <a:srgbClr val="FF0000"/>
                </a:solidFill>
                <a:latin typeface="+mn-lt"/>
              </a:rPr>
              <a:t>fm</a:t>
            </a:r>
            <a:endParaRPr lang="en-US" dirty="0">
              <a:solidFill>
                <a:srgbClr val="FF0000"/>
              </a:solidFill>
            </a:endParaRPr>
          </a:p>
        </p:txBody>
      </p:sp>
      <p:graphicFrame>
        <p:nvGraphicFramePr>
          <p:cNvPr id="195589" name="Object 5"/>
          <p:cNvGraphicFramePr>
            <a:graphicFrameLocks noChangeAspect="1"/>
          </p:cNvGraphicFramePr>
          <p:nvPr/>
        </p:nvGraphicFramePr>
        <p:xfrm>
          <a:off x="6527800" y="2725738"/>
          <a:ext cx="1547813" cy="1019175"/>
        </p:xfrm>
        <a:graphic>
          <a:graphicData uri="http://schemas.openxmlformats.org/presentationml/2006/ole">
            <p:oleObj spid="_x0000_s461829" name="Equation" r:id="rId6" imgW="672808" imgH="444307" progId="Equation.3">
              <p:embed/>
            </p:oleObj>
          </a:graphicData>
        </a:graphic>
      </p:graphicFrame>
      <p:sp>
        <p:nvSpPr>
          <p:cNvPr id="14" name="TextBox 13"/>
          <p:cNvSpPr txBox="1"/>
          <p:nvPr/>
        </p:nvSpPr>
        <p:spPr>
          <a:xfrm>
            <a:off x="2743246" y="1689901"/>
            <a:ext cx="4483920" cy="338554"/>
          </a:xfrm>
          <a:prstGeom prst="rect">
            <a:avLst/>
          </a:prstGeom>
          <a:noFill/>
        </p:spPr>
        <p:txBody>
          <a:bodyPr wrap="none" rtlCol="0">
            <a:spAutoFit/>
          </a:bodyPr>
          <a:lstStyle/>
          <a:p>
            <a:r>
              <a:rPr lang="en-IN" sz="1600" dirty="0" smtClean="0">
                <a:solidFill>
                  <a:schemeClr val="accent6"/>
                </a:solidFill>
              </a:rPr>
              <a:t>(Iida and </a:t>
            </a:r>
            <a:r>
              <a:rPr lang="en-IN" sz="1600" dirty="0" err="1" smtClean="0">
                <a:solidFill>
                  <a:schemeClr val="accent6"/>
                </a:solidFill>
              </a:rPr>
              <a:t>Baym</a:t>
            </a:r>
            <a:r>
              <a:rPr lang="en-IN" sz="1600" dirty="0" smtClean="0">
                <a:solidFill>
                  <a:schemeClr val="accent6"/>
                </a:solidFill>
              </a:rPr>
              <a:t>, PRD 66, (2002) 014015)</a:t>
            </a:r>
            <a:endParaRPr lang="en-IN" sz="1600" dirty="0">
              <a:solidFill>
                <a:schemeClr val="accent6"/>
              </a:solidFill>
            </a:endParaRPr>
          </a:p>
        </p:txBody>
      </p:sp>
    </p:spTree>
    <p:extLst>
      <p:ext uri="{BB962C8B-B14F-4D97-AF65-F5344CB8AC3E}">
        <p14:creationId xmlns="" xmlns:p14="http://schemas.microsoft.com/office/powerpoint/2010/main" val="252066759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2364" y="162560"/>
            <a:ext cx="9011636" cy="6555641"/>
          </a:xfrm>
          <a:prstGeom prst="rect">
            <a:avLst/>
          </a:prstGeom>
          <a:noFill/>
        </p:spPr>
        <p:txBody>
          <a:bodyPr wrap="square" rtlCol="0">
            <a:spAutoFit/>
          </a:bodyPr>
          <a:lstStyle/>
          <a:p>
            <a:pPr algn="l"/>
            <a:r>
              <a:rPr lang="en-US" b="1" dirty="0" smtClean="0">
                <a:solidFill>
                  <a:srgbClr val="FF0000"/>
                </a:solidFill>
              </a:rPr>
              <a:t>Estimates of probability of formation of   CFL vortices:</a:t>
            </a:r>
          </a:p>
          <a:p>
            <a:pPr algn="l"/>
            <a:endParaRPr lang="en-US" dirty="0" smtClean="0">
              <a:solidFill>
                <a:srgbClr val="000099"/>
              </a:solidFill>
            </a:endParaRPr>
          </a:p>
          <a:p>
            <a:pPr algn="l"/>
            <a:r>
              <a:rPr lang="en-US" dirty="0" smtClean="0">
                <a:solidFill>
                  <a:srgbClr val="000099"/>
                </a:solidFill>
              </a:rPr>
              <a:t>In central (rapidity) region, the flow pattern is 2-dimensional</a:t>
            </a:r>
          </a:p>
          <a:p>
            <a:pPr algn="l"/>
            <a:endParaRPr lang="en-US" dirty="0" smtClean="0">
              <a:solidFill>
                <a:srgbClr val="000099"/>
              </a:solidFill>
            </a:endParaRPr>
          </a:p>
          <a:p>
            <a:pPr algn="l"/>
            <a:r>
              <a:rPr lang="en-US" dirty="0" smtClean="0">
                <a:solidFill>
                  <a:srgbClr val="000099"/>
                </a:solidFill>
              </a:rPr>
              <a:t>Topological arguments (</a:t>
            </a:r>
            <a:r>
              <a:rPr lang="en-US" dirty="0" smtClean="0">
                <a:solidFill>
                  <a:srgbClr val="FF0000"/>
                </a:solidFill>
              </a:rPr>
              <a:t>using Kibble mechanism</a:t>
            </a:r>
            <a:r>
              <a:rPr lang="en-US" dirty="0" smtClean="0">
                <a:solidFill>
                  <a:srgbClr val="000099"/>
                </a:solidFill>
              </a:rPr>
              <a:t>) show:  </a:t>
            </a:r>
            <a:r>
              <a:rPr lang="en-US" dirty="0" smtClean="0">
                <a:solidFill>
                  <a:srgbClr val="FF0000"/>
                </a:solidFill>
              </a:rPr>
              <a:t>Probability of formation of CFL vortices  at the junction of correlation domains in 2-D is 0.25</a:t>
            </a:r>
          </a:p>
          <a:p>
            <a:pPr algn="l"/>
            <a:endParaRPr lang="en-US" dirty="0" smtClean="0">
              <a:solidFill>
                <a:srgbClr val="000099"/>
              </a:solidFill>
            </a:endParaRPr>
          </a:p>
          <a:p>
            <a:pPr algn="l"/>
            <a:r>
              <a:rPr lang="en-US" dirty="0" smtClean="0">
                <a:solidFill>
                  <a:srgbClr val="000099"/>
                </a:solidFill>
              </a:rPr>
              <a:t>For correlation length of 0.7 – 1 fm, in heavy-ion collisions, with</a:t>
            </a:r>
          </a:p>
          <a:p>
            <a:pPr algn="l"/>
            <a:r>
              <a:rPr lang="en-US" dirty="0" smtClean="0">
                <a:solidFill>
                  <a:srgbClr val="000099"/>
                </a:solidFill>
              </a:rPr>
              <a:t>radius of order 2-3 fm, the resulting high  density QGP region has about  10-15 domains</a:t>
            </a:r>
          </a:p>
          <a:p>
            <a:pPr algn="l"/>
            <a:endParaRPr lang="en-US" dirty="0" smtClean="0">
              <a:solidFill>
                <a:srgbClr val="000099"/>
              </a:solidFill>
            </a:endParaRPr>
          </a:p>
          <a:p>
            <a:pPr algn="l"/>
            <a:r>
              <a:rPr lang="en-US" dirty="0" smtClean="0">
                <a:solidFill>
                  <a:srgbClr val="000099"/>
                </a:solidFill>
              </a:rPr>
              <a:t>Resulting number of CFL (or nucleonic) vortices is about 2-4</a:t>
            </a:r>
          </a:p>
          <a:p>
            <a:pPr algn="l"/>
            <a:endParaRPr lang="en-US" dirty="0" smtClean="0">
              <a:solidFill>
                <a:srgbClr val="000099"/>
              </a:solidFill>
            </a:endParaRPr>
          </a:p>
          <a:p>
            <a:pPr algn="l"/>
            <a:r>
              <a:rPr lang="en-US" dirty="0" smtClean="0">
                <a:solidFill>
                  <a:srgbClr val="000099"/>
                </a:solidFill>
              </a:rPr>
              <a:t>We simulate </a:t>
            </a:r>
            <a:r>
              <a:rPr lang="en-US" dirty="0" err="1" smtClean="0">
                <a:solidFill>
                  <a:srgbClr val="000099"/>
                </a:solidFill>
              </a:rPr>
              <a:t>hydrodynamical</a:t>
            </a:r>
            <a:r>
              <a:rPr lang="en-US" dirty="0" smtClean="0">
                <a:solidFill>
                  <a:srgbClr val="000099"/>
                </a:solidFill>
              </a:rPr>
              <a:t> flow with few vortices and</a:t>
            </a:r>
          </a:p>
          <a:p>
            <a:pPr algn="l"/>
            <a:r>
              <a:rPr lang="en-US" dirty="0" smtClean="0">
                <a:solidFill>
                  <a:srgbClr val="000099"/>
                </a:solidFill>
              </a:rPr>
              <a:t>study resulting flow pattern</a:t>
            </a:r>
          </a:p>
          <a:p>
            <a:pPr algn="l"/>
            <a:endParaRPr lang="en-US" dirty="0" smtClean="0">
              <a:solidFill>
                <a:srgbClr val="FF0000"/>
              </a:solidFill>
            </a:endParaRPr>
          </a:p>
          <a:p>
            <a:pPr algn="l"/>
            <a:r>
              <a:rPr lang="en-US" dirty="0" smtClean="0">
                <a:solidFill>
                  <a:srgbClr val="FF0000"/>
                </a:solidFill>
              </a:rPr>
              <a:t> Qualitative patterns seen in flow anisotropies:</a:t>
            </a:r>
          </a:p>
          <a:p>
            <a:pPr algn="l"/>
            <a:endParaRPr lang="en-US" dirty="0" smtClean="0">
              <a:solidFill>
                <a:srgbClr val="FF0000"/>
              </a:solidFill>
            </a:endParaRPr>
          </a:p>
          <a:p>
            <a:pPr algn="l"/>
            <a:r>
              <a:rPr lang="en-US" dirty="0" smtClean="0">
                <a:solidFill>
                  <a:srgbClr val="FF0000"/>
                </a:solidFill>
              </a:rPr>
              <a:t>Analysis can reveal underlying vortex properties, hence can help</a:t>
            </a:r>
          </a:p>
          <a:p>
            <a:pPr algn="l"/>
            <a:r>
              <a:rPr lang="en-US" dirty="0" smtClean="0">
                <a:solidFill>
                  <a:srgbClr val="FF0000"/>
                </a:solidFill>
              </a:rPr>
              <a:t>identify the corresponding symmetry breaking transition</a:t>
            </a:r>
          </a:p>
        </p:txBody>
      </p:sp>
    </p:spTree>
    <p:extLst>
      <p:ext uri="{BB962C8B-B14F-4D97-AF65-F5344CB8AC3E}">
        <p14:creationId xmlns="" xmlns:p14="http://schemas.microsoft.com/office/powerpoint/2010/main" val="252066759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600" y="88900"/>
            <a:ext cx="8959504" cy="1292662"/>
          </a:xfrm>
          <a:prstGeom prst="rect">
            <a:avLst/>
          </a:prstGeom>
          <a:noFill/>
        </p:spPr>
        <p:txBody>
          <a:bodyPr wrap="none" rtlCol="0">
            <a:spAutoFit/>
          </a:bodyPr>
          <a:lstStyle/>
          <a:p>
            <a:pPr algn="l"/>
            <a:r>
              <a:rPr lang="en-US" dirty="0" smtClean="0">
                <a:solidFill>
                  <a:srgbClr val="FF0000"/>
                </a:solidFill>
              </a:rPr>
              <a:t>Results of relativistic hydrodynamics simulations with two-fluid</a:t>
            </a:r>
          </a:p>
          <a:p>
            <a:pPr algn="l"/>
            <a:r>
              <a:rPr lang="en-US" dirty="0" smtClean="0">
                <a:solidFill>
                  <a:srgbClr val="FF0000"/>
                </a:solidFill>
              </a:rPr>
              <a:t>picture of </a:t>
            </a:r>
            <a:r>
              <a:rPr lang="en-US" dirty="0" err="1" smtClean="0">
                <a:solidFill>
                  <a:srgbClr val="FF0000"/>
                </a:solidFill>
              </a:rPr>
              <a:t>superfluid</a:t>
            </a:r>
            <a:r>
              <a:rPr lang="en-US" dirty="0" smtClean="0">
                <a:solidFill>
                  <a:srgbClr val="FF0000"/>
                </a:solidFill>
              </a:rPr>
              <a:t> (normal component and </a:t>
            </a:r>
            <a:r>
              <a:rPr lang="en-US" dirty="0" err="1" smtClean="0">
                <a:solidFill>
                  <a:srgbClr val="FF0000"/>
                </a:solidFill>
              </a:rPr>
              <a:t>superfluid</a:t>
            </a:r>
            <a:r>
              <a:rPr lang="en-US" dirty="0" smtClean="0">
                <a:solidFill>
                  <a:srgbClr val="FF0000"/>
                </a:solidFill>
              </a:rPr>
              <a:t> component)</a:t>
            </a:r>
          </a:p>
          <a:p>
            <a:pPr algn="l"/>
            <a:r>
              <a:rPr lang="en-US" dirty="0" smtClean="0">
                <a:solidFill>
                  <a:srgbClr val="FF0000"/>
                </a:solidFill>
              </a:rPr>
              <a:t>                </a:t>
            </a:r>
            <a:r>
              <a:rPr lang="en-US" sz="1800" dirty="0" err="1" smtClean="0">
                <a:solidFill>
                  <a:srgbClr val="000099"/>
                </a:solidFill>
              </a:rPr>
              <a:t>Arpan</a:t>
            </a:r>
            <a:r>
              <a:rPr lang="en-US" sz="1800" dirty="0" smtClean="0">
                <a:solidFill>
                  <a:srgbClr val="000099"/>
                </a:solidFill>
              </a:rPr>
              <a:t> Das, </a:t>
            </a:r>
            <a:r>
              <a:rPr lang="en-US" sz="1800" dirty="0" err="1" smtClean="0">
                <a:solidFill>
                  <a:srgbClr val="000099"/>
                </a:solidFill>
              </a:rPr>
              <a:t>Shreyansh</a:t>
            </a:r>
            <a:r>
              <a:rPr lang="en-US" sz="1800" dirty="0" smtClean="0">
                <a:solidFill>
                  <a:srgbClr val="000099"/>
                </a:solidFill>
              </a:rPr>
              <a:t> Dave, </a:t>
            </a:r>
            <a:r>
              <a:rPr lang="en-US" sz="1800" dirty="0" err="1" smtClean="0">
                <a:solidFill>
                  <a:srgbClr val="000099"/>
                </a:solidFill>
              </a:rPr>
              <a:t>Somnath</a:t>
            </a:r>
            <a:r>
              <a:rPr lang="en-US" sz="1800" dirty="0" smtClean="0">
                <a:solidFill>
                  <a:srgbClr val="000099"/>
                </a:solidFill>
              </a:rPr>
              <a:t> De, AMS, </a:t>
            </a:r>
          </a:p>
          <a:p>
            <a:pPr algn="l"/>
            <a:r>
              <a:rPr lang="en-US" sz="1800" dirty="0" smtClean="0">
                <a:solidFill>
                  <a:srgbClr val="000099"/>
                </a:solidFill>
              </a:rPr>
              <a:t>                  Mod. Phys. </a:t>
            </a:r>
            <a:r>
              <a:rPr lang="en-US" sz="1800" dirty="0" err="1" smtClean="0">
                <a:solidFill>
                  <a:srgbClr val="000099"/>
                </a:solidFill>
              </a:rPr>
              <a:t>Lett</a:t>
            </a:r>
            <a:r>
              <a:rPr lang="en-US" sz="1800" dirty="0" smtClean="0">
                <a:solidFill>
                  <a:srgbClr val="000099"/>
                </a:solidFill>
              </a:rPr>
              <a:t>. A32, 1750170 (2017)</a:t>
            </a:r>
          </a:p>
        </p:txBody>
      </p:sp>
      <p:sp>
        <p:nvSpPr>
          <p:cNvPr id="4" name="TextBox 3"/>
          <p:cNvSpPr txBox="1"/>
          <p:nvPr/>
        </p:nvSpPr>
        <p:spPr>
          <a:xfrm>
            <a:off x="1019196" y="5994400"/>
            <a:ext cx="6806672" cy="707886"/>
          </a:xfrm>
          <a:prstGeom prst="rect">
            <a:avLst/>
          </a:prstGeom>
          <a:noFill/>
        </p:spPr>
        <p:txBody>
          <a:bodyPr wrap="none" rtlCol="0">
            <a:spAutoFit/>
          </a:bodyPr>
          <a:lstStyle/>
          <a:p>
            <a:pPr algn="l"/>
            <a:r>
              <a:rPr lang="en-US" dirty="0" smtClean="0"/>
              <a:t>Velocity profile at central rapidity without (left) and</a:t>
            </a:r>
          </a:p>
          <a:p>
            <a:pPr algn="l"/>
            <a:r>
              <a:rPr lang="en-US" dirty="0" smtClean="0"/>
              <a:t>with (right) vortices: </a:t>
            </a:r>
            <a:r>
              <a:rPr lang="en-US" dirty="0" smtClean="0">
                <a:latin typeface="Symbol" pitchFamily="18" charset="2"/>
              </a:rPr>
              <a:t>t</a:t>
            </a:r>
            <a:r>
              <a:rPr lang="en-US" dirty="0" smtClean="0"/>
              <a:t>–</a:t>
            </a:r>
            <a:r>
              <a:rPr lang="en-US" dirty="0" smtClean="0">
                <a:latin typeface="Symbol" pitchFamily="18" charset="2"/>
              </a:rPr>
              <a:t>t</a:t>
            </a:r>
            <a:r>
              <a:rPr lang="en-US" baseline="-25000" dirty="0" smtClean="0">
                <a:latin typeface="Symbol" pitchFamily="18" charset="2"/>
              </a:rPr>
              <a:t>0</a:t>
            </a:r>
            <a:r>
              <a:rPr lang="en-US" dirty="0" smtClean="0"/>
              <a:t> = 0.84 fm/c</a:t>
            </a:r>
            <a:endParaRPr lang="en-US" dirty="0"/>
          </a:p>
        </p:txBody>
      </p:sp>
      <p:pic>
        <p:nvPicPr>
          <p:cNvPr id="271361" name="Picture 1"/>
          <p:cNvPicPr>
            <a:picLocks noChangeAspect="1" noChangeArrowheads="1"/>
          </p:cNvPicPr>
          <p:nvPr/>
        </p:nvPicPr>
        <p:blipFill>
          <a:blip r:embed="rId2" cstate="print"/>
          <a:srcRect/>
          <a:stretch>
            <a:fillRect/>
          </a:stretch>
        </p:blipFill>
        <p:spPr bwMode="auto">
          <a:xfrm rot="5400000">
            <a:off x="2678351" y="-69415"/>
            <a:ext cx="3951885" cy="7073389"/>
          </a:xfrm>
          <a:prstGeom prst="rect">
            <a:avLst/>
          </a:prstGeom>
          <a:noFill/>
          <a:ln w="9525">
            <a:noFill/>
            <a:miter lim="800000"/>
            <a:headEnd/>
            <a:tailEnd/>
          </a:ln>
        </p:spPr>
      </p:pic>
    </p:spTree>
    <p:extLst>
      <p:ext uri="{BB962C8B-B14F-4D97-AF65-F5344CB8AC3E}">
        <p14:creationId xmlns="" xmlns:p14="http://schemas.microsoft.com/office/powerpoint/2010/main" val="153911991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9475" y="762000"/>
            <a:ext cx="5777864" cy="400110"/>
          </a:xfrm>
          <a:prstGeom prst="rect">
            <a:avLst/>
          </a:prstGeom>
          <a:noFill/>
        </p:spPr>
        <p:txBody>
          <a:bodyPr wrap="none" rtlCol="0">
            <a:spAutoFit/>
          </a:bodyPr>
          <a:lstStyle/>
          <a:p>
            <a:pPr algn="l"/>
            <a:r>
              <a:rPr lang="en-US" dirty="0" smtClean="0">
                <a:solidFill>
                  <a:srgbClr val="FF0000"/>
                </a:solidFill>
              </a:rPr>
              <a:t>Strong negative elliptic flow due to vortices</a:t>
            </a:r>
            <a:endParaRPr lang="en-US" dirty="0">
              <a:solidFill>
                <a:srgbClr val="FF0000"/>
              </a:solidFill>
            </a:endParaRPr>
          </a:p>
        </p:txBody>
      </p:sp>
      <p:pic>
        <p:nvPicPr>
          <p:cNvPr id="2" name="Picture 1"/>
          <p:cNvPicPr>
            <a:picLocks noChangeAspect="1" noChangeArrowheads="1"/>
          </p:cNvPicPr>
          <p:nvPr/>
        </p:nvPicPr>
        <p:blipFill>
          <a:blip r:embed="rId2" cstate="print"/>
          <a:srcRect/>
          <a:stretch>
            <a:fillRect/>
          </a:stretch>
        </p:blipFill>
        <p:spPr bwMode="auto">
          <a:xfrm>
            <a:off x="833189" y="1409701"/>
            <a:ext cx="7336086" cy="5130799"/>
          </a:xfrm>
          <a:prstGeom prst="rect">
            <a:avLst/>
          </a:prstGeom>
          <a:noFill/>
          <a:ln w="9525">
            <a:noFill/>
            <a:miter lim="800000"/>
            <a:headEnd/>
            <a:tailEnd/>
          </a:ln>
        </p:spPr>
      </p:pic>
      <p:sp>
        <p:nvSpPr>
          <p:cNvPr id="4" name="Rectangle 3"/>
          <p:cNvSpPr/>
          <p:nvPr/>
        </p:nvSpPr>
        <p:spPr>
          <a:xfrm>
            <a:off x="5177476" y="1781145"/>
            <a:ext cx="1561646" cy="338554"/>
          </a:xfrm>
          <a:prstGeom prst="rect">
            <a:avLst/>
          </a:prstGeom>
        </p:spPr>
        <p:txBody>
          <a:bodyPr wrap="none">
            <a:spAutoFit/>
          </a:bodyPr>
          <a:lstStyle/>
          <a:p>
            <a:r>
              <a:rPr lang="en-US" sz="1600" dirty="0" smtClean="0">
                <a:latin typeface="Symbol" pitchFamily="18" charset="2"/>
              </a:rPr>
              <a:t>x </a:t>
            </a:r>
            <a:r>
              <a:rPr lang="en-US" sz="1200" dirty="0" smtClean="0">
                <a:latin typeface="Symbol" pitchFamily="18" charset="2"/>
              </a:rPr>
              <a:t>= </a:t>
            </a:r>
            <a:r>
              <a:rPr lang="en-US" sz="1200" dirty="0" smtClean="0"/>
              <a:t>0.7 fm,v</a:t>
            </a:r>
            <a:r>
              <a:rPr lang="en-US" sz="1200" baseline="-25000" dirty="0" smtClean="0"/>
              <a:t>0</a:t>
            </a:r>
            <a:r>
              <a:rPr lang="en-US" sz="1200" dirty="0" smtClean="0"/>
              <a:t>=0.3</a:t>
            </a:r>
            <a:endParaRPr lang="en-US" sz="1200" dirty="0"/>
          </a:p>
        </p:txBody>
      </p:sp>
      <p:sp>
        <p:nvSpPr>
          <p:cNvPr id="5" name="Rectangle 4"/>
          <p:cNvSpPr/>
          <p:nvPr/>
        </p:nvSpPr>
        <p:spPr>
          <a:xfrm>
            <a:off x="4898076" y="2085945"/>
            <a:ext cx="1561645" cy="338554"/>
          </a:xfrm>
          <a:prstGeom prst="rect">
            <a:avLst/>
          </a:prstGeom>
        </p:spPr>
        <p:txBody>
          <a:bodyPr wrap="none">
            <a:spAutoFit/>
          </a:bodyPr>
          <a:lstStyle/>
          <a:p>
            <a:r>
              <a:rPr lang="en-US" sz="1600" dirty="0" smtClean="0">
                <a:latin typeface="Symbol" pitchFamily="18" charset="2"/>
              </a:rPr>
              <a:t>x </a:t>
            </a:r>
            <a:r>
              <a:rPr lang="en-US" sz="1200" dirty="0" smtClean="0">
                <a:latin typeface="Symbol" pitchFamily="18" charset="2"/>
              </a:rPr>
              <a:t>= </a:t>
            </a:r>
            <a:r>
              <a:rPr lang="en-US" sz="1200" dirty="0" smtClean="0"/>
              <a:t>0.4 fm,v</a:t>
            </a:r>
            <a:r>
              <a:rPr lang="en-US" sz="1200" baseline="-25000" dirty="0" smtClean="0"/>
              <a:t>0</a:t>
            </a:r>
            <a:r>
              <a:rPr lang="en-US" sz="1200" dirty="0" smtClean="0"/>
              <a:t>=0.5</a:t>
            </a:r>
            <a:endParaRPr lang="en-US" sz="1200" dirty="0"/>
          </a:p>
        </p:txBody>
      </p:sp>
      <p:sp>
        <p:nvSpPr>
          <p:cNvPr id="6" name="TextBox 5"/>
          <p:cNvSpPr txBox="1"/>
          <p:nvPr/>
        </p:nvSpPr>
        <p:spPr>
          <a:xfrm>
            <a:off x="1694161" y="1562100"/>
            <a:ext cx="1114408" cy="307777"/>
          </a:xfrm>
          <a:prstGeom prst="rect">
            <a:avLst/>
          </a:prstGeom>
          <a:noFill/>
        </p:spPr>
        <p:txBody>
          <a:bodyPr wrap="none" rtlCol="0">
            <a:spAutoFit/>
          </a:bodyPr>
          <a:lstStyle/>
          <a:p>
            <a:r>
              <a:rPr lang="en-US" sz="1400" dirty="0" smtClean="0"/>
              <a:t>T=25 </a:t>
            </a:r>
            <a:r>
              <a:rPr lang="en-US" sz="1400" dirty="0" err="1" smtClean="0"/>
              <a:t>MeV</a:t>
            </a:r>
            <a:endParaRPr lang="en-US" sz="1400" dirty="0"/>
          </a:p>
        </p:txBody>
      </p:sp>
    </p:spTree>
    <p:extLst>
      <p:ext uri="{BB962C8B-B14F-4D97-AF65-F5344CB8AC3E}">
        <p14:creationId xmlns="" xmlns:p14="http://schemas.microsoft.com/office/powerpoint/2010/main" val="20437585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900" y="1003300"/>
            <a:ext cx="6291466" cy="400110"/>
          </a:xfrm>
          <a:prstGeom prst="rect">
            <a:avLst/>
          </a:prstGeom>
          <a:noFill/>
        </p:spPr>
        <p:txBody>
          <a:bodyPr wrap="none" rtlCol="0">
            <a:spAutoFit/>
          </a:bodyPr>
          <a:lstStyle/>
          <a:p>
            <a:pPr algn="l"/>
            <a:r>
              <a:rPr lang="en-US" dirty="0" smtClean="0">
                <a:solidFill>
                  <a:srgbClr val="FF0000"/>
                </a:solidFill>
              </a:rPr>
              <a:t>Strong directed flow in the presence of vortices</a:t>
            </a:r>
            <a:endParaRPr lang="en-US" dirty="0">
              <a:solidFill>
                <a:srgbClr val="FF0000"/>
              </a:solidFill>
            </a:endParaRPr>
          </a:p>
        </p:txBody>
      </p:sp>
      <p:pic>
        <p:nvPicPr>
          <p:cNvPr id="269313" name="Picture 1"/>
          <p:cNvPicPr>
            <a:picLocks noChangeAspect="1" noChangeArrowheads="1"/>
          </p:cNvPicPr>
          <p:nvPr/>
        </p:nvPicPr>
        <p:blipFill>
          <a:blip r:embed="rId2" cstate="print"/>
          <a:srcRect/>
          <a:stretch>
            <a:fillRect/>
          </a:stretch>
        </p:blipFill>
        <p:spPr bwMode="auto">
          <a:xfrm rot="5400000">
            <a:off x="2041527" y="508002"/>
            <a:ext cx="4775238" cy="7035799"/>
          </a:xfrm>
          <a:prstGeom prst="rect">
            <a:avLst/>
          </a:prstGeom>
          <a:noFill/>
          <a:ln w="9525">
            <a:noFill/>
            <a:miter lim="800000"/>
            <a:headEnd/>
            <a:tailEnd/>
          </a:ln>
        </p:spPr>
      </p:pic>
    </p:spTree>
    <p:extLst>
      <p:ext uri="{BB962C8B-B14F-4D97-AF65-F5344CB8AC3E}">
        <p14:creationId xmlns="" xmlns:p14="http://schemas.microsoft.com/office/powerpoint/2010/main" val="137825906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300" y="825500"/>
            <a:ext cx="8682505" cy="1015663"/>
          </a:xfrm>
          <a:prstGeom prst="rect">
            <a:avLst/>
          </a:prstGeom>
          <a:noFill/>
        </p:spPr>
        <p:txBody>
          <a:bodyPr wrap="none" rtlCol="0">
            <a:spAutoFit/>
          </a:bodyPr>
          <a:lstStyle/>
          <a:p>
            <a:pPr algn="l"/>
            <a:r>
              <a:rPr lang="en-US" dirty="0" smtClean="0">
                <a:solidFill>
                  <a:srgbClr val="FF0000"/>
                </a:solidFill>
              </a:rPr>
              <a:t>In certain cases: different powers in even-odd harmonics in</a:t>
            </a:r>
          </a:p>
          <a:p>
            <a:pPr algn="l"/>
            <a:r>
              <a:rPr lang="en-US" dirty="0" smtClean="0">
                <a:solidFill>
                  <a:srgbClr val="FF0000"/>
                </a:solidFill>
              </a:rPr>
              <a:t>The presence of vortices during initial stages: Could be probed by</a:t>
            </a:r>
          </a:p>
          <a:p>
            <a:pPr algn="l"/>
            <a:r>
              <a:rPr lang="en-US" dirty="0" smtClean="0">
                <a:solidFill>
                  <a:srgbClr val="FF0000"/>
                </a:solidFill>
              </a:rPr>
              <a:t>Thermal photon elliptic flow, or peripheral collisions</a:t>
            </a:r>
          </a:p>
        </p:txBody>
      </p:sp>
      <p:pic>
        <p:nvPicPr>
          <p:cNvPr id="268289" name="Picture 1"/>
          <p:cNvPicPr>
            <a:picLocks noChangeAspect="1" noChangeArrowheads="1"/>
          </p:cNvPicPr>
          <p:nvPr/>
        </p:nvPicPr>
        <p:blipFill>
          <a:blip r:embed="rId2" cstate="print"/>
          <a:srcRect/>
          <a:stretch>
            <a:fillRect/>
          </a:stretch>
        </p:blipFill>
        <p:spPr bwMode="auto">
          <a:xfrm>
            <a:off x="1282700" y="2197100"/>
            <a:ext cx="6346825" cy="4408642"/>
          </a:xfrm>
          <a:prstGeom prst="rect">
            <a:avLst/>
          </a:prstGeom>
          <a:noFill/>
          <a:ln w="9525">
            <a:noFill/>
            <a:miter lim="800000"/>
            <a:headEnd/>
            <a:tailEnd/>
          </a:ln>
        </p:spPr>
      </p:pic>
    </p:spTree>
    <p:extLst>
      <p:ext uri="{BB962C8B-B14F-4D97-AF65-F5344CB8AC3E}">
        <p14:creationId xmlns="" xmlns:p14="http://schemas.microsoft.com/office/powerpoint/2010/main" val="128231085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393" y="173298"/>
            <a:ext cx="7921977" cy="1015663"/>
          </a:xfrm>
          <a:prstGeom prst="rect">
            <a:avLst/>
          </a:prstGeom>
          <a:noFill/>
        </p:spPr>
        <p:txBody>
          <a:bodyPr wrap="none" rtlCol="0">
            <a:spAutoFit/>
          </a:bodyPr>
          <a:lstStyle/>
          <a:p>
            <a:pPr algn="l"/>
            <a:r>
              <a:rPr lang="en-US" b="1" dirty="0" smtClean="0">
                <a:solidFill>
                  <a:srgbClr val="FF0000"/>
                </a:solidFill>
              </a:rPr>
              <a:t>Signals from Pulsars:  rotating neutron stars</a:t>
            </a:r>
          </a:p>
          <a:p>
            <a:pPr algn="l"/>
            <a:r>
              <a:rPr lang="en-US" dirty="0" smtClean="0">
                <a:solidFill>
                  <a:srgbClr val="FF0000"/>
                </a:solidFill>
              </a:rPr>
              <a:t> </a:t>
            </a:r>
            <a:r>
              <a:rPr lang="en-US" dirty="0" smtClean="0">
                <a:solidFill>
                  <a:srgbClr val="000099"/>
                </a:solidFill>
              </a:rPr>
              <a:t>Observations:  Extremely precise measurements of</a:t>
            </a:r>
          </a:p>
          <a:p>
            <a:pPr algn="l"/>
            <a:r>
              <a:rPr lang="en-US" dirty="0" smtClean="0">
                <a:solidFill>
                  <a:srgbClr val="000099"/>
                </a:solidFill>
              </a:rPr>
              <a:t>Pulsar timings (recall: first detection of gravitational waves)</a:t>
            </a:r>
            <a:endParaRPr lang="en-US" dirty="0">
              <a:solidFill>
                <a:srgbClr val="000099"/>
              </a:solidFill>
            </a:endParaRPr>
          </a:p>
        </p:txBody>
      </p:sp>
      <p:pic>
        <p:nvPicPr>
          <p:cNvPr id="3" name="Picture 2" descr="pulsar1.jpg"/>
          <p:cNvPicPr>
            <a:picLocks noChangeAspect="1"/>
          </p:cNvPicPr>
          <p:nvPr/>
        </p:nvPicPr>
        <p:blipFill>
          <a:blip r:embed="rId3" cstate="print"/>
          <a:stretch>
            <a:fillRect/>
          </a:stretch>
        </p:blipFill>
        <p:spPr>
          <a:xfrm>
            <a:off x="4864100" y="2110182"/>
            <a:ext cx="4279900" cy="4150917"/>
          </a:xfrm>
          <a:prstGeom prst="rect">
            <a:avLst/>
          </a:prstGeom>
        </p:spPr>
      </p:pic>
      <p:sp>
        <p:nvSpPr>
          <p:cNvPr id="4" name="Rectangle 3"/>
          <p:cNvSpPr/>
          <p:nvPr/>
        </p:nvSpPr>
        <p:spPr>
          <a:xfrm>
            <a:off x="0" y="1257469"/>
            <a:ext cx="7416800" cy="707886"/>
          </a:xfrm>
          <a:prstGeom prst="rect">
            <a:avLst/>
          </a:prstGeom>
        </p:spPr>
        <p:txBody>
          <a:bodyPr wrap="square">
            <a:spAutoFit/>
          </a:bodyPr>
          <a:lstStyle/>
          <a:p>
            <a:r>
              <a:rPr lang="en-US" dirty="0" smtClean="0"/>
              <a:t>Glitches : Sudden increase in rotational frequency,</a:t>
            </a:r>
          </a:p>
          <a:p>
            <a:r>
              <a:rPr lang="en-US" dirty="0" smtClean="0"/>
              <a:t>Slow relaxation, over several months  </a:t>
            </a:r>
          </a:p>
        </p:txBody>
      </p:sp>
      <p:graphicFrame>
        <p:nvGraphicFramePr>
          <p:cNvPr id="1026" name="Object 14"/>
          <p:cNvGraphicFramePr>
            <a:graphicFrameLocks noChangeAspect="1"/>
          </p:cNvGraphicFramePr>
          <p:nvPr/>
        </p:nvGraphicFramePr>
        <p:xfrm>
          <a:off x="7264399" y="1346126"/>
          <a:ext cx="1701801" cy="628724"/>
        </p:xfrm>
        <a:graphic>
          <a:graphicData uri="http://schemas.openxmlformats.org/presentationml/2006/ole">
            <p:oleObj spid="_x0000_s273410" name="Equation" r:id="rId4" imgW="1066680" imgH="393480" progId="Equation.3">
              <p:embed/>
            </p:oleObj>
          </a:graphicData>
        </a:graphic>
      </p:graphicFrame>
      <p:sp>
        <p:nvSpPr>
          <p:cNvPr id="8" name="Rectangle 7"/>
          <p:cNvSpPr/>
          <p:nvPr/>
        </p:nvSpPr>
        <p:spPr>
          <a:xfrm>
            <a:off x="190500" y="2336969"/>
            <a:ext cx="4254500" cy="1631216"/>
          </a:xfrm>
          <a:prstGeom prst="rect">
            <a:avLst/>
          </a:prstGeom>
        </p:spPr>
        <p:txBody>
          <a:bodyPr wrap="square">
            <a:spAutoFit/>
          </a:bodyPr>
          <a:lstStyle/>
          <a:p>
            <a:pPr algn="l"/>
            <a:r>
              <a:rPr lang="en-US" dirty="0" smtClean="0"/>
              <a:t>Present understanding in terms </a:t>
            </a:r>
          </a:p>
          <a:p>
            <a:pPr algn="l"/>
            <a:r>
              <a:rPr lang="en-US" dirty="0" smtClean="0"/>
              <a:t>of </a:t>
            </a:r>
            <a:r>
              <a:rPr lang="en-US" dirty="0" err="1" smtClean="0"/>
              <a:t>crustquakes</a:t>
            </a:r>
            <a:r>
              <a:rPr lang="en-US" dirty="0" smtClean="0"/>
              <a:t>,  or transfer of angular momentum due to </a:t>
            </a:r>
          </a:p>
          <a:p>
            <a:pPr algn="l"/>
            <a:r>
              <a:rPr lang="en-US" dirty="0" smtClean="0"/>
              <a:t>de-pinning of clusters of </a:t>
            </a:r>
          </a:p>
          <a:p>
            <a:pPr algn="l"/>
            <a:r>
              <a:rPr lang="en-US" dirty="0" err="1" smtClean="0"/>
              <a:t>superfluid</a:t>
            </a:r>
            <a:r>
              <a:rPr lang="en-US" dirty="0" smtClean="0"/>
              <a:t> vortices</a:t>
            </a:r>
            <a:endParaRPr lang="en-US" dirty="0"/>
          </a:p>
        </p:txBody>
      </p:sp>
      <p:sp>
        <p:nvSpPr>
          <p:cNvPr id="9" name="TextBox 8"/>
          <p:cNvSpPr txBox="1"/>
          <p:nvPr/>
        </p:nvSpPr>
        <p:spPr>
          <a:xfrm>
            <a:off x="50566" y="4381500"/>
            <a:ext cx="4685898" cy="2246769"/>
          </a:xfrm>
          <a:prstGeom prst="rect">
            <a:avLst/>
          </a:prstGeom>
          <a:noFill/>
        </p:spPr>
        <p:txBody>
          <a:bodyPr wrap="none" rtlCol="0">
            <a:spAutoFit/>
          </a:bodyPr>
          <a:lstStyle/>
          <a:p>
            <a:pPr algn="l"/>
            <a:r>
              <a:rPr lang="en-US" dirty="0" smtClean="0">
                <a:solidFill>
                  <a:srgbClr val="000099"/>
                </a:solidFill>
              </a:rPr>
              <a:t>Relatively recent observations:</a:t>
            </a:r>
          </a:p>
          <a:p>
            <a:pPr algn="l"/>
            <a:endParaRPr lang="en-US" dirty="0" smtClean="0">
              <a:solidFill>
                <a:srgbClr val="000099"/>
              </a:solidFill>
            </a:endParaRPr>
          </a:p>
          <a:p>
            <a:pPr algn="l"/>
            <a:r>
              <a:rPr lang="en-US" dirty="0" smtClean="0">
                <a:solidFill>
                  <a:srgbClr val="000099"/>
                </a:solidFill>
              </a:rPr>
              <a:t>Anti-glitches : sudden slowing</a:t>
            </a:r>
          </a:p>
          <a:p>
            <a:pPr algn="l"/>
            <a:r>
              <a:rPr lang="en-US" dirty="0" smtClean="0">
                <a:solidFill>
                  <a:srgbClr val="000099"/>
                </a:solidFill>
              </a:rPr>
              <a:t>down of rotation</a:t>
            </a:r>
          </a:p>
          <a:p>
            <a:pPr algn="l"/>
            <a:endParaRPr lang="en-US" dirty="0" smtClean="0">
              <a:solidFill>
                <a:srgbClr val="FF0000"/>
              </a:solidFill>
            </a:endParaRPr>
          </a:p>
          <a:p>
            <a:pPr algn="l"/>
            <a:r>
              <a:rPr lang="en-US" b="1" dirty="0" smtClean="0">
                <a:solidFill>
                  <a:srgbClr val="FF0000"/>
                </a:solidFill>
              </a:rPr>
              <a:t>De-pinning of vortices cannot</a:t>
            </a:r>
          </a:p>
          <a:p>
            <a:pPr algn="l"/>
            <a:r>
              <a:rPr lang="en-US" b="1" dirty="0" smtClean="0">
                <a:solidFill>
                  <a:srgbClr val="FF0000"/>
                </a:solidFill>
              </a:rPr>
              <a:t>account for these anti-glitches </a:t>
            </a:r>
            <a:endParaRPr lang="en-US" b="1" dirty="0">
              <a:solidFill>
                <a:srgbClr val="FF0000"/>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819372" y="96741"/>
            <a:ext cx="7282906" cy="442126"/>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sz="2900" b="1" u="sng" dirty="0">
                <a:solidFill>
                  <a:srgbClr val="FF0000"/>
                </a:solidFill>
                <a:latin typeface="Times" pitchFamily="1" charset="0"/>
              </a:rPr>
              <a:t>Pulsars are incredibly accurate </a:t>
            </a:r>
            <a:r>
              <a:rPr lang="en-GB" sz="2900" b="1" u="sng" dirty="0" smtClean="0">
                <a:solidFill>
                  <a:srgbClr val="FF0000"/>
                </a:solidFill>
                <a:latin typeface="Times" pitchFamily="1" charset="0"/>
              </a:rPr>
              <a:t>clocks</a:t>
            </a:r>
            <a:endParaRPr lang="en-GB" sz="2900" b="1" u="sng" dirty="0">
              <a:solidFill>
                <a:srgbClr val="FF0000"/>
              </a:solidFill>
              <a:latin typeface="Times" pitchFamily="1" charset="0"/>
            </a:endParaRPr>
          </a:p>
        </p:txBody>
      </p:sp>
      <p:sp>
        <p:nvSpPr>
          <p:cNvPr id="8194" name="Text Box 2"/>
          <p:cNvSpPr txBox="1">
            <a:spLocks noChangeArrowheads="1"/>
          </p:cNvSpPr>
          <p:nvPr/>
        </p:nvSpPr>
        <p:spPr bwMode="auto">
          <a:xfrm>
            <a:off x="0" y="714549"/>
            <a:ext cx="9144000" cy="6032421"/>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200" dirty="0">
                <a:solidFill>
                  <a:schemeClr val="accent6"/>
                </a:solidFill>
                <a:latin typeface="+mn-lt"/>
                <a:cs typeface="Vijaya" pitchFamily="34" charset="0"/>
              </a:rPr>
              <a:t>Example:  period of the first discovered "millisecond pulsar" is:</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200" dirty="0">
              <a:solidFill>
                <a:schemeClr val="accent6"/>
              </a:solidFill>
              <a:latin typeface="+mn-lt"/>
              <a:cs typeface="Vijaya" pitchFamily="34" charset="0"/>
            </a:endParaRP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200" dirty="0">
                <a:solidFill>
                  <a:schemeClr val="accent6"/>
                </a:solidFill>
                <a:latin typeface="+mn-lt"/>
                <a:cs typeface="Vijaya" pitchFamily="34" charset="0"/>
              </a:rPr>
              <a:t>                 P = 0.00155780644887275  </a:t>
            </a:r>
            <a:r>
              <a:rPr lang="en-GB" sz="2200" dirty="0" smtClean="0">
                <a:solidFill>
                  <a:schemeClr val="accent6"/>
                </a:solidFill>
                <a:latin typeface="+mn-lt"/>
                <a:cs typeface="Vijaya" pitchFamily="34" charset="0"/>
              </a:rPr>
              <a:t>sec</a:t>
            </a: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200" dirty="0" smtClean="0">
              <a:solidFill>
                <a:schemeClr val="accent6"/>
              </a:solidFill>
              <a:latin typeface="+mn-lt"/>
              <a:cs typeface="Vijaya" pitchFamily="34" charset="0"/>
            </a:endParaRP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200" dirty="0" smtClean="0">
                <a:solidFill>
                  <a:schemeClr val="accent6"/>
                </a:solidFill>
                <a:latin typeface="+mn-lt"/>
                <a:cs typeface="Vijaya" pitchFamily="34" charset="0"/>
              </a:rPr>
              <a:t>     It </a:t>
            </a:r>
            <a:r>
              <a:rPr lang="en-GB" sz="2200" dirty="0">
                <a:solidFill>
                  <a:schemeClr val="accent6"/>
                </a:solidFill>
                <a:latin typeface="+mn-lt"/>
                <a:cs typeface="Vijaya" pitchFamily="34" charset="0"/>
              </a:rPr>
              <a:t>is slowing down at a rate </a:t>
            </a:r>
            <a:r>
              <a:rPr lang="en-GB" sz="2200" dirty="0" smtClean="0">
                <a:solidFill>
                  <a:schemeClr val="accent6"/>
                </a:solidFill>
                <a:latin typeface="+mn-lt"/>
                <a:cs typeface="Vijaya" pitchFamily="34" charset="0"/>
              </a:rPr>
              <a:t>of  </a:t>
            </a:r>
            <a:r>
              <a:rPr lang="en-GB" sz="2200" dirty="0">
                <a:solidFill>
                  <a:schemeClr val="accent6"/>
                </a:solidFill>
                <a:latin typeface="+mn-lt"/>
                <a:cs typeface="Vijaya" pitchFamily="34" charset="0"/>
              </a:rPr>
              <a:t>1.051054 x 10 </a:t>
            </a:r>
            <a:r>
              <a:rPr lang="en-GB" sz="2200" baseline="33000" dirty="0">
                <a:solidFill>
                  <a:schemeClr val="accent6"/>
                </a:solidFill>
                <a:latin typeface="+mn-lt"/>
                <a:cs typeface="Vijaya" pitchFamily="34" charset="0"/>
              </a:rPr>
              <a:t>-19</a:t>
            </a:r>
            <a:r>
              <a:rPr lang="en-GB" sz="2200" dirty="0">
                <a:solidFill>
                  <a:schemeClr val="accent6"/>
                </a:solidFill>
                <a:latin typeface="+mn-lt"/>
                <a:cs typeface="Vijaya" pitchFamily="34" charset="0"/>
              </a:rPr>
              <a:t> sec/sec</a:t>
            </a: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200" dirty="0">
              <a:solidFill>
                <a:schemeClr val="accent6"/>
              </a:solidFill>
              <a:latin typeface="+mn-lt"/>
              <a:cs typeface="Vijaya" pitchFamily="34" charset="0"/>
            </a:endParaRP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200" dirty="0" smtClean="0">
                <a:solidFill>
                  <a:schemeClr val="accent6"/>
                </a:solidFill>
                <a:latin typeface="+mn-lt"/>
                <a:cs typeface="Vijaya" pitchFamily="34" charset="0"/>
              </a:rPr>
              <a:t>   The </a:t>
            </a:r>
            <a:r>
              <a:rPr lang="en-GB" sz="2200" dirty="0">
                <a:solidFill>
                  <a:schemeClr val="accent6"/>
                </a:solidFill>
                <a:latin typeface="+mn-lt"/>
                <a:cs typeface="Vijaya" pitchFamily="34" charset="0"/>
              </a:rPr>
              <a:t>slowing-down rate is slowing down at a rate of</a:t>
            </a:r>
            <a:r>
              <a:rPr lang="en-GB" sz="2200" dirty="0" smtClean="0">
                <a:solidFill>
                  <a:schemeClr val="accent6"/>
                </a:solidFill>
                <a:latin typeface="+mn-lt"/>
                <a:cs typeface="Vijaya" pitchFamily="34" charset="0"/>
              </a:rPr>
              <a:t>: </a:t>
            </a: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200" dirty="0" smtClean="0">
                <a:solidFill>
                  <a:schemeClr val="accent6"/>
                </a:solidFill>
                <a:latin typeface="+mn-lt"/>
                <a:cs typeface="Vijaya" pitchFamily="34" charset="0"/>
              </a:rPr>
              <a:t>                          0.98 </a:t>
            </a:r>
            <a:r>
              <a:rPr lang="en-GB" sz="2200" dirty="0">
                <a:solidFill>
                  <a:schemeClr val="accent6"/>
                </a:solidFill>
                <a:latin typeface="+mn-lt"/>
                <a:cs typeface="Vijaya" pitchFamily="34" charset="0"/>
              </a:rPr>
              <a:t>x 10 </a:t>
            </a:r>
            <a:r>
              <a:rPr lang="en-GB" sz="2200" baseline="33000" dirty="0">
                <a:solidFill>
                  <a:schemeClr val="accent6"/>
                </a:solidFill>
                <a:latin typeface="+mn-lt"/>
                <a:cs typeface="Vijaya" pitchFamily="34" charset="0"/>
              </a:rPr>
              <a:t>-31</a:t>
            </a:r>
            <a:r>
              <a:rPr lang="en-GB" sz="2200" dirty="0">
                <a:solidFill>
                  <a:schemeClr val="accent6"/>
                </a:solidFill>
                <a:latin typeface="+mn-lt"/>
                <a:cs typeface="Vijaya" pitchFamily="34" charset="0"/>
              </a:rPr>
              <a:t>  /</a:t>
            </a:r>
            <a:r>
              <a:rPr lang="en-GB" sz="2200" dirty="0" smtClean="0">
                <a:solidFill>
                  <a:schemeClr val="accent6"/>
                </a:solidFill>
                <a:latin typeface="+mn-lt"/>
                <a:cs typeface="Vijaya" pitchFamily="34" charset="0"/>
              </a:rPr>
              <a:t>sec</a:t>
            </a: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200" dirty="0" smtClean="0">
              <a:solidFill>
                <a:schemeClr val="accent6"/>
              </a:solidFill>
              <a:latin typeface="+mn-lt"/>
              <a:cs typeface="Vijaya" pitchFamily="34" charset="0"/>
            </a:endParaRP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200" dirty="0" smtClean="0">
                <a:solidFill>
                  <a:schemeClr val="accent6"/>
                </a:solidFill>
                <a:latin typeface="+mn-lt"/>
                <a:cs typeface="Vijaya" pitchFamily="34" charset="0"/>
              </a:rPr>
              <a:t>    </a:t>
            </a: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200" dirty="0" smtClean="0">
                <a:solidFill>
                  <a:schemeClr val="accent6"/>
                </a:solidFill>
                <a:cs typeface="Vijaya" pitchFamily="34" charset="0"/>
              </a:rPr>
              <a:t>     </a:t>
            </a:r>
            <a:r>
              <a:rPr lang="en-GB" sz="2200" b="1" dirty="0" smtClean="0">
                <a:solidFill>
                  <a:schemeClr val="accent6"/>
                </a:solidFill>
                <a:cs typeface="Vijaya" pitchFamily="34" charset="0"/>
              </a:rPr>
              <a:t>Pulsar: J0437-4715 </a:t>
            </a: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200" dirty="0" smtClean="0">
                <a:solidFill>
                  <a:schemeClr val="accent6"/>
                </a:solidFill>
                <a:cs typeface="Vijaya" pitchFamily="34" charset="0"/>
              </a:rPr>
              <a:t> </a:t>
            </a: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200" dirty="0" smtClean="0">
                <a:solidFill>
                  <a:schemeClr val="accent6"/>
                </a:solidFill>
                <a:cs typeface="Vijaya" pitchFamily="34" charset="0"/>
              </a:rPr>
              <a:t>            P = 0.005757451936712637  sec</a:t>
            </a: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200" dirty="0" smtClean="0">
                <a:solidFill>
                  <a:schemeClr val="accent6"/>
                </a:solidFill>
                <a:cs typeface="Vijaya" pitchFamily="34" charset="0"/>
              </a:rPr>
              <a:t>  </a:t>
            </a:r>
          </a:p>
          <a:p>
            <a:pPr algn="l">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200" dirty="0" smtClean="0">
                <a:solidFill>
                  <a:schemeClr val="accent6"/>
                </a:solidFill>
                <a:cs typeface="Vijaya" pitchFamily="34" charset="0"/>
              </a:rPr>
              <a:t>                    Error of 1.7 x 10</a:t>
            </a:r>
            <a:r>
              <a:rPr lang="en-GB" sz="2200" baseline="30000" dirty="0" smtClean="0">
                <a:solidFill>
                  <a:schemeClr val="accent6"/>
                </a:solidFill>
                <a:cs typeface="Vijaya" pitchFamily="34" charset="0"/>
              </a:rPr>
              <a:t>-17 </a:t>
            </a:r>
            <a:r>
              <a:rPr lang="en-GB" sz="2200" dirty="0" smtClean="0">
                <a:solidFill>
                  <a:schemeClr val="accent6"/>
                </a:solidFill>
                <a:cs typeface="Vijaya" pitchFamily="34" charset="0"/>
              </a:rPr>
              <a:t>sec.</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200" dirty="0" smtClean="0">
              <a:solidFill>
                <a:schemeClr val="accent6"/>
              </a:solidFill>
              <a:latin typeface="+mn-lt"/>
              <a:cs typeface="Vijaya" pitchFamily="34" charset="0"/>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1" dirty="0" smtClean="0">
                <a:solidFill>
                  <a:srgbClr val="FF0000"/>
                </a:solidFill>
                <a:latin typeface="+mn-lt"/>
                <a:cs typeface="Vijaya" pitchFamily="34" charset="0"/>
              </a:rPr>
              <a:t>Our work: use this incredible precision for detecting </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1" dirty="0" smtClean="0">
                <a:solidFill>
                  <a:srgbClr val="FF0000"/>
                </a:solidFill>
                <a:latin typeface="+mn-lt"/>
                <a:cs typeface="Vijaya" pitchFamily="34" charset="0"/>
              </a:rPr>
              <a:t>changes occurring in the configuration of a neutron star.</a:t>
            </a:r>
            <a:endParaRPr lang="en-GB" b="1" dirty="0">
              <a:solidFill>
                <a:srgbClr val="FF0000"/>
              </a:solidFill>
              <a:latin typeface="+mn-lt"/>
              <a:cs typeface="Vijaya" pitchFamily="34"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63" y="34400"/>
            <a:ext cx="8928812" cy="6801862"/>
          </a:xfrm>
          <a:prstGeom prst="rect">
            <a:avLst/>
          </a:prstGeom>
          <a:noFill/>
        </p:spPr>
        <p:txBody>
          <a:bodyPr wrap="square" rtlCol="0">
            <a:spAutoFit/>
          </a:bodyPr>
          <a:lstStyle/>
          <a:p>
            <a:pPr algn="l"/>
            <a:r>
              <a:rPr lang="en-US" b="1" dirty="0" smtClean="0">
                <a:solidFill>
                  <a:srgbClr val="FF0000"/>
                </a:solidFill>
              </a:rPr>
              <a:t>Proposal 2: Signals of phase transitions from Neutron stars </a:t>
            </a:r>
          </a:p>
          <a:p>
            <a:pPr algn="l"/>
            <a:r>
              <a:rPr lang="en-US" sz="1800" dirty="0" err="1" smtClean="0">
                <a:solidFill>
                  <a:schemeClr val="accent6"/>
                </a:solidFill>
              </a:rPr>
              <a:t>Partha</a:t>
            </a:r>
            <a:r>
              <a:rPr lang="en-US" sz="1800" dirty="0" smtClean="0">
                <a:solidFill>
                  <a:schemeClr val="accent6"/>
                </a:solidFill>
              </a:rPr>
              <a:t> </a:t>
            </a:r>
            <a:r>
              <a:rPr lang="en-US" sz="1800" dirty="0" err="1" smtClean="0">
                <a:solidFill>
                  <a:schemeClr val="accent6"/>
                </a:solidFill>
              </a:rPr>
              <a:t>Bagchi</a:t>
            </a:r>
            <a:r>
              <a:rPr lang="en-US" sz="1800" dirty="0" smtClean="0">
                <a:solidFill>
                  <a:schemeClr val="accent6"/>
                </a:solidFill>
              </a:rPr>
              <a:t>, </a:t>
            </a:r>
            <a:r>
              <a:rPr lang="en-US" sz="1800" dirty="0" err="1" smtClean="0">
                <a:solidFill>
                  <a:schemeClr val="accent6"/>
                </a:solidFill>
              </a:rPr>
              <a:t>Arpan</a:t>
            </a:r>
            <a:r>
              <a:rPr lang="en-US" sz="1800" dirty="0" smtClean="0">
                <a:solidFill>
                  <a:schemeClr val="accent6"/>
                </a:solidFill>
              </a:rPr>
              <a:t> Das,</a:t>
            </a:r>
            <a:r>
              <a:rPr lang="en-US" sz="1800" b="1" dirty="0" smtClean="0">
                <a:solidFill>
                  <a:srgbClr val="FF0000"/>
                </a:solidFill>
              </a:rPr>
              <a:t> </a:t>
            </a:r>
            <a:r>
              <a:rPr lang="en-US" sz="1800" dirty="0" err="1" smtClean="0">
                <a:solidFill>
                  <a:schemeClr val="accent6"/>
                </a:solidFill>
              </a:rPr>
              <a:t>Biswanath</a:t>
            </a:r>
            <a:r>
              <a:rPr lang="en-US" sz="1800" dirty="0" smtClean="0">
                <a:solidFill>
                  <a:schemeClr val="accent6"/>
                </a:solidFill>
              </a:rPr>
              <a:t> </a:t>
            </a:r>
            <a:r>
              <a:rPr lang="en-US" sz="1800" dirty="0" err="1" smtClean="0">
                <a:solidFill>
                  <a:schemeClr val="accent6"/>
                </a:solidFill>
              </a:rPr>
              <a:t>Layek</a:t>
            </a:r>
            <a:r>
              <a:rPr lang="en-US" sz="1800" dirty="0" smtClean="0">
                <a:solidFill>
                  <a:schemeClr val="accent6"/>
                </a:solidFill>
              </a:rPr>
              <a:t>, AMS, PLB, 747, 120 (2015)</a:t>
            </a:r>
            <a:endParaRPr lang="en-US" sz="1800" b="1" dirty="0" smtClean="0">
              <a:solidFill>
                <a:srgbClr val="FF0000"/>
              </a:solidFill>
            </a:endParaRPr>
          </a:p>
          <a:p>
            <a:pPr algn="l"/>
            <a:endParaRPr lang="en-US" dirty="0" smtClean="0">
              <a:solidFill>
                <a:srgbClr val="FF0000"/>
              </a:solidFill>
            </a:endParaRPr>
          </a:p>
          <a:p>
            <a:pPr algn="l"/>
            <a:r>
              <a:rPr lang="en-US" dirty="0" smtClean="0">
                <a:solidFill>
                  <a:srgbClr val="000099"/>
                </a:solidFill>
              </a:rPr>
              <a:t> Use extreme accuracy of pulsar timings to probe various </a:t>
            </a:r>
          </a:p>
          <a:p>
            <a:pPr algn="l"/>
            <a:r>
              <a:rPr lang="en-US" dirty="0" smtClean="0">
                <a:solidFill>
                  <a:srgbClr val="000099"/>
                </a:solidFill>
              </a:rPr>
              <a:t> phase transitions occurring inside the pulsar core, for example:</a:t>
            </a:r>
          </a:p>
          <a:p>
            <a:pPr algn="l"/>
            <a:r>
              <a:rPr lang="en-US" dirty="0" smtClean="0">
                <a:solidFill>
                  <a:srgbClr val="FF0000"/>
                </a:solidFill>
              </a:rPr>
              <a:t> Transitions to exotic phase of QCD, or nucleonic </a:t>
            </a:r>
            <a:r>
              <a:rPr lang="en-US" dirty="0" err="1" smtClean="0">
                <a:solidFill>
                  <a:srgbClr val="FF0000"/>
                </a:solidFill>
              </a:rPr>
              <a:t>superfluidity</a:t>
            </a:r>
            <a:endParaRPr lang="en-US" dirty="0" smtClean="0">
              <a:solidFill>
                <a:srgbClr val="FF0000"/>
              </a:solidFill>
            </a:endParaRPr>
          </a:p>
          <a:p>
            <a:pPr algn="l"/>
            <a:endParaRPr lang="en-US" dirty="0" smtClean="0">
              <a:solidFill>
                <a:srgbClr val="FF0000"/>
              </a:solidFill>
            </a:endParaRPr>
          </a:p>
          <a:p>
            <a:pPr algn="l"/>
            <a:r>
              <a:rPr lang="en-US" dirty="0" smtClean="0"/>
              <a:t>We used association of Phase transitions with density fluctuations:</a:t>
            </a:r>
          </a:p>
          <a:p>
            <a:pPr algn="l"/>
            <a:endParaRPr lang="en-US" dirty="0" smtClean="0">
              <a:solidFill>
                <a:srgbClr val="000099"/>
              </a:solidFill>
            </a:endParaRPr>
          </a:p>
          <a:p>
            <a:pPr algn="l"/>
            <a:r>
              <a:rPr lang="en-US" dirty="0" smtClean="0">
                <a:solidFill>
                  <a:srgbClr val="000099"/>
                </a:solidFill>
              </a:rPr>
              <a:t>Density fluctuations inevitably arise during phase transitions:</a:t>
            </a:r>
          </a:p>
          <a:p>
            <a:pPr algn="l"/>
            <a:endParaRPr lang="en-US" dirty="0" smtClean="0">
              <a:solidFill>
                <a:srgbClr val="000099"/>
              </a:solidFill>
            </a:endParaRPr>
          </a:p>
          <a:p>
            <a:pPr algn="l"/>
            <a:r>
              <a:rPr lang="en-US" dirty="0" smtClean="0">
                <a:solidFill>
                  <a:srgbClr val="FF0000"/>
                </a:solidFill>
              </a:rPr>
              <a:t>First order transition:  </a:t>
            </a:r>
          </a:p>
          <a:p>
            <a:pPr algn="l"/>
            <a:r>
              <a:rPr lang="en-US" dirty="0" smtClean="0">
                <a:solidFill>
                  <a:srgbClr val="000099"/>
                </a:solidFill>
              </a:rPr>
              <a:t>random bubble </a:t>
            </a:r>
            <a:r>
              <a:rPr lang="en-US" dirty="0" err="1" smtClean="0">
                <a:solidFill>
                  <a:srgbClr val="000099"/>
                </a:solidFill>
              </a:rPr>
              <a:t>nucleations</a:t>
            </a:r>
            <a:r>
              <a:rPr lang="en-US" dirty="0" smtClean="0">
                <a:solidFill>
                  <a:srgbClr val="000099"/>
                </a:solidFill>
              </a:rPr>
              <a:t> lead to density</a:t>
            </a:r>
          </a:p>
          <a:p>
            <a:pPr algn="l"/>
            <a:r>
              <a:rPr lang="en-US" dirty="0" smtClean="0">
                <a:solidFill>
                  <a:srgbClr val="000099"/>
                </a:solidFill>
              </a:rPr>
              <a:t>fluctuations, with typical distance scales of inter-bubble separation</a:t>
            </a:r>
          </a:p>
          <a:p>
            <a:pPr algn="l"/>
            <a:endParaRPr lang="en-US" dirty="0" smtClean="0">
              <a:solidFill>
                <a:srgbClr val="FF0000"/>
              </a:solidFill>
            </a:endParaRPr>
          </a:p>
          <a:p>
            <a:pPr algn="l"/>
            <a:r>
              <a:rPr lang="en-US" dirty="0" smtClean="0">
                <a:solidFill>
                  <a:srgbClr val="FF0000"/>
                </a:solidFill>
              </a:rPr>
              <a:t>Second order transition, or smooth cross-over:  </a:t>
            </a:r>
          </a:p>
          <a:p>
            <a:pPr algn="l"/>
            <a:endParaRPr lang="en-US" dirty="0" smtClean="0">
              <a:solidFill>
                <a:srgbClr val="000099"/>
              </a:solidFill>
            </a:endParaRPr>
          </a:p>
          <a:p>
            <a:pPr algn="l"/>
            <a:r>
              <a:rPr lang="en-US" dirty="0" smtClean="0">
                <a:solidFill>
                  <a:srgbClr val="000099"/>
                </a:solidFill>
              </a:rPr>
              <a:t>Density fluctuations  with size scale of correlation domains, scale invariant density fluctuations in critical regime</a:t>
            </a:r>
          </a:p>
          <a:p>
            <a:pPr algn="l"/>
            <a:endParaRPr lang="en-US" dirty="0" smtClean="0">
              <a:solidFill>
                <a:srgbClr val="000099"/>
              </a:solidFill>
            </a:endParaRPr>
          </a:p>
          <a:p>
            <a:pPr algn="l"/>
            <a:r>
              <a:rPr lang="en-US" dirty="0" smtClean="0">
                <a:solidFill>
                  <a:srgbClr val="000099"/>
                </a:solidFill>
              </a:rPr>
              <a:t>In any transition/cross-over: large scale density fluctuations inevitably arise if topological defects are produced  </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0" y="18317"/>
            <a:ext cx="9144000" cy="6832640"/>
          </a:xfrm>
          <a:prstGeom prst="rect">
            <a:avLst/>
          </a:prstGeom>
          <a:noFill/>
          <a:ln w="9525">
            <a:noFill/>
            <a:miter lim="800000"/>
            <a:headEnd/>
            <a:tailEnd/>
          </a:ln>
        </p:spPr>
        <p:txBody>
          <a:bodyPr wrap="square">
            <a:spAutoFit/>
          </a:bodyPr>
          <a:lstStyle/>
          <a:p>
            <a:pPr marL="457200" indent="-457200" algn="l"/>
            <a:r>
              <a:rPr lang="en-US" sz="1900" b="1" dirty="0">
                <a:solidFill>
                  <a:srgbClr val="CC0000"/>
                </a:solidFill>
              </a:rPr>
              <a:t>    </a:t>
            </a:r>
            <a:r>
              <a:rPr lang="en-US" sz="1900" b="1" dirty="0" smtClean="0">
                <a:solidFill>
                  <a:srgbClr val="CC0000"/>
                </a:solidFill>
              </a:rPr>
              <a:t>  </a:t>
            </a:r>
            <a:r>
              <a:rPr lang="en-US" b="1" dirty="0">
                <a:solidFill>
                  <a:srgbClr val="CC0000"/>
                </a:solidFill>
              </a:rPr>
              <a:t>Outline</a:t>
            </a:r>
            <a:r>
              <a:rPr lang="en-US" b="1" dirty="0" smtClean="0">
                <a:solidFill>
                  <a:srgbClr val="CC0000"/>
                </a:solidFill>
              </a:rPr>
              <a:t>:</a:t>
            </a:r>
          </a:p>
          <a:p>
            <a:pPr marL="457200" indent="-457200" algn="l"/>
            <a:r>
              <a:rPr lang="en-US" sz="1900" dirty="0" smtClean="0">
                <a:solidFill>
                  <a:srgbClr val="000099"/>
                </a:solidFill>
              </a:rPr>
              <a:t> 1. Interesting phases of QCD:  CFL phase, </a:t>
            </a:r>
            <a:r>
              <a:rPr lang="en-US" sz="1900" dirty="0" smtClean="0">
                <a:solidFill>
                  <a:srgbClr val="FF0000"/>
                </a:solidFill>
              </a:rPr>
              <a:t>also: nucleon </a:t>
            </a:r>
            <a:r>
              <a:rPr lang="en-US" sz="1900" dirty="0" err="1" smtClean="0">
                <a:solidFill>
                  <a:srgbClr val="FF0000"/>
                </a:solidFill>
              </a:rPr>
              <a:t>superfluidity</a:t>
            </a:r>
            <a:endParaRPr lang="en-US" sz="1900" dirty="0" smtClean="0">
              <a:solidFill>
                <a:srgbClr val="FF0000"/>
              </a:solidFill>
            </a:endParaRPr>
          </a:p>
          <a:p>
            <a:pPr marL="457200" indent="-457200" algn="l"/>
            <a:r>
              <a:rPr lang="en-US" sz="1900" dirty="0" smtClean="0">
                <a:solidFill>
                  <a:srgbClr val="FF0000"/>
                </a:solidFill>
              </a:rPr>
              <a:t>    </a:t>
            </a:r>
            <a:r>
              <a:rPr lang="en-US" sz="1900" dirty="0" smtClean="0">
                <a:solidFill>
                  <a:srgbClr val="000099"/>
                </a:solidFill>
              </a:rPr>
              <a:t>How to probe?  Look for  </a:t>
            </a:r>
            <a:r>
              <a:rPr lang="en-US" sz="1900" dirty="0" err="1" smtClean="0">
                <a:solidFill>
                  <a:srgbClr val="000099"/>
                </a:solidFill>
              </a:rPr>
              <a:t>superfluid</a:t>
            </a:r>
            <a:r>
              <a:rPr lang="en-US" sz="1900" dirty="0" smtClean="0">
                <a:solidFill>
                  <a:srgbClr val="000099"/>
                </a:solidFill>
              </a:rPr>
              <a:t> vortices. </a:t>
            </a:r>
          </a:p>
          <a:p>
            <a:pPr marL="457200" indent="-457200" algn="l"/>
            <a:endParaRPr lang="en-US" sz="1900" dirty="0" smtClean="0">
              <a:solidFill>
                <a:srgbClr val="000099"/>
              </a:solidFill>
            </a:endParaRPr>
          </a:p>
          <a:p>
            <a:pPr marL="457200" indent="-457200" algn="l">
              <a:buAutoNum type="arabicPeriod" startAt="2"/>
            </a:pPr>
            <a:r>
              <a:rPr lang="en-US" sz="1900" dirty="0" smtClean="0">
                <a:solidFill>
                  <a:srgbClr val="000099"/>
                </a:solidFill>
              </a:rPr>
              <a:t>Qualitative effects on flow power spectrum.</a:t>
            </a:r>
            <a:r>
              <a:rPr lang="en-US" sz="1900" b="1" dirty="0" smtClean="0">
                <a:solidFill>
                  <a:srgbClr val="000099"/>
                </a:solidFill>
              </a:rPr>
              <a:t>  </a:t>
            </a:r>
            <a:r>
              <a:rPr lang="en-US" sz="1900" dirty="0" smtClean="0">
                <a:solidFill>
                  <a:srgbClr val="FF0000"/>
                </a:solidFill>
              </a:rPr>
              <a:t>New focus for FAIR, NICA: </a:t>
            </a:r>
            <a:r>
              <a:rPr lang="en-US" sz="1900" b="1" dirty="0" smtClean="0">
                <a:solidFill>
                  <a:srgbClr val="FF0000"/>
                </a:solidFill>
              </a:rPr>
              <a:t>Very low energy collisions to get nucleon </a:t>
            </a:r>
            <a:r>
              <a:rPr lang="en-US" sz="1900" b="1" dirty="0" err="1" smtClean="0">
                <a:solidFill>
                  <a:srgbClr val="FF0000"/>
                </a:solidFill>
              </a:rPr>
              <a:t>superfluidity</a:t>
            </a:r>
            <a:endParaRPr lang="en-US" sz="1900" b="1" dirty="0" smtClean="0">
              <a:solidFill>
                <a:srgbClr val="000099"/>
              </a:solidFill>
            </a:endParaRPr>
          </a:p>
          <a:p>
            <a:pPr marL="457200" indent="-457200" algn="l"/>
            <a:endParaRPr lang="en-US" sz="1900" b="1" dirty="0" smtClean="0">
              <a:solidFill>
                <a:srgbClr val="000099"/>
              </a:solidFill>
            </a:endParaRPr>
          </a:p>
          <a:p>
            <a:pPr marL="457200" indent="-457200" algn="l"/>
            <a:r>
              <a:rPr lang="en-US" sz="1900" dirty="0" smtClean="0">
                <a:solidFill>
                  <a:srgbClr val="002060"/>
                </a:solidFill>
              </a:rPr>
              <a:t>3.  Probing these phases with extremely accurate Pulsar observations: </a:t>
            </a:r>
            <a:r>
              <a:rPr lang="en-US" sz="1900" dirty="0" smtClean="0">
                <a:solidFill>
                  <a:srgbClr val="FF0000"/>
                </a:solidFill>
              </a:rPr>
              <a:t>  </a:t>
            </a:r>
          </a:p>
          <a:p>
            <a:pPr marL="457200" indent="-457200" algn="l"/>
            <a:r>
              <a:rPr lang="en-US" sz="1900" dirty="0" smtClean="0">
                <a:solidFill>
                  <a:srgbClr val="000099"/>
                </a:solidFill>
              </a:rPr>
              <a:t>     </a:t>
            </a:r>
            <a:r>
              <a:rPr lang="en-US" sz="1900" b="1" dirty="0" smtClean="0">
                <a:solidFill>
                  <a:srgbClr val="FF0000"/>
                </a:solidFill>
              </a:rPr>
              <a:t>Extreme sensitivity to structure of neutron star</a:t>
            </a:r>
          </a:p>
          <a:p>
            <a:pPr marL="457200" indent="-457200" algn="l"/>
            <a:endParaRPr lang="en-US" sz="1900" dirty="0" smtClean="0">
              <a:solidFill>
                <a:srgbClr val="002060"/>
              </a:solidFill>
            </a:endParaRPr>
          </a:p>
          <a:p>
            <a:pPr marL="457200" indent="-457200" algn="l"/>
            <a:r>
              <a:rPr lang="en-US" sz="1900" dirty="0" smtClean="0">
                <a:solidFill>
                  <a:srgbClr val="002060"/>
                </a:solidFill>
              </a:rPr>
              <a:t>4.   Density fluctuations during phase transitions: </a:t>
            </a:r>
            <a:r>
              <a:rPr lang="en-US" sz="1900" dirty="0" smtClean="0"/>
              <a:t>Change in moment of inertia (MI) and </a:t>
            </a:r>
            <a:r>
              <a:rPr lang="en-US" sz="1900" dirty="0" err="1" smtClean="0"/>
              <a:t>Quadrupole</a:t>
            </a:r>
            <a:r>
              <a:rPr lang="en-US" sz="1900" dirty="0" smtClean="0"/>
              <a:t> moment Q: </a:t>
            </a:r>
            <a:r>
              <a:rPr lang="en-US" sz="1900" dirty="0" smtClean="0">
                <a:solidFill>
                  <a:srgbClr val="FF0000"/>
                </a:solidFill>
              </a:rPr>
              <a:t>Pulsar glitches, Gravitational waves.</a:t>
            </a:r>
            <a:r>
              <a:rPr lang="en-US" sz="1900" dirty="0" smtClean="0">
                <a:solidFill>
                  <a:srgbClr val="000099"/>
                </a:solidFill>
              </a:rPr>
              <a:t>  P. </a:t>
            </a:r>
            <a:r>
              <a:rPr lang="en-US" sz="1900" dirty="0" err="1" smtClean="0"/>
              <a:t>Bagchi</a:t>
            </a:r>
            <a:r>
              <a:rPr lang="en-US" sz="1900" dirty="0" smtClean="0"/>
              <a:t>, A. Das, B. </a:t>
            </a:r>
            <a:r>
              <a:rPr lang="en-US" sz="1900" dirty="0" err="1" smtClean="0"/>
              <a:t>Layek</a:t>
            </a:r>
            <a:r>
              <a:rPr lang="en-US" sz="1900" dirty="0" smtClean="0"/>
              <a:t>, AMS, PLB 747, 120 (2015).</a:t>
            </a:r>
          </a:p>
          <a:p>
            <a:pPr marL="457200" indent="-457200" algn="l"/>
            <a:endParaRPr lang="en-US" sz="1900" dirty="0" smtClean="0">
              <a:solidFill>
                <a:srgbClr val="002060"/>
              </a:solidFill>
            </a:endParaRPr>
          </a:p>
          <a:p>
            <a:pPr marL="457200" indent="-457200" algn="l"/>
            <a:r>
              <a:rPr lang="en-US" sz="1900" dirty="0" smtClean="0">
                <a:solidFill>
                  <a:srgbClr val="002060"/>
                </a:solidFill>
              </a:rPr>
              <a:t>5.  </a:t>
            </a:r>
            <a:r>
              <a:rPr lang="en-US" sz="1900" dirty="0" smtClean="0">
                <a:solidFill>
                  <a:srgbClr val="000099"/>
                </a:solidFill>
              </a:rPr>
              <a:t>Next: Use extreme sensitivity of pulsar to external GWs</a:t>
            </a:r>
          </a:p>
          <a:p>
            <a:pPr marL="457200" indent="-457200" algn="l"/>
            <a:r>
              <a:rPr lang="en-US" sz="1900" dirty="0" smtClean="0">
                <a:solidFill>
                  <a:srgbClr val="FF0000"/>
                </a:solidFill>
              </a:rPr>
              <a:t>     </a:t>
            </a:r>
            <a:r>
              <a:rPr lang="en-US" sz="1900" b="1" dirty="0" smtClean="0">
                <a:solidFill>
                  <a:srgbClr val="FF0000"/>
                </a:solidFill>
              </a:rPr>
              <a:t>Pulsars as remotely stationed Weber GW detectors:</a:t>
            </a:r>
          </a:p>
          <a:p>
            <a:pPr marL="457200" indent="-457200" algn="l"/>
            <a:r>
              <a:rPr lang="en-US" sz="1900" b="1" dirty="0" smtClean="0">
                <a:solidFill>
                  <a:srgbClr val="FF0000"/>
                </a:solidFill>
              </a:rPr>
              <a:t>     </a:t>
            </a:r>
            <a:r>
              <a:rPr lang="en-US" sz="1900" dirty="0" smtClean="0">
                <a:solidFill>
                  <a:srgbClr val="FF0000"/>
                </a:solidFill>
              </a:rPr>
              <a:t>Learning about GW sources as well as Pulsar interior properties.</a:t>
            </a:r>
            <a:endParaRPr lang="en-US" sz="1900" b="1" dirty="0" smtClean="0">
              <a:solidFill>
                <a:srgbClr val="FF0000"/>
              </a:solidFill>
            </a:endParaRPr>
          </a:p>
          <a:p>
            <a:pPr marL="457200" indent="-457200" algn="l"/>
            <a:r>
              <a:rPr lang="en-US" sz="1900" dirty="0" smtClean="0"/>
              <a:t>     A. Das, S.S. Dave, O. </a:t>
            </a:r>
            <a:r>
              <a:rPr lang="en-US" sz="1900" dirty="0" err="1" smtClean="0"/>
              <a:t>Ganguly</a:t>
            </a:r>
            <a:r>
              <a:rPr lang="en-US" sz="1900" dirty="0" smtClean="0"/>
              <a:t>, AMS, PLB 791, 167 (2019).</a:t>
            </a:r>
          </a:p>
          <a:p>
            <a:pPr marL="457200" indent="-457200" algn="l"/>
            <a:endParaRPr lang="en-US" sz="1900" dirty="0" smtClean="0">
              <a:solidFill>
                <a:srgbClr val="FF0000"/>
              </a:solidFill>
            </a:endParaRPr>
          </a:p>
          <a:p>
            <a:pPr marL="457200" indent="-457200" algn="l">
              <a:buAutoNum type="arabicPeriod" startAt="6"/>
            </a:pPr>
            <a:r>
              <a:rPr lang="en-US" sz="1900" b="1" dirty="0" smtClean="0">
                <a:solidFill>
                  <a:srgbClr val="FF0000"/>
                </a:solidFill>
              </a:rPr>
              <a:t>Re-visiting past gravitational wave events via pulsars:</a:t>
            </a:r>
            <a:endParaRPr lang="en-IN" sz="1900" dirty="0" smtClean="0"/>
          </a:p>
          <a:p>
            <a:pPr marL="457200" indent="-457200" algn="l"/>
            <a:r>
              <a:rPr lang="en-US" sz="1900" dirty="0" smtClean="0">
                <a:solidFill>
                  <a:srgbClr val="FF0000"/>
                </a:solidFill>
              </a:rPr>
              <a:t>      </a:t>
            </a:r>
            <a:r>
              <a:rPr lang="en-US" sz="1900" dirty="0" smtClean="0"/>
              <a:t>M. </a:t>
            </a:r>
            <a:r>
              <a:rPr lang="en-US" sz="1900" dirty="0" err="1" smtClean="0"/>
              <a:t>Biswal</a:t>
            </a:r>
            <a:r>
              <a:rPr lang="en-US" sz="1900" dirty="0" smtClean="0"/>
              <a:t>, S. S. Dave, AMS,  arXiv:1909.0447 </a:t>
            </a:r>
          </a:p>
          <a:p>
            <a:pPr marL="457200" indent="-457200" algn="l"/>
            <a:endParaRPr lang="en-US" sz="1900" dirty="0" smtClean="0"/>
          </a:p>
          <a:p>
            <a:pPr marL="457200" indent="-457200" algn="l"/>
            <a:r>
              <a:rPr lang="en-US" sz="1900" dirty="0" smtClean="0">
                <a:solidFill>
                  <a:srgbClr val="000099"/>
                </a:solidFill>
              </a:rPr>
              <a:t>7.   </a:t>
            </a:r>
            <a:r>
              <a:rPr lang="en-US" sz="1900" b="1" dirty="0" smtClean="0">
                <a:solidFill>
                  <a:srgbClr val="FF0000"/>
                </a:solidFill>
              </a:rPr>
              <a:t>Outlook:  </a:t>
            </a:r>
            <a:r>
              <a:rPr lang="en-US" sz="1900" b="1" dirty="0" smtClean="0"/>
              <a:t>importance  of extra-galactic pulsar observations</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988" y="127000"/>
            <a:ext cx="8928812" cy="6555641"/>
          </a:xfrm>
          <a:prstGeom prst="rect">
            <a:avLst/>
          </a:prstGeom>
          <a:noFill/>
        </p:spPr>
        <p:txBody>
          <a:bodyPr wrap="square" rtlCol="0">
            <a:spAutoFit/>
          </a:bodyPr>
          <a:lstStyle/>
          <a:p>
            <a:pPr algn="l"/>
            <a:endParaRPr lang="en-US" dirty="0" smtClean="0">
              <a:solidFill>
                <a:srgbClr val="000099"/>
              </a:solidFill>
            </a:endParaRPr>
          </a:p>
          <a:p>
            <a:pPr algn="l"/>
            <a:r>
              <a:rPr lang="en-US" dirty="0" smtClean="0">
                <a:solidFill>
                  <a:srgbClr val="000099"/>
                </a:solidFill>
              </a:rPr>
              <a:t>Any density fluctuations in the neutron star will have</a:t>
            </a:r>
          </a:p>
          <a:p>
            <a:pPr algn="l"/>
            <a:r>
              <a:rPr lang="en-US" dirty="0" smtClean="0">
                <a:solidFill>
                  <a:srgbClr val="000099"/>
                </a:solidFill>
              </a:rPr>
              <a:t>Observational effects:</a:t>
            </a:r>
          </a:p>
          <a:p>
            <a:pPr algn="l"/>
            <a:endParaRPr lang="en-US" dirty="0" smtClean="0">
              <a:solidFill>
                <a:srgbClr val="FF0000"/>
              </a:solidFill>
            </a:endParaRPr>
          </a:p>
          <a:p>
            <a:pPr algn="l"/>
            <a:r>
              <a:rPr lang="en-US" dirty="0" smtClean="0"/>
              <a:t>If density fluctuations arise in the core of a pulsar, it will affect</a:t>
            </a:r>
          </a:p>
          <a:p>
            <a:pPr algn="l"/>
            <a:r>
              <a:rPr lang="en-US" dirty="0" smtClean="0"/>
              <a:t>its moment of inertia (MI) and </a:t>
            </a:r>
            <a:r>
              <a:rPr lang="en-US" dirty="0" err="1" smtClean="0"/>
              <a:t>quadrupole</a:t>
            </a:r>
            <a:r>
              <a:rPr lang="en-US" dirty="0" smtClean="0"/>
              <a:t> moment Q:</a:t>
            </a:r>
          </a:p>
          <a:p>
            <a:pPr algn="l"/>
            <a:endParaRPr lang="en-US" dirty="0" smtClean="0"/>
          </a:p>
          <a:p>
            <a:pPr algn="l"/>
            <a:r>
              <a:rPr lang="en-US" dirty="0" smtClean="0"/>
              <a:t>Can be detected by precision measurements of pulse shape/timing</a:t>
            </a:r>
          </a:p>
          <a:p>
            <a:pPr algn="l"/>
            <a:endParaRPr lang="en-US" dirty="0" smtClean="0"/>
          </a:p>
          <a:p>
            <a:pPr algn="l"/>
            <a:r>
              <a:rPr lang="en-US" dirty="0" smtClean="0">
                <a:solidFill>
                  <a:srgbClr val="000099"/>
                </a:solidFill>
              </a:rPr>
              <a:t>Changes in MI and Q are completely generic </a:t>
            </a:r>
          </a:p>
          <a:p>
            <a:pPr algn="l"/>
            <a:endParaRPr lang="en-US" dirty="0" smtClean="0">
              <a:solidFill>
                <a:srgbClr val="000099"/>
              </a:solidFill>
            </a:endParaRPr>
          </a:p>
          <a:p>
            <a:pPr algn="l"/>
            <a:r>
              <a:rPr lang="en-US" dirty="0" smtClean="0">
                <a:solidFill>
                  <a:srgbClr val="000099"/>
                </a:solidFill>
              </a:rPr>
              <a:t>They happen for all types of density fluctuations produced</a:t>
            </a:r>
          </a:p>
          <a:p>
            <a:pPr algn="l"/>
            <a:r>
              <a:rPr lang="en-US" dirty="0" smtClean="0">
                <a:solidFill>
                  <a:srgbClr val="000099"/>
                </a:solidFill>
              </a:rPr>
              <a:t>in phase transitions. </a:t>
            </a:r>
          </a:p>
          <a:p>
            <a:pPr algn="l"/>
            <a:endParaRPr lang="en-US" dirty="0" smtClean="0">
              <a:solidFill>
                <a:srgbClr val="FF0000"/>
              </a:solidFill>
            </a:endParaRPr>
          </a:p>
          <a:p>
            <a:pPr algn="l"/>
            <a:r>
              <a:rPr lang="en-US" dirty="0" smtClean="0">
                <a:solidFill>
                  <a:srgbClr val="FF0000"/>
                </a:solidFill>
              </a:rPr>
              <a:t>Further: these changes in MI and Q can have both signs, + and –</a:t>
            </a:r>
          </a:p>
          <a:p>
            <a:pPr algn="l"/>
            <a:endParaRPr lang="en-US" dirty="0" smtClean="0"/>
          </a:p>
          <a:p>
            <a:pPr algn="l"/>
            <a:endParaRPr lang="en-US" dirty="0" smtClean="0"/>
          </a:p>
          <a:p>
            <a:pPr algn="l"/>
            <a:r>
              <a:rPr lang="en-US" b="1" dirty="0" smtClean="0">
                <a:solidFill>
                  <a:srgbClr val="FF0000"/>
                </a:solidFill>
              </a:rPr>
              <a:t>Implications of phase transition in the pulsar core:  </a:t>
            </a:r>
          </a:p>
          <a:p>
            <a:pPr algn="l"/>
            <a:endParaRPr lang="en-US" b="1" dirty="0" smtClean="0">
              <a:solidFill>
                <a:srgbClr val="FF0000"/>
              </a:solidFill>
            </a:endParaRPr>
          </a:p>
          <a:p>
            <a:pPr algn="l"/>
            <a:r>
              <a:rPr lang="en-US" b="1" dirty="0" smtClean="0">
                <a:solidFill>
                  <a:srgbClr val="FF0000"/>
                </a:solidFill>
              </a:rPr>
              <a:t>Rapid changes in Pulsar timings and Gravitational waves</a:t>
            </a:r>
          </a:p>
          <a:p>
            <a:pPr algn="l"/>
            <a:endParaRPr lang="en-US" b="1" dirty="0" smtClean="0">
              <a:solidFill>
                <a:srgbClr val="FF0000"/>
              </a:solidFill>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241300"/>
            <a:ext cx="8973034" cy="5940088"/>
          </a:xfrm>
          <a:prstGeom prst="rect">
            <a:avLst/>
          </a:prstGeom>
          <a:noFill/>
        </p:spPr>
        <p:txBody>
          <a:bodyPr wrap="none" rtlCol="0">
            <a:spAutoFit/>
          </a:bodyPr>
          <a:lstStyle/>
          <a:p>
            <a:pPr algn="l"/>
            <a:endParaRPr lang="en-US" dirty="0" smtClean="0">
              <a:solidFill>
                <a:srgbClr val="FF0000"/>
              </a:solidFill>
            </a:endParaRPr>
          </a:p>
          <a:p>
            <a:pPr algn="l"/>
            <a:r>
              <a:rPr lang="en-US" dirty="0" smtClean="0">
                <a:solidFill>
                  <a:srgbClr val="FF0000"/>
                </a:solidFill>
              </a:rPr>
              <a:t>Implications of these density fluctuation induced changes:</a:t>
            </a:r>
          </a:p>
          <a:p>
            <a:pPr algn="l"/>
            <a:endParaRPr lang="en-US" dirty="0" smtClean="0">
              <a:solidFill>
                <a:srgbClr val="FF0000"/>
              </a:solidFill>
            </a:endParaRPr>
          </a:p>
          <a:p>
            <a:pPr algn="l"/>
            <a:r>
              <a:rPr lang="en-US" b="1" dirty="0" smtClean="0">
                <a:solidFill>
                  <a:srgbClr val="FF0000"/>
                </a:solidFill>
              </a:rPr>
              <a:t>Change in diagonal components of MI: </a:t>
            </a:r>
          </a:p>
          <a:p>
            <a:pPr algn="l"/>
            <a:r>
              <a:rPr lang="en-US" b="1" dirty="0" smtClean="0">
                <a:solidFill>
                  <a:srgbClr val="FF0000"/>
                </a:solidFill>
              </a:rPr>
              <a:t> </a:t>
            </a:r>
          </a:p>
          <a:p>
            <a:pPr algn="l"/>
            <a:r>
              <a:rPr lang="en-US" dirty="0" smtClean="0">
                <a:solidFill>
                  <a:srgbClr val="000099"/>
                </a:solidFill>
              </a:rPr>
              <a:t>This will result in rapid changes in rotation of pulsar. </a:t>
            </a:r>
          </a:p>
          <a:p>
            <a:pPr algn="l"/>
            <a:endParaRPr lang="en-US" dirty="0" smtClean="0">
              <a:solidFill>
                <a:srgbClr val="000099"/>
              </a:solidFill>
            </a:endParaRPr>
          </a:p>
          <a:p>
            <a:pPr algn="l"/>
            <a:r>
              <a:rPr lang="en-US" dirty="0" smtClean="0">
                <a:solidFill>
                  <a:srgbClr val="000099"/>
                </a:solidFill>
              </a:rPr>
              <a:t> As density  fluctuations dissipate away, leading to a uniform </a:t>
            </a:r>
          </a:p>
          <a:p>
            <a:pPr algn="l"/>
            <a:r>
              <a:rPr lang="en-US" dirty="0" smtClean="0">
                <a:solidFill>
                  <a:srgbClr val="000099"/>
                </a:solidFill>
              </a:rPr>
              <a:t>new phase in the  core, some part of change in MI will Be restored,</a:t>
            </a:r>
          </a:p>
          <a:p>
            <a:pPr algn="l"/>
            <a:r>
              <a:rPr lang="en-US" dirty="0" smtClean="0">
                <a:solidFill>
                  <a:srgbClr val="000099"/>
                </a:solidFill>
              </a:rPr>
              <a:t>                               But not fully.  </a:t>
            </a:r>
          </a:p>
          <a:p>
            <a:pPr algn="l"/>
            <a:endParaRPr lang="en-US" dirty="0" smtClean="0">
              <a:solidFill>
                <a:srgbClr val="000099"/>
              </a:solidFill>
            </a:endParaRPr>
          </a:p>
          <a:p>
            <a:pPr algn="l"/>
            <a:r>
              <a:rPr lang="en-US" dirty="0" smtClean="0">
                <a:solidFill>
                  <a:srgbClr val="000099"/>
                </a:solidFill>
              </a:rPr>
              <a:t>This is exactly the pattern of glitches and anti-glitches </a:t>
            </a:r>
          </a:p>
          <a:p>
            <a:pPr algn="l"/>
            <a:r>
              <a:rPr lang="en-US" dirty="0" smtClean="0">
                <a:solidFill>
                  <a:srgbClr val="000099"/>
                </a:solidFill>
              </a:rPr>
              <a:t>where often only few percent of</a:t>
            </a:r>
            <a:r>
              <a:rPr lang="en-US" dirty="0" smtClean="0">
                <a:solidFill>
                  <a:srgbClr val="FF0000"/>
                </a:solidFill>
              </a:rPr>
              <a:t> </a:t>
            </a:r>
            <a:r>
              <a:rPr lang="en-US" dirty="0" smtClean="0">
                <a:solidFill>
                  <a:srgbClr val="000099"/>
                </a:solidFill>
              </a:rPr>
              <a:t>the change in rotation is recovered.</a:t>
            </a:r>
          </a:p>
          <a:p>
            <a:pPr algn="l"/>
            <a:endParaRPr lang="en-US" dirty="0" smtClean="0">
              <a:solidFill>
                <a:srgbClr val="000099"/>
              </a:solidFill>
            </a:endParaRPr>
          </a:p>
          <a:p>
            <a:pPr algn="l"/>
            <a:r>
              <a:rPr lang="en-US" dirty="0" smtClean="0">
                <a:solidFill>
                  <a:srgbClr val="FF0000"/>
                </a:solidFill>
              </a:rPr>
              <a:t>Also, as we find changes of both + and – sign, glitches and</a:t>
            </a:r>
          </a:p>
          <a:p>
            <a:pPr algn="l"/>
            <a:r>
              <a:rPr lang="en-US" dirty="0" smtClean="0">
                <a:solidFill>
                  <a:srgbClr val="FF0000"/>
                </a:solidFill>
              </a:rPr>
              <a:t>anti-glitches are both naturally accommodated in this picture.</a:t>
            </a:r>
          </a:p>
          <a:p>
            <a:pPr algn="l"/>
            <a:endParaRPr lang="en-US" dirty="0" smtClean="0">
              <a:solidFill>
                <a:srgbClr val="FF0000"/>
              </a:solidFill>
            </a:endParaRPr>
          </a:p>
          <a:p>
            <a:pPr algn="l"/>
            <a:r>
              <a:rPr lang="en-US" dirty="0" smtClean="0">
                <a:solidFill>
                  <a:srgbClr val="FF0000"/>
                </a:solidFill>
              </a:rPr>
              <a:t>(no such uniform explanation present in the literature for both).</a:t>
            </a:r>
          </a:p>
          <a:p>
            <a:pPr algn="l"/>
            <a:endParaRPr lang="en-US" dirty="0" smtClean="0">
              <a:solidFill>
                <a:srgbClr val="000099"/>
              </a:solidFil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3200"/>
            <a:ext cx="9144000" cy="6247864"/>
          </a:xfrm>
          <a:prstGeom prst="rect">
            <a:avLst/>
          </a:prstGeom>
          <a:noFill/>
        </p:spPr>
        <p:txBody>
          <a:bodyPr wrap="square" rtlCol="0">
            <a:spAutoFit/>
          </a:bodyPr>
          <a:lstStyle/>
          <a:p>
            <a:pPr algn="l"/>
            <a:r>
              <a:rPr lang="en-US" b="1" dirty="0" smtClean="0">
                <a:solidFill>
                  <a:schemeClr val="accent6"/>
                </a:solidFill>
              </a:rPr>
              <a:t>Transient changes in the off-diagonal components of MI and Q</a:t>
            </a:r>
          </a:p>
          <a:p>
            <a:pPr algn="l"/>
            <a:endParaRPr lang="en-US" b="1" dirty="0" smtClean="0">
              <a:solidFill>
                <a:srgbClr val="FF0000"/>
              </a:solidFill>
            </a:endParaRPr>
          </a:p>
          <a:p>
            <a:pPr algn="l"/>
            <a:r>
              <a:rPr lang="en-US" b="1" dirty="0" smtClean="0">
                <a:solidFill>
                  <a:srgbClr val="FF0000"/>
                </a:solidFill>
              </a:rPr>
              <a:t>These are distinctive predictions of our model. </a:t>
            </a:r>
          </a:p>
          <a:p>
            <a:pPr algn="l"/>
            <a:endParaRPr lang="en-US" b="1" dirty="0" smtClean="0">
              <a:solidFill>
                <a:srgbClr val="FF0000"/>
              </a:solidFill>
            </a:endParaRPr>
          </a:p>
          <a:p>
            <a:pPr algn="l"/>
            <a:r>
              <a:rPr lang="en-US" b="1" dirty="0" smtClean="0">
                <a:solidFill>
                  <a:srgbClr val="FF0000"/>
                </a:solidFill>
              </a:rPr>
              <a:t>Changes in Off-diagonal components will lead to wobbling of </a:t>
            </a:r>
          </a:p>
          <a:p>
            <a:pPr algn="l"/>
            <a:r>
              <a:rPr lang="en-US" b="1" dirty="0" smtClean="0">
                <a:solidFill>
                  <a:srgbClr val="FF0000"/>
                </a:solidFill>
              </a:rPr>
              <a:t>star (on top of any present initially).  </a:t>
            </a:r>
          </a:p>
          <a:p>
            <a:pPr algn="l"/>
            <a:endParaRPr lang="en-US" dirty="0" smtClean="0">
              <a:solidFill>
                <a:srgbClr val="000099"/>
              </a:solidFill>
            </a:endParaRPr>
          </a:p>
          <a:p>
            <a:pPr algn="l"/>
            <a:r>
              <a:rPr lang="en-US" dirty="0" smtClean="0">
                <a:solidFill>
                  <a:srgbClr val="000099"/>
                </a:solidFill>
              </a:rPr>
              <a:t> This will lead to modulation of pulse intensity</a:t>
            </a:r>
          </a:p>
          <a:p>
            <a:pPr algn="l"/>
            <a:r>
              <a:rPr lang="en-US" dirty="0" smtClean="0">
                <a:solidFill>
                  <a:srgbClr val="000099"/>
                </a:solidFill>
              </a:rPr>
              <a:t>as the direction of radiation emission wobbles.</a:t>
            </a:r>
          </a:p>
          <a:p>
            <a:pPr algn="l"/>
            <a:endParaRPr lang="en-US" dirty="0" smtClean="0">
              <a:solidFill>
                <a:srgbClr val="000099"/>
              </a:solidFill>
            </a:endParaRPr>
          </a:p>
          <a:p>
            <a:pPr algn="l"/>
            <a:endParaRPr lang="en-US" dirty="0" smtClean="0">
              <a:solidFill>
                <a:srgbClr val="000099"/>
              </a:solidFill>
            </a:endParaRPr>
          </a:p>
          <a:p>
            <a:pPr algn="l"/>
            <a:r>
              <a:rPr lang="en-US" dirty="0" smtClean="0">
                <a:solidFill>
                  <a:srgbClr val="000099"/>
                </a:solidFill>
              </a:rPr>
              <a:t>Thus, our model predicts that in association with</a:t>
            </a:r>
          </a:p>
          <a:p>
            <a:pPr algn="l"/>
            <a:r>
              <a:rPr lang="en-US" dirty="0" smtClean="0">
                <a:solidFill>
                  <a:srgbClr val="000099"/>
                </a:solidFill>
              </a:rPr>
              <a:t>rapid changes in pulsar timings, there should</a:t>
            </a:r>
          </a:p>
          <a:p>
            <a:pPr algn="l"/>
            <a:r>
              <a:rPr lang="en-US" dirty="0" smtClean="0">
                <a:solidFill>
                  <a:srgbClr val="000099"/>
                </a:solidFill>
              </a:rPr>
              <a:t>be modulation in pulse intensities.</a:t>
            </a:r>
          </a:p>
          <a:p>
            <a:pPr algn="l"/>
            <a:r>
              <a:rPr lang="en-US" dirty="0" smtClean="0">
                <a:solidFill>
                  <a:srgbClr val="000099"/>
                </a:solidFill>
              </a:rPr>
              <a:t> </a:t>
            </a:r>
          </a:p>
          <a:p>
            <a:pPr algn="l"/>
            <a:r>
              <a:rPr lang="en-US" dirty="0" smtClean="0">
                <a:solidFill>
                  <a:srgbClr val="FF0000"/>
                </a:solidFill>
              </a:rPr>
              <a:t>This is distinctive prediction of our model. </a:t>
            </a:r>
          </a:p>
          <a:p>
            <a:pPr algn="l"/>
            <a:endParaRPr lang="en-US" dirty="0" smtClean="0">
              <a:solidFill>
                <a:srgbClr val="FF0000"/>
              </a:solidFill>
            </a:endParaRPr>
          </a:p>
          <a:p>
            <a:pPr algn="l"/>
            <a:r>
              <a:rPr lang="en-US" dirty="0" smtClean="0">
                <a:solidFill>
                  <a:srgbClr val="FF0000"/>
                </a:solidFill>
              </a:rPr>
              <a:t>Vortex de-pinning model cannot lead to off-diagonal  components of MI  (all vortices point along the rotation axis).</a:t>
            </a:r>
          </a:p>
          <a:p>
            <a:pPr algn="l"/>
            <a:endParaRPr lang="en-US" dirty="0" smtClean="0">
              <a:solidFill>
                <a:srgbClr val="000099"/>
              </a:solidFill>
            </a:endParaRPr>
          </a:p>
        </p:txBody>
      </p:sp>
      <p:pic>
        <p:nvPicPr>
          <p:cNvPr id="3" name="Picture 2" descr="pulsar1.jpg"/>
          <p:cNvPicPr>
            <a:picLocks noChangeAspect="1"/>
          </p:cNvPicPr>
          <p:nvPr/>
        </p:nvPicPr>
        <p:blipFill>
          <a:blip r:embed="rId2" cstate="print"/>
          <a:stretch>
            <a:fillRect/>
          </a:stretch>
        </p:blipFill>
        <p:spPr>
          <a:xfrm>
            <a:off x="6473484" y="2287625"/>
            <a:ext cx="2645116" cy="2565400"/>
          </a:xfrm>
          <a:prstGeom prst="rect">
            <a:avLst/>
          </a:prstGeo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 y="50800"/>
            <a:ext cx="8834470" cy="1631216"/>
          </a:xfrm>
          <a:prstGeom prst="rect">
            <a:avLst/>
          </a:prstGeom>
          <a:noFill/>
        </p:spPr>
        <p:txBody>
          <a:bodyPr wrap="none" rtlCol="0">
            <a:spAutoFit/>
          </a:bodyPr>
          <a:lstStyle/>
          <a:p>
            <a:pPr algn="l"/>
            <a:r>
              <a:rPr lang="en-US" dirty="0" smtClean="0">
                <a:solidFill>
                  <a:srgbClr val="FF0000"/>
                </a:solidFill>
              </a:rPr>
              <a:t>Fractional change of various components of MI and Q caused by</a:t>
            </a:r>
          </a:p>
          <a:p>
            <a:pPr algn="l"/>
            <a:r>
              <a:rPr lang="en-US" dirty="0" smtClean="0">
                <a:solidFill>
                  <a:srgbClr val="FF0000"/>
                </a:solidFill>
              </a:rPr>
              <a:t>Density fluctuations due to string and /or domain wall network.</a:t>
            </a:r>
          </a:p>
          <a:p>
            <a:pPr algn="l"/>
            <a:endParaRPr lang="en-US" dirty="0" smtClean="0">
              <a:solidFill>
                <a:srgbClr val="FF0000"/>
              </a:solidFill>
            </a:endParaRPr>
          </a:p>
          <a:p>
            <a:pPr algn="l"/>
            <a:r>
              <a:rPr lang="en-US" dirty="0" smtClean="0">
                <a:solidFill>
                  <a:srgbClr val="000099"/>
                </a:solidFill>
              </a:rPr>
              <a:t>The results are obtained by varying the core size </a:t>
            </a:r>
            <a:r>
              <a:rPr lang="en-US" dirty="0" err="1" smtClean="0">
                <a:solidFill>
                  <a:srgbClr val="000099"/>
                </a:solidFill>
              </a:rPr>
              <a:t>Rc</a:t>
            </a:r>
            <a:r>
              <a:rPr lang="en-US" dirty="0" smtClean="0">
                <a:solidFill>
                  <a:srgbClr val="000099"/>
                </a:solidFill>
              </a:rPr>
              <a:t>, while keeping</a:t>
            </a:r>
          </a:p>
          <a:p>
            <a:pPr algn="l"/>
            <a:r>
              <a:rPr lang="en-US" dirty="0" smtClean="0">
                <a:solidFill>
                  <a:srgbClr val="000099"/>
                </a:solidFill>
              </a:rPr>
              <a:t>The correlation length </a:t>
            </a:r>
            <a:r>
              <a:rPr lang="en-US" dirty="0" smtClean="0">
                <a:solidFill>
                  <a:srgbClr val="000099"/>
                </a:solidFill>
                <a:latin typeface="Symbol" pitchFamily="18" charset="2"/>
              </a:rPr>
              <a:t>x = </a:t>
            </a:r>
            <a:r>
              <a:rPr lang="en-US" dirty="0" smtClean="0">
                <a:solidFill>
                  <a:srgbClr val="000099"/>
                </a:solidFill>
                <a:latin typeface="+mn-lt"/>
              </a:rPr>
              <a:t>10 fm fixed</a:t>
            </a:r>
            <a:endParaRPr lang="en-US" dirty="0">
              <a:solidFill>
                <a:srgbClr val="000099"/>
              </a:solidFill>
            </a:endParaRPr>
          </a:p>
        </p:txBody>
      </p:sp>
      <p:sp>
        <p:nvSpPr>
          <p:cNvPr id="6" name="TextBox 5"/>
          <p:cNvSpPr txBox="1"/>
          <p:nvPr/>
        </p:nvSpPr>
        <p:spPr>
          <a:xfrm>
            <a:off x="23945" y="4635500"/>
            <a:ext cx="9184053" cy="1938992"/>
          </a:xfrm>
          <a:prstGeom prst="rect">
            <a:avLst/>
          </a:prstGeom>
          <a:noFill/>
        </p:spPr>
        <p:txBody>
          <a:bodyPr wrap="none" rtlCol="0">
            <a:spAutoFit/>
          </a:bodyPr>
          <a:lstStyle/>
          <a:p>
            <a:pPr algn="l"/>
            <a:r>
              <a:rPr lang="en-US" dirty="0" smtClean="0"/>
              <a:t>As </a:t>
            </a:r>
            <a:r>
              <a:rPr lang="en-US" dirty="0" err="1" smtClean="0"/>
              <a:t>Rc</a:t>
            </a:r>
            <a:r>
              <a:rPr lang="en-US" dirty="0" smtClean="0"/>
              <a:t> is increased, fractional changes in various moment components</a:t>
            </a:r>
          </a:p>
          <a:p>
            <a:pPr algn="l"/>
            <a:r>
              <a:rPr lang="en-US" dirty="0" smtClean="0"/>
              <a:t>Seem to stabilize, with values ranging from 10</a:t>
            </a:r>
            <a:r>
              <a:rPr lang="en-US" sz="2200" baseline="30000" dirty="0" smtClean="0"/>
              <a:t>-14</a:t>
            </a:r>
            <a:r>
              <a:rPr lang="en-US" dirty="0" smtClean="0"/>
              <a:t> to 10</a:t>
            </a:r>
            <a:r>
              <a:rPr lang="en-US" sz="2200" baseline="30000" dirty="0" smtClean="0"/>
              <a:t>-10</a:t>
            </a:r>
            <a:r>
              <a:rPr lang="en-US" dirty="0" smtClean="0"/>
              <a:t>.</a:t>
            </a:r>
          </a:p>
          <a:p>
            <a:pPr algn="l"/>
            <a:endParaRPr lang="en-US" dirty="0" smtClean="0"/>
          </a:p>
          <a:p>
            <a:pPr algn="l"/>
            <a:r>
              <a:rPr lang="en-US" dirty="0" smtClean="0">
                <a:solidFill>
                  <a:srgbClr val="FF0000"/>
                </a:solidFill>
              </a:rPr>
              <a:t>Interestingly:  </a:t>
            </a:r>
            <a:r>
              <a:rPr lang="en-US" dirty="0" err="1" smtClean="0"/>
              <a:t>Superfluid</a:t>
            </a:r>
            <a:r>
              <a:rPr lang="en-US" dirty="0" smtClean="0"/>
              <a:t> leads to much larger changes even with </a:t>
            </a:r>
          </a:p>
          <a:p>
            <a:pPr algn="l"/>
            <a:r>
              <a:rPr lang="en-US" dirty="0" smtClean="0"/>
              <a:t>small energy density changes of order 0.1 </a:t>
            </a:r>
            <a:r>
              <a:rPr lang="en-US" dirty="0" err="1" smtClean="0"/>
              <a:t>MeV</a:t>
            </a:r>
            <a:r>
              <a:rPr lang="en-US" dirty="0" smtClean="0"/>
              <a:t>/fm</a:t>
            </a:r>
            <a:r>
              <a:rPr lang="en-US" sz="2200" baseline="30000" dirty="0" smtClean="0"/>
              <a:t>3</a:t>
            </a:r>
            <a:r>
              <a:rPr lang="en-US" dirty="0" smtClean="0"/>
              <a:t>. This is due</a:t>
            </a:r>
          </a:p>
          <a:p>
            <a:pPr algn="l"/>
            <a:r>
              <a:rPr lang="en-US" dirty="0" smtClean="0"/>
              <a:t>To larger region (~few Km) undergoing </a:t>
            </a:r>
            <a:r>
              <a:rPr lang="en-US" dirty="0" err="1" smtClean="0"/>
              <a:t>superfluid</a:t>
            </a:r>
            <a:r>
              <a:rPr lang="en-US" dirty="0" smtClean="0"/>
              <a:t> transition</a:t>
            </a:r>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88900" y="2028703"/>
            <a:ext cx="8986830" cy="2224209"/>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800"/>
            <a:ext cx="9144000" cy="6555641"/>
          </a:xfrm>
          <a:prstGeom prst="rect">
            <a:avLst/>
          </a:prstGeom>
          <a:noFill/>
        </p:spPr>
        <p:txBody>
          <a:bodyPr wrap="square" rtlCol="0">
            <a:spAutoFit/>
          </a:bodyPr>
          <a:lstStyle/>
          <a:p>
            <a:pPr algn="l"/>
            <a:endParaRPr lang="en-US" dirty="0" smtClean="0">
              <a:solidFill>
                <a:srgbClr val="000099"/>
              </a:solidFill>
            </a:endParaRPr>
          </a:p>
          <a:p>
            <a:pPr algn="l"/>
            <a:r>
              <a:rPr lang="en-US" b="1" dirty="0" smtClean="0">
                <a:solidFill>
                  <a:srgbClr val="FF0000"/>
                </a:solidFill>
              </a:rPr>
              <a:t>Rapid changes in </a:t>
            </a:r>
            <a:r>
              <a:rPr lang="en-US" b="1" dirty="0" err="1" smtClean="0">
                <a:solidFill>
                  <a:srgbClr val="FF0000"/>
                </a:solidFill>
              </a:rPr>
              <a:t>quadrupole</a:t>
            </a:r>
            <a:r>
              <a:rPr lang="en-US" b="1" dirty="0" smtClean="0">
                <a:solidFill>
                  <a:srgbClr val="FF0000"/>
                </a:solidFill>
              </a:rPr>
              <a:t> moment Q will lead to gravitational waves. </a:t>
            </a:r>
            <a:r>
              <a:rPr lang="en-US" dirty="0" smtClean="0">
                <a:solidFill>
                  <a:srgbClr val="FF0000"/>
                </a:solidFill>
              </a:rPr>
              <a:t> </a:t>
            </a:r>
          </a:p>
          <a:p>
            <a:pPr algn="l"/>
            <a:endParaRPr lang="en-US" dirty="0" smtClean="0">
              <a:solidFill>
                <a:srgbClr val="FF0000"/>
              </a:solidFill>
            </a:endParaRPr>
          </a:p>
          <a:p>
            <a:pPr algn="l"/>
            <a:r>
              <a:rPr lang="en-US" dirty="0" smtClean="0">
                <a:solidFill>
                  <a:srgbClr val="000099"/>
                </a:solidFill>
              </a:rPr>
              <a:t>Note: small value of Q/I arising from density fluctuations</a:t>
            </a:r>
          </a:p>
          <a:p>
            <a:pPr algn="l"/>
            <a:r>
              <a:rPr lang="en-US" dirty="0" smtClean="0">
                <a:solidFill>
                  <a:srgbClr val="000099"/>
                </a:solidFill>
              </a:rPr>
              <a:t>(about 10</a:t>
            </a:r>
            <a:r>
              <a:rPr lang="en-US" sz="2200" baseline="30000" dirty="0" smtClean="0">
                <a:solidFill>
                  <a:srgbClr val="000099"/>
                </a:solidFill>
              </a:rPr>
              <a:t>-10</a:t>
            </a:r>
            <a:r>
              <a:rPr lang="en-US" dirty="0" smtClean="0">
                <a:solidFill>
                  <a:srgbClr val="000099"/>
                </a:solidFill>
              </a:rPr>
              <a:t>) is more than compensated by the very short time </a:t>
            </a:r>
          </a:p>
          <a:p>
            <a:pPr algn="l"/>
            <a:r>
              <a:rPr lang="en-US" dirty="0" smtClean="0">
                <a:solidFill>
                  <a:srgbClr val="000099"/>
                </a:solidFill>
              </a:rPr>
              <a:t>scale of microseconds.</a:t>
            </a:r>
          </a:p>
          <a:p>
            <a:pPr algn="l"/>
            <a:endParaRPr lang="en-US" dirty="0" smtClean="0">
              <a:solidFill>
                <a:srgbClr val="000099"/>
              </a:solidFill>
            </a:endParaRPr>
          </a:p>
          <a:p>
            <a:pPr algn="l"/>
            <a:r>
              <a:rPr lang="en-US" dirty="0" smtClean="0">
                <a:solidFill>
                  <a:srgbClr val="000099"/>
                </a:solidFill>
              </a:rPr>
              <a:t> Gravitational wave power  ~ </a:t>
            </a:r>
          </a:p>
          <a:p>
            <a:pPr algn="l"/>
            <a:endParaRPr lang="en-US" dirty="0" smtClean="0">
              <a:solidFill>
                <a:srgbClr val="000099"/>
              </a:solidFill>
            </a:endParaRPr>
          </a:p>
          <a:p>
            <a:pPr algn="l"/>
            <a:r>
              <a:rPr lang="en-US" dirty="0" smtClean="0">
                <a:solidFill>
                  <a:srgbClr val="000099"/>
                </a:solidFill>
              </a:rPr>
              <a:t>Fastest time scale for conventional mechanism of gravitational wave</a:t>
            </a:r>
          </a:p>
          <a:p>
            <a:pPr algn="l"/>
            <a:r>
              <a:rPr lang="en-US" dirty="0" smtClean="0">
                <a:solidFill>
                  <a:srgbClr val="000099"/>
                </a:solidFill>
              </a:rPr>
              <a:t>emission is milliseconds (from rotation), with Q/I of order 1/1000. </a:t>
            </a:r>
          </a:p>
          <a:p>
            <a:pPr algn="l"/>
            <a:endParaRPr lang="en-US" dirty="0" smtClean="0">
              <a:solidFill>
                <a:srgbClr val="000099"/>
              </a:solidFill>
            </a:endParaRPr>
          </a:p>
          <a:p>
            <a:pPr algn="l"/>
            <a:r>
              <a:rPr lang="en-US" dirty="0" smtClean="0">
                <a:solidFill>
                  <a:srgbClr val="000099"/>
                </a:solidFill>
              </a:rPr>
              <a:t>Here Q/I is about 10</a:t>
            </a:r>
            <a:r>
              <a:rPr lang="en-US" sz="2200" baseline="30000" dirty="0" smtClean="0">
                <a:solidFill>
                  <a:srgbClr val="000099"/>
                </a:solidFill>
              </a:rPr>
              <a:t>-10</a:t>
            </a:r>
            <a:r>
              <a:rPr lang="en-US" dirty="0" smtClean="0">
                <a:solidFill>
                  <a:srgbClr val="000099"/>
                </a:solidFill>
              </a:rPr>
              <a:t>, but time scale  is at most microseconds.</a:t>
            </a:r>
          </a:p>
          <a:p>
            <a:pPr algn="l"/>
            <a:r>
              <a:rPr lang="en-US" dirty="0" smtClean="0">
                <a:solidFill>
                  <a:srgbClr val="FF0000"/>
                </a:solidFill>
              </a:rPr>
              <a:t>In fact, for topological defect induced  density fluctuations, the</a:t>
            </a:r>
          </a:p>
          <a:p>
            <a:pPr algn="l"/>
            <a:r>
              <a:rPr lang="en-US" dirty="0" smtClean="0">
                <a:solidFill>
                  <a:srgbClr val="FF0000"/>
                </a:solidFill>
              </a:rPr>
              <a:t>time scale can be much shorter as defect network coarsens very </a:t>
            </a:r>
          </a:p>
          <a:p>
            <a:pPr algn="l"/>
            <a:r>
              <a:rPr lang="en-US" dirty="0" smtClean="0">
                <a:solidFill>
                  <a:srgbClr val="FF0000"/>
                </a:solidFill>
              </a:rPr>
              <a:t>fast.</a:t>
            </a:r>
          </a:p>
          <a:p>
            <a:pPr algn="l"/>
            <a:endParaRPr lang="en-US" dirty="0" smtClean="0">
              <a:solidFill>
                <a:srgbClr val="000099"/>
              </a:solidFill>
            </a:endParaRPr>
          </a:p>
          <a:p>
            <a:pPr algn="l"/>
            <a:r>
              <a:rPr lang="en-US" dirty="0" smtClean="0">
                <a:solidFill>
                  <a:srgbClr val="000099"/>
                </a:solidFill>
              </a:rPr>
              <a:t>  </a:t>
            </a:r>
            <a:r>
              <a:rPr lang="en-US" dirty="0" smtClean="0">
                <a:solidFill>
                  <a:srgbClr val="FF0000"/>
                </a:solidFill>
              </a:rPr>
              <a:t>Thus density fluctuations arising during phase transitions in </a:t>
            </a:r>
          </a:p>
          <a:p>
            <a:pPr algn="l"/>
            <a:r>
              <a:rPr lang="en-US" dirty="0" smtClean="0">
                <a:solidFill>
                  <a:srgbClr val="FF0000"/>
                </a:solidFill>
              </a:rPr>
              <a:t>compact astrophysical objects, like neutron stars, may provide</a:t>
            </a:r>
          </a:p>
          <a:p>
            <a:pPr algn="l"/>
            <a:r>
              <a:rPr lang="en-US" dirty="0" smtClean="0">
                <a:solidFill>
                  <a:srgbClr val="FF0000"/>
                </a:solidFill>
              </a:rPr>
              <a:t>a new source of gravitational radiation. </a:t>
            </a:r>
            <a:endParaRPr lang="en-US" dirty="0">
              <a:solidFill>
                <a:srgbClr val="FF0000"/>
              </a:solidFill>
            </a:endParaRPr>
          </a:p>
        </p:txBody>
      </p:sp>
      <p:graphicFrame>
        <p:nvGraphicFramePr>
          <p:cNvPr id="29698" name="Object 2"/>
          <p:cNvGraphicFramePr>
            <a:graphicFrameLocks noChangeAspect="1"/>
          </p:cNvGraphicFramePr>
          <p:nvPr/>
        </p:nvGraphicFramePr>
        <p:xfrm>
          <a:off x="3970338" y="2411413"/>
          <a:ext cx="508000" cy="463550"/>
        </p:xfrm>
        <a:graphic>
          <a:graphicData uri="http://schemas.openxmlformats.org/presentationml/2006/ole">
            <p:oleObj spid="_x0000_s247810" name="Equation" r:id="rId3" imgW="291960" imgH="266400" progId="Equation.3">
              <p:embed/>
            </p:oleObj>
          </a:graphicData>
        </a:graphic>
      </p:graphicFrame>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5" name="Object 3"/>
          <p:cNvGraphicFramePr>
            <a:graphicFrameLocks noChangeAspect="1"/>
          </p:cNvGraphicFramePr>
          <p:nvPr/>
        </p:nvGraphicFramePr>
        <p:xfrm>
          <a:off x="655639" y="946150"/>
          <a:ext cx="7612062" cy="936964"/>
        </p:xfrm>
        <a:graphic>
          <a:graphicData uri="http://schemas.openxmlformats.org/presentationml/2006/ole">
            <p:oleObj spid="_x0000_s248834" name="Equation" r:id="rId3" imgW="3403440" imgH="419040" progId="Equation.3">
              <p:embed/>
            </p:oleObj>
          </a:graphicData>
        </a:graphic>
      </p:graphicFrame>
      <p:graphicFrame>
        <p:nvGraphicFramePr>
          <p:cNvPr id="54276" name="Object 4"/>
          <p:cNvGraphicFramePr>
            <a:graphicFrameLocks noChangeAspect="1"/>
          </p:cNvGraphicFramePr>
          <p:nvPr/>
        </p:nvGraphicFramePr>
        <p:xfrm>
          <a:off x="868363" y="5677040"/>
          <a:ext cx="6789737" cy="888859"/>
        </p:xfrm>
        <a:graphic>
          <a:graphicData uri="http://schemas.openxmlformats.org/presentationml/2006/ole">
            <p:oleObj spid="_x0000_s248835" name="Equation" r:id="rId4" imgW="3200400" imgH="419040" progId="Equation.3">
              <p:embed/>
            </p:oleObj>
          </a:graphicData>
        </a:graphic>
      </p:graphicFrame>
      <p:sp>
        <p:nvSpPr>
          <p:cNvPr id="7" name="TextBox 6"/>
          <p:cNvSpPr txBox="1"/>
          <p:nvPr/>
        </p:nvSpPr>
        <p:spPr>
          <a:xfrm>
            <a:off x="609600" y="495300"/>
            <a:ext cx="4352217" cy="400110"/>
          </a:xfrm>
          <a:prstGeom prst="rect">
            <a:avLst/>
          </a:prstGeom>
          <a:noFill/>
        </p:spPr>
        <p:txBody>
          <a:bodyPr wrap="none" rtlCol="0">
            <a:spAutoFit/>
          </a:bodyPr>
          <a:lstStyle/>
          <a:p>
            <a:pPr algn="l"/>
            <a:r>
              <a:rPr lang="en-US" dirty="0" smtClean="0">
                <a:solidFill>
                  <a:srgbClr val="FF0000"/>
                </a:solidFill>
              </a:rPr>
              <a:t>Power in the gravitational wave:</a:t>
            </a:r>
            <a:endParaRPr lang="en-US" dirty="0">
              <a:solidFill>
                <a:srgbClr val="FF0000"/>
              </a:solidFill>
            </a:endParaRPr>
          </a:p>
        </p:txBody>
      </p:sp>
      <p:sp>
        <p:nvSpPr>
          <p:cNvPr id="8" name="TextBox 7"/>
          <p:cNvSpPr txBox="1"/>
          <p:nvPr/>
        </p:nvSpPr>
        <p:spPr>
          <a:xfrm>
            <a:off x="588842" y="2057400"/>
            <a:ext cx="8055988" cy="707886"/>
          </a:xfrm>
          <a:prstGeom prst="rect">
            <a:avLst/>
          </a:prstGeom>
          <a:noFill/>
        </p:spPr>
        <p:txBody>
          <a:bodyPr wrap="none" rtlCol="0">
            <a:spAutoFit/>
          </a:bodyPr>
          <a:lstStyle/>
          <a:p>
            <a:pPr algn="l"/>
            <a:r>
              <a:rPr lang="en-US" dirty="0" smtClean="0">
                <a:solidFill>
                  <a:schemeClr val="accent6"/>
                </a:solidFill>
              </a:rPr>
              <a:t>I</a:t>
            </a:r>
            <a:r>
              <a:rPr lang="en-US" sz="2200" baseline="-25000" dirty="0" smtClean="0">
                <a:solidFill>
                  <a:schemeClr val="accent6"/>
                </a:solidFill>
              </a:rPr>
              <a:t>0</a:t>
            </a:r>
            <a:r>
              <a:rPr lang="en-US" dirty="0" smtClean="0">
                <a:solidFill>
                  <a:schemeClr val="accent6"/>
                </a:solidFill>
              </a:rPr>
              <a:t> is the MI of the pulsar,            is the change in </a:t>
            </a:r>
            <a:r>
              <a:rPr lang="en-US" dirty="0" err="1" smtClean="0">
                <a:solidFill>
                  <a:schemeClr val="accent6"/>
                </a:solidFill>
              </a:rPr>
              <a:t>quadrupole</a:t>
            </a:r>
            <a:endParaRPr lang="en-US" dirty="0" smtClean="0">
              <a:solidFill>
                <a:schemeClr val="accent6"/>
              </a:solidFill>
            </a:endParaRPr>
          </a:p>
          <a:p>
            <a:pPr algn="l"/>
            <a:r>
              <a:rPr lang="en-US" dirty="0" smtClean="0">
                <a:solidFill>
                  <a:schemeClr val="accent6"/>
                </a:solidFill>
              </a:rPr>
              <a:t>Moment occurring in time interval  </a:t>
            </a:r>
            <a:endParaRPr lang="en-US" dirty="0">
              <a:solidFill>
                <a:schemeClr val="accent6"/>
              </a:solidFill>
            </a:endParaRPr>
          </a:p>
        </p:txBody>
      </p:sp>
      <p:graphicFrame>
        <p:nvGraphicFramePr>
          <p:cNvPr id="54277" name="Object 5"/>
          <p:cNvGraphicFramePr>
            <a:graphicFrameLocks noChangeAspect="1"/>
          </p:cNvGraphicFramePr>
          <p:nvPr/>
        </p:nvGraphicFramePr>
        <p:xfrm>
          <a:off x="4141789" y="2095501"/>
          <a:ext cx="760873" cy="380999"/>
        </p:xfrm>
        <a:graphic>
          <a:graphicData uri="http://schemas.openxmlformats.org/presentationml/2006/ole">
            <p:oleObj spid="_x0000_s248836" name="Equation" r:id="rId5" imgW="457200" imgH="228600" progId="Equation.3">
              <p:embed/>
            </p:oleObj>
          </a:graphicData>
        </a:graphic>
      </p:graphicFrame>
      <p:graphicFrame>
        <p:nvGraphicFramePr>
          <p:cNvPr id="54278" name="Object 6"/>
          <p:cNvGraphicFramePr>
            <a:graphicFrameLocks noChangeAspect="1"/>
          </p:cNvGraphicFramePr>
          <p:nvPr/>
        </p:nvGraphicFramePr>
        <p:xfrm>
          <a:off x="5048250" y="2405063"/>
          <a:ext cx="317500" cy="295275"/>
        </p:xfrm>
        <a:graphic>
          <a:graphicData uri="http://schemas.openxmlformats.org/presentationml/2006/ole">
            <p:oleObj spid="_x0000_s248837" name="Equation" r:id="rId6" imgW="190440" imgH="177480" progId="Equation.3">
              <p:embed/>
            </p:oleObj>
          </a:graphicData>
        </a:graphic>
      </p:graphicFrame>
      <p:graphicFrame>
        <p:nvGraphicFramePr>
          <p:cNvPr id="54279" name="Object 7"/>
          <p:cNvGraphicFramePr>
            <a:graphicFrameLocks noChangeAspect="1"/>
          </p:cNvGraphicFramePr>
          <p:nvPr/>
        </p:nvGraphicFramePr>
        <p:xfrm>
          <a:off x="568324" y="2833688"/>
          <a:ext cx="3134517" cy="569912"/>
        </p:xfrm>
        <a:graphic>
          <a:graphicData uri="http://schemas.openxmlformats.org/presentationml/2006/ole">
            <p:oleObj spid="_x0000_s248838" name="Equation" r:id="rId7" imgW="1333440" imgH="241200" progId="Equation.3">
              <p:embed/>
            </p:oleObj>
          </a:graphicData>
        </a:graphic>
      </p:graphicFrame>
      <p:sp>
        <p:nvSpPr>
          <p:cNvPr id="9" name="TextBox 8"/>
          <p:cNvSpPr txBox="1"/>
          <p:nvPr/>
        </p:nvSpPr>
        <p:spPr>
          <a:xfrm>
            <a:off x="3671299" y="2794000"/>
            <a:ext cx="4541628" cy="1015663"/>
          </a:xfrm>
          <a:prstGeom prst="rect">
            <a:avLst/>
          </a:prstGeom>
          <a:noFill/>
        </p:spPr>
        <p:txBody>
          <a:bodyPr wrap="none" rtlCol="0">
            <a:spAutoFit/>
          </a:bodyPr>
          <a:lstStyle/>
          <a:p>
            <a:pPr algn="l"/>
            <a:r>
              <a:rPr lang="en-US" dirty="0" smtClean="0">
                <a:solidFill>
                  <a:schemeClr val="accent6"/>
                </a:solidFill>
              </a:rPr>
              <a:t>in our model, about 4-8 orders of</a:t>
            </a:r>
          </a:p>
          <a:p>
            <a:pPr algn="l"/>
            <a:r>
              <a:rPr lang="en-US" dirty="0" smtClean="0">
                <a:solidFill>
                  <a:schemeClr val="accent6"/>
                </a:solidFill>
              </a:rPr>
              <a:t>magnitude smaller than the usual</a:t>
            </a:r>
          </a:p>
          <a:p>
            <a:pPr algn="l"/>
            <a:r>
              <a:rPr lang="en-US" dirty="0" smtClean="0">
                <a:solidFill>
                  <a:schemeClr val="accent6"/>
                </a:solidFill>
              </a:rPr>
              <a:t>value for deformed neutron star.</a:t>
            </a:r>
          </a:p>
        </p:txBody>
      </p:sp>
      <p:sp>
        <p:nvSpPr>
          <p:cNvPr id="10" name="TextBox 9"/>
          <p:cNvSpPr txBox="1"/>
          <p:nvPr/>
        </p:nvSpPr>
        <p:spPr>
          <a:xfrm>
            <a:off x="348353" y="3937000"/>
            <a:ext cx="8773556" cy="1015663"/>
          </a:xfrm>
          <a:prstGeom prst="rect">
            <a:avLst/>
          </a:prstGeom>
          <a:noFill/>
        </p:spPr>
        <p:txBody>
          <a:bodyPr wrap="none" rtlCol="0">
            <a:spAutoFit/>
          </a:bodyPr>
          <a:lstStyle/>
          <a:p>
            <a:pPr algn="l"/>
            <a:r>
              <a:rPr lang="en-US" dirty="0" smtClean="0">
                <a:solidFill>
                  <a:srgbClr val="FF0000"/>
                </a:solidFill>
              </a:rPr>
              <a:t>However,      here is at least 3 orders of magnitude shorter that</a:t>
            </a:r>
          </a:p>
          <a:p>
            <a:pPr algn="l"/>
            <a:r>
              <a:rPr lang="en-US" dirty="0" smtClean="0">
                <a:solidFill>
                  <a:srgbClr val="FF0000"/>
                </a:solidFill>
              </a:rPr>
              <a:t>the conventional case of fastest pulsar (millisecond pulsar). This</a:t>
            </a:r>
          </a:p>
          <a:p>
            <a:pPr algn="l"/>
            <a:r>
              <a:rPr lang="en-US" dirty="0" smtClean="0">
                <a:solidFill>
                  <a:srgbClr val="FF0000"/>
                </a:solidFill>
              </a:rPr>
              <a:t>more than compensates for the smallness of </a:t>
            </a:r>
            <a:r>
              <a:rPr lang="en-US" dirty="0" err="1" smtClean="0">
                <a:solidFill>
                  <a:srgbClr val="FF0000"/>
                </a:solidFill>
              </a:rPr>
              <a:t>quadrupole</a:t>
            </a:r>
            <a:r>
              <a:rPr lang="en-US" dirty="0" smtClean="0">
                <a:solidFill>
                  <a:srgbClr val="FF0000"/>
                </a:solidFill>
              </a:rPr>
              <a:t> moment. </a:t>
            </a:r>
            <a:endParaRPr lang="en-US" dirty="0">
              <a:solidFill>
                <a:srgbClr val="FF0000"/>
              </a:solidFill>
            </a:endParaRPr>
          </a:p>
        </p:txBody>
      </p:sp>
      <p:graphicFrame>
        <p:nvGraphicFramePr>
          <p:cNvPr id="54280" name="Object 8"/>
          <p:cNvGraphicFramePr>
            <a:graphicFrameLocks noChangeAspect="1"/>
          </p:cNvGraphicFramePr>
          <p:nvPr/>
        </p:nvGraphicFramePr>
        <p:xfrm>
          <a:off x="1708150" y="4017963"/>
          <a:ext cx="317500" cy="295275"/>
        </p:xfrm>
        <a:graphic>
          <a:graphicData uri="http://schemas.openxmlformats.org/presentationml/2006/ole">
            <p:oleObj spid="_x0000_s248839" name="Equation" r:id="rId8" imgW="190440" imgH="177480" progId="Equation.3">
              <p:embed/>
            </p:oleObj>
          </a:graphicData>
        </a:graphic>
      </p:graphicFrame>
      <p:sp>
        <p:nvSpPr>
          <p:cNvPr id="12" name="TextBox 11"/>
          <p:cNvSpPr txBox="1"/>
          <p:nvPr/>
        </p:nvSpPr>
        <p:spPr>
          <a:xfrm>
            <a:off x="454956" y="5270500"/>
            <a:ext cx="6363602" cy="400110"/>
          </a:xfrm>
          <a:prstGeom prst="rect">
            <a:avLst/>
          </a:prstGeom>
          <a:noFill/>
        </p:spPr>
        <p:txBody>
          <a:bodyPr wrap="none" rtlCol="0">
            <a:spAutoFit/>
          </a:bodyPr>
          <a:lstStyle/>
          <a:p>
            <a:pPr algn="l"/>
            <a:r>
              <a:rPr lang="en-US" dirty="0" smtClean="0"/>
              <a:t>Strain amplitude from a pulsar r distance away:</a:t>
            </a:r>
            <a:endParaRPr lang="en-US"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00" y="355600"/>
            <a:ext cx="9002914" cy="4708981"/>
          </a:xfrm>
          <a:prstGeom prst="rect">
            <a:avLst/>
          </a:prstGeom>
          <a:noFill/>
        </p:spPr>
        <p:txBody>
          <a:bodyPr wrap="none" rtlCol="0">
            <a:spAutoFit/>
          </a:bodyPr>
          <a:lstStyle/>
          <a:p>
            <a:pPr algn="l"/>
            <a:r>
              <a:rPr lang="en-US" dirty="0" smtClean="0">
                <a:solidFill>
                  <a:srgbClr val="FF0000"/>
                </a:solidFill>
              </a:rPr>
              <a:t> These values of strain and power are well within the reach of LIGO.</a:t>
            </a:r>
          </a:p>
          <a:p>
            <a:pPr algn="l"/>
            <a:endParaRPr lang="en-US" dirty="0" smtClean="0">
              <a:solidFill>
                <a:srgbClr val="FF0000"/>
              </a:solidFill>
            </a:endParaRPr>
          </a:p>
          <a:p>
            <a:pPr algn="l"/>
            <a:r>
              <a:rPr lang="en-US" dirty="0" smtClean="0">
                <a:solidFill>
                  <a:schemeClr val="accent6"/>
                </a:solidFill>
              </a:rPr>
              <a:t> However, LIGO is tuned for optimum frequency in kilo Hz regime.</a:t>
            </a:r>
          </a:p>
          <a:p>
            <a:pPr algn="l"/>
            <a:endParaRPr lang="en-US" dirty="0" smtClean="0">
              <a:solidFill>
                <a:schemeClr val="accent6"/>
              </a:solidFill>
            </a:endParaRPr>
          </a:p>
          <a:p>
            <a:pPr algn="l"/>
            <a:r>
              <a:rPr lang="en-US" dirty="0" smtClean="0">
                <a:solidFill>
                  <a:schemeClr val="accent6"/>
                </a:solidFill>
              </a:rPr>
              <a:t>  It has possibilities of upgrades  for Mega Hz frequency </a:t>
            </a:r>
          </a:p>
          <a:p>
            <a:pPr algn="l"/>
            <a:r>
              <a:rPr lang="en-US" dirty="0" smtClean="0">
                <a:solidFill>
                  <a:schemeClr val="accent6"/>
                </a:solidFill>
              </a:rPr>
              <a:t>            (if motivated by physics considerations, no other </a:t>
            </a:r>
          </a:p>
          <a:p>
            <a:pPr algn="l"/>
            <a:r>
              <a:rPr lang="en-US" dirty="0" smtClean="0">
                <a:solidFill>
                  <a:schemeClr val="accent6"/>
                </a:solidFill>
              </a:rPr>
              <a:t> known astrophysical sources require Mega Hz frequency).</a:t>
            </a:r>
          </a:p>
          <a:p>
            <a:pPr algn="l"/>
            <a:endParaRPr lang="en-US" dirty="0" smtClean="0">
              <a:solidFill>
                <a:schemeClr val="accent6"/>
              </a:solidFill>
            </a:endParaRPr>
          </a:p>
          <a:p>
            <a:pPr algn="l"/>
            <a:r>
              <a:rPr lang="en-US" dirty="0" smtClean="0">
                <a:solidFill>
                  <a:schemeClr val="accent6"/>
                </a:solidFill>
              </a:rPr>
              <a:t>  Important to have these upgrades.  </a:t>
            </a:r>
          </a:p>
          <a:p>
            <a:pPr algn="l"/>
            <a:endParaRPr lang="en-US" dirty="0" smtClean="0">
              <a:solidFill>
                <a:schemeClr val="accent6"/>
              </a:solidFill>
            </a:endParaRPr>
          </a:p>
          <a:p>
            <a:pPr algn="l"/>
            <a:r>
              <a:rPr lang="en-US" dirty="0" smtClean="0">
                <a:solidFill>
                  <a:schemeClr val="accent6"/>
                </a:solidFill>
              </a:rPr>
              <a:t>  This can open up new possibilities for very short time dynamics</a:t>
            </a:r>
          </a:p>
          <a:p>
            <a:pPr algn="l"/>
            <a:r>
              <a:rPr lang="en-US" dirty="0" smtClean="0">
                <a:solidFill>
                  <a:schemeClr val="accent6"/>
                </a:solidFill>
              </a:rPr>
              <a:t>  happening inside neutron star cores.</a:t>
            </a:r>
            <a:endParaRPr lang="en-US" dirty="0" smtClean="0">
              <a:solidFill>
                <a:srgbClr val="FF0000"/>
              </a:solidFill>
            </a:endParaRPr>
          </a:p>
          <a:p>
            <a:pPr algn="l"/>
            <a:endParaRPr lang="en-US" dirty="0" smtClean="0">
              <a:solidFill>
                <a:schemeClr val="accent6"/>
              </a:solidFill>
            </a:endParaRPr>
          </a:p>
          <a:p>
            <a:pPr algn="l"/>
            <a:r>
              <a:rPr lang="en-US" dirty="0" smtClean="0">
                <a:solidFill>
                  <a:schemeClr val="accent6"/>
                </a:solidFill>
              </a:rPr>
              <a:t>   It is the accuracy of pulsar observations which allows for precision</a:t>
            </a:r>
          </a:p>
          <a:p>
            <a:pPr algn="l"/>
            <a:r>
              <a:rPr lang="en-US" dirty="0" smtClean="0">
                <a:solidFill>
                  <a:schemeClr val="accent6"/>
                </a:solidFill>
              </a:rPr>
              <a:t>   measurement of very tiny density fluctuations.</a:t>
            </a:r>
            <a:endParaRPr lang="en-US" dirty="0">
              <a:solidFill>
                <a:schemeClr val="accent6"/>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 y="38101"/>
            <a:ext cx="9055100" cy="6740307"/>
          </a:xfrm>
          <a:prstGeom prst="rect">
            <a:avLst/>
          </a:prstGeom>
          <a:noFill/>
        </p:spPr>
        <p:txBody>
          <a:bodyPr wrap="square" rtlCol="0">
            <a:spAutoFit/>
          </a:bodyPr>
          <a:lstStyle/>
          <a:p>
            <a:pPr algn="l"/>
            <a:r>
              <a:rPr lang="en-IN" dirty="0" smtClean="0">
                <a:solidFill>
                  <a:srgbClr val="000099"/>
                </a:solidFill>
              </a:rPr>
              <a:t> </a:t>
            </a:r>
            <a:r>
              <a:rPr lang="en-IN" b="1" dirty="0" smtClean="0">
                <a:solidFill>
                  <a:srgbClr val="FF0000"/>
                </a:solidFill>
              </a:rPr>
              <a:t>Proposal 3: Pulsars as Weber gravitational wave detectors:</a:t>
            </a:r>
          </a:p>
          <a:p>
            <a:pPr algn="l"/>
            <a:r>
              <a:rPr lang="en-IN" sz="1800" dirty="0" smtClean="0">
                <a:solidFill>
                  <a:srgbClr val="000099"/>
                </a:solidFill>
              </a:rPr>
              <a:t>        </a:t>
            </a:r>
            <a:r>
              <a:rPr lang="en-IN" sz="1800" dirty="0" err="1" smtClean="0">
                <a:solidFill>
                  <a:srgbClr val="000099"/>
                </a:solidFill>
              </a:rPr>
              <a:t>Arpan</a:t>
            </a:r>
            <a:r>
              <a:rPr lang="en-IN" sz="1800" dirty="0" smtClean="0">
                <a:solidFill>
                  <a:srgbClr val="000099"/>
                </a:solidFill>
              </a:rPr>
              <a:t> Das, </a:t>
            </a:r>
            <a:r>
              <a:rPr lang="en-IN" sz="1800" dirty="0" err="1" smtClean="0">
                <a:solidFill>
                  <a:srgbClr val="000099"/>
                </a:solidFill>
              </a:rPr>
              <a:t>Shreyansh</a:t>
            </a:r>
            <a:r>
              <a:rPr lang="en-IN" sz="1800" dirty="0" smtClean="0">
                <a:solidFill>
                  <a:srgbClr val="000099"/>
                </a:solidFill>
              </a:rPr>
              <a:t> S. Dave, </a:t>
            </a:r>
            <a:r>
              <a:rPr lang="en-IN" sz="1800" dirty="0" err="1" smtClean="0">
                <a:solidFill>
                  <a:srgbClr val="000099"/>
                </a:solidFill>
              </a:rPr>
              <a:t>Oindirla</a:t>
            </a:r>
            <a:r>
              <a:rPr lang="en-IN" sz="1800" dirty="0" smtClean="0">
                <a:solidFill>
                  <a:srgbClr val="000099"/>
                </a:solidFill>
              </a:rPr>
              <a:t>  </a:t>
            </a:r>
            <a:r>
              <a:rPr lang="en-IN" sz="1800" dirty="0" err="1" smtClean="0">
                <a:solidFill>
                  <a:srgbClr val="000099"/>
                </a:solidFill>
              </a:rPr>
              <a:t>Ganguly</a:t>
            </a:r>
            <a:r>
              <a:rPr lang="en-IN" sz="1800" dirty="0" smtClean="0">
                <a:solidFill>
                  <a:srgbClr val="000099"/>
                </a:solidFill>
              </a:rPr>
              <a:t>, AMS, </a:t>
            </a:r>
          </a:p>
          <a:p>
            <a:pPr algn="l"/>
            <a:r>
              <a:rPr lang="en-IN" sz="1800" dirty="0" smtClean="0">
                <a:solidFill>
                  <a:srgbClr val="000099"/>
                </a:solidFill>
              </a:rPr>
              <a:t>       </a:t>
            </a:r>
            <a:r>
              <a:rPr lang="en-IN" sz="1800" dirty="0" smtClean="0"/>
              <a:t>PLB, 791, 167 (2019)</a:t>
            </a:r>
            <a:r>
              <a:rPr lang="en-IN" sz="1800" dirty="0" smtClean="0">
                <a:solidFill>
                  <a:srgbClr val="000099"/>
                </a:solidFill>
              </a:rPr>
              <a:t> </a:t>
            </a:r>
          </a:p>
          <a:p>
            <a:pPr algn="l"/>
            <a:endParaRPr lang="en-IN" sz="1600" dirty="0" smtClean="0">
              <a:solidFill>
                <a:srgbClr val="000099"/>
              </a:solidFill>
            </a:endParaRPr>
          </a:p>
          <a:p>
            <a:pPr algn="l"/>
            <a:r>
              <a:rPr lang="en-IN" sz="1600" dirty="0" smtClean="0">
                <a:solidFill>
                  <a:srgbClr val="000099"/>
                </a:solidFill>
              </a:rPr>
              <a:t> </a:t>
            </a:r>
            <a:r>
              <a:rPr lang="en-IN" dirty="0" smtClean="0">
                <a:solidFill>
                  <a:srgbClr val="000099"/>
                </a:solidFill>
              </a:rPr>
              <a:t>So far we discussed internal changes in the pulsar affecting its</a:t>
            </a:r>
          </a:p>
          <a:p>
            <a:pPr algn="l"/>
            <a:r>
              <a:rPr lang="en-IN" dirty="0" smtClean="0">
                <a:solidFill>
                  <a:srgbClr val="000099"/>
                </a:solidFill>
              </a:rPr>
              <a:t>pulse timing etc.  Now we discuss changes due to external influence.</a:t>
            </a:r>
          </a:p>
          <a:p>
            <a:pPr algn="l"/>
            <a:r>
              <a:rPr lang="en-IN" dirty="0" smtClean="0">
                <a:solidFill>
                  <a:srgbClr val="FF0000"/>
                </a:solidFill>
              </a:rPr>
              <a:t>A gravitational wave passing through a pulsar will cause (very) tiny deformations in the pulsar shape,  affecting its rotation.</a:t>
            </a:r>
          </a:p>
          <a:p>
            <a:pPr algn="l"/>
            <a:endParaRPr lang="en-IN" dirty="0" smtClean="0">
              <a:solidFill>
                <a:srgbClr val="FF0000"/>
              </a:solidFill>
            </a:endParaRPr>
          </a:p>
          <a:p>
            <a:pPr algn="l"/>
            <a:r>
              <a:rPr lang="en-IN" dirty="0" smtClean="0"/>
              <a:t>This will affect the extremely accurately measured spin rate of the pulsar.</a:t>
            </a:r>
          </a:p>
          <a:p>
            <a:pPr algn="l"/>
            <a:endParaRPr lang="en-IN" dirty="0" smtClean="0"/>
          </a:p>
          <a:p>
            <a:pPr algn="l"/>
            <a:r>
              <a:rPr lang="en-IN" dirty="0" smtClean="0"/>
              <a:t> It will also affect the pulse profile due to development of the</a:t>
            </a:r>
          </a:p>
          <a:p>
            <a:pPr algn="l"/>
            <a:r>
              <a:rPr lang="en-IN" dirty="0" smtClean="0"/>
              <a:t>Off-diagonal components of moment of inertia tensor </a:t>
            </a:r>
          </a:p>
          <a:p>
            <a:pPr algn="l"/>
            <a:r>
              <a:rPr lang="en-IN" dirty="0" smtClean="0"/>
              <a:t>(Here Due to external GW wave, </a:t>
            </a:r>
          </a:p>
          <a:p>
            <a:pPr algn="l"/>
            <a:r>
              <a:rPr lang="en-IN" dirty="0" smtClean="0"/>
              <a:t> depending on GW source direction </a:t>
            </a:r>
            <a:r>
              <a:rPr lang="en-IN" dirty="0" err="1" smtClean="0"/>
              <a:t>w.r.t</a:t>
            </a:r>
            <a:r>
              <a:rPr lang="en-IN" dirty="0" smtClean="0"/>
              <a:t> pulsar spin). </a:t>
            </a:r>
          </a:p>
          <a:p>
            <a:pPr algn="l"/>
            <a:endParaRPr lang="en-IN" dirty="0" smtClean="0"/>
          </a:p>
          <a:p>
            <a:pPr algn="l"/>
            <a:r>
              <a:rPr lang="en-IN" dirty="0" smtClean="0"/>
              <a:t>Effect </a:t>
            </a:r>
            <a:r>
              <a:rPr lang="en-IN" dirty="0" smtClean="0">
                <a:solidFill>
                  <a:srgbClr val="FF0000"/>
                </a:solidFill>
              </a:rPr>
              <a:t>most pronounced at resonance. </a:t>
            </a:r>
          </a:p>
          <a:p>
            <a:pPr algn="l"/>
            <a:r>
              <a:rPr lang="en-IN" dirty="0" smtClean="0"/>
              <a:t>May be detectable by accurate  observations of the  pulsar signal. </a:t>
            </a:r>
          </a:p>
          <a:p>
            <a:pPr algn="l"/>
            <a:endParaRPr lang="en-IN" dirty="0" smtClean="0">
              <a:solidFill>
                <a:srgbClr val="FF0000"/>
              </a:solidFill>
            </a:endParaRPr>
          </a:p>
          <a:p>
            <a:pPr algn="l"/>
            <a:r>
              <a:rPr lang="en-IN" dirty="0" smtClean="0">
                <a:solidFill>
                  <a:srgbClr val="FF0000"/>
                </a:solidFill>
              </a:rPr>
              <a:t>Resonance likely with Pulsar EOS  and Tidal Deformability constrained by recent BNS merger event</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 y="38100"/>
            <a:ext cx="9055100" cy="2000548"/>
          </a:xfrm>
          <a:prstGeom prst="rect">
            <a:avLst/>
          </a:prstGeom>
          <a:noFill/>
        </p:spPr>
        <p:txBody>
          <a:bodyPr wrap="square" rtlCol="0">
            <a:spAutoFit/>
          </a:bodyPr>
          <a:lstStyle/>
          <a:p>
            <a:pPr algn="l"/>
            <a:r>
              <a:rPr lang="en-IN" dirty="0" smtClean="0">
                <a:solidFill>
                  <a:srgbClr val="000099"/>
                </a:solidFill>
              </a:rPr>
              <a:t> </a:t>
            </a:r>
          </a:p>
          <a:p>
            <a:pPr algn="l"/>
            <a:r>
              <a:rPr lang="en-IN" dirty="0" smtClean="0">
                <a:solidFill>
                  <a:srgbClr val="000099"/>
                </a:solidFill>
              </a:rPr>
              <a:t>The pulsar, thus, acts as a </a:t>
            </a:r>
          </a:p>
          <a:p>
            <a:pPr algn="l"/>
            <a:endParaRPr lang="en-IN" b="1" dirty="0" smtClean="0">
              <a:solidFill>
                <a:srgbClr val="000099"/>
              </a:solidFill>
            </a:endParaRPr>
          </a:p>
          <a:p>
            <a:pPr algn="l"/>
            <a:r>
              <a:rPr lang="en-IN" b="1" dirty="0" smtClean="0">
                <a:solidFill>
                  <a:srgbClr val="000099"/>
                </a:solidFill>
              </a:rPr>
              <a:t>              </a:t>
            </a:r>
            <a:r>
              <a:rPr lang="en-IN" sz="2400" b="1" dirty="0" smtClean="0">
                <a:solidFill>
                  <a:srgbClr val="FF0000"/>
                </a:solidFill>
              </a:rPr>
              <a:t>Remotely stationed Weber detector </a:t>
            </a:r>
          </a:p>
          <a:p>
            <a:pPr algn="l"/>
            <a:endParaRPr lang="en-IN" b="1" dirty="0" smtClean="0">
              <a:solidFill>
                <a:srgbClr val="FF0000"/>
              </a:solidFill>
            </a:endParaRPr>
          </a:p>
          <a:p>
            <a:pPr algn="l"/>
            <a:r>
              <a:rPr lang="en-IN" dirty="0" smtClean="0">
                <a:solidFill>
                  <a:srgbClr val="000099"/>
                </a:solidFill>
              </a:rPr>
              <a:t>of gravitational waves whose signal can be monitored on earth. </a:t>
            </a:r>
          </a:p>
        </p:txBody>
      </p:sp>
      <p:pic>
        <p:nvPicPr>
          <p:cNvPr id="3" name="Picture 2" descr="weberbar.jpg"/>
          <p:cNvPicPr>
            <a:picLocks noChangeAspect="1"/>
          </p:cNvPicPr>
          <p:nvPr/>
        </p:nvPicPr>
        <p:blipFill>
          <a:blip r:embed="rId2"/>
          <a:stretch>
            <a:fillRect/>
          </a:stretch>
        </p:blipFill>
        <p:spPr>
          <a:xfrm>
            <a:off x="1832663" y="2218539"/>
            <a:ext cx="1589970" cy="2302276"/>
          </a:xfrm>
          <a:prstGeom prst="rect">
            <a:avLst/>
          </a:prstGeom>
        </p:spPr>
      </p:pic>
      <p:pic>
        <p:nvPicPr>
          <p:cNvPr id="4" name="Picture 3" descr="webersphere.gif"/>
          <p:cNvPicPr>
            <a:picLocks noChangeAspect="1"/>
          </p:cNvPicPr>
          <p:nvPr/>
        </p:nvPicPr>
        <p:blipFill>
          <a:blip r:embed="rId3"/>
          <a:stretch>
            <a:fillRect/>
          </a:stretch>
        </p:blipFill>
        <p:spPr>
          <a:xfrm>
            <a:off x="4719982" y="2218996"/>
            <a:ext cx="1887465" cy="2255520"/>
          </a:xfrm>
          <a:prstGeom prst="rect">
            <a:avLst/>
          </a:prstGeom>
        </p:spPr>
      </p:pic>
      <p:pic>
        <p:nvPicPr>
          <p:cNvPr id="5" name="Picture 4" descr="nstar.jpg"/>
          <p:cNvPicPr>
            <a:picLocks noChangeAspect="1"/>
          </p:cNvPicPr>
          <p:nvPr/>
        </p:nvPicPr>
        <p:blipFill>
          <a:blip r:embed="rId4"/>
          <a:stretch>
            <a:fillRect/>
          </a:stretch>
        </p:blipFill>
        <p:spPr>
          <a:xfrm>
            <a:off x="3119103" y="4739576"/>
            <a:ext cx="3253799" cy="1910080"/>
          </a:xfrm>
          <a:prstGeom prst="rect">
            <a:avLst/>
          </a:prstGeom>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 y="38100"/>
            <a:ext cx="9055100" cy="3077766"/>
          </a:xfrm>
          <a:prstGeom prst="rect">
            <a:avLst/>
          </a:prstGeom>
          <a:noFill/>
        </p:spPr>
        <p:txBody>
          <a:bodyPr wrap="square" rtlCol="0">
            <a:spAutoFit/>
          </a:bodyPr>
          <a:lstStyle/>
          <a:p>
            <a:pPr algn="l"/>
            <a:r>
              <a:rPr lang="en-IN" dirty="0" smtClean="0">
                <a:solidFill>
                  <a:srgbClr val="000099"/>
                </a:solidFill>
              </a:rPr>
              <a:t> </a:t>
            </a:r>
            <a:r>
              <a:rPr lang="en-IN" b="1" dirty="0" smtClean="0">
                <a:solidFill>
                  <a:srgbClr val="FF0000"/>
                </a:solidFill>
              </a:rPr>
              <a:t>Pulsars as Weber gravitational wave detectors: </a:t>
            </a:r>
          </a:p>
          <a:p>
            <a:pPr algn="l"/>
            <a:r>
              <a:rPr lang="en-IN" sz="1800" dirty="0" smtClean="0">
                <a:solidFill>
                  <a:srgbClr val="000099"/>
                </a:solidFill>
              </a:rPr>
              <a:t> </a:t>
            </a:r>
            <a:endParaRPr lang="en-IN" sz="1600" dirty="0" smtClean="0">
              <a:solidFill>
                <a:srgbClr val="000099"/>
              </a:solidFill>
            </a:endParaRPr>
          </a:p>
          <a:p>
            <a:pPr algn="l"/>
            <a:endParaRPr lang="en-IN" sz="1600" dirty="0" smtClean="0">
              <a:solidFill>
                <a:srgbClr val="000099"/>
              </a:solidFill>
            </a:endParaRPr>
          </a:p>
          <a:p>
            <a:pPr algn="l"/>
            <a:r>
              <a:rPr lang="en-IN" dirty="0" smtClean="0">
                <a:solidFill>
                  <a:srgbClr val="000099"/>
                </a:solidFill>
              </a:rPr>
              <a:t>In our earlier work, we discussed internal dynamics of pulsar (e.g. phase transition) leading to its deformations.  </a:t>
            </a:r>
          </a:p>
          <a:p>
            <a:pPr algn="l"/>
            <a:endParaRPr lang="en-IN" dirty="0" smtClean="0">
              <a:solidFill>
                <a:srgbClr val="000099"/>
              </a:solidFill>
            </a:endParaRPr>
          </a:p>
          <a:p>
            <a:pPr algn="l"/>
            <a:r>
              <a:rPr lang="en-IN" dirty="0" smtClean="0">
                <a:solidFill>
                  <a:srgbClr val="000099"/>
                </a:solidFill>
              </a:rPr>
              <a:t> </a:t>
            </a:r>
            <a:r>
              <a:rPr lang="en-IN" dirty="0" smtClean="0">
                <a:solidFill>
                  <a:srgbClr val="FF0000"/>
                </a:solidFill>
              </a:rPr>
              <a:t>Now consider a pulsar under influence of external gravitational</a:t>
            </a:r>
          </a:p>
          <a:p>
            <a:pPr algn="l"/>
            <a:r>
              <a:rPr lang="en-IN" dirty="0" smtClean="0">
                <a:solidFill>
                  <a:srgbClr val="FF0000"/>
                </a:solidFill>
              </a:rPr>
              <a:t>waves (GW) , coming, say, from a merger event far away.</a:t>
            </a:r>
          </a:p>
          <a:p>
            <a:pPr algn="l"/>
            <a:endParaRPr lang="en-IN" dirty="0" smtClean="0">
              <a:solidFill>
                <a:srgbClr val="000099"/>
              </a:solidFill>
            </a:endParaRPr>
          </a:p>
          <a:p>
            <a:pPr algn="l"/>
            <a:r>
              <a:rPr lang="en-IN" dirty="0" smtClean="0">
                <a:solidFill>
                  <a:srgbClr val="000099"/>
                </a:solidFill>
              </a:rPr>
              <a:t> For simplicity, take a spherical pulsar to begin with</a:t>
            </a:r>
          </a:p>
        </p:txBody>
      </p:sp>
      <p:grpSp>
        <p:nvGrpSpPr>
          <p:cNvPr id="10" name="Group 9"/>
          <p:cNvGrpSpPr/>
          <p:nvPr/>
        </p:nvGrpSpPr>
        <p:grpSpPr>
          <a:xfrm>
            <a:off x="0" y="3520092"/>
            <a:ext cx="9259744" cy="3349483"/>
            <a:chOff x="0" y="3508517"/>
            <a:chExt cx="9259744" cy="3349483"/>
          </a:xfrm>
        </p:grpSpPr>
        <p:sp>
          <p:nvSpPr>
            <p:cNvPr id="14" name="Rectangle 13"/>
            <p:cNvSpPr/>
            <p:nvPr/>
          </p:nvSpPr>
          <p:spPr bwMode="auto">
            <a:xfrm>
              <a:off x="6759613" y="3518703"/>
              <a:ext cx="2500131" cy="3327722"/>
            </a:xfrm>
            <a:prstGeom prst="rect">
              <a:avLst/>
            </a:prstGeom>
            <a:solidFill>
              <a:schemeClr val="tx2"/>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pic>
          <p:nvPicPr>
            <p:cNvPr id="11" name="Picture 10" descr="gwimg.jpg"/>
            <p:cNvPicPr>
              <a:picLocks noChangeAspect="1"/>
            </p:cNvPicPr>
            <p:nvPr/>
          </p:nvPicPr>
          <p:blipFill>
            <a:blip r:embed="rId2"/>
            <a:stretch>
              <a:fillRect/>
            </a:stretch>
          </p:blipFill>
          <p:spPr>
            <a:xfrm>
              <a:off x="0" y="3508517"/>
              <a:ext cx="6794339" cy="3349483"/>
            </a:xfrm>
            <a:prstGeom prst="rect">
              <a:avLst/>
            </a:prstGeom>
          </p:spPr>
        </p:pic>
        <p:sp>
          <p:nvSpPr>
            <p:cNvPr id="7" name="Oval 6"/>
            <p:cNvSpPr>
              <a:spLocks noChangeArrowheads="1"/>
            </p:cNvSpPr>
            <p:nvPr/>
          </p:nvSpPr>
          <p:spPr bwMode="auto">
            <a:xfrm>
              <a:off x="7095282" y="4213184"/>
              <a:ext cx="1481558" cy="1458422"/>
            </a:xfrm>
            <a:prstGeom prst="ellipse">
              <a:avLst/>
            </a:prstGeom>
            <a:solidFill>
              <a:schemeClr val="accent3"/>
            </a:solidFill>
            <a:ln w="9525">
              <a:solidFill>
                <a:schemeClr val="tx1"/>
              </a:solidFill>
              <a:round/>
              <a:headEnd/>
              <a:tailEnd/>
            </a:ln>
            <a:effectLst>
              <a:outerShdw dist="23000" dir="5400000" rotWithShape="0">
                <a:srgbClr val="808080">
                  <a:alpha val="34999"/>
                </a:srgbClr>
              </a:outerShdw>
            </a:effectLst>
          </p:spPr>
          <p:txBody>
            <a:bodyPr anchor="ctr"/>
            <a:lstStyle/>
            <a:p>
              <a:pPr algn="ctr"/>
              <a:r>
                <a:rPr lang="en-US" dirty="0" smtClean="0">
                  <a:latin typeface="Franklin Gothic Book" pitchFamily="34" charset="0"/>
                </a:rPr>
                <a:t>  </a:t>
              </a:r>
              <a:endParaRPr lang="en-US" dirty="0">
                <a:latin typeface="Franklin Gothic Book" pitchFamily="34" charset="0"/>
              </a:endParaRPr>
            </a:p>
          </p:txBody>
        </p:sp>
        <p:sp>
          <p:nvSpPr>
            <p:cNvPr id="15" name="TextBox 14"/>
            <p:cNvSpPr txBox="1"/>
            <p:nvPr/>
          </p:nvSpPr>
          <p:spPr>
            <a:xfrm>
              <a:off x="7349919" y="4409944"/>
              <a:ext cx="966932" cy="400110"/>
            </a:xfrm>
            <a:prstGeom prst="rect">
              <a:avLst/>
            </a:prstGeom>
            <a:noFill/>
          </p:spPr>
          <p:txBody>
            <a:bodyPr wrap="none" rtlCol="0">
              <a:spAutoFit/>
            </a:bodyPr>
            <a:lstStyle/>
            <a:p>
              <a:r>
                <a:rPr lang="en-IN" dirty="0" smtClean="0"/>
                <a:t>Pulsar</a:t>
              </a:r>
              <a:endParaRPr lang="en-IN" dirty="0"/>
            </a:p>
          </p:txBody>
        </p:sp>
        <p:sp>
          <p:nvSpPr>
            <p:cNvPr id="16" name="TextBox 15"/>
            <p:cNvSpPr txBox="1"/>
            <p:nvPr/>
          </p:nvSpPr>
          <p:spPr>
            <a:xfrm>
              <a:off x="3102032" y="6134571"/>
              <a:ext cx="2582375" cy="400110"/>
            </a:xfrm>
            <a:prstGeom prst="rect">
              <a:avLst/>
            </a:prstGeom>
            <a:noFill/>
          </p:spPr>
          <p:txBody>
            <a:bodyPr wrap="none" rtlCol="0">
              <a:spAutoFit/>
            </a:bodyPr>
            <a:lstStyle/>
            <a:p>
              <a:r>
                <a:rPr lang="en-IN" dirty="0" smtClean="0">
                  <a:solidFill>
                    <a:schemeClr val="bg1"/>
                  </a:solidFill>
                </a:rPr>
                <a:t>Gravitational wave</a:t>
              </a:r>
              <a:endParaRPr lang="en-IN" dirty="0">
                <a:solidFill>
                  <a:schemeClr val="bg1"/>
                </a:solidFill>
              </a:endParaRPr>
            </a:p>
          </p:txBody>
        </p:sp>
        <p:cxnSp>
          <p:nvCxnSpPr>
            <p:cNvPr id="18" name="Straight Arrow Connector 17"/>
            <p:cNvCxnSpPr/>
            <p:nvPr/>
          </p:nvCxnSpPr>
          <p:spPr bwMode="auto">
            <a:xfrm flipV="1">
              <a:off x="4907640" y="5856794"/>
              <a:ext cx="1504709" cy="11573"/>
            </a:xfrm>
            <a:prstGeom prst="straightConnector1">
              <a:avLst/>
            </a:prstGeom>
            <a:solidFill>
              <a:schemeClr val="accent1"/>
            </a:solidFill>
            <a:ln w="44450" cap="flat" cmpd="sng" algn="ctr">
              <a:solidFill>
                <a:schemeClr val="bg1"/>
              </a:solidFill>
              <a:prstDash val="solid"/>
              <a:round/>
              <a:headEnd type="none" w="med" len="med"/>
              <a:tailEnd type="arrow"/>
            </a:ln>
            <a:effectLst/>
          </p:spPr>
        </p:cxnSp>
        <p:sp>
          <p:nvSpPr>
            <p:cNvPr id="22" name="TextBox 13"/>
            <p:cNvSpPr txBox="1">
              <a:spLocks noChangeArrowheads="1"/>
            </p:cNvSpPr>
            <p:nvPr/>
          </p:nvSpPr>
          <p:spPr bwMode="auto">
            <a:xfrm>
              <a:off x="7471186" y="4810670"/>
              <a:ext cx="694190" cy="485323"/>
            </a:xfrm>
            <a:prstGeom prst="rect">
              <a:avLst/>
            </a:prstGeom>
            <a:noFill/>
            <a:ln w="9525">
              <a:noFill/>
              <a:miter lim="800000"/>
              <a:headEnd/>
              <a:tailEnd/>
            </a:ln>
          </p:spPr>
          <p:txBody>
            <a:bodyPr wrap="none">
              <a:spAutoFit/>
            </a:bodyPr>
            <a:lstStyle/>
            <a:p>
              <a:r>
                <a:rPr lang="en-US" sz="1800" dirty="0"/>
                <a:t>M,R</a:t>
              </a:r>
            </a:p>
          </p:txBody>
        </p:sp>
      </p:gr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95" y="571500"/>
            <a:ext cx="9210535" cy="4401205"/>
          </a:xfrm>
          <a:prstGeom prst="rect">
            <a:avLst/>
          </a:prstGeom>
          <a:noFill/>
        </p:spPr>
        <p:txBody>
          <a:bodyPr wrap="none" rtlCol="0">
            <a:spAutoFit/>
          </a:bodyPr>
          <a:lstStyle/>
          <a:p>
            <a:pPr algn="l"/>
            <a:r>
              <a:rPr lang="en-US" dirty="0" smtClean="0">
                <a:solidFill>
                  <a:srgbClr val="FF0000"/>
                </a:solidFill>
              </a:rPr>
              <a:t>Interesting QCD phases at high baryon density:</a:t>
            </a:r>
          </a:p>
          <a:p>
            <a:pPr algn="l"/>
            <a:endParaRPr lang="en-US" dirty="0" smtClean="0">
              <a:solidFill>
                <a:srgbClr val="FF0000"/>
              </a:solidFill>
            </a:endParaRPr>
          </a:p>
          <a:p>
            <a:pPr algn="l"/>
            <a:r>
              <a:rPr lang="en-US" dirty="0" smtClean="0">
                <a:solidFill>
                  <a:schemeClr val="accent6"/>
                </a:solidFill>
              </a:rPr>
              <a:t>At ultra-high baryon density – very large chemical potential.</a:t>
            </a:r>
          </a:p>
          <a:p>
            <a:pPr algn="l"/>
            <a:r>
              <a:rPr lang="en-US" dirty="0" smtClean="0">
                <a:solidFill>
                  <a:schemeClr val="accent6"/>
                </a:solidFill>
              </a:rPr>
              <a:t>asymptotic freedom makes </a:t>
            </a:r>
            <a:r>
              <a:rPr lang="en-US" dirty="0" err="1" smtClean="0">
                <a:solidFill>
                  <a:schemeClr val="accent6"/>
                </a:solidFill>
              </a:rPr>
              <a:t>Perturbative</a:t>
            </a:r>
            <a:r>
              <a:rPr lang="en-US" dirty="0" smtClean="0">
                <a:solidFill>
                  <a:schemeClr val="accent6"/>
                </a:solidFill>
              </a:rPr>
              <a:t> calculations reliable.</a:t>
            </a:r>
          </a:p>
          <a:p>
            <a:pPr algn="l"/>
            <a:endParaRPr lang="en-US" dirty="0" smtClean="0">
              <a:solidFill>
                <a:srgbClr val="FF0000"/>
              </a:solidFill>
            </a:endParaRPr>
          </a:p>
          <a:p>
            <a:pPr algn="l"/>
            <a:r>
              <a:rPr lang="en-US" dirty="0" smtClean="0"/>
              <a:t>One-gluon exchange: quark-quark interaction  attractive </a:t>
            </a:r>
          </a:p>
          <a:p>
            <a:pPr algn="l"/>
            <a:r>
              <a:rPr lang="en-US" dirty="0" smtClean="0"/>
              <a:t>                                in  3* channel</a:t>
            </a:r>
          </a:p>
          <a:p>
            <a:pPr algn="l"/>
            <a:endParaRPr lang="en-US" dirty="0" smtClean="0">
              <a:solidFill>
                <a:schemeClr val="accent6"/>
              </a:solidFill>
            </a:endParaRPr>
          </a:p>
          <a:p>
            <a:pPr algn="l"/>
            <a:r>
              <a:rPr lang="en-US" dirty="0" smtClean="0">
                <a:solidFill>
                  <a:schemeClr val="accent6"/>
                </a:solidFill>
              </a:rPr>
              <a:t>Cooper problem:  Any attractive interaction destabilizes Fermi surface</a:t>
            </a:r>
          </a:p>
          <a:p>
            <a:pPr algn="l"/>
            <a:endParaRPr lang="en-US" dirty="0" smtClean="0">
              <a:solidFill>
                <a:srgbClr val="FF0000"/>
              </a:solidFill>
            </a:endParaRPr>
          </a:p>
          <a:p>
            <a:pPr algn="l"/>
            <a:r>
              <a:rPr lang="en-US" dirty="0" smtClean="0">
                <a:solidFill>
                  <a:srgbClr val="FF0000"/>
                </a:solidFill>
              </a:rPr>
              <a:t>BCS pairing of quarks in 3* channel: </a:t>
            </a:r>
            <a:r>
              <a:rPr lang="en-US" b="1" dirty="0" smtClean="0">
                <a:solidFill>
                  <a:srgbClr val="FF0000"/>
                </a:solidFill>
              </a:rPr>
              <a:t>Color Superconductivity </a:t>
            </a:r>
          </a:p>
          <a:p>
            <a:pPr algn="l"/>
            <a:endParaRPr lang="en-US" dirty="0" smtClean="0">
              <a:solidFill>
                <a:srgbClr val="FF0000"/>
              </a:solidFill>
            </a:endParaRPr>
          </a:p>
          <a:p>
            <a:pPr algn="l"/>
            <a:r>
              <a:rPr lang="en-US" dirty="0" smtClean="0">
                <a:solidFill>
                  <a:srgbClr val="FF0000"/>
                </a:solidFill>
              </a:rPr>
              <a:t>Quark Cooper pair:                    , </a:t>
            </a:r>
            <a:r>
              <a:rPr lang="en-US" dirty="0" err="1" smtClean="0">
                <a:solidFill>
                  <a:srgbClr val="FF0000"/>
                </a:solidFill>
                <a:latin typeface="Symbol" pitchFamily="18" charset="2"/>
              </a:rPr>
              <a:t>a,b</a:t>
            </a:r>
            <a:r>
              <a:rPr lang="en-US" dirty="0" smtClean="0">
                <a:solidFill>
                  <a:srgbClr val="FF0000"/>
                </a:solidFill>
                <a:latin typeface="Symbol" pitchFamily="18" charset="2"/>
              </a:rPr>
              <a:t>  </a:t>
            </a:r>
            <a:r>
              <a:rPr lang="en-US" dirty="0" smtClean="0">
                <a:solidFill>
                  <a:srgbClr val="FF0000"/>
                </a:solidFill>
                <a:latin typeface="+mn-lt"/>
              </a:rPr>
              <a:t>color,</a:t>
            </a:r>
            <a:r>
              <a:rPr lang="en-US" dirty="0" smtClean="0">
                <a:solidFill>
                  <a:srgbClr val="FF0000"/>
                </a:solidFill>
              </a:rPr>
              <a:t> </a:t>
            </a:r>
            <a:r>
              <a:rPr lang="en-US" dirty="0" err="1" smtClean="0">
                <a:solidFill>
                  <a:srgbClr val="FF0000"/>
                </a:solidFill>
              </a:rPr>
              <a:t>i,j</a:t>
            </a:r>
            <a:r>
              <a:rPr lang="en-US" dirty="0" smtClean="0">
                <a:solidFill>
                  <a:srgbClr val="FF0000"/>
                </a:solidFill>
              </a:rPr>
              <a:t>, flavor, </a:t>
            </a:r>
            <a:r>
              <a:rPr lang="en-US" dirty="0" err="1" smtClean="0">
                <a:solidFill>
                  <a:srgbClr val="FF0000"/>
                </a:solidFill>
              </a:rPr>
              <a:t>a,b</a:t>
            </a:r>
            <a:r>
              <a:rPr lang="en-US" dirty="0" smtClean="0">
                <a:solidFill>
                  <a:srgbClr val="FF0000"/>
                </a:solidFill>
              </a:rPr>
              <a:t> spin </a:t>
            </a:r>
          </a:p>
          <a:p>
            <a:pPr algn="l"/>
            <a:endParaRPr lang="en-US" dirty="0" smtClean="0">
              <a:solidFill>
                <a:srgbClr val="FF0000"/>
              </a:solidFill>
            </a:endParaRPr>
          </a:p>
        </p:txBody>
      </p:sp>
      <p:graphicFrame>
        <p:nvGraphicFramePr>
          <p:cNvPr id="75778" name="Object 14"/>
          <p:cNvGraphicFramePr>
            <a:graphicFrameLocks noChangeAspect="1"/>
          </p:cNvGraphicFramePr>
          <p:nvPr/>
        </p:nvGraphicFramePr>
        <p:xfrm>
          <a:off x="2749550" y="4175125"/>
          <a:ext cx="1430338" cy="582613"/>
        </p:xfrm>
        <a:graphic>
          <a:graphicData uri="http://schemas.openxmlformats.org/presentationml/2006/ole">
            <p:oleObj spid="_x0000_s458754" name="Equation" r:id="rId3" imgW="622030" imgH="253890" progId="Equation.3">
              <p:embed/>
            </p:oleObj>
          </a:graphicData>
        </a:graphic>
      </p:graphicFrame>
      <p:sp>
        <p:nvSpPr>
          <p:cNvPr id="4" name="Rectangle 3"/>
          <p:cNvSpPr/>
          <p:nvPr/>
        </p:nvSpPr>
        <p:spPr>
          <a:xfrm>
            <a:off x="508000" y="5205681"/>
            <a:ext cx="7988300" cy="707886"/>
          </a:xfrm>
          <a:prstGeom prst="rect">
            <a:avLst/>
          </a:prstGeom>
        </p:spPr>
        <p:txBody>
          <a:bodyPr wrap="square">
            <a:spAutoFit/>
          </a:bodyPr>
          <a:lstStyle/>
          <a:p>
            <a:r>
              <a:rPr lang="en-US" dirty="0" smtClean="0">
                <a:solidFill>
                  <a:srgbClr val="FF0000"/>
                </a:solidFill>
              </a:rPr>
              <a:t>Consider most symmetric case: all three flavors </a:t>
            </a:r>
            <a:r>
              <a:rPr lang="en-US" dirty="0" err="1" smtClean="0">
                <a:solidFill>
                  <a:srgbClr val="FF0000"/>
                </a:solidFill>
              </a:rPr>
              <a:t>masssless</a:t>
            </a:r>
            <a:endParaRPr lang="en-US" dirty="0" smtClean="0">
              <a:solidFill>
                <a:srgbClr val="FF0000"/>
              </a:solidFill>
            </a:endParaRPr>
          </a:p>
          <a:p>
            <a:r>
              <a:rPr lang="en-US" dirty="0" smtClean="0">
                <a:solidFill>
                  <a:srgbClr val="FF0000"/>
                </a:solidFill>
              </a:rPr>
              <a:t>(not unreasonable for very high chemical potential)</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 y="153850"/>
            <a:ext cx="9055100" cy="707886"/>
          </a:xfrm>
          <a:prstGeom prst="rect">
            <a:avLst/>
          </a:prstGeom>
          <a:noFill/>
        </p:spPr>
        <p:txBody>
          <a:bodyPr wrap="square" rtlCol="0">
            <a:spAutoFit/>
          </a:bodyPr>
          <a:lstStyle/>
          <a:p>
            <a:pPr algn="l"/>
            <a:r>
              <a:rPr lang="en-IN" dirty="0" smtClean="0">
                <a:solidFill>
                  <a:srgbClr val="000099"/>
                </a:solidFill>
              </a:rPr>
              <a:t> </a:t>
            </a:r>
            <a:r>
              <a:rPr lang="en-IN" dirty="0" smtClean="0">
                <a:solidFill>
                  <a:srgbClr val="FF0000"/>
                </a:solidFill>
              </a:rPr>
              <a:t>Under the influence of external gravitational wave, the pulsar</a:t>
            </a:r>
          </a:p>
          <a:p>
            <a:pPr algn="l"/>
            <a:r>
              <a:rPr lang="en-IN" dirty="0" smtClean="0">
                <a:solidFill>
                  <a:srgbClr val="FF0000"/>
                </a:solidFill>
              </a:rPr>
              <a:t> will undergo </a:t>
            </a:r>
            <a:r>
              <a:rPr lang="en-IN" dirty="0" err="1" smtClean="0">
                <a:solidFill>
                  <a:srgbClr val="FF0000"/>
                </a:solidFill>
              </a:rPr>
              <a:t>quadrupolar</a:t>
            </a:r>
            <a:r>
              <a:rPr lang="en-IN" dirty="0" smtClean="0">
                <a:solidFill>
                  <a:srgbClr val="FF0000"/>
                </a:solidFill>
              </a:rPr>
              <a:t> deformations</a:t>
            </a:r>
          </a:p>
        </p:txBody>
      </p:sp>
      <p:sp>
        <p:nvSpPr>
          <p:cNvPr id="9" name="TextBox 8"/>
          <p:cNvSpPr txBox="1"/>
          <p:nvPr/>
        </p:nvSpPr>
        <p:spPr>
          <a:xfrm>
            <a:off x="4168801" y="953874"/>
            <a:ext cx="4306756" cy="1569660"/>
          </a:xfrm>
          <a:prstGeom prst="rect">
            <a:avLst/>
          </a:prstGeom>
          <a:noFill/>
        </p:spPr>
        <p:txBody>
          <a:bodyPr wrap="none">
            <a:spAutoFit/>
          </a:bodyPr>
          <a:lstStyle/>
          <a:p>
            <a:pPr marL="285750" indent="-285750"/>
            <a:r>
              <a:rPr lang="en-US" sz="1800" dirty="0" smtClean="0">
                <a:solidFill>
                  <a:srgbClr val="000099"/>
                </a:solidFill>
              </a:rPr>
              <a:t>Deformation of neutron star in the </a:t>
            </a:r>
          </a:p>
          <a:p>
            <a:pPr marL="285750" indent="-285750"/>
            <a:r>
              <a:rPr lang="en-US" sz="1800" dirty="0" smtClean="0">
                <a:solidFill>
                  <a:srgbClr val="000099"/>
                </a:solidFill>
              </a:rPr>
              <a:t>Tidal </a:t>
            </a:r>
            <a:r>
              <a:rPr lang="en-US" sz="1800" dirty="0">
                <a:solidFill>
                  <a:srgbClr val="000099"/>
                </a:solidFill>
              </a:rPr>
              <a:t>field </a:t>
            </a:r>
            <a:r>
              <a:rPr lang="en-US" sz="1800" dirty="0" err="1" smtClean="0">
                <a:solidFill>
                  <a:srgbClr val="000099"/>
                </a:solidFill>
              </a:rPr>
              <a:t>E</a:t>
            </a:r>
            <a:r>
              <a:rPr lang="en-US" sz="1800" baseline="-25000" dirty="0" err="1" smtClean="0">
                <a:solidFill>
                  <a:srgbClr val="000099"/>
                </a:solidFill>
              </a:rPr>
              <a:t>ij</a:t>
            </a:r>
            <a:r>
              <a:rPr lang="en-US" sz="1800" baseline="-25000" dirty="0" smtClean="0">
                <a:solidFill>
                  <a:srgbClr val="000099"/>
                </a:solidFill>
              </a:rPr>
              <a:t> </a:t>
            </a:r>
            <a:r>
              <a:rPr lang="en-US" sz="1800" dirty="0" smtClean="0">
                <a:solidFill>
                  <a:srgbClr val="000099"/>
                </a:solidFill>
              </a:rPr>
              <a:t>of gravitational wave</a:t>
            </a:r>
          </a:p>
          <a:p>
            <a:pPr marL="285750" indent="-285750" algn="l"/>
            <a:r>
              <a:rPr lang="en-US" sz="1800" dirty="0" smtClean="0">
                <a:solidFill>
                  <a:srgbClr val="000099"/>
                </a:solidFill>
              </a:rPr>
              <a:t>is given by</a:t>
            </a:r>
          </a:p>
          <a:p>
            <a:pPr marL="285750" indent="-285750" algn="l"/>
            <a:endParaRPr lang="en-US" sz="1800" dirty="0" smtClean="0">
              <a:solidFill>
                <a:srgbClr val="000099"/>
              </a:solidFill>
            </a:endParaRPr>
          </a:p>
          <a:p>
            <a:pPr marL="285750" indent="-285750" algn="l"/>
            <a:r>
              <a:rPr lang="en-US" sz="1800" dirty="0" smtClean="0">
                <a:solidFill>
                  <a:srgbClr val="000099"/>
                </a:solidFill>
              </a:rPr>
              <a:t>     </a:t>
            </a:r>
            <a:r>
              <a:rPr lang="en-US" sz="2400" dirty="0" err="1" smtClean="0">
                <a:solidFill>
                  <a:srgbClr val="000099"/>
                </a:solidFill>
              </a:rPr>
              <a:t>Q</a:t>
            </a:r>
            <a:r>
              <a:rPr lang="en-US" sz="2400" baseline="-25000" dirty="0" err="1" smtClean="0">
                <a:solidFill>
                  <a:srgbClr val="000099"/>
                </a:solidFill>
              </a:rPr>
              <a:t>ij</a:t>
            </a:r>
            <a:r>
              <a:rPr lang="en-US" sz="2400" baseline="-25000" dirty="0" smtClean="0">
                <a:solidFill>
                  <a:srgbClr val="000099"/>
                </a:solidFill>
              </a:rPr>
              <a:t> </a:t>
            </a:r>
            <a:r>
              <a:rPr lang="en-US" sz="2400" dirty="0" smtClean="0">
                <a:solidFill>
                  <a:srgbClr val="000099"/>
                </a:solidFill>
              </a:rPr>
              <a:t>= - </a:t>
            </a:r>
            <a:r>
              <a:rPr lang="en-US" sz="2400" dirty="0" smtClean="0">
                <a:solidFill>
                  <a:srgbClr val="000099"/>
                </a:solidFill>
                <a:latin typeface="Symbol" pitchFamily="18" charset="2"/>
              </a:rPr>
              <a:t>l </a:t>
            </a:r>
            <a:r>
              <a:rPr lang="en-US" sz="2400" baseline="-25000" dirty="0" smtClean="0">
                <a:solidFill>
                  <a:srgbClr val="000099"/>
                </a:solidFill>
                <a:latin typeface="+mj-lt"/>
              </a:rPr>
              <a:t>d</a:t>
            </a:r>
            <a:r>
              <a:rPr lang="en-US" sz="2400" dirty="0" smtClean="0">
                <a:solidFill>
                  <a:srgbClr val="000099"/>
                </a:solidFill>
                <a:latin typeface="+mj-lt"/>
              </a:rPr>
              <a:t> </a:t>
            </a:r>
            <a:r>
              <a:rPr lang="en-US" sz="2400" dirty="0" err="1" smtClean="0">
                <a:solidFill>
                  <a:srgbClr val="000099"/>
                </a:solidFill>
                <a:latin typeface="+mj-lt"/>
              </a:rPr>
              <a:t>E</a:t>
            </a:r>
            <a:r>
              <a:rPr lang="en-US" sz="2400" baseline="-25000" dirty="0" err="1" smtClean="0">
                <a:solidFill>
                  <a:srgbClr val="000099"/>
                </a:solidFill>
                <a:latin typeface="+mj-lt"/>
              </a:rPr>
              <a:t>ij</a:t>
            </a:r>
            <a:endParaRPr lang="en-US" sz="1800" baseline="-25000" dirty="0">
              <a:solidFill>
                <a:srgbClr val="000099"/>
              </a:solidFill>
            </a:endParaRPr>
          </a:p>
        </p:txBody>
      </p:sp>
      <p:grpSp>
        <p:nvGrpSpPr>
          <p:cNvPr id="11" name="Group 10"/>
          <p:cNvGrpSpPr/>
          <p:nvPr/>
        </p:nvGrpSpPr>
        <p:grpSpPr>
          <a:xfrm>
            <a:off x="1135601" y="1261637"/>
            <a:ext cx="2707149" cy="2546425"/>
            <a:chOff x="2744526" y="1261637"/>
            <a:chExt cx="2707149" cy="2546425"/>
          </a:xfrm>
        </p:grpSpPr>
        <p:grpSp>
          <p:nvGrpSpPr>
            <p:cNvPr id="3" name="Group 5"/>
            <p:cNvGrpSpPr/>
            <p:nvPr/>
          </p:nvGrpSpPr>
          <p:grpSpPr>
            <a:xfrm>
              <a:off x="2744526" y="1551009"/>
              <a:ext cx="2707149" cy="1982948"/>
              <a:chOff x="2280010" y="1565448"/>
              <a:chExt cx="2222500" cy="1511300"/>
            </a:xfrm>
          </p:grpSpPr>
          <p:sp>
            <p:nvSpPr>
              <p:cNvPr id="7" name="Oval 6"/>
              <p:cNvSpPr>
                <a:spLocks noChangeArrowheads="1"/>
              </p:cNvSpPr>
              <p:nvPr/>
            </p:nvSpPr>
            <p:spPr bwMode="auto">
              <a:xfrm>
                <a:off x="2280010" y="1565448"/>
                <a:ext cx="2222500" cy="1511300"/>
              </a:xfrm>
              <a:prstGeom prst="ellipse">
                <a:avLst/>
              </a:prstGeom>
              <a:solidFill>
                <a:srgbClr val="CCCCCC"/>
              </a:solidFill>
              <a:ln w="9525">
                <a:solidFill>
                  <a:srgbClr val="4F81BD"/>
                </a:solidFill>
                <a:round/>
                <a:headEnd/>
                <a:tailEnd/>
              </a:ln>
              <a:effectLst>
                <a:outerShdw dist="23000" dir="5400000" rotWithShape="0">
                  <a:srgbClr val="808080">
                    <a:alpha val="34999"/>
                  </a:srgbClr>
                </a:outerShdw>
              </a:effectLst>
            </p:spPr>
            <p:txBody>
              <a:bodyPr anchor="ctr"/>
              <a:lstStyle/>
              <a:p>
                <a:pPr algn="ctr"/>
                <a:endParaRPr lang="en-US" sz="1800" dirty="0">
                  <a:solidFill>
                    <a:srgbClr val="FFFFFF"/>
                  </a:solidFill>
                  <a:latin typeface="Franklin Gothic Book" pitchFamily="34" charset="0"/>
                </a:endParaRPr>
              </a:p>
              <a:p>
                <a:pPr algn="ctr"/>
                <a:endParaRPr lang="en-US" sz="1800" dirty="0">
                  <a:solidFill>
                    <a:srgbClr val="FFFFFF"/>
                  </a:solidFill>
                  <a:latin typeface="Franklin Gothic Book" pitchFamily="34" charset="0"/>
                </a:endParaRPr>
              </a:p>
              <a:p>
                <a:pPr algn="ctr"/>
                <a:r>
                  <a:rPr lang="en-US" dirty="0" err="1">
                    <a:latin typeface="Franklin Gothic Book" pitchFamily="34" charset="0"/>
                  </a:rPr>
                  <a:t>Q</a:t>
                </a:r>
                <a:r>
                  <a:rPr lang="en-US" baseline="-25000" dirty="0" err="1">
                    <a:latin typeface="Franklin Gothic Book" pitchFamily="34" charset="0"/>
                  </a:rPr>
                  <a:t>ij</a:t>
                </a:r>
                <a:r>
                  <a:rPr lang="en-US" dirty="0">
                    <a:latin typeface="Franklin Gothic Book" pitchFamily="34" charset="0"/>
                  </a:rPr>
                  <a:t> = </a:t>
                </a:r>
                <a:r>
                  <a:rPr lang="en-US" dirty="0" smtClean="0">
                    <a:latin typeface="Franklin Gothic Book" pitchFamily="34" charset="0"/>
                  </a:rPr>
                  <a:t>-</a:t>
                </a:r>
                <a:r>
                  <a:rPr lang="en-US" dirty="0" smtClean="0">
                    <a:latin typeface="Symbol" pitchFamily="18" charset="2"/>
                  </a:rPr>
                  <a:t>l</a:t>
                </a:r>
                <a:r>
                  <a:rPr lang="en-US" baseline="-25000" dirty="0" smtClean="0">
                    <a:latin typeface="+mj-lt"/>
                  </a:rPr>
                  <a:t>d</a:t>
                </a:r>
                <a:r>
                  <a:rPr lang="en-US" dirty="0" smtClean="0">
                    <a:latin typeface="+mj-lt"/>
                  </a:rPr>
                  <a:t> </a:t>
                </a:r>
                <a:r>
                  <a:rPr lang="en-US" dirty="0" err="1" smtClean="0">
                    <a:latin typeface="+mj-lt"/>
                  </a:rPr>
                  <a:t>E</a:t>
                </a:r>
                <a:r>
                  <a:rPr lang="en-US" baseline="-25000" dirty="0" err="1" smtClean="0">
                    <a:latin typeface="+mj-lt"/>
                  </a:rPr>
                  <a:t>ij</a:t>
                </a:r>
                <a:r>
                  <a:rPr lang="en-US" dirty="0" smtClean="0">
                    <a:latin typeface="Franklin Gothic Book" pitchFamily="34" charset="0"/>
                  </a:rPr>
                  <a:t>  </a:t>
                </a:r>
                <a:endParaRPr lang="en-US" dirty="0">
                  <a:latin typeface="Franklin Gothic Book" pitchFamily="34" charset="0"/>
                </a:endParaRPr>
              </a:p>
            </p:txBody>
          </p:sp>
          <p:sp>
            <p:nvSpPr>
              <p:cNvPr id="8" name="TextBox 13"/>
              <p:cNvSpPr txBox="1">
                <a:spLocks noChangeArrowheads="1"/>
              </p:cNvSpPr>
              <p:nvPr/>
            </p:nvSpPr>
            <p:spPr bwMode="auto">
              <a:xfrm>
                <a:off x="3110206" y="1941427"/>
                <a:ext cx="569912" cy="369888"/>
              </a:xfrm>
              <a:prstGeom prst="rect">
                <a:avLst/>
              </a:prstGeom>
              <a:noFill/>
              <a:ln w="9525">
                <a:noFill/>
                <a:miter lim="800000"/>
                <a:headEnd/>
                <a:tailEnd/>
              </a:ln>
            </p:spPr>
            <p:txBody>
              <a:bodyPr wrap="none">
                <a:spAutoFit/>
              </a:bodyPr>
              <a:lstStyle/>
              <a:p>
                <a:r>
                  <a:rPr lang="en-US" sz="1800" dirty="0"/>
                  <a:t>M,R</a:t>
                </a:r>
              </a:p>
            </p:txBody>
          </p:sp>
        </p:grpSp>
        <p:sp>
          <p:nvSpPr>
            <p:cNvPr id="10" name="Oval 9"/>
            <p:cNvSpPr>
              <a:spLocks noChangeArrowheads="1"/>
            </p:cNvSpPr>
            <p:nvPr/>
          </p:nvSpPr>
          <p:spPr bwMode="auto">
            <a:xfrm>
              <a:off x="2943298" y="1261637"/>
              <a:ext cx="2346332" cy="2546425"/>
            </a:xfrm>
            <a:prstGeom prst="ellipse">
              <a:avLst/>
            </a:prstGeom>
            <a:noFill/>
            <a:ln w="19050">
              <a:solidFill>
                <a:srgbClr val="4F81BD"/>
              </a:solidFill>
              <a:prstDash val="dash"/>
              <a:round/>
              <a:headEnd/>
              <a:tailEnd/>
            </a:ln>
            <a:effectLst>
              <a:outerShdw dist="23000" dir="5400000" rotWithShape="0">
                <a:srgbClr val="808080">
                  <a:alpha val="34999"/>
                </a:srgbClr>
              </a:outerShdw>
            </a:effectLst>
          </p:spPr>
          <p:txBody>
            <a:bodyPr anchor="ctr"/>
            <a:lstStyle/>
            <a:p>
              <a:pPr algn="ctr"/>
              <a:r>
                <a:rPr lang="en-US" dirty="0" smtClean="0">
                  <a:latin typeface="Franklin Gothic Book" pitchFamily="34" charset="0"/>
                </a:rPr>
                <a:t>  </a:t>
              </a:r>
              <a:endParaRPr lang="en-US" dirty="0">
                <a:latin typeface="Franklin Gothic Book" pitchFamily="34" charset="0"/>
              </a:endParaRPr>
            </a:p>
          </p:txBody>
        </p:sp>
      </p:grpSp>
      <p:sp>
        <p:nvSpPr>
          <p:cNvPr id="12" name="TextBox 11"/>
          <p:cNvSpPr txBox="1"/>
          <p:nvPr/>
        </p:nvSpPr>
        <p:spPr>
          <a:xfrm>
            <a:off x="4224760" y="2835768"/>
            <a:ext cx="4147610" cy="461665"/>
          </a:xfrm>
          <a:prstGeom prst="rect">
            <a:avLst/>
          </a:prstGeom>
          <a:noFill/>
        </p:spPr>
        <p:txBody>
          <a:bodyPr wrap="none" rtlCol="0">
            <a:spAutoFit/>
          </a:bodyPr>
          <a:lstStyle/>
          <a:p>
            <a:r>
              <a:rPr lang="en-IN" sz="2400" dirty="0" smtClean="0">
                <a:solidFill>
                  <a:srgbClr val="000099"/>
                </a:solidFill>
                <a:latin typeface="Symbol" pitchFamily="18" charset="2"/>
              </a:rPr>
              <a:t>l</a:t>
            </a:r>
            <a:r>
              <a:rPr lang="en-IN" sz="2400" baseline="-25000" dirty="0" smtClean="0">
                <a:solidFill>
                  <a:srgbClr val="000099"/>
                </a:solidFill>
                <a:latin typeface="+mj-lt"/>
              </a:rPr>
              <a:t>d</a:t>
            </a:r>
            <a:r>
              <a:rPr lang="en-IN" sz="2400" dirty="0" smtClean="0">
                <a:solidFill>
                  <a:srgbClr val="000099"/>
                </a:solidFill>
                <a:latin typeface="Symbol" pitchFamily="18" charset="2"/>
              </a:rPr>
              <a:t>   </a:t>
            </a:r>
            <a:r>
              <a:rPr lang="en-IN" dirty="0" smtClean="0">
                <a:solidFill>
                  <a:srgbClr val="000099"/>
                </a:solidFill>
                <a:latin typeface="+mj-lt"/>
              </a:rPr>
              <a:t>is the  tidal deformability :</a:t>
            </a:r>
            <a:endParaRPr lang="en-IN" dirty="0">
              <a:solidFill>
                <a:srgbClr val="000099"/>
              </a:solidFill>
              <a:latin typeface="Symbol" pitchFamily="18" charset="2"/>
            </a:endParaRPr>
          </a:p>
        </p:txBody>
      </p:sp>
      <p:graphicFrame>
        <p:nvGraphicFramePr>
          <p:cNvPr id="322562" name="Object 2"/>
          <p:cNvGraphicFramePr>
            <a:graphicFrameLocks noChangeAspect="1"/>
          </p:cNvGraphicFramePr>
          <p:nvPr/>
        </p:nvGraphicFramePr>
        <p:xfrm>
          <a:off x="4998797" y="3399381"/>
          <a:ext cx="1911350" cy="990600"/>
        </p:xfrm>
        <a:graphic>
          <a:graphicData uri="http://schemas.openxmlformats.org/presentationml/2006/ole">
            <p:oleObj spid="_x0000_s322562" name="Equation" r:id="rId3" imgW="812520" imgH="419040" progId="Equation.3">
              <p:embed/>
            </p:oleObj>
          </a:graphicData>
        </a:graphic>
      </p:graphicFrame>
      <p:sp>
        <p:nvSpPr>
          <p:cNvPr id="13" name="TextBox 12"/>
          <p:cNvSpPr txBox="1"/>
          <p:nvPr/>
        </p:nvSpPr>
        <p:spPr>
          <a:xfrm>
            <a:off x="405114" y="4618262"/>
            <a:ext cx="8508243" cy="1938992"/>
          </a:xfrm>
          <a:prstGeom prst="rect">
            <a:avLst/>
          </a:prstGeom>
          <a:noFill/>
        </p:spPr>
        <p:txBody>
          <a:bodyPr wrap="square" rtlCol="0">
            <a:spAutoFit/>
          </a:bodyPr>
          <a:lstStyle/>
          <a:p>
            <a:pPr algn="l"/>
            <a:r>
              <a:rPr lang="en-IN" dirty="0" smtClean="0">
                <a:solidFill>
                  <a:srgbClr val="000099"/>
                </a:solidFill>
              </a:rPr>
              <a:t>k</a:t>
            </a:r>
            <a:r>
              <a:rPr lang="en-IN" baseline="-25000" dirty="0" smtClean="0">
                <a:solidFill>
                  <a:srgbClr val="000099"/>
                </a:solidFill>
              </a:rPr>
              <a:t>2</a:t>
            </a:r>
            <a:r>
              <a:rPr lang="en-IN" dirty="0" smtClean="0">
                <a:solidFill>
                  <a:srgbClr val="000099"/>
                </a:solidFill>
              </a:rPr>
              <a:t> is the second Love number with its value for a neutron star</a:t>
            </a:r>
          </a:p>
          <a:p>
            <a:pPr algn="l"/>
            <a:r>
              <a:rPr lang="en-IN" dirty="0" smtClean="0">
                <a:solidFill>
                  <a:srgbClr val="000099"/>
                </a:solidFill>
              </a:rPr>
              <a:t>lying in the range k</a:t>
            </a:r>
            <a:r>
              <a:rPr lang="en-IN" baseline="-25000" dirty="0" smtClean="0">
                <a:solidFill>
                  <a:srgbClr val="000099"/>
                </a:solidFill>
              </a:rPr>
              <a:t>2 </a:t>
            </a:r>
            <a:r>
              <a:rPr lang="en-IN" dirty="0" smtClean="0">
                <a:solidFill>
                  <a:srgbClr val="000099"/>
                </a:solidFill>
              </a:rPr>
              <a:t>~ 0.05 – 0.15 (constrained by recent BNS merger  observations). </a:t>
            </a:r>
          </a:p>
          <a:p>
            <a:pPr algn="l"/>
            <a:endParaRPr lang="en-IN" b="1" dirty="0" smtClean="0">
              <a:solidFill>
                <a:srgbClr val="FF0000"/>
              </a:solidFill>
            </a:endParaRPr>
          </a:p>
          <a:p>
            <a:pPr algn="l"/>
            <a:r>
              <a:rPr lang="en-IN" b="1" dirty="0" smtClean="0">
                <a:solidFill>
                  <a:srgbClr val="FF0000"/>
                </a:solidFill>
              </a:rPr>
              <a:t>Directly probes, equation of state of the neutron star interior and </a:t>
            </a:r>
            <a:r>
              <a:rPr lang="en-IN" b="1" dirty="0" err="1" smtClean="0">
                <a:solidFill>
                  <a:srgbClr val="FF0000"/>
                </a:solidFill>
              </a:rPr>
              <a:t>and</a:t>
            </a:r>
            <a:r>
              <a:rPr lang="en-IN" b="1" dirty="0" smtClean="0">
                <a:solidFill>
                  <a:srgbClr val="FF0000"/>
                </a:solidFill>
              </a:rPr>
              <a:t> its mass-radius relationship (M/R)</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4864" y="115730"/>
            <a:ext cx="9019136" cy="1015663"/>
          </a:xfrm>
          <a:prstGeom prst="rect">
            <a:avLst/>
          </a:prstGeom>
          <a:noFill/>
        </p:spPr>
        <p:txBody>
          <a:bodyPr wrap="none" rtlCol="0">
            <a:spAutoFit/>
          </a:bodyPr>
          <a:lstStyle/>
          <a:p>
            <a:pPr algn="l"/>
            <a:r>
              <a:rPr lang="en-IN" dirty="0" err="1" smtClean="0">
                <a:solidFill>
                  <a:srgbClr val="000099"/>
                </a:solidFill>
              </a:rPr>
              <a:t>E</a:t>
            </a:r>
            <a:r>
              <a:rPr lang="en-IN" baseline="-25000" dirty="0" err="1" smtClean="0">
                <a:solidFill>
                  <a:srgbClr val="000099"/>
                </a:solidFill>
              </a:rPr>
              <a:t>ij</a:t>
            </a:r>
            <a:r>
              <a:rPr lang="en-IN" baseline="-25000" dirty="0" smtClean="0">
                <a:solidFill>
                  <a:srgbClr val="000099"/>
                </a:solidFill>
              </a:rPr>
              <a:t>  </a:t>
            </a:r>
            <a:r>
              <a:rPr lang="en-IN" dirty="0" smtClean="0">
                <a:solidFill>
                  <a:srgbClr val="000099"/>
                </a:solidFill>
              </a:rPr>
              <a:t> = R</a:t>
            </a:r>
            <a:r>
              <a:rPr lang="en-IN" baseline="-25000" dirty="0" smtClean="0">
                <a:solidFill>
                  <a:srgbClr val="000099"/>
                </a:solidFill>
              </a:rPr>
              <a:t>i0j0</a:t>
            </a:r>
            <a:r>
              <a:rPr lang="en-IN" dirty="0" smtClean="0">
                <a:solidFill>
                  <a:srgbClr val="000099"/>
                </a:solidFill>
              </a:rPr>
              <a:t>   (</a:t>
            </a:r>
            <a:r>
              <a:rPr lang="en-IN" dirty="0" err="1" smtClean="0">
                <a:solidFill>
                  <a:srgbClr val="000099"/>
                </a:solidFill>
              </a:rPr>
              <a:t>R</a:t>
            </a:r>
            <a:r>
              <a:rPr lang="en-IN" baseline="-25000" dirty="0" err="1" smtClean="0">
                <a:solidFill>
                  <a:srgbClr val="000099"/>
                </a:solidFill>
                <a:latin typeface="Symbol" pitchFamily="18" charset="2"/>
              </a:rPr>
              <a:t>mnlr</a:t>
            </a:r>
            <a:r>
              <a:rPr lang="en-IN" baseline="-25000" dirty="0" smtClean="0">
                <a:solidFill>
                  <a:srgbClr val="000099"/>
                </a:solidFill>
                <a:latin typeface="Symbol" pitchFamily="18" charset="2"/>
              </a:rPr>
              <a:t>   </a:t>
            </a:r>
            <a:r>
              <a:rPr lang="en-IN" dirty="0" smtClean="0">
                <a:solidFill>
                  <a:srgbClr val="000099"/>
                </a:solidFill>
                <a:latin typeface="+mn-lt"/>
              </a:rPr>
              <a:t>being the Riemann curvature tensor) can</a:t>
            </a:r>
            <a:endParaRPr lang="en-IN" baseline="-25000" dirty="0" smtClean="0">
              <a:solidFill>
                <a:srgbClr val="000099"/>
              </a:solidFill>
              <a:latin typeface="Symbol" pitchFamily="18" charset="2"/>
            </a:endParaRPr>
          </a:p>
          <a:p>
            <a:pPr algn="l"/>
            <a:r>
              <a:rPr lang="en-IN" dirty="0" smtClean="0">
                <a:solidFill>
                  <a:srgbClr val="000099"/>
                </a:solidFill>
                <a:latin typeface="+mn-lt"/>
              </a:rPr>
              <a:t>be written in terms of GW strain amplitude for a specific polarization</a:t>
            </a:r>
          </a:p>
          <a:p>
            <a:pPr algn="l"/>
            <a:r>
              <a:rPr lang="en-IN" dirty="0" smtClean="0">
                <a:solidFill>
                  <a:srgbClr val="000099"/>
                </a:solidFill>
                <a:latin typeface="Symbol" pitchFamily="18" charset="2"/>
              </a:rPr>
              <a:t> </a:t>
            </a:r>
            <a:r>
              <a:rPr lang="en-IN" dirty="0" smtClean="0">
                <a:solidFill>
                  <a:srgbClr val="000099"/>
                </a:solidFill>
                <a:latin typeface="+mj-lt"/>
              </a:rPr>
              <a:t>in  transverse traceless (TT) gauge</a:t>
            </a:r>
          </a:p>
        </p:txBody>
      </p:sp>
      <p:graphicFrame>
        <p:nvGraphicFramePr>
          <p:cNvPr id="323586" name="Object 2"/>
          <p:cNvGraphicFramePr>
            <a:graphicFrameLocks noChangeAspect="1"/>
          </p:cNvGraphicFramePr>
          <p:nvPr/>
        </p:nvGraphicFramePr>
        <p:xfrm>
          <a:off x="3093143" y="1344935"/>
          <a:ext cx="2598738" cy="931862"/>
        </p:xfrm>
        <a:graphic>
          <a:graphicData uri="http://schemas.openxmlformats.org/presentationml/2006/ole">
            <p:oleObj spid="_x0000_s323586" name="Equation" r:id="rId3" imgW="1104840" imgH="393480" progId="Equation.3">
              <p:embed/>
            </p:oleObj>
          </a:graphicData>
        </a:graphic>
      </p:graphicFrame>
      <p:graphicFrame>
        <p:nvGraphicFramePr>
          <p:cNvPr id="323588" name="Object 4"/>
          <p:cNvGraphicFramePr>
            <a:graphicFrameLocks noChangeAspect="1"/>
          </p:cNvGraphicFramePr>
          <p:nvPr/>
        </p:nvGraphicFramePr>
        <p:xfrm>
          <a:off x="3274812" y="2541577"/>
          <a:ext cx="2179637" cy="660400"/>
        </p:xfrm>
        <a:graphic>
          <a:graphicData uri="http://schemas.openxmlformats.org/presentationml/2006/ole">
            <p:oleObj spid="_x0000_s323588" name="Equation" r:id="rId4" imgW="927000" imgH="279360" progId="Equation.3">
              <p:embed/>
            </p:oleObj>
          </a:graphicData>
        </a:graphic>
      </p:graphicFrame>
      <p:sp>
        <p:nvSpPr>
          <p:cNvPr id="8" name="TextBox 7"/>
          <p:cNvSpPr txBox="1"/>
          <p:nvPr/>
        </p:nvSpPr>
        <p:spPr>
          <a:xfrm>
            <a:off x="1076446" y="2743187"/>
            <a:ext cx="1103187" cy="400110"/>
          </a:xfrm>
          <a:prstGeom prst="rect">
            <a:avLst/>
          </a:prstGeom>
          <a:noFill/>
        </p:spPr>
        <p:txBody>
          <a:bodyPr wrap="none" rtlCol="0">
            <a:spAutoFit/>
          </a:bodyPr>
          <a:lstStyle/>
          <a:p>
            <a:r>
              <a:rPr lang="en-IN" dirty="0" smtClean="0"/>
              <a:t>Where </a:t>
            </a:r>
            <a:endParaRPr lang="en-IN" dirty="0"/>
          </a:p>
        </p:txBody>
      </p:sp>
      <p:graphicFrame>
        <p:nvGraphicFramePr>
          <p:cNvPr id="323589" name="Object 5"/>
          <p:cNvGraphicFramePr>
            <a:graphicFrameLocks noChangeAspect="1"/>
          </p:cNvGraphicFramePr>
          <p:nvPr/>
        </p:nvGraphicFramePr>
        <p:xfrm>
          <a:off x="1356086" y="3752569"/>
          <a:ext cx="3616325" cy="2160588"/>
        </p:xfrm>
        <a:graphic>
          <a:graphicData uri="http://schemas.openxmlformats.org/presentationml/2006/ole">
            <p:oleObj spid="_x0000_s323589" name="Equation" r:id="rId5" imgW="1536480" imgH="914400" progId="Equation.3">
              <p:embed/>
            </p:oleObj>
          </a:graphicData>
        </a:graphic>
      </p:graphicFrame>
      <p:sp>
        <p:nvSpPr>
          <p:cNvPr id="7" name="TextBox 6"/>
          <p:cNvSpPr txBox="1"/>
          <p:nvPr/>
        </p:nvSpPr>
        <p:spPr>
          <a:xfrm>
            <a:off x="5694744" y="4132162"/>
            <a:ext cx="3110339" cy="1015663"/>
          </a:xfrm>
          <a:prstGeom prst="rect">
            <a:avLst/>
          </a:prstGeom>
          <a:noFill/>
        </p:spPr>
        <p:txBody>
          <a:bodyPr wrap="none" rtlCol="0">
            <a:spAutoFit/>
          </a:bodyPr>
          <a:lstStyle/>
          <a:p>
            <a:r>
              <a:rPr lang="en-IN" dirty="0" smtClean="0"/>
              <a:t>The suffixes ‘+’ and ‘x’</a:t>
            </a:r>
          </a:p>
          <a:p>
            <a:r>
              <a:rPr lang="en-IN" dirty="0" smtClean="0"/>
              <a:t>denote two different </a:t>
            </a:r>
          </a:p>
          <a:p>
            <a:r>
              <a:rPr lang="en-IN" dirty="0" smtClean="0"/>
              <a:t>Polarizations of GW</a:t>
            </a:r>
            <a:endParaRPr lang="en-IN"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73621" y="254627"/>
            <a:ext cx="8132034" cy="400110"/>
          </a:xfrm>
          <a:prstGeom prst="rect">
            <a:avLst/>
          </a:prstGeom>
          <a:noFill/>
        </p:spPr>
        <p:txBody>
          <a:bodyPr wrap="none" rtlCol="0">
            <a:spAutoFit/>
          </a:bodyPr>
          <a:lstStyle/>
          <a:p>
            <a:pPr algn="l"/>
            <a:r>
              <a:rPr lang="en-IN" dirty="0" smtClean="0">
                <a:solidFill>
                  <a:srgbClr val="000099"/>
                </a:solidFill>
              </a:rPr>
              <a:t>Denoting  h</a:t>
            </a:r>
            <a:r>
              <a:rPr lang="en-IN" baseline="-25000" dirty="0" smtClean="0">
                <a:solidFill>
                  <a:srgbClr val="000099"/>
                </a:solidFill>
              </a:rPr>
              <a:t>+</a:t>
            </a:r>
            <a:r>
              <a:rPr lang="en-IN" dirty="0" smtClean="0">
                <a:solidFill>
                  <a:srgbClr val="000099"/>
                </a:solidFill>
              </a:rPr>
              <a:t> by h , the amplitude of resulting </a:t>
            </a:r>
            <a:r>
              <a:rPr lang="en-IN" dirty="0" err="1" smtClean="0">
                <a:solidFill>
                  <a:srgbClr val="000099"/>
                </a:solidFill>
              </a:rPr>
              <a:t>E</a:t>
            </a:r>
            <a:r>
              <a:rPr lang="en-IN" baseline="-25000" dirty="0" err="1" smtClean="0">
                <a:solidFill>
                  <a:srgbClr val="000099"/>
                </a:solidFill>
              </a:rPr>
              <a:t>ij</a:t>
            </a:r>
            <a:r>
              <a:rPr lang="en-IN" baseline="-25000" dirty="0" smtClean="0">
                <a:solidFill>
                  <a:srgbClr val="000099"/>
                </a:solidFill>
              </a:rPr>
              <a:t>  </a:t>
            </a:r>
            <a:r>
              <a:rPr lang="en-IN" dirty="0" smtClean="0">
                <a:solidFill>
                  <a:srgbClr val="000099"/>
                </a:solidFill>
              </a:rPr>
              <a:t>  is given by</a:t>
            </a:r>
          </a:p>
        </p:txBody>
      </p:sp>
      <p:graphicFrame>
        <p:nvGraphicFramePr>
          <p:cNvPr id="323587" name="Object 3"/>
          <p:cNvGraphicFramePr>
            <a:graphicFrameLocks noChangeAspect="1"/>
          </p:cNvGraphicFramePr>
          <p:nvPr/>
        </p:nvGraphicFramePr>
        <p:xfrm>
          <a:off x="1144869" y="1205615"/>
          <a:ext cx="3106737" cy="992188"/>
        </p:xfrm>
        <a:graphic>
          <a:graphicData uri="http://schemas.openxmlformats.org/presentationml/2006/ole">
            <p:oleObj spid="_x0000_s334851" name="Equation" r:id="rId3" imgW="1320480" imgH="419040" progId="Equation.3">
              <p:embed/>
            </p:oleObj>
          </a:graphicData>
        </a:graphic>
      </p:graphicFrame>
      <p:sp>
        <p:nvSpPr>
          <p:cNvPr id="19" name="TextBox 18"/>
          <p:cNvSpPr txBox="1"/>
          <p:nvPr/>
        </p:nvSpPr>
        <p:spPr>
          <a:xfrm>
            <a:off x="5243332" y="1469985"/>
            <a:ext cx="3393558" cy="461665"/>
          </a:xfrm>
          <a:prstGeom prst="rect">
            <a:avLst/>
          </a:prstGeom>
          <a:noFill/>
        </p:spPr>
        <p:txBody>
          <a:bodyPr wrap="none" rtlCol="0">
            <a:spAutoFit/>
          </a:bodyPr>
          <a:lstStyle/>
          <a:p>
            <a:r>
              <a:rPr lang="en-IN" sz="2400" dirty="0" smtClean="0">
                <a:latin typeface="Symbol" pitchFamily="18" charset="2"/>
              </a:rPr>
              <a:t> l  </a:t>
            </a:r>
            <a:r>
              <a:rPr lang="en-IN" dirty="0" smtClean="0">
                <a:latin typeface="+mj-lt"/>
              </a:rPr>
              <a:t>is the GW wavelength</a:t>
            </a:r>
            <a:endParaRPr lang="en-IN" dirty="0">
              <a:latin typeface="Symbol" pitchFamily="18" charset="2"/>
            </a:endParaRPr>
          </a:p>
        </p:txBody>
      </p:sp>
      <p:sp>
        <p:nvSpPr>
          <p:cNvPr id="7" name="TextBox 6"/>
          <p:cNvSpPr txBox="1"/>
          <p:nvPr/>
        </p:nvSpPr>
        <p:spPr>
          <a:xfrm>
            <a:off x="441752" y="2400723"/>
            <a:ext cx="7826310" cy="2031325"/>
          </a:xfrm>
          <a:prstGeom prst="rect">
            <a:avLst/>
          </a:prstGeom>
          <a:noFill/>
        </p:spPr>
        <p:txBody>
          <a:bodyPr wrap="none">
            <a:spAutoFit/>
          </a:bodyPr>
          <a:lstStyle/>
          <a:p>
            <a:pPr marL="285750" indent="-285750" algn="l"/>
            <a:r>
              <a:rPr lang="en-US" dirty="0" smtClean="0">
                <a:solidFill>
                  <a:srgbClr val="000099"/>
                </a:solidFill>
              </a:rPr>
              <a:t>Resulting change in the </a:t>
            </a:r>
            <a:r>
              <a:rPr lang="en-US" dirty="0" err="1" smtClean="0">
                <a:solidFill>
                  <a:srgbClr val="000099"/>
                </a:solidFill>
              </a:rPr>
              <a:t>quadrupole</a:t>
            </a:r>
            <a:r>
              <a:rPr lang="en-US" dirty="0" smtClean="0">
                <a:solidFill>
                  <a:srgbClr val="000099"/>
                </a:solidFill>
              </a:rPr>
              <a:t> moment tensor of  the </a:t>
            </a:r>
          </a:p>
          <a:p>
            <a:pPr marL="285750" indent="-285750" algn="l"/>
            <a:r>
              <a:rPr lang="en-US" dirty="0" smtClean="0">
                <a:solidFill>
                  <a:srgbClr val="000099"/>
                </a:solidFill>
              </a:rPr>
              <a:t>neutron star is given by </a:t>
            </a:r>
          </a:p>
          <a:p>
            <a:pPr marL="285750" indent="-285750" algn="l"/>
            <a:endParaRPr lang="en-US" sz="1800" dirty="0" smtClean="0"/>
          </a:p>
          <a:p>
            <a:pPr marL="285750" indent="-285750" algn="l"/>
            <a:r>
              <a:rPr lang="en-US" sz="1800" dirty="0" smtClean="0">
                <a:solidFill>
                  <a:schemeClr val="tx1"/>
                </a:solidFill>
              </a:rPr>
              <a:t>                                 </a:t>
            </a:r>
            <a:r>
              <a:rPr lang="en-US" sz="2400" dirty="0" err="1" smtClean="0">
                <a:solidFill>
                  <a:schemeClr val="tx1"/>
                </a:solidFill>
              </a:rPr>
              <a:t>Q</a:t>
            </a:r>
            <a:r>
              <a:rPr lang="en-US" sz="2400" baseline="-25000" dirty="0" err="1" smtClean="0">
                <a:solidFill>
                  <a:schemeClr val="tx1"/>
                </a:solidFill>
              </a:rPr>
              <a:t>ij</a:t>
            </a:r>
            <a:r>
              <a:rPr lang="en-US" sz="2400" baseline="-25000" dirty="0" smtClean="0">
                <a:solidFill>
                  <a:schemeClr val="tx1"/>
                </a:solidFill>
              </a:rPr>
              <a:t> </a:t>
            </a:r>
            <a:r>
              <a:rPr lang="en-US" sz="2400" dirty="0" smtClean="0">
                <a:solidFill>
                  <a:schemeClr val="tx1"/>
                </a:solidFill>
              </a:rPr>
              <a:t>= - </a:t>
            </a:r>
            <a:r>
              <a:rPr lang="en-US" sz="2400" dirty="0" smtClean="0">
                <a:solidFill>
                  <a:schemeClr val="tx1"/>
                </a:solidFill>
                <a:latin typeface="Symbol" pitchFamily="18" charset="2"/>
              </a:rPr>
              <a:t>l </a:t>
            </a:r>
            <a:r>
              <a:rPr lang="en-US" sz="2400" baseline="-25000" dirty="0" smtClean="0">
                <a:solidFill>
                  <a:schemeClr val="tx1"/>
                </a:solidFill>
                <a:latin typeface="+mj-lt"/>
              </a:rPr>
              <a:t>d</a:t>
            </a:r>
            <a:r>
              <a:rPr lang="en-US" sz="2400" dirty="0" smtClean="0">
                <a:solidFill>
                  <a:schemeClr val="tx1"/>
                </a:solidFill>
                <a:latin typeface="+mj-lt"/>
              </a:rPr>
              <a:t> </a:t>
            </a:r>
            <a:r>
              <a:rPr lang="en-US" sz="2400" dirty="0" err="1" smtClean="0">
                <a:solidFill>
                  <a:schemeClr val="tx1"/>
                </a:solidFill>
                <a:latin typeface="+mj-lt"/>
              </a:rPr>
              <a:t>E</a:t>
            </a:r>
            <a:r>
              <a:rPr lang="en-US" sz="2400" baseline="-25000" dirty="0" err="1" smtClean="0">
                <a:solidFill>
                  <a:schemeClr val="tx1"/>
                </a:solidFill>
                <a:latin typeface="+mj-lt"/>
              </a:rPr>
              <a:t>ij</a:t>
            </a:r>
            <a:endParaRPr lang="en-US" sz="2400" baseline="-25000" dirty="0" smtClean="0">
              <a:solidFill>
                <a:schemeClr val="tx1"/>
              </a:solidFill>
              <a:latin typeface="+mj-lt"/>
            </a:endParaRPr>
          </a:p>
          <a:p>
            <a:pPr marL="285750" indent="-285750" algn="l"/>
            <a:endParaRPr lang="en-US" sz="2400" baseline="-25000" dirty="0" smtClean="0">
              <a:latin typeface="+mj-lt"/>
            </a:endParaRPr>
          </a:p>
          <a:p>
            <a:pPr marL="285750" indent="-285750" algn="l"/>
            <a:endParaRPr lang="en-US" sz="2400" baseline="-25000" dirty="0" smtClean="0">
              <a:latin typeface="+mj-lt"/>
            </a:endParaRPr>
          </a:p>
          <a:p>
            <a:pPr marL="285750" indent="-285750" algn="l"/>
            <a:endParaRPr lang="en-US" sz="1800" baseline="-25000" dirty="0"/>
          </a:p>
        </p:txBody>
      </p:sp>
      <p:sp>
        <p:nvSpPr>
          <p:cNvPr id="8" name="TextBox 7"/>
          <p:cNvSpPr txBox="1"/>
          <p:nvPr/>
        </p:nvSpPr>
        <p:spPr>
          <a:xfrm>
            <a:off x="23132" y="4166888"/>
            <a:ext cx="9147569" cy="1938992"/>
          </a:xfrm>
          <a:prstGeom prst="rect">
            <a:avLst/>
          </a:prstGeom>
          <a:noFill/>
        </p:spPr>
        <p:txBody>
          <a:bodyPr wrap="none" rtlCol="0">
            <a:spAutoFit/>
          </a:bodyPr>
          <a:lstStyle/>
          <a:p>
            <a:pPr algn="l"/>
            <a:r>
              <a:rPr lang="en-IN" dirty="0" smtClean="0"/>
              <a:t>For simplicity, we take the initial NS configuration to be spherically</a:t>
            </a:r>
          </a:p>
          <a:p>
            <a:pPr algn="l"/>
            <a:r>
              <a:rPr lang="en-IN" dirty="0" smtClean="0"/>
              <a:t>symmetric, and the deformation to be ellipsoidal, with the dimension</a:t>
            </a:r>
          </a:p>
          <a:p>
            <a:pPr algn="l"/>
            <a:r>
              <a:rPr lang="en-IN" dirty="0" smtClean="0"/>
              <a:t>in the direction of GW propagation remaining unchanged.</a:t>
            </a:r>
          </a:p>
          <a:p>
            <a:pPr algn="l"/>
            <a:endParaRPr lang="en-IN" dirty="0" smtClean="0"/>
          </a:p>
          <a:p>
            <a:pPr algn="l"/>
            <a:r>
              <a:rPr lang="en-IN" dirty="0" smtClean="0">
                <a:solidFill>
                  <a:srgbClr val="FF0000"/>
                </a:solidFill>
              </a:rPr>
              <a:t>Using the above value of </a:t>
            </a:r>
            <a:r>
              <a:rPr lang="en-IN" dirty="0" err="1" smtClean="0">
                <a:solidFill>
                  <a:srgbClr val="FF0000"/>
                </a:solidFill>
              </a:rPr>
              <a:t>Q</a:t>
            </a:r>
            <a:r>
              <a:rPr lang="en-IN" baseline="-25000" dirty="0" err="1" smtClean="0">
                <a:solidFill>
                  <a:srgbClr val="FF0000"/>
                </a:solidFill>
              </a:rPr>
              <a:t>ij</a:t>
            </a:r>
            <a:r>
              <a:rPr lang="en-IN" baseline="-25000" dirty="0" smtClean="0">
                <a:solidFill>
                  <a:srgbClr val="FF0000"/>
                </a:solidFill>
              </a:rPr>
              <a:t>  </a:t>
            </a:r>
            <a:r>
              <a:rPr lang="en-IN" dirty="0" smtClean="0">
                <a:solidFill>
                  <a:srgbClr val="FF0000"/>
                </a:solidFill>
              </a:rPr>
              <a:t>we can calculate changes in the moment</a:t>
            </a:r>
          </a:p>
          <a:p>
            <a:pPr algn="l"/>
            <a:r>
              <a:rPr lang="en-IN" dirty="0" smtClean="0">
                <a:solidFill>
                  <a:srgbClr val="FF0000"/>
                </a:solidFill>
              </a:rPr>
              <a:t>of inertia tensor </a:t>
            </a:r>
            <a:r>
              <a:rPr lang="en-IN" dirty="0" err="1" smtClean="0">
                <a:solidFill>
                  <a:srgbClr val="FF0000"/>
                </a:solidFill>
              </a:rPr>
              <a:t>I</a:t>
            </a:r>
            <a:r>
              <a:rPr lang="en-IN" baseline="-25000" dirty="0" err="1" smtClean="0">
                <a:solidFill>
                  <a:srgbClr val="FF0000"/>
                </a:solidFill>
              </a:rPr>
              <a:t>ij</a:t>
            </a:r>
            <a:r>
              <a:rPr lang="en-IN" dirty="0" smtClean="0">
                <a:solidFill>
                  <a:srgbClr val="FF0000"/>
                </a:solidFill>
              </a:rPr>
              <a:t> of the NS </a:t>
            </a:r>
            <a:endParaRPr lang="en-IN" dirty="0">
              <a:solidFill>
                <a:srgbClr val="FF0000"/>
              </a:solidFill>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7" name="Object 3"/>
          <p:cNvGraphicFramePr>
            <a:graphicFrameLocks noChangeAspect="1"/>
          </p:cNvGraphicFramePr>
          <p:nvPr/>
        </p:nvGraphicFramePr>
        <p:xfrm>
          <a:off x="2268638" y="736450"/>
          <a:ext cx="3929582" cy="894063"/>
        </p:xfrm>
        <a:graphic>
          <a:graphicData uri="http://schemas.openxmlformats.org/presentationml/2006/ole">
            <p:oleObj spid="_x0000_s324611" name="Equation" r:id="rId3" imgW="1854000" imgH="419040" progId="Equation.3">
              <p:embed/>
            </p:oleObj>
          </a:graphicData>
        </a:graphic>
      </p:graphicFrame>
      <p:sp>
        <p:nvSpPr>
          <p:cNvPr id="7" name="TextBox 6"/>
          <p:cNvSpPr txBox="1"/>
          <p:nvPr/>
        </p:nvSpPr>
        <p:spPr>
          <a:xfrm>
            <a:off x="567159" y="173614"/>
            <a:ext cx="7920887" cy="400110"/>
          </a:xfrm>
          <a:prstGeom prst="rect">
            <a:avLst/>
          </a:prstGeom>
          <a:noFill/>
        </p:spPr>
        <p:txBody>
          <a:bodyPr wrap="none" rtlCol="0">
            <a:spAutoFit/>
          </a:bodyPr>
          <a:lstStyle/>
          <a:p>
            <a:r>
              <a:rPr lang="en-IN" dirty="0" smtClean="0">
                <a:solidFill>
                  <a:srgbClr val="FF0000"/>
                </a:solidFill>
              </a:rPr>
              <a:t>Resulting change in the moment of inertia of neutron star is</a:t>
            </a:r>
            <a:endParaRPr lang="en-IN" dirty="0">
              <a:solidFill>
                <a:srgbClr val="FF0000"/>
              </a:solidFill>
            </a:endParaRPr>
          </a:p>
        </p:txBody>
      </p:sp>
      <p:grpSp>
        <p:nvGrpSpPr>
          <p:cNvPr id="9" name="Group 8"/>
          <p:cNvGrpSpPr/>
          <p:nvPr/>
        </p:nvGrpSpPr>
        <p:grpSpPr>
          <a:xfrm>
            <a:off x="254644" y="1770912"/>
            <a:ext cx="4872941" cy="527445"/>
            <a:chOff x="243069" y="1909808"/>
            <a:chExt cx="4872941" cy="527445"/>
          </a:xfrm>
        </p:grpSpPr>
        <p:sp>
          <p:nvSpPr>
            <p:cNvPr id="8" name="TextBox 7"/>
            <p:cNvSpPr txBox="1"/>
            <p:nvPr/>
          </p:nvSpPr>
          <p:spPr>
            <a:xfrm>
              <a:off x="243069" y="1909808"/>
              <a:ext cx="4872941" cy="523220"/>
            </a:xfrm>
            <a:prstGeom prst="rect">
              <a:avLst/>
            </a:prstGeom>
            <a:noFill/>
          </p:spPr>
          <p:txBody>
            <a:bodyPr wrap="square" rtlCol="0">
              <a:spAutoFit/>
            </a:bodyPr>
            <a:lstStyle/>
            <a:p>
              <a:pPr algn="l"/>
              <a:r>
                <a:rPr lang="en-IN" dirty="0" smtClean="0"/>
                <a:t>We take sample values with M = M</a:t>
              </a:r>
              <a:r>
                <a:rPr lang="en-IN" sz="2800" baseline="-25000" dirty="0" smtClean="0"/>
                <a:t>o</a:t>
              </a:r>
              <a:endParaRPr lang="en-IN" dirty="0" smtClean="0"/>
            </a:p>
          </p:txBody>
        </p:sp>
        <p:sp>
          <p:nvSpPr>
            <p:cNvPr id="6" name="TextBox 5"/>
            <p:cNvSpPr txBox="1"/>
            <p:nvPr/>
          </p:nvSpPr>
          <p:spPr>
            <a:xfrm>
              <a:off x="4722472" y="2037143"/>
              <a:ext cx="289214" cy="400110"/>
            </a:xfrm>
            <a:prstGeom prst="rect">
              <a:avLst/>
            </a:prstGeom>
            <a:noFill/>
          </p:spPr>
          <p:txBody>
            <a:bodyPr wrap="square" rtlCol="0">
              <a:spAutoFit/>
            </a:bodyPr>
            <a:lstStyle/>
            <a:p>
              <a:r>
                <a:rPr lang="en-IN" dirty="0" smtClean="0"/>
                <a:t>.</a:t>
              </a:r>
              <a:endParaRPr lang="en-IN" dirty="0"/>
            </a:p>
          </p:txBody>
        </p:sp>
      </p:grpSp>
      <p:sp>
        <p:nvSpPr>
          <p:cNvPr id="10" name="TextBox 9"/>
          <p:cNvSpPr txBox="1"/>
          <p:nvPr/>
        </p:nvSpPr>
        <p:spPr>
          <a:xfrm>
            <a:off x="5243332" y="1863525"/>
            <a:ext cx="2137124" cy="400110"/>
          </a:xfrm>
          <a:prstGeom prst="rect">
            <a:avLst/>
          </a:prstGeom>
          <a:noFill/>
        </p:spPr>
        <p:txBody>
          <a:bodyPr wrap="none" rtlCol="0">
            <a:spAutoFit/>
          </a:bodyPr>
          <a:lstStyle/>
          <a:p>
            <a:r>
              <a:rPr lang="en-IN" dirty="0" smtClean="0"/>
              <a:t>and R = 10 km</a:t>
            </a:r>
            <a:endParaRPr lang="en-IN" dirty="0"/>
          </a:p>
        </p:txBody>
      </p:sp>
      <p:sp>
        <p:nvSpPr>
          <p:cNvPr id="11" name="TextBox 10"/>
          <p:cNvSpPr txBox="1"/>
          <p:nvPr/>
        </p:nvSpPr>
        <p:spPr>
          <a:xfrm>
            <a:off x="158090" y="2338081"/>
            <a:ext cx="8985909" cy="3477875"/>
          </a:xfrm>
          <a:prstGeom prst="rect">
            <a:avLst/>
          </a:prstGeom>
          <a:noFill/>
        </p:spPr>
        <p:txBody>
          <a:bodyPr wrap="square" rtlCol="0">
            <a:spAutoFit/>
          </a:bodyPr>
          <a:lstStyle/>
          <a:p>
            <a:pPr algn="l"/>
            <a:r>
              <a:rPr lang="en-IN" dirty="0" smtClean="0"/>
              <a:t>Highest sensitivity will be reached for smallest values of </a:t>
            </a:r>
            <a:r>
              <a:rPr lang="en-IN" dirty="0" smtClean="0">
                <a:latin typeface="Symbol" pitchFamily="18" charset="2"/>
              </a:rPr>
              <a:t>l  </a:t>
            </a:r>
            <a:r>
              <a:rPr lang="en-IN" dirty="0" smtClean="0">
                <a:latin typeface="+mj-lt"/>
              </a:rPr>
              <a:t>(above </a:t>
            </a:r>
          </a:p>
          <a:p>
            <a:pPr algn="l"/>
            <a:r>
              <a:rPr lang="en-IN" dirty="0" smtClean="0">
                <a:latin typeface="+mj-lt"/>
              </a:rPr>
              <a:t>equations valid for static case, this requires </a:t>
            </a:r>
            <a:r>
              <a:rPr lang="en-IN" dirty="0" smtClean="0">
                <a:latin typeface="Symbol" pitchFamily="18" charset="2"/>
              </a:rPr>
              <a:t>l  </a:t>
            </a:r>
            <a:r>
              <a:rPr lang="en-IN" dirty="0" smtClean="0">
                <a:latin typeface="+mj-lt"/>
              </a:rPr>
              <a:t>to be much larger </a:t>
            </a:r>
          </a:p>
          <a:p>
            <a:pPr algn="l"/>
            <a:r>
              <a:rPr lang="en-IN" dirty="0" smtClean="0">
                <a:latin typeface="+mj-lt"/>
              </a:rPr>
              <a:t>than NS radius,  range of frequencies we consider are below kHz)</a:t>
            </a:r>
          </a:p>
          <a:p>
            <a:pPr algn="l"/>
            <a:endParaRPr lang="en-IN" dirty="0" smtClean="0">
              <a:latin typeface="+mj-lt"/>
            </a:endParaRPr>
          </a:p>
          <a:p>
            <a:pPr algn="l"/>
            <a:r>
              <a:rPr lang="en-IN" dirty="0" smtClean="0">
                <a:solidFill>
                  <a:srgbClr val="FF0000"/>
                </a:solidFill>
                <a:latin typeface="+mj-lt"/>
              </a:rPr>
              <a:t>As a typical astrophysical source of GW, we take binary neutron</a:t>
            </a:r>
          </a:p>
          <a:p>
            <a:pPr algn="l"/>
            <a:r>
              <a:rPr lang="en-IN" dirty="0" smtClean="0">
                <a:solidFill>
                  <a:srgbClr val="FF0000"/>
                </a:solidFill>
                <a:latin typeface="+mj-lt"/>
              </a:rPr>
              <a:t>Star (BNS) merger, such as the one detected by LIGO/Virgo</a:t>
            </a:r>
          </a:p>
          <a:p>
            <a:pPr algn="l"/>
            <a:endParaRPr lang="en-IN" dirty="0" smtClean="0">
              <a:solidFill>
                <a:srgbClr val="FF0000"/>
              </a:solidFill>
              <a:latin typeface="+mj-lt"/>
            </a:endParaRPr>
          </a:p>
          <a:p>
            <a:pPr algn="l"/>
            <a:r>
              <a:rPr lang="en-IN" dirty="0" smtClean="0">
                <a:solidFill>
                  <a:srgbClr val="FF0000"/>
                </a:solidFill>
                <a:latin typeface="+mj-lt"/>
              </a:rPr>
              <a:t>The highest value of GW frequency being about 1 kHz.  </a:t>
            </a:r>
          </a:p>
          <a:p>
            <a:pPr algn="l"/>
            <a:endParaRPr lang="en-IN" dirty="0" smtClean="0">
              <a:solidFill>
                <a:srgbClr val="FF0000"/>
              </a:solidFill>
              <a:latin typeface="+mj-lt"/>
            </a:endParaRPr>
          </a:p>
          <a:p>
            <a:pPr algn="l"/>
            <a:r>
              <a:rPr lang="en-IN" dirty="0" smtClean="0">
                <a:solidFill>
                  <a:srgbClr val="FF0000"/>
                </a:solidFill>
                <a:latin typeface="+mj-lt"/>
              </a:rPr>
              <a:t>Then, we get (with k</a:t>
            </a:r>
            <a:r>
              <a:rPr lang="en-IN" baseline="-25000" dirty="0" smtClean="0">
                <a:solidFill>
                  <a:srgbClr val="FF0000"/>
                </a:solidFill>
                <a:latin typeface="+mj-lt"/>
              </a:rPr>
              <a:t>2 </a:t>
            </a:r>
            <a:r>
              <a:rPr lang="en-IN" dirty="0" smtClean="0">
                <a:solidFill>
                  <a:srgbClr val="FF0000"/>
                </a:solidFill>
                <a:latin typeface="+mj-lt"/>
              </a:rPr>
              <a:t>= 0.1 as a sample value)</a:t>
            </a:r>
          </a:p>
          <a:p>
            <a:pPr algn="l"/>
            <a:endParaRPr lang="en-IN" dirty="0"/>
          </a:p>
        </p:txBody>
      </p:sp>
      <p:graphicFrame>
        <p:nvGraphicFramePr>
          <p:cNvPr id="324613" name="Object 3"/>
          <p:cNvGraphicFramePr>
            <a:graphicFrameLocks noChangeAspect="1"/>
          </p:cNvGraphicFramePr>
          <p:nvPr/>
        </p:nvGraphicFramePr>
        <p:xfrm>
          <a:off x="3251200" y="5630863"/>
          <a:ext cx="1941513" cy="931862"/>
        </p:xfrm>
        <a:graphic>
          <a:graphicData uri="http://schemas.openxmlformats.org/presentationml/2006/ole">
            <p:oleObj spid="_x0000_s324613" name="Equation" r:id="rId4" imgW="825480" imgH="393480" progId="Equation.3">
              <p:embed/>
            </p:oleObj>
          </a:graphicData>
        </a:graphic>
      </p:graphicFrame>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0471" y="162031"/>
            <a:ext cx="8611564" cy="5550237"/>
          </a:xfrm>
          <a:prstGeom prst="rect">
            <a:avLst/>
          </a:prstGeom>
          <a:noFill/>
        </p:spPr>
        <p:txBody>
          <a:bodyPr wrap="square" rtlCol="0">
            <a:spAutoFit/>
          </a:bodyPr>
          <a:lstStyle/>
          <a:p>
            <a:pPr algn="l"/>
            <a:r>
              <a:rPr lang="en-IN" dirty="0" smtClean="0"/>
              <a:t>LIGO-Virgo detected BNS merger event:</a:t>
            </a:r>
          </a:p>
          <a:p>
            <a:pPr algn="l"/>
            <a:r>
              <a:rPr lang="en-IN" dirty="0" smtClean="0"/>
              <a:t>             </a:t>
            </a:r>
            <a:r>
              <a:rPr lang="en-IN" dirty="0" smtClean="0">
                <a:solidFill>
                  <a:srgbClr val="FF0000"/>
                </a:solidFill>
              </a:rPr>
              <a:t>Peak signal strength    </a:t>
            </a:r>
            <a:r>
              <a:rPr lang="en-IN" sz="2400" dirty="0" smtClean="0">
                <a:solidFill>
                  <a:srgbClr val="FF0000"/>
                </a:solidFill>
              </a:rPr>
              <a:t>h  ~ 10</a:t>
            </a:r>
            <a:r>
              <a:rPr lang="en-IN" sz="2400" baseline="30000" dirty="0" smtClean="0">
                <a:solidFill>
                  <a:srgbClr val="FF0000"/>
                </a:solidFill>
              </a:rPr>
              <a:t>-19</a:t>
            </a:r>
            <a:endParaRPr lang="en-IN" sz="2400" dirty="0" smtClean="0">
              <a:solidFill>
                <a:srgbClr val="FF0000"/>
              </a:solidFill>
            </a:endParaRPr>
          </a:p>
          <a:p>
            <a:pPr algn="l"/>
            <a:r>
              <a:rPr lang="en-IN" dirty="0" smtClean="0">
                <a:solidFill>
                  <a:srgbClr val="FF0000"/>
                </a:solidFill>
              </a:rPr>
              <a:t> </a:t>
            </a:r>
          </a:p>
          <a:p>
            <a:pPr algn="l"/>
            <a:r>
              <a:rPr lang="en-IN" dirty="0" smtClean="0">
                <a:solidFill>
                  <a:srgbClr val="FF0000"/>
                </a:solidFill>
              </a:rPr>
              <a:t>Source distance from earth  ~ about 130 million light years.</a:t>
            </a:r>
          </a:p>
          <a:p>
            <a:pPr algn="l"/>
            <a:endParaRPr lang="en-IN" baseline="30000" dirty="0" smtClean="0">
              <a:solidFill>
                <a:srgbClr val="FF0000"/>
              </a:solidFill>
            </a:endParaRPr>
          </a:p>
          <a:p>
            <a:pPr algn="l"/>
            <a:endParaRPr lang="en-IN" baseline="30000" dirty="0" smtClean="0"/>
          </a:p>
          <a:p>
            <a:pPr algn="l"/>
            <a:r>
              <a:rPr lang="en-IN" baseline="30000" dirty="0" smtClean="0"/>
              <a:t>  </a:t>
            </a:r>
            <a:r>
              <a:rPr lang="en-IN" dirty="0" smtClean="0"/>
              <a:t>The  Detector neutron star (pulsar)  could be very close to it,</a:t>
            </a:r>
          </a:p>
          <a:p>
            <a:pPr algn="l"/>
            <a:r>
              <a:rPr lang="en-IN" dirty="0" smtClean="0"/>
              <a:t>Suppose it was at 100 light year distance from the BNS merger</a:t>
            </a:r>
          </a:p>
          <a:p>
            <a:pPr algn="l"/>
            <a:endParaRPr lang="en-IN" dirty="0" smtClean="0"/>
          </a:p>
          <a:p>
            <a:pPr algn="l"/>
            <a:r>
              <a:rPr lang="en-IN" dirty="0" smtClean="0">
                <a:solidFill>
                  <a:srgbClr val="FF0000"/>
                </a:solidFill>
              </a:rPr>
              <a:t>(Note: Most neutron stars/pulsars are in globular clusters</a:t>
            </a:r>
          </a:p>
          <a:p>
            <a:pPr algn="l"/>
            <a:r>
              <a:rPr lang="en-IN" dirty="0" smtClean="0">
                <a:solidFill>
                  <a:srgbClr val="FF0000"/>
                </a:solidFill>
              </a:rPr>
              <a:t>With very dense cores, so very likely case).</a:t>
            </a:r>
          </a:p>
          <a:p>
            <a:pPr algn="l"/>
            <a:endParaRPr lang="en-IN" dirty="0" smtClean="0"/>
          </a:p>
          <a:p>
            <a:pPr algn="l"/>
            <a:r>
              <a:rPr lang="en-IN" dirty="0" smtClean="0">
                <a:solidFill>
                  <a:srgbClr val="000099"/>
                </a:solidFill>
              </a:rPr>
              <a:t>Then the GW strength at the pulsar will be   </a:t>
            </a:r>
            <a:r>
              <a:rPr lang="en-IN" sz="2400" dirty="0" smtClean="0">
                <a:solidFill>
                  <a:srgbClr val="000099"/>
                </a:solidFill>
              </a:rPr>
              <a:t>h ~ 10</a:t>
            </a:r>
            <a:r>
              <a:rPr lang="en-IN" sz="2400" baseline="30000" dirty="0" smtClean="0">
                <a:solidFill>
                  <a:srgbClr val="000099"/>
                </a:solidFill>
              </a:rPr>
              <a:t>-13</a:t>
            </a:r>
            <a:r>
              <a:rPr lang="en-IN" sz="2400" dirty="0" smtClean="0">
                <a:solidFill>
                  <a:srgbClr val="000099"/>
                </a:solidFill>
              </a:rPr>
              <a:t> </a:t>
            </a:r>
          </a:p>
          <a:p>
            <a:pPr algn="l"/>
            <a:endParaRPr lang="en-IN" dirty="0" smtClean="0">
              <a:solidFill>
                <a:srgbClr val="000099"/>
              </a:solidFill>
            </a:endParaRPr>
          </a:p>
          <a:p>
            <a:pPr algn="l"/>
            <a:r>
              <a:rPr lang="en-IN" dirty="0" smtClean="0">
                <a:solidFill>
                  <a:srgbClr val="000099"/>
                </a:solidFill>
              </a:rPr>
              <a:t>Resulting fractional change in moment of inertia (for the </a:t>
            </a:r>
          </a:p>
          <a:p>
            <a:pPr algn="l"/>
            <a:r>
              <a:rPr lang="en-IN" dirty="0" smtClean="0">
                <a:solidFill>
                  <a:srgbClr val="000099"/>
                </a:solidFill>
              </a:rPr>
              <a:t>Relevant component),  hence change in spin rate, will be</a:t>
            </a:r>
          </a:p>
          <a:p>
            <a:pPr algn="l"/>
            <a:endParaRPr lang="en-IN" dirty="0" smtClean="0"/>
          </a:p>
          <a:p>
            <a:pPr algn="l"/>
            <a:endParaRPr lang="en-IN" dirty="0"/>
          </a:p>
        </p:txBody>
      </p:sp>
      <p:graphicFrame>
        <p:nvGraphicFramePr>
          <p:cNvPr id="324612" name="Object 3"/>
          <p:cNvGraphicFramePr>
            <a:graphicFrameLocks noChangeAspect="1"/>
          </p:cNvGraphicFramePr>
          <p:nvPr/>
        </p:nvGraphicFramePr>
        <p:xfrm>
          <a:off x="3145625" y="5150728"/>
          <a:ext cx="1978588" cy="752222"/>
        </p:xfrm>
        <a:graphic>
          <a:graphicData uri="http://schemas.openxmlformats.org/presentationml/2006/ole">
            <p:oleObj spid="_x0000_s343043" name="Equation" r:id="rId3" imgW="1041120" imgH="393480" progId="Equation.3">
              <p:embed/>
            </p:oleObj>
          </a:graphicData>
        </a:graphic>
      </p:graphicFrame>
      <p:sp>
        <p:nvSpPr>
          <p:cNvPr id="4" name="TextBox 3"/>
          <p:cNvSpPr txBox="1"/>
          <p:nvPr/>
        </p:nvSpPr>
        <p:spPr>
          <a:xfrm>
            <a:off x="231463" y="6030409"/>
            <a:ext cx="8658845" cy="707886"/>
          </a:xfrm>
          <a:prstGeom prst="rect">
            <a:avLst/>
          </a:prstGeom>
          <a:noFill/>
        </p:spPr>
        <p:txBody>
          <a:bodyPr wrap="none" rtlCol="0">
            <a:spAutoFit/>
          </a:bodyPr>
          <a:lstStyle/>
          <a:p>
            <a:r>
              <a:rPr lang="en-IN" dirty="0" smtClean="0"/>
              <a:t>If detector pulsar was 10000 light years away from BNS merger: </a:t>
            </a:r>
          </a:p>
          <a:p>
            <a:r>
              <a:rPr lang="en-IN" dirty="0" smtClean="0"/>
              <a:t>This number will be ~ 10</a:t>
            </a:r>
            <a:r>
              <a:rPr lang="en-IN" baseline="30000" dirty="0" smtClean="0"/>
              <a:t>-17</a:t>
            </a:r>
            <a:endParaRPr lang="en-IN"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205" y="416681"/>
            <a:ext cx="8700780" cy="5940088"/>
          </a:xfrm>
          <a:prstGeom prst="rect">
            <a:avLst/>
          </a:prstGeom>
          <a:noFill/>
        </p:spPr>
        <p:txBody>
          <a:bodyPr wrap="none" rtlCol="0">
            <a:spAutoFit/>
          </a:bodyPr>
          <a:lstStyle/>
          <a:p>
            <a:pPr algn="l"/>
            <a:r>
              <a:rPr lang="en-IN" dirty="0" smtClean="0">
                <a:solidFill>
                  <a:srgbClr val="000099"/>
                </a:solidFill>
              </a:rPr>
              <a:t>Such fractional changes in the spin rate of pulsars should be</a:t>
            </a:r>
          </a:p>
          <a:p>
            <a:pPr algn="l"/>
            <a:r>
              <a:rPr lang="en-IN" dirty="0" smtClean="0">
                <a:solidFill>
                  <a:srgbClr val="000099"/>
                </a:solidFill>
              </a:rPr>
              <a:t>Detectable by precision measurements of the pulses</a:t>
            </a:r>
          </a:p>
          <a:p>
            <a:pPr algn="l"/>
            <a:endParaRPr lang="en-IN" dirty="0" smtClean="0">
              <a:solidFill>
                <a:srgbClr val="000099"/>
              </a:solidFill>
            </a:endParaRPr>
          </a:p>
          <a:p>
            <a:pPr algn="l"/>
            <a:r>
              <a:rPr lang="en-IN" dirty="0" smtClean="0">
                <a:solidFill>
                  <a:srgbClr val="FF0000"/>
                </a:solidFill>
              </a:rPr>
              <a:t>For millisecond pulsars, accuracy of pulse timings have been</a:t>
            </a:r>
          </a:p>
          <a:p>
            <a:pPr algn="l"/>
            <a:r>
              <a:rPr lang="en-IN" dirty="0" smtClean="0">
                <a:solidFill>
                  <a:srgbClr val="FF0000"/>
                </a:solidFill>
              </a:rPr>
              <a:t> measured to an accuracy better than 10</a:t>
            </a:r>
            <a:r>
              <a:rPr lang="en-IN" baseline="30000" dirty="0" smtClean="0">
                <a:solidFill>
                  <a:srgbClr val="FF0000"/>
                </a:solidFill>
              </a:rPr>
              <a:t>-15</a:t>
            </a:r>
            <a:r>
              <a:rPr lang="en-IN" dirty="0" smtClean="0">
                <a:solidFill>
                  <a:srgbClr val="FF0000"/>
                </a:solidFill>
              </a:rPr>
              <a:t>  - 10</a:t>
            </a:r>
            <a:r>
              <a:rPr lang="en-IN" baseline="30000" dirty="0" smtClean="0">
                <a:solidFill>
                  <a:srgbClr val="FF0000"/>
                </a:solidFill>
              </a:rPr>
              <a:t>-17 </a:t>
            </a:r>
            <a:r>
              <a:rPr lang="en-IN" dirty="0" smtClean="0">
                <a:solidFill>
                  <a:srgbClr val="FF0000"/>
                </a:solidFill>
              </a:rPr>
              <a:t> seconds.</a:t>
            </a:r>
          </a:p>
          <a:p>
            <a:pPr algn="l"/>
            <a:endParaRPr lang="en-IN" dirty="0" smtClean="0">
              <a:solidFill>
                <a:srgbClr val="000099"/>
              </a:solidFill>
            </a:endParaRPr>
          </a:p>
          <a:p>
            <a:pPr algn="l"/>
            <a:endParaRPr lang="en-IN" dirty="0" smtClean="0">
              <a:solidFill>
                <a:srgbClr val="000099"/>
              </a:solidFill>
            </a:endParaRPr>
          </a:p>
          <a:p>
            <a:pPr algn="l"/>
            <a:r>
              <a:rPr lang="en-IN" dirty="0" smtClean="0">
                <a:solidFill>
                  <a:srgbClr val="000099"/>
                </a:solidFill>
              </a:rPr>
              <a:t>Note:  Such remarkable accuracy for pulse timings typically</a:t>
            </a:r>
          </a:p>
          <a:p>
            <a:pPr algn="l"/>
            <a:r>
              <a:rPr lang="en-IN" dirty="0" smtClean="0">
                <a:solidFill>
                  <a:srgbClr val="000099"/>
                </a:solidFill>
              </a:rPr>
              <a:t>requires folding over large number of pulses, for a short</a:t>
            </a:r>
          </a:p>
          <a:p>
            <a:pPr algn="l"/>
            <a:r>
              <a:rPr lang="en-IN" dirty="0" smtClean="0">
                <a:solidFill>
                  <a:srgbClr val="000099"/>
                </a:solidFill>
              </a:rPr>
              <a:t>GW pulse is it possible?</a:t>
            </a:r>
          </a:p>
          <a:p>
            <a:pPr algn="l"/>
            <a:endParaRPr lang="en-IN" dirty="0" smtClean="0">
              <a:solidFill>
                <a:srgbClr val="000099"/>
              </a:solidFill>
            </a:endParaRPr>
          </a:p>
          <a:p>
            <a:pPr algn="l"/>
            <a:r>
              <a:rPr lang="en-IN" dirty="0" smtClean="0">
                <a:solidFill>
                  <a:srgbClr val="FF0000"/>
                </a:solidFill>
              </a:rPr>
              <a:t>Important: Neutron star acting as a Weber detector at resonance</a:t>
            </a:r>
          </a:p>
          <a:p>
            <a:pPr algn="l"/>
            <a:r>
              <a:rPr lang="en-IN" dirty="0" smtClean="0">
                <a:solidFill>
                  <a:srgbClr val="FF0000"/>
                </a:solidFill>
              </a:rPr>
              <a:t>will exhibit </a:t>
            </a:r>
            <a:r>
              <a:rPr lang="en-IN" b="1" dirty="0" smtClean="0">
                <a:solidFill>
                  <a:srgbClr val="FF0000"/>
                </a:solidFill>
              </a:rPr>
              <a:t>Ringing</a:t>
            </a:r>
            <a:r>
              <a:rPr lang="en-IN" dirty="0" smtClean="0">
                <a:solidFill>
                  <a:srgbClr val="FF0000"/>
                </a:solidFill>
              </a:rPr>
              <a:t> effect. </a:t>
            </a:r>
          </a:p>
          <a:p>
            <a:pPr algn="l"/>
            <a:endParaRPr lang="en-IN" dirty="0" smtClean="0">
              <a:solidFill>
                <a:srgbClr val="FF0000"/>
              </a:solidFill>
            </a:endParaRPr>
          </a:p>
          <a:p>
            <a:pPr algn="l"/>
            <a:r>
              <a:rPr lang="en-IN" dirty="0" smtClean="0">
                <a:solidFill>
                  <a:srgbClr val="FF0000"/>
                </a:solidFill>
              </a:rPr>
              <a:t>(This is how Weber detector achieves very high accuracy).</a:t>
            </a:r>
          </a:p>
          <a:p>
            <a:pPr algn="l"/>
            <a:endParaRPr lang="en-IN" dirty="0" smtClean="0">
              <a:solidFill>
                <a:srgbClr val="000099"/>
              </a:solidFill>
            </a:endParaRPr>
          </a:p>
          <a:p>
            <a:pPr algn="l"/>
            <a:r>
              <a:rPr lang="en-IN" dirty="0" smtClean="0">
                <a:solidFill>
                  <a:srgbClr val="000099"/>
                </a:solidFill>
              </a:rPr>
              <a:t> Thus, even for a GW pulse its effects will be present in the pulsar</a:t>
            </a:r>
          </a:p>
          <a:p>
            <a:pPr algn="l"/>
            <a:r>
              <a:rPr lang="en-IN" dirty="0" smtClean="0">
                <a:solidFill>
                  <a:srgbClr val="000099"/>
                </a:solidFill>
              </a:rPr>
              <a:t>signal for a much larger duration, hence folding should be</a:t>
            </a:r>
          </a:p>
          <a:p>
            <a:pPr algn="l"/>
            <a:r>
              <a:rPr lang="en-IN" dirty="0" smtClean="0">
                <a:solidFill>
                  <a:srgbClr val="000099"/>
                </a:solidFill>
              </a:rPr>
              <a:t>Possible.  </a:t>
            </a:r>
            <a:endParaRPr lang="en-IN" dirty="0">
              <a:solidFill>
                <a:srgbClr val="000099"/>
              </a:solidFill>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 y="196756"/>
            <a:ext cx="9185528" cy="6555641"/>
          </a:xfrm>
          <a:prstGeom prst="rect">
            <a:avLst/>
          </a:prstGeom>
          <a:noFill/>
        </p:spPr>
        <p:txBody>
          <a:bodyPr wrap="none" rtlCol="0">
            <a:spAutoFit/>
          </a:bodyPr>
          <a:lstStyle/>
          <a:p>
            <a:r>
              <a:rPr lang="en-IN" dirty="0" smtClean="0">
                <a:solidFill>
                  <a:srgbClr val="FF0000"/>
                </a:solidFill>
              </a:rPr>
              <a:t>Possibility of Resonant Enhancement:</a:t>
            </a:r>
          </a:p>
          <a:p>
            <a:endParaRPr lang="en-IN" dirty="0" smtClean="0"/>
          </a:p>
          <a:p>
            <a:pPr algn="l"/>
            <a:r>
              <a:rPr lang="en-IN" dirty="0" smtClean="0"/>
              <a:t>Above estimates for pulsar spin rate changes did not  account</a:t>
            </a:r>
          </a:p>
          <a:p>
            <a:pPr algn="l"/>
            <a:r>
              <a:rPr lang="en-IN" dirty="0" smtClean="0"/>
              <a:t>for resonance, which can dramatically increase the effects of GW.</a:t>
            </a:r>
          </a:p>
          <a:p>
            <a:pPr algn="l"/>
            <a:endParaRPr lang="en-IN" dirty="0" smtClean="0"/>
          </a:p>
          <a:p>
            <a:pPr algn="l"/>
            <a:r>
              <a:rPr lang="en-IN" dirty="0" smtClean="0">
                <a:solidFill>
                  <a:srgbClr val="000099"/>
                </a:solidFill>
              </a:rPr>
              <a:t>For example: Resonant tidal deformations from orbiting binaries </a:t>
            </a:r>
          </a:p>
          <a:p>
            <a:pPr algn="l"/>
            <a:r>
              <a:rPr lang="en-IN" dirty="0" smtClean="0">
                <a:solidFill>
                  <a:srgbClr val="000099"/>
                </a:solidFill>
              </a:rPr>
              <a:t>Can lead to rupture of NS crust</a:t>
            </a:r>
            <a:r>
              <a:rPr lang="en-IN" b="1" dirty="0" smtClean="0">
                <a:solidFill>
                  <a:srgbClr val="000099"/>
                </a:solidFill>
              </a:rPr>
              <a:t>.  It has been argued that viscous</a:t>
            </a:r>
          </a:p>
          <a:p>
            <a:pPr algn="l"/>
            <a:r>
              <a:rPr lang="en-IN" b="1" dirty="0" smtClean="0">
                <a:solidFill>
                  <a:srgbClr val="000099"/>
                </a:solidFill>
              </a:rPr>
              <a:t>Effects may not be very dominant for the relevant time scales.</a:t>
            </a:r>
          </a:p>
          <a:p>
            <a:pPr algn="l"/>
            <a:endParaRPr lang="en-IN" b="1" dirty="0" smtClean="0">
              <a:solidFill>
                <a:srgbClr val="000099"/>
              </a:solidFill>
            </a:endParaRPr>
          </a:p>
          <a:p>
            <a:pPr algn="l"/>
            <a:r>
              <a:rPr lang="en-IN" dirty="0" smtClean="0">
                <a:solidFill>
                  <a:srgbClr val="000099"/>
                </a:solidFill>
              </a:rPr>
              <a:t>More precisely, one needs to know the quality factor Q for NS interior</a:t>
            </a:r>
          </a:p>
          <a:p>
            <a:pPr algn="l"/>
            <a:endParaRPr lang="en-IN" dirty="0" smtClean="0">
              <a:solidFill>
                <a:srgbClr val="000099"/>
              </a:solidFill>
            </a:endParaRPr>
          </a:p>
          <a:p>
            <a:pPr algn="l"/>
            <a:r>
              <a:rPr lang="en-IN" dirty="0" smtClean="0">
                <a:solidFill>
                  <a:srgbClr val="000099"/>
                </a:solidFill>
              </a:rPr>
              <a:t>For specific modes, the resonant frequencies of NS can be in the</a:t>
            </a:r>
          </a:p>
          <a:p>
            <a:pPr algn="l"/>
            <a:r>
              <a:rPr lang="en-IN" dirty="0" smtClean="0">
                <a:solidFill>
                  <a:srgbClr val="000099"/>
                </a:solidFill>
              </a:rPr>
              <a:t>Range of 100 Hz to 1 kHz.</a:t>
            </a:r>
          </a:p>
          <a:p>
            <a:pPr algn="l"/>
            <a:endParaRPr lang="en-IN" dirty="0" smtClean="0">
              <a:solidFill>
                <a:srgbClr val="000099"/>
              </a:solidFill>
            </a:endParaRPr>
          </a:p>
          <a:p>
            <a:pPr algn="l"/>
            <a:r>
              <a:rPr lang="en-IN" dirty="0" smtClean="0">
                <a:solidFill>
                  <a:srgbClr val="000099"/>
                </a:solidFill>
              </a:rPr>
              <a:t> Note, this is precisely the range relevant for a typical BNS merger</a:t>
            </a:r>
          </a:p>
          <a:p>
            <a:pPr algn="l"/>
            <a:r>
              <a:rPr lang="en-IN" dirty="0" smtClean="0">
                <a:solidFill>
                  <a:srgbClr val="000099"/>
                </a:solidFill>
              </a:rPr>
              <a:t>GW source, also for BH mergers of suitable masses.</a:t>
            </a:r>
          </a:p>
          <a:p>
            <a:pPr algn="l"/>
            <a:endParaRPr lang="en-IN" dirty="0" smtClean="0">
              <a:solidFill>
                <a:srgbClr val="000099"/>
              </a:solidFill>
            </a:endParaRPr>
          </a:p>
          <a:p>
            <a:pPr algn="l"/>
            <a:r>
              <a:rPr lang="en-IN" dirty="0" smtClean="0">
                <a:solidFill>
                  <a:srgbClr val="FF0000"/>
                </a:solidFill>
              </a:rPr>
              <a:t>Thus: the possibility remains that resonance effects may lead to</a:t>
            </a:r>
          </a:p>
          <a:p>
            <a:pPr algn="l"/>
            <a:r>
              <a:rPr lang="en-IN" dirty="0" smtClean="0">
                <a:solidFill>
                  <a:srgbClr val="FF0000"/>
                </a:solidFill>
              </a:rPr>
              <a:t>Significant enhancement of the effect of GW on NS spin rate change</a:t>
            </a:r>
          </a:p>
          <a:p>
            <a:pPr algn="l"/>
            <a:endParaRPr lang="en-IN" dirty="0" smtClean="0">
              <a:solidFill>
                <a:srgbClr val="FF0000"/>
              </a:solidFill>
            </a:endParaRPr>
          </a:p>
          <a:p>
            <a:pPr algn="l"/>
            <a:endParaRPr lang="en-IN" dirty="0">
              <a:solidFill>
                <a:srgbClr val="000099"/>
              </a:solidFill>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84" y="196756"/>
            <a:ext cx="8680518" cy="6555641"/>
          </a:xfrm>
          <a:prstGeom prst="rect">
            <a:avLst/>
          </a:prstGeom>
          <a:noFill/>
        </p:spPr>
        <p:txBody>
          <a:bodyPr wrap="none" rtlCol="0">
            <a:spAutoFit/>
          </a:bodyPr>
          <a:lstStyle/>
          <a:p>
            <a:pPr algn="l"/>
            <a:r>
              <a:rPr lang="en-IN" dirty="0" smtClean="0"/>
              <a:t>Resonant Enhancement:.......</a:t>
            </a:r>
          </a:p>
          <a:p>
            <a:pPr algn="l"/>
            <a:r>
              <a:rPr lang="en-IN" dirty="0" smtClean="0"/>
              <a:t> However, resonance enhancement generally requires sustained</a:t>
            </a:r>
          </a:p>
          <a:p>
            <a:pPr algn="l"/>
            <a:r>
              <a:rPr lang="en-IN" dirty="0" smtClean="0"/>
              <a:t>Signal, which is unlikely for the case of a burst of GW</a:t>
            </a:r>
          </a:p>
          <a:p>
            <a:pPr algn="l"/>
            <a:endParaRPr lang="en-IN" dirty="0" smtClean="0"/>
          </a:p>
          <a:p>
            <a:pPr algn="l"/>
            <a:r>
              <a:rPr lang="en-IN" dirty="0" smtClean="0">
                <a:solidFill>
                  <a:srgbClr val="FF0000"/>
                </a:solidFill>
              </a:rPr>
              <a:t>Again, we recall: for Weber detector, use of material of very high</a:t>
            </a:r>
          </a:p>
          <a:p>
            <a:pPr algn="l"/>
            <a:r>
              <a:rPr lang="en-IN" dirty="0" smtClean="0">
                <a:solidFill>
                  <a:srgbClr val="FF0000"/>
                </a:solidFill>
              </a:rPr>
              <a:t>Quality factor (with Q factor of order 10</a:t>
            </a:r>
            <a:r>
              <a:rPr lang="en-IN" baseline="30000" dirty="0" smtClean="0">
                <a:solidFill>
                  <a:srgbClr val="FF0000"/>
                </a:solidFill>
              </a:rPr>
              <a:t>6</a:t>
            </a:r>
            <a:r>
              <a:rPr lang="en-IN" dirty="0" smtClean="0">
                <a:solidFill>
                  <a:srgbClr val="FF0000"/>
                </a:solidFill>
              </a:rPr>
              <a:t> ) was important.</a:t>
            </a:r>
          </a:p>
          <a:p>
            <a:pPr algn="l"/>
            <a:endParaRPr lang="en-IN" dirty="0" smtClean="0"/>
          </a:p>
          <a:p>
            <a:pPr algn="l"/>
            <a:r>
              <a:rPr lang="en-IN" dirty="0" smtClean="0"/>
              <a:t>This is not only for resonant enhancement effect,</a:t>
            </a:r>
          </a:p>
          <a:p>
            <a:pPr algn="l"/>
            <a:endParaRPr lang="en-IN" dirty="0" smtClean="0"/>
          </a:p>
          <a:p>
            <a:pPr algn="l"/>
            <a:r>
              <a:rPr lang="en-IN" dirty="0" smtClean="0">
                <a:solidFill>
                  <a:srgbClr val="000099"/>
                </a:solidFill>
              </a:rPr>
              <a:t>Also, even for a short GW pulse, there is </a:t>
            </a:r>
            <a:r>
              <a:rPr lang="en-IN" b="1" dirty="0" smtClean="0">
                <a:solidFill>
                  <a:srgbClr val="FF0000"/>
                </a:solidFill>
              </a:rPr>
              <a:t>strong Ringing effect</a:t>
            </a:r>
          </a:p>
          <a:p>
            <a:pPr algn="l"/>
            <a:r>
              <a:rPr lang="en-IN" b="1" dirty="0" smtClean="0">
                <a:solidFill>
                  <a:srgbClr val="FF0000"/>
                </a:solidFill>
              </a:rPr>
              <a:t>for a Weber detector operating at resonance </a:t>
            </a:r>
          </a:p>
          <a:p>
            <a:pPr algn="l"/>
            <a:r>
              <a:rPr lang="en-IN" dirty="0" smtClean="0">
                <a:solidFill>
                  <a:srgbClr val="000099"/>
                </a:solidFill>
              </a:rPr>
              <a:t>which helps in enhancing signal to noise ratio.</a:t>
            </a:r>
          </a:p>
          <a:p>
            <a:pPr algn="l"/>
            <a:endParaRPr lang="en-IN" dirty="0" smtClean="0">
              <a:solidFill>
                <a:srgbClr val="000099"/>
              </a:solidFill>
            </a:endParaRPr>
          </a:p>
          <a:p>
            <a:pPr algn="l"/>
            <a:r>
              <a:rPr lang="en-IN" dirty="0" smtClean="0">
                <a:solidFill>
                  <a:srgbClr val="000099"/>
                </a:solidFill>
              </a:rPr>
              <a:t> Due to this ringing effect, the detector continues to vibrate in</a:t>
            </a:r>
          </a:p>
          <a:p>
            <a:pPr algn="l"/>
            <a:r>
              <a:rPr lang="en-IN" dirty="0" smtClean="0">
                <a:solidFill>
                  <a:srgbClr val="000099"/>
                </a:solidFill>
              </a:rPr>
              <a:t>The resonance mode for significant time even after the passing</a:t>
            </a:r>
          </a:p>
          <a:p>
            <a:pPr algn="l"/>
            <a:r>
              <a:rPr lang="en-IN" dirty="0" smtClean="0">
                <a:solidFill>
                  <a:srgbClr val="000099"/>
                </a:solidFill>
              </a:rPr>
              <a:t>Of the GW pulse through the detector (due to energy absorbed</a:t>
            </a:r>
          </a:p>
          <a:p>
            <a:pPr algn="l"/>
            <a:r>
              <a:rPr lang="en-IN" dirty="0" smtClean="0">
                <a:solidFill>
                  <a:srgbClr val="000099"/>
                </a:solidFill>
              </a:rPr>
              <a:t>From the pulse in the resonant mode).</a:t>
            </a:r>
          </a:p>
          <a:p>
            <a:pPr algn="l"/>
            <a:endParaRPr lang="en-IN" dirty="0" smtClean="0">
              <a:solidFill>
                <a:srgbClr val="FF0000"/>
              </a:solidFill>
            </a:endParaRPr>
          </a:p>
          <a:p>
            <a:pPr algn="l"/>
            <a:r>
              <a:rPr lang="en-IN" dirty="0" smtClean="0">
                <a:solidFill>
                  <a:srgbClr val="FF0000"/>
                </a:solidFill>
              </a:rPr>
              <a:t>For example: for a GW pulse lasting a few ms, the resonant bar</a:t>
            </a:r>
          </a:p>
          <a:p>
            <a:pPr algn="l"/>
            <a:r>
              <a:rPr lang="en-IN" dirty="0" smtClean="0">
                <a:solidFill>
                  <a:srgbClr val="FF0000"/>
                </a:solidFill>
              </a:rPr>
              <a:t>Can continue to ring for time of order 10 minutes with same</a:t>
            </a:r>
          </a:p>
          <a:p>
            <a:pPr algn="l"/>
            <a:r>
              <a:rPr lang="en-IN" dirty="0" smtClean="0">
                <a:solidFill>
                  <a:srgbClr val="FF0000"/>
                </a:solidFill>
              </a:rPr>
              <a:t>Frequency, thereby allowing separation between noise and signal </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84" y="196756"/>
            <a:ext cx="8640507" cy="6555641"/>
          </a:xfrm>
          <a:prstGeom prst="rect">
            <a:avLst/>
          </a:prstGeom>
          <a:noFill/>
        </p:spPr>
        <p:txBody>
          <a:bodyPr wrap="none" rtlCol="0">
            <a:spAutoFit/>
          </a:bodyPr>
          <a:lstStyle/>
          <a:p>
            <a:pPr algn="l"/>
            <a:r>
              <a:rPr lang="en-IN" b="1" dirty="0" smtClean="0">
                <a:solidFill>
                  <a:srgbClr val="FF0000"/>
                </a:solidFill>
              </a:rPr>
              <a:t>Resonant enhancement for NS:</a:t>
            </a:r>
          </a:p>
          <a:p>
            <a:pPr algn="l"/>
            <a:r>
              <a:rPr lang="en-IN" dirty="0" smtClean="0">
                <a:solidFill>
                  <a:srgbClr val="000099"/>
                </a:solidFill>
              </a:rPr>
              <a:t>Thus, if the pulsar continues to ring for significant time after the</a:t>
            </a:r>
          </a:p>
          <a:p>
            <a:pPr algn="l"/>
            <a:r>
              <a:rPr lang="en-IN" dirty="0" smtClean="0">
                <a:solidFill>
                  <a:srgbClr val="000099"/>
                </a:solidFill>
              </a:rPr>
              <a:t>GW pulse has passed through it, then the radio pulses will</a:t>
            </a:r>
          </a:p>
          <a:p>
            <a:pPr algn="l"/>
            <a:r>
              <a:rPr lang="en-IN" dirty="0" smtClean="0">
                <a:solidFill>
                  <a:srgbClr val="000099"/>
                </a:solidFill>
              </a:rPr>
              <a:t>Continue to retain this “definite frequency signal”  hidden within.</a:t>
            </a:r>
          </a:p>
          <a:p>
            <a:pPr algn="l"/>
            <a:r>
              <a:rPr lang="en-IN" dirty="0" smtClean="0"/>
              <a:t>        </a:t>
            </a:r>
            <a:r>
              <a:rPr lang="en-IN" b="1" dirty="0" smtClean="0">
                <a:solidFill>
                  <a:srgbClr val="FF0000"/>
                </a:solidFill>
              </a:rPr>
              <a:t>Note: We need to know the Q factor for NS interior</a:t>
            </a:r>
          </a:p>
          <a:p>
            <a:pPr algn="l"/>
            <a:endParaRPr lang="en-IN" dirty="0" smtClean="0"/>
          </a:p>
          <a:p>
            <a:pPr algn="l"/>
            <a:r>
              <a:rPr lang="en-IN" dirty="0" smtClean="0">
                <a:solidFill>
                  <a:srgbClr val="000099"/>
                </a:solidFill>
              </a:rPr>
              <a:t>Folding of many pulses may be able to separate this</a:t>
            </a:r>
          </a:p>
          <a:p>
            <a:pPr algn="l"/>
            <a:r>
              <a:rPr lang="en-IN" dirty="0" smtClean="0">
                <a:solidFill>
                  <a:srgbClr val="000099"/>
                </a:solidFill>
              </a:rPr>
              <a:t>Ringing signal.</a:t>
            </a:r>
          </a:p>
          <a:p>
            <a:pPr algn="l"/>
            <a:r>
              <a:rPr lang="en-IN" dirty="0" smtClean="0"/>
              <a:t>  Both these effects: resonant enhancement, and the Ringing</a:t>
            </a:r>
          </a:p>
          <a:p>
            <a:pPr algn="l"/>
            <a:r>
              <a:rPr lang="en-IN" dirty="0" smtClean="0"/>
              <a:t>Effect, may significantly improve the accuracy of detection</a:t>
            </a:r>
          </a:p>
          <a:p>
            <a:pPr algn="l"/>
            <a:r>
              <a:rPr lang="en-IN" dirty="0" smtClean="0"/>
              <a:t>of the effect of GW on pulsar signals.  </a:t>
            </a:r>
            <a:r>
              <a:rPr lang="en-IN" b="1" dirty="0" smtClean="0">
                <a:solidFill>
                  <a:srgbClr val="FF0000"/>
                </a:solidFill>
              </a:rPr>
              <a:t>Then these pulsars</a:t>
            </a:r>
          </a:p>
          <a:p>
            <a:pPr algn="l"/>
            <a:r>
              <a:rPr lang="en-IN" b="1" dirty="0" smtClean="0">
                <a:solidFill>
                  <a:srgbClr val="FF0000"/>
                </a:solidFill>
              </a:rPr>
              <a:t>Can become additional detectors of GW located in space.   </a:t>
            </a:r>
          </a:p>
          <a:p>
            <a:pPr algn="l"/>
            <a:endParaRPr lang="en-IN" dirty="0" smtClean="0"/>
          </a:p>
          <a:p>
            <a:pPr algn="l"/>
            <a:r>
              <a:rPr lang="en-IN" dirty="0" smtClean="0"/>
              <a:t>  </a:t>
            </a:r>
            <a:r>
              <a:rPr lang="en-IN" dirty="0" smtClean="0">
                <a:solidFill>
                  <a:srgbClr val="000099"/>
                </a:solidFill>
              </a:rPr>
              <a:t>Of course, if one is lucky then some GW source may be close</a:t>
            </a:r>
          </a:p>
          <a:p>
            <a:pPr algn="l"/>
            <a:r>
              <a:rPr lang="en-IN" dirty="0" smtClean="0">
                <a:solidFill>
                  <a:srgbClr val="000099"/>
                </a:solidFill>
              </a:rPr>
              <a:t>To the pulsar being observed. The GW signal may be very strong</a:t>
            </a:r>
          </a:p>
          <a:p>
            <a:pPr algn="l"/>
            <a:r>
              <a:rPr lang="en-IN" dirty="0" smtClean="0">
                <a:solidFill>
                  <a:srgbClr val="000099"/>
                </a:solidFill>
              </a:rPr>
              <a:t>On the pulsar, hence strongly affecting its pulses which can</a:t>
            </a:r>
          </a:p>
          <a:p>
            <a:pPr algn="l"/>
            <a:r>
              <a:rPr lang="en-IN" dirty="0" smtClean="0">
                <a:solidFill>
                  <a:srgbClr val="000099"/>
                </a:solidFill>
              </a:rPr>
              <a:t>Be observed on earth.</a:t>
            </a:r>
          </a:p>
          <a:p>
            <a:pPr algn="l"/>
            <a:endParaRPr lang="en-IN" dirty="0" smtClean="0"/>
          </a:p>
          <a:p>
            <a:pPr algn="l"/>
            <a:r>
              <a:rPr lang="en-IN" dirty="0" smtClean="0"/>
              <a:t> However, most pulsars, especially millisecond pulsars, are</a:t>
            </a:r>
          </a:p>
          <a:p>
            <a:pPr algn="l"/>
            <a:r>
              <a:rPr lang="en-IN" dirty="0" smtClean="0"/>
              <a:t>Within our galaxy, so chances of this is very small, may be</a:t>
            </a:r>
          </a:p>
          <a:p>
            <a:pPr algn="l"/>
            <a:r>
              <a:rPr lang="en-IN" dirty="0" smtClean="0"/>
              <a:t>1 in 3000 years.</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46" y="115741"/>
            <a:ext cx="8924084" cy="6555641"/>
          </a:xfrm>
          <a:prstGeom prst="rect">
            <a:avLst/>
          </a:prstGeom>
          <a:noFill/>
        </p:spPr>
        <p:txBody>
          <a:bodyPr wrap="square" rtlCol="0">
            <a:spAutoFit/>
          </a:bodyPr>
          <a:lstStyle/>
          <a:p>
            <a:r>
              <a:rPr lang="en-IN" b="1" dirty="0" smtClean="0">
                <a:solidFill>
                  <a:srgbClr val="FF0000"/>
                </a:solidFill>
              </a:rPr>
              <a:t>Pulsars: A family of remotely stationed Weber detectors:</a:t>
            </a:r>
          </a:p>
          <a:p>
            <a:pPr algn="l"/>
            <a:r>
              <a:rPr lang="en-IN" dirty="0" smtClean="0">
                <a:solidFill>
                  <a:srgbClr val="000099"/>
                </a:solidFill>
              </a:rPr>
              <a:t>What we have argued is that the pulsars spread out in space may</a:t>
            </a:r>
          </a:p>
          <a:p>
            <a:pPr algn="l"/>
            <a:r>
              <a:rPr lang="en-IN" dirty="0" smtClean="0">
                <a:solidFill>
                  <a:srgbClr val="000099"/>
                </a:solidFill>
              </a:rPr>
              <a:t>act as GW detectors.</a:t>
            </a:r>
          </a:p>
          <a:p>
            <a:pPr algn="l"/>
            <a:endParaRPr lang="en-IN" dirty="0" smtClean="0">
              <a:solidFill>
                <a:srgbClr val="000099"/>
              </a:solidFill>
            </a:endParaRPr>
          </a:p>
          <a:p>
            <a:pPr algn="l"/>
            <a:r>
              <a:rPr lang="en-IN" dirty="0" smtClean="0">
                <a:solidFill>
                  <a:srgbClr val="000099"/>
                </a:solidFill>
              </a:rPr>
              <a:t>  They detect GW, then communicate this detection to earth based</a:t>
            </a:r>
          </a:p>
          <a:p>
            <a:pPr algn="l"/>
            <a:r>
              <a:rPr lang="en-IN" dirty="0" smtClean="0">
                <a:solidFill>
                  <a:srgbClr val="FF0000"/>
                </a:solidFill>
              </a:rPr>
              <a:t>“Pulsar Observatories”  </a:t>
            </a:r>
            <a:r>
              <a:rPr lang="en-IN" dirty="0" smtClean="0">
                <a:solidFill>
                  <a:srgbClr val="000099"/>
                </a:solidFill>
              </a:rPr>
              <a:t>by their pulses carrying the imprints of</a:t>
            </a:r>
          </a:p>
          <a:p>
            <a:pPr algn="l"/>
            <a:r>
              <a:rPr lang="en-IN" dirty="0" smtClean="0">
                <a:solidFill>
                  <a:srgbClr val="000099"/>
                </a:solidFill>
              </a:rPr>
              <a:t>GW (arising from tiny deformations in NS configuration from GW).</a:t>
            </a:r>
          </a:p>
          <a:p>
            <a:pPr algn="l"/>
            <a:endParaRPr lang="en-IN" dirty="0" smtClean="0">
              <a:solidFill>
                <a:srgbClr val="000099"/>
              </a:solidFill>
            </a:endParaRPr>
          </a:p>
          <a:p>
            <a:pPr algn="l"/>
            <a:r>
              <a:rPr lang="en-IN" b="1" dirty="0" smtClean="0">
                <a:solidFill>
                  <a:srgbClr val="FF0000"/>
                </a:solidFill>
              </a:rPr>
              <a:t>These imprints have extremely high degree of  fidelity </a:t>
            </a:r>
            <a:r>
              <a:rPr lang="en-IN" dirty="0" smtClean="0">
                <a:solidFill>
                  <a:srgbClr val="FF0000"/>
                </a:solidFill>
              </a:rPr>
              <a:t>(so: signal transmission from pulsar detector to earth has high quality)</a:t>
            </a:r>
          </a:p>
          <a:p>
            <a:pPr algn="l"/>
            <a:endParaRPr lang="en-IN" dirty="0" smtClean="0">
              <a:solidFill>
                <a:srgbClr val="000099"/>
              </a:solidFill>
            </a:endParaRPr>
          </a:p>
          <a:p>
            <a:pPr algn="l"/>
            <a:r>
              <a:rPr lang="en-IN" dirty="0" smtClean="0">
                <a:solidFill>
                  <a:srgbClr val="000099"/>
                </a:solidFill>
              </a:rPr>
              <a:t>What is needed is to have very accurate measurements of pulsar</a:t>
            </a:r>
          </a:p>
          <a:p>
            <a:pPr algn="l"/>
            <a:r>
              <a:rPr lang="en-IN" dirty="0" smtClean="0">
                <a:solidFill>
                  <a:srgbClr val="000099"/>
                </a:solidFill>
              </a:rPr>
              <a:t>Timings of far away pulsars.</a:t>
            </a:r>
          </a:p>
          <a:p>
            <a:pPr algn="l"/>
            <a:endParaRPr lang="en-IN" dirty="0" smtClean="0">
              <a:solidFill>
                <a:srgbClr val="000099"/>
              </a:solidFill>
            </a:endParaRPr>
          </a:p>
          <a:p>
            <a:pPr algn="l"/>
            <a:r>
              <a:rPr lang="en-IN" dirty="0" smtClean="0">
                <a:solidFill>
                  <a:srgbClr val="000099"/>
                </a:solidFill>
              </a:rPr>
              <a:t> </a:t>
            </a:r>
            <a:r>
              <a:rPr lang="en-IN" dirty="0" smtClean="0">
                <a:solidFill>
                  <a:srgbClr val="FF0000"/>
                </a:solidFill>
              </a:rPr>
              <a:t>Reaching out for extra galactic pulsars will be very important.</a:t>
            </a:r>
          </a:p>
          <a:p>
            <a:pPr algn="l"/>
            <a:r>
              <a:rPr lang="en-IN" dirty="0" smtClean="0">
                <a:solidFill>
                  <a:srgbClr val="FF0000"/>
                </a:solidFill>
              </a:rPr>
              <a:t>Possibility of some GW source close to the pulsar, while being</a:t>
            </a:r>
          </a:p>
          <a:p>
            <a:pPr algn="l"/>
            <a:r>
              <a:rPr lang="en-IN" dirty="0" smtClean="0">
                <a:solidFill>
                  <a:srgbClr val="FF0000"/>
                </a:solidFill>
              </a:rPr>
              <a:t>Very far away from us, will show the real strength of this technique.</a:t>
            </a:r>
          </a:p>
          <a:p>
            <a:pPr algn="l"/>
            <a:endParaRPr lang="en-IN" dirty="0" smtClean="0">
              <a:solidFill>
                <a:srgbClr val="000099"/>
              </a:solidFill>
            </a:endParaRPr>
          </a:p>
          <a:p>
            <a:pPr algn="l"/>
            <a:r>
              <a:rPr lang="en-IN" dirty="0" smtClean="0">
                <a:solidFill>
                  <a:srgbClr val="000099"/>
                </a:solidFill>
              </a:rPr>
              <a:t>Important: Even if GW event is directly detected at earth, these</a:t>
            </a:r>
          </a:p>
          <a:p>
            <a:pPr algn="l"/>
            <a:r>
              <a:rPr lang="en-IN" dirty="0" smtClean="0">
                <a:solidFill>
                  <a:srgbClr val="000099"/>
                </a:solidFill>
              </a:rPr>
              <a:t>Pulsars can provide additional detections, helping in </a:t>
            </a:r>
            <a:r>
              <a:rPr lang="en-IN" dirty="0" smtClean="0">
                <a:solidFill>
                  <a:srgbClr val="FF0000"/>
                </a:solidFill>
              </a:rPr>
              <a:t>accurate</a:t>
            </a:r>
          </a:p>
          <a:p>
            <a:pPr algn="l"/>
            <a:r>
              <a:rPr lang="en-IN" dirty="0" smtClean="0">
                <a:solidFill>
                  <a:srgbClr val="FF0000"/>
                </a:solidFill>
              </a:rPr>
              <a:t>Triangulation of source location. Crucial for Black Hole mergers.</a:t>
            </a:r>
            <a:endParaRPr lang="en-IN" dirty="0">
              <a:solidFill>
                <a:srgbClr val="FF0000"/>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195" y="162560"/>
            <a:ext cx="8328498" cy="1323439"/>
          </a:xfrm>
          <a:prstGeom prst="rect">
            <a:avLst/>
          </a:prstGeom>
          <a:noFill/>
        </p:spPr>
        <p:txBody>
          <a:bodyPr wrap="none" rtlCol="0">
            <a:spAutoFit/>
          </a:bodyPr>
          <a:lstStyle/>
          <a:p>
            <a:pPr algn="l"/>
            <a:r>
              <a:rPr lang="en-US" dirty="0" smtClean="0">
                <a:solidFill>
                  <a:srgbClr val="FF0000"/>
                </a:solidFill>
              </a:rPr>
              <a:t>Color-Flavor Locked (CFL) phase:</a:t>
            </a:r>
          </a:p>
          <a:p>
            <a:pPr algn="l"/>
            <a:r>
              <a:rPr lang="en-US" dirty="0" smtClean="0"/>
              <a:t>color </a:t>
            </a:r>
            <a:r>
              <a:rPr lang="en-US" dirty="0" err="1" smtClean="0"/>
              <a:t>antisymmetric</a:t>
            </a:r>
            <a:r>
              <a:rPr lang="en-US" dirty="0" smtClean="0"/>
              <a:t>, spin </a:t>
            </a:r>
            <a:r>
              <a:rPr lang="en-US" dirty="0" err="1" smtClean="0"/>
              <a:t>antisymmetric</a:t>
            </a:r>
            <a:r>
              <a:rPr lang="en-US" dirty="0" smtClean="0"/>
              <a:t>, flavor </a:t>
            </a:r>
            <a:r>
              <a:rPr lang="en-US" dirty="0" err="1" smtClean="0"/>
              <a:t>antisymmetric</a:t>
            </a:r>
            <a:r>
              <a:rPr lang="en-US" dirty="0" smtClean="0"/>
              <a:t>:</a:t>
            </a:r>
          </a:p>
          <a:p>
            <a:pPr algn="l"/>
            <a:endParaRPr lang="en-US" dirty="0" smtClean="0">
              <a:solidFill>
                <a:srgbClr val="FF0000"/>
              </a:solidFill>
            </a:endParaRPr>
          </a:p>
          <a:p>
            <a:pPr algn="l"/>
            <a:r>
              <a:rPr lang="en-US" dirty="0" smtClean="0">
                <a:solidFill>
                  <a:srgbClr val="FF0000"/>
                </a:solidFill>
              </a:rPr>
              <a:t>pairing pattern:  </a:t>
            </a:r>
          </a:p>
        </p:txBody>
      </p:sp>
      <p:sp>
        <p:nvSpPr>
          <p:cNvPr id="4" name="TextBox 3"/>
          <p:cNvSpPr txBox="1"/>
          <p:nvPr/>
        </p:nvSpPr>
        <p:spPr>
          <a:xfrm>
            <a:off x="498856" y="2153920"/>
            <a:ext cx="8203183" cy="1323439"/>
          </a:xfrm>
          <a:prstGeom prst="rect">
            <a:avLst/>
          </a:prstGeom>
          <a:noFill/>
        </p:spPr>
        <p:txBody>
          <a:bodyPr wrap="square" rtlCol="0">
            <a:spAutoFit/>
          </a:bodyPr>
          <a:lstStyle/>
          <a:p>
            <a:pPr algn="l"/>
            <a:r>
              <a:rPr lang="en-US" dirty="0" smtClean="0"/>
              <a:t>Note: This is invariant under equal and opposite</a:t>
            </a:r>
          </a:p>
          <a:p>
            <a:pPr algn="l"/>
            <a:r>
              <a:rPr lang="en-US" dirty="0" smtClean="0"/>
              <a:t>rotations of color and (vector) flavor:  </a:t>
            </a:r>
          </a:p>
          <a:p>
            <a:pPr algn="l"/>
            <a:endParaRPr lang="en-US" dirty="0" smtClean="0"/>
          </a:p>
          <a:p>
            <a:pPr algn="l"/>
            <a:r>
              <a:rPr lang="en-US" dirty="0" smtClean="0"/>
              <a:t>Leads to following spontaneous symmetry breaking</a:t>
            </a:r>
            <a:endParaRPr lang="en-US" dirty="0"/>
          </a:p>
        </p:txBody>
      </p:sp>
      <p:graphicFrame>
        <p:nvGraphicFramePr>
          <p:cNvPr id="76803" name="Object 14"/>
          <p:cNvGraphicFramePr>
            <a:graphicFrameLocks noChangeAspect="1"/>
          </p:cNvGraphicFramePr>
          <p:nvPr/>
        </p:nvGraphicFramePr>
        <p:xfrm>
          <a:off x="533400" y="3553460"/>
          <a:ext cx="7972425" cy="523875"/>
        </p:xfrm>
        <a:graphic>
          <a:graphicData uri="http://schemas.openxmlformats.org/presentationml/2006/ole">
            <p:oleObj spid="_x0000_s459778" name="Equation" r:id="rId3" imgW="3467100" imgH="228600" progId="Equation.3">
              <p:embed/>
            </p:oleObj>
          </a:graphicData>
        </a:graphic>
      </p:graphicFrame>
      <p:sp>
        <p:nvSpPr>
          <p:cNvPr id="7" name="Rectangle 6"/>
          <p:cNvSpPr/>
          <p:nvPr/>
        </p:nvSpPr>
        <p:spPr>
          <a:xfrm>
            <a:off x="492760" y="4202381"/>
            <a:ext cx="4851400" cy="400110"/>
          </a:xfrm>
          <a:prstGeom prst="rect">
            <a:avLst/>
          </a:prstGeom>
        </p:spPr>
        <p:txBody>
          <a:bodyPr wrap="square">
            <a:spAutoFit/>
          </a:bodyPr>
          <a:lstStyle/>
          <a:p>
            <a:pPr algn="l"/>
            <a:r>
              <a:rPr lang="en-US" dirty="0" smtClean="0">
                <a:solidFill>
                  <a:schemeClr val="accent6"/>
                </a:solidFill>
              </a:rPr>
              <a:t>Color SU(3) spontaneously broken</a:t>
            </a:r>
          </a:p>
        </p:txBody>
      </p:sp>
      <p:graphicFrame>
        <p:nvGraphicFramePr>
          <p:cNvPr id="96260" name="Object 14"/>
          <p:cNvGraphicFramePr>
            <a:graphicFrameLocks noChangeAspect="1"/>
          </p:cNvGraphicFramePr>
          <p:nvPr/>
        </p:nvGraphicFramePr>
        <p:xfrm>
          <a:off x="573088" y="1564005"/>
          <a:ext cx="7654925" cy="582613"/>
        </p:xfrm>
        <a:graphic>
          <a:graphicData uri="http://schemas.openxmlformats.org/presentationml/2006/ole">
            <p:oleObj spid="_x0000_s459779" name="Equation" r:id="rId4" imgW="2768600" imgH="254000" progId="Equation.3">
              <p:embed/>
            </p:oleObj>
          </a:graphicData>
        </a:graphic>
      </p:graphicFrame>
      <p:sp>
        <p:nvSpPr>
          <p:cNvPr id="8" name="TextBox 7"/>
          <p:cNvSpPr txBox="1"/>
          <p:nvPr/>
        </p:nvSpPr>
        <p:spPr>
          <a:xfrm>
            <a:off x="0" y="4739640"/>
            <a:ext cx="9144000" cy="1938992"/>
          </a:xfrm>
          <a:prstGeom prst="rect">
            <a:avLst/>
          </a:prstGeom>
          <a:noFill/>
        </p:spPr>
        <p:txBody>
          <a:bodyPr wrap="square" rtlCol="0">
            <a:spAutoFit/>
          </a:bodyPr>
          <a:lstStyle/>
          <a:p>
            <a:pPr algn="l"/>
            <a:r>
              <a:rPr lang="en-US" b="1" dirty="0" smtClean="0">
                <a:solidFill>
                  <a:srgbClr val="FF0000"/>
                </a:solidFill>
              </a:rPr>
              <a:t>      </a:t>
            </a:r>
            <a:r>
              <a:rPr lang="en-US" b="1" dirty="0" smtClean="0"/>
              <a:t>U(1)</a:t>
            </a:r>
            <a:r>
              <a:rPr lang="en-US" b="1" baseline="-25000" dirty="0" smtClean="0"/>
              <a:t>B </a:t>
            </a:r>
            <a:r>
              <a:rPr lang="en-US" b="1" dirty="0" smtClean="0"/>
              <a:t> to  Z</a:t>
            </a:r>
            <a:r>
              <a:rPr lang="en-US" b="1" baseline="-25000" dirty="0" smtClean="0"/>
              <a:t>2</a:t>
            </a:r>
            <a:r>
              <a:rPr lang="en-US" b="1" dirty="0" smtClean="0"/>
              <a:t>   breaking leads to </a:t>
            </a:r>
            <a:r>
              <a:rPr lang="en-US" b="1" dirty="0" err="1" smtClean="0"/>
              <a:t>superfluidity</a:t>
            </a:r>
            <a:endParaRPr lang="en-US" b="1" dirty="0" smtClean="0"/>
          </a:p>
          <a:p>
            <a:pPr algn="l"/>
            <a:r>
              <a:rPr lang="en-US" b="1" dirty="0" smtClean="0"/>
              <a:t>      This leads to string defects: </a:t>
            </a:r>
            <a:r>
              <a:rPr lang="en-US" b="1" dirty="0" err="1" smtClean="0"/>
              <a:t>Superfluid</a:t>
            </a:r>
            <a:r>
              <a:rPr lang="en-US" b="1" dirty="0" smtClean="0"/>
              <a:t> vortices</a:t>
            </a:r>
          </a:p>
          <a:p>
            <a:pPr algn="l"/>
            <a:endParaRPr lang="en-US" b="1" dirty="0" smtClean="0">
              <a:solidFill>
                <a:srgbClr val="FF0000"/>
              </a:solidFill>
            </a:endParaRPr>
          </a:p>
          <a:p>
            <a:pPr algn="l"/>
            <a:r>
              <a:rPr lang="en-US" dirty="0" smtClean="0"/>
              <a:t>This is </a:t>
            </a:r>
            <a:r>
              <a:rPr lang="en-US" dirty="0" err="1" smtClean="0"/>
              <a:t>superfluidity</a:t>
            </a:r>
            <a:r>
              <a:rPr lang="en-US" dirty="0" smtClean="0"/>
              <a:t> at extremely high baryon densities. </a:t>
            </a:r>
            <a:r>
              <a:rPr lang="en-US" b="1" dirty="0" smtClean="0">
                <a:solidFill>
                  <a:srgbClr val="FF0000"/>
                </a:solidFill>
              </a:rPr>
              <a:t>However :</a:t>
            </a:r>
          </a:p>
          <a:p>
            <a:pPr algn="l"/>
            <a:endParaRPr lang="en-US" dirty="0" smtClean="0"/>
          </a:p>
          <a:p>
            <a:pPr algn="l"/>
            <a:r>
              <a:rPr lang="en-US" b="1" dirty="0" smtClean="0">
                <a:solidFill>
                  <a:srgbClr val="FF0000"/>
                </a:solidFill>
              </a:rPr>
              <a:t>       At much lower densities also we have a </a:t>
            </a:r>
            <a:r>
              <a:rPr lang="en-US" b="1" dirty="0" err="1" smtClean="0">
                <a:solidFill>
                  <a:srgbClr val="FF0000"/>
                </a:solidFill>
              </a:rPr>
              <a:t>superfluid</a:t>
            </a:r>
            <a:r>
              <a:rPr lang="en-US" b="1" dirty="0" smtClean="0">
                <a:solidFill>
                  <a:srgbClr val="FF0000"/>
                </a:solidFill>
              </a:rPr>
              <a:t> phase</a:t>
            </a:r>
            <a:endParaRPr lang="en-US" b="1" dirty="0">
              <a:solidFill>
                <a:srgbClr val="FF0000"/>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 y="38100"/>
            <a:ext cx="9055100" cy="1015663"/>
          </a:xfrm>
          <a:prstGeom prst="rect">
            <a:avLst/>
          </a:prstGeom>
          <a:noFill/>
        </p:spPr>
        <p:txBody>
          <a:bodyPr wrap="square" rtlCol="0">
            <a:spAutoFit/>
          </a:bodyPr>
          <a:lstStyle/>
          <a:p>
            <a:pPr algn="l"/>
            <a:endParaRPr lang="en-IN" dirty="0" smtClean="0"/>
          </a:p>
          <a:p>
            <a:pPr algn="l"/>
            <a:r>
              <a:rPr lang="en-IN" dirty="0" smtClean="0"/>
              <a:t>Pulsars in the neighbourhood of GW sources can provide us a </a:t>
            </a:r>
            <a:br>
              <a:rPr lang="en-IN" dirty="0" smtClean="0"/>
            </a:br>
            <a:r>
              <a:rPr lang="en-IN" dirty="0" smtClean="0">
                <a:solidFill>
                  <a:srgbClr val="FF0000"/>
                </a:solidFill>
              </a:rPr>
              <a:t>family of remote detectors all of which can be monitored on  earth</a:t>
            </a:r>
            <a:endParaRPr lang="en-IN" dirty="0" smtClean="0"/>
          </a:p>
        </p:txBody>
      </p:sp>
      <p:pic>
        <p:nvPicPr>
          <p:cNvPr id="3" name="Picture 2" descr="glblr.jpg"/>
          <p:cNvPicPr>
            <a:picLocks noChangeAspect="1"/>
          </p:cNvPicPr>
          <p:nvPr/>
        </p:nvPicPr>
        <p:blipFill>
          <a:blip r:embed="rId2" cstate="print"/>
          <a:stretch>
            <a:fillRect/>
          </a:stretch>
        </p:blipFill>
        <p:spPr>
          <a:xfrm>
            <a:off x="375920" y="2954376"/>
            <a:ext cx="5008880" cy="3461360"/>
          </a:xfrm>
          <a:prstGeom prst="rect">
            <a:avLst/>
          </a:prstGeom>
        </p:spPr>
      </p:pic>
      <p:pic>
        <p:nvPicPr>
          <p:cNvPr id="4" name="Picture 3" descr="glblrclstr.jpg"/>
          <p:cNvPicPr>
            <a:picLocks noChangeAspect="1"/>
          </p:cNvPicPr>
          <p:nvPr/>
        </p:nvPicPr>
        <p:blipFill>
          <a:blip r:embed="rId3"/>
          <a:stretch>
            <a:fillRect/>
          </a:stretch>
        </p:blipFill>
        <p:spPr>
          <a:xfrm>
            <a:off x="5852160" y="1884985"/>
            <a:ext cx="2804160" cy="2252675"/>
          </a:xfrm>
          <a:prstGeom prst="rect">
            <a:avLst/>
          </a:prstGeom>
        </p:spPr>
      </p:pic>
      <p:cxnSp>
        <p:nvCxnSpPr>
          <p:cNvPr id="8" name="Straight Arrow Connector 7"/>
          <p:cNvCxnSpPr/>
          <p:nvPr/>
        </p:nvCxnSpPr>
        <p:spPr bwMode="auto">
          <a:xfrm flipV="1">
            <a:off x="4094480" y="3159760"/>
            <a:ext cx="2082800" cy="44704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sp>
        <p:nvSpPr>
          <p:cNvPr id="9" name="TextBox 8"/>
          <p:cNvSpPr txBox="1"/>
          <p:nvPr/>
        </p:nvSpPr>
        <p:spPr>
          <a:xfrm>
            <a:off x="6421120" y="1361440"/>
            <a:ext cx="2441695" cy="400110"/>
          </a:xfrm>
          <a:prstGeom prst="rect">
            <a:avLst/>
          </a:prstGeom>
          <a:noFill/>
        </p:spPr>
        <p:txBody>
          <a:bodyPr wrap="none" rtlCol="0">
            <a:spAutoFit/>
          </a:bodyPr>
          <a:lstStyle/>
          <a:p>
            <a:r>
              <a:rPr lang="en-IN" dirty="0" smtClean="0"/>
              <a:t>A globular cluster</a:t>
            </a:r>
            <a:endParaRPr lang="en-IN" dirty="0"/>
          </a:p>
        </p:txBody>
      </p:sp>
      <p:cxnSp>
        <p:nvCxnSpPr>
          <p:cNvPr id="11" name="Straight Arrow Connector 10"/>
          <p:cNvCxnSpPr/>
          <p:nvPr/>
        </p:nvCxnSpPr>
        <p:spPr bwMode="auto">
          <a:xfrm rot="16200000" flipV="1">
            <a:off x="7035800" y="3611880"/>
            <a:ext cx="1706880" cy="29464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2" name="TextBox 11"/>
          <p:cNvSpPr txBox="1"/>
          <p:nvPr/>
        </p:nvSpPr>
        <p:spPr>
          <a:xfrm>
            <a:off x="3167885" y="1249680"/>
            <a:ext cx="1534394" cy="830997"/>
          </a:xfrm>
          <a:prstGeom prst="rect">
            <a:avLst/>
          </a:prstGeom>
          <a:noFill/>
        </p:spPr>
        <p:txBody>
          <a:bodyPr wrap="none" rtlCol="0">
            <a:spAutoFit/>
          </a:bodyPr>
          <a:lstStyle/>
          <a:p>
            <a:r>
              <a:rPr lang="en-IN" sz="1600" dirty="0" smtClean="0"/>
              <a:t>GW source:</a:t>
            </a:r>
          </a:p>
          <a:p>
            <a:r>
              <a:rPr lang="en-IN" sz="1600" dirty="0" smtClean="0"/>
              <a:t>e.g. neutron </a:t>
            </a:r>
          </a:p>
          <a:p>
            <a:r>
              <a:rPr lang="en-IN" sz="1600" dirty="0" smtClean="0"/>
              <a:t>star merger</a:t>
            </a:r>
            <a:endParaRPr lang="en-IN" sz="1600" dirty="0"/>
          </a:p>
        </p:txBody>
      </p:sp>
      <p:sp>
        <p:nvSpPr>
          <p:cNvPr id="13" name="TextBox 12"/>
          <p:cNvSpPr txBox="1"/>
          <p:nvPr/>
        </p:nvSpPr>
        <p:spPr>
          <a:xfrm>
            <a:off x="7995920" y="4165600"/>
            <a:ext cx="1037463" cy="584775"/>
          </a:xfrm>
          <a:prstGeom prst="rect">
            <a:avLst/>
          </a:prstGeom>
          <a:noFill/>
        </p:spPr>
        <p:txBody>
          <a:bodyPr wrap="none" rtlCol="0">
            <a:spAutoFit/>
          </a:bodyPr>
          <a:lstStyle/>
          <a:p>
            <a:r>
              <a:rPr lang="en-IN" sz="1600" dirty="0" smtClean="0"/>
              <a:t>Pulsar</a:t>
            </a:r>
          </a:p>
          <a:p>
            <a:r>
              <a:rPr lang="en-IN" sz="1600" dirty="0" smtClean="0"/>
              <a:t>detector</a:t>
            </a:r>
            <a:endParaRPr lang="en-IN" sz="1600" dirty="0"/>
          </a:p>
        </p:txBody>
      </p:sp>
      <p:cxnSp>
        <p:nvCxnSpPr>
          <p:cNvPr id="15" name="Straight Arrow Connector 14"/>
          <p:cNvCxnSpPr/>
          <p:nvPr/>
        </p:nvCxnSpPr>
        <p:spPr bwMode="auto">
          <a:xfrm>
            <a:off x="4795520" y="1706880"/>
            <a:ext cx="2885440" cy="1016000"/>
          </a:xfrm>
          <a:prstGeom prst="straightConnector1">
            <a:avLst/>
          </a:prstGeom>
          <a:solidFill>
            <a:schemeClr val="accent1"/>
          </a:solidFill>
          <a:ln w="28575" cap="flat" cmpd="sng" algn="ctr">
            <a:solidFill>
              <a:srgbClr val="000099"/>
            </a:solidFill>
            <a:prstDash val="solid"/>
            <a:round/>
            <a:headEnd type="none" w="med" len="med"/>
            <a:tailEnd type="arrow"/>
          </a:ln>
          <a:effectLst/>
        </p:spPr>
      </p:cxnSp>
      <p:cxnSp>
        <p:nvCxnSpPr>
          <p:cNvPr id="17" name="Straight Arrow Connector 16"/>
          <p:cNvCxnSpPr/>
          <p:nvPr/>
        </p:nvCxnSpPr>
        <p:spPr bwMode="auto">
          <a:xfrm rot="10800000" flipV="1">
            <a:off x="4257040" y="2946400"/>
            <a:ext cx="3413760" cy="1849120"/>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
        <p:nvSpPr>
          <p:cNvPr id="21" name="TextBox 20"/>
          <p:cNvSpPr txBox="1"/>
          <p:nvPr/>
        </p:nvSpPr>
        <p:spPr>
          <a:xfrm>
            <a:off x="5394960" y="4206240"/>
            <a:ext cx="1358064" cy="584775"/>
          </a:xfrm>
          <a:prstGeom prst="rect">
            <a:avLst/>
          </a:prstGeom>
          <a:noFill/>
        </p:spPr>
        <p:txBody>
          <a:bodyPr wrap="none" rtlCol="0">
            <a:spAutoFit/>
          </a:bodyPr>
          <a:lstStyle/>
          <a:p>
            <a:r>
              <a:rPr lang="en-IN" sz="1600" dirty="0" smtClean="0"/>
              <a:t>Pulse with</a:t>
            </a:r>
          </a:p>
          <a:p>
            <a:r>
              <a:rPr lang="en-IN" sz="1600" dirty="0" smtClean="0"/>
              <a:t>GW imprint</a:t>
            </a:r>
          </a:p>
        </p:txBody>
      </p:sp>
      <p:sp>
        <p:nvSpPr>
          <p:cNvPr id="23" name="TextBox 22"/>
          <p:cNvSpPr txBox="1"/>
          <p:nvPr/>
        </p:nvSpPr>
        <p:spPr>
          <a:xfrm>
            <a:off x="1879600" y="2519680"/>
            <a:ext cx="1481431" cy="400110"/>
          </a:xfrm>
          <a:prstGeom prst="rect">
            <a:avLst/>
          </a:prstGeom>
          <a:noFill/>
        </p:spPr>
        <p:txBody>
          <a:bodyPr wrap="none" rtlCol="0">
            <a:spAutoFit/>
          </a:bodyPr>
          <a:lstStyle/>
          <a:p>
            <a:r>
              <a:rPr lang="en-IN" dirty="0" smtClean="0"/>
              <a:t>Milky Way</a:t>
            </a:r>
            <a:endParaRPr lang="en-IN"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 y="38100"/>
            <a:ext cx="9055100" cy="2554545"/>
          </a:xfrm>
          <a:prstGeom prst="rect">
            <a:avLst/>
          </a:prstGeom>
          <a:noFill/>
        </p:spPr>
        <p:txBody>
          <a:bodyPr wrap="square" rtlCol="0">
            <a:spAutoFit/>
          </a:bodyPr>
          <a:lstStyle/>
          <a:p>
            <a:pPr algn="l"/>
            <a:r>
              <a:rPr lang="en-IN" dirty="0" smtClean="0">
                <a:solidFill>
                  <a:srgbClr val="000099"/>
                </a:solidFill>
              </a:rPr>
              <a:t>Now consider: cases when gravitational waves have already reached earth in past, either detected, or missed:  </a:t>
            </a:r>
          </a:p>
          <a:p>
            <a:pPr algn="l"/>
            <a:r>
              <a:rPr lang="en-IN" dirty="0" smtClean="0">
                <a:solidFill>
                  <a:srgbClr val="000099"/>
                </a:solidFill>
              </a:rPr>
              <a:t> </a:t>
            </a:r>
            <a:endParaRPr lang="en-IN" dirty="0" smtClean="0">
              <a:solidFill>
                <a:srgbClr val="FF0000"/>
              </a:solidFill>
            </a:endParaRPr>
          </a:p>
          <a:p>
            <a:pPr algn="l"/>
            <a:r>
              <a:rPr lang="en-IN" b="1" dirty="0" smtClean="0">
                <a:solidFill>
                  <a:srgbClr val="FF0000"/>
                </a:solidFill>
              </a:rPr>
              <a:t>For past GW events, Pulsar mediated signals will reach us in future at precisely determined times:  </a:t>
            </a:r>
          </a:p>
          <a:p>
            <a:pPr algn="l"/>
            <a:r>
              <a:rPr lang="en-IN" b="1" dirty="0" smtClean="0">
                <a:solidFill>
                  <a:srgbClr val="FF0000"/>
                </a:solidFill>
              </a:rPr>
              <a:t>Opportunity to revisit those events in future, possibly several times.</a:t>
            </a:r>
          </a:p>
          <a:p>
            <a:pPr algn="l"/>
            <a:r>
              <a:rPr lang="en-IN" b="1" dirty="0" smtClean="0">
                <a:solidFill>
                  <a:srgbClr val="FF0000"/>
                </a:solidFill>
              </a:rPr>
              <a:t>       </a:t>
            </a:r>
            <a:r>
              <a:rPr lang="en-IN" dirty="0" err="1" smtClean="0"/>
              <a:t>Minati</a:t>
            </a:r>
            <a:r>
              <a:rPr lang="en-IN" dirty="0" smtClean="0"/>
              <a:t> </a:t>
            </a:r>
            <a:r>
              <a:rPr lang="en-IN" dirty="0" err="1" smtClean="0"/>
              <a:t>Biswal</a:t>
            </a:r>
            <a:r>
              <a:rPr lang="en-IN" dirty="0" smtClean="0"/>
              <a:t>, </a:t>
            </a:r>
            <a:r>
              <a:rPr lang="en-IN" dirty="0" err="1" smtClean="0"/>
              <a:t>Shreyansh</a:t>
            </a:r>
            <a:r>
              <a:rPr lang="en-IN" dirty="0" smtClean="0"/>
              <a:t> S. Dave, AMS, </a:t>
            </a:r>
            <a:r>
              <a:rPr lang="en-US" dirty="0" smtClean="0"/>
              <a:t>arXiv:1909.0447 </a:t>
            </a:r>
            <a:endParaRPr lang="en-IN" dirty="0" smtClean="0"/>
          </a:p>
        </p:txBody>
      </p:sp>
      <p:pic>
        <p:nvPicPr>
          <p:cNvPr id="3" name="Picture 2" descr="glblr.jpg"/>
          <p:cNvPicPr>
            <a:picLocks noChangeAspect="1"/>
          </p:cNvPicPr>
          <p:nvPr/>
        </p:nvPicPr>
        <p:blipFill>
          <a:blip r:embed="rId2" cstate="print"/>
          <a:stretch>
            <a:fillRect/>
          </a:stretch>
        </p:blipFill>
        <p:spPr>
          <a:xfrm>
            <a:off x="365760" y="3259176"/>
            <a:ext cx="5008880" cy="3461360"/>
          </a:xfrm>
          <a:prstGeom prst="rect">
            <a:avLst/>
          </a:prstGeom>
        </p:spPr>
      </p:pic>
      <p:cxnSp>
        <p:nvCxnSpPr>
          <p:cNvPr id="5" name="Straight Arrow Connector 4"/>
          <p:cNvCxnSpPr/>
          <p:nvPr/>
        </p:nvCxnSpPr>
        <p:spPr bwMode="auto">
          <a:xfrm rot="10800000" flipV="1">
            <a:off x="6451600" y="3230880"/>
            <a:ext cx="1087120" cy="29464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6" name="Straight Arrow Connector 5"/>
          <p:cNvCxnSpPr/>
          <p:nvPr/>
        </p:nvCxnSpPr>
        <p:spPr bwMode="auto">
          <a:xfrm rot="10800000" flipV="1">
            <a:off x="6471920" y="3383280"/>
            <a:ext cx="1087120" cy="29464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7" name="Straight Arrow Connector 6"/>
          <p:cNvCxnSpPr/>
          <p:nvPr/>
        </p:nvCxnSpPr>
        <p:spPr bwMode="auto">
          <a:xfrm rot="10800000" flipV="1">
            <a:off x="6502400" y="3525520"/>
            <a:ext cx="1087120" cy="29464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rot="10800000" flipV="1">
            <a:off x="6543040" y="3677920"/>
            <a:ext cx="1087120" cy="29464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rot="10800000" flipV="1">
            <a:off x="6593840" y="3840480"/>
            <a:ext cx="1087120" cy="29464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0" name="TextBox 9"/>
          <p:cNvSpPr txBox="1"/>
          <p:nvPr/>
        </p:nvSpPr>
        <p:spPr>
          <a:xfrm>
            <a:off x="7731760" y="3058160"/>
            <a:ext cx="1298752" cy="584775"/>
          </a:xfrm>
          <a:prstGeom prst="rect">
            <a:avLst/>
          </a:prstGeom>
          <a:noFill/>
        </p:spPr>
        <p:txBody>
          <a:bodyPr wrap="none" rtlCol="0">
            <a:spAutoFit/>
          </a:bodyPr>
          <a:lstStyle/>
          <a:p>
            <a:r>
              <a:rPr lang="en-IN" sz="1600" dirty="0" smtClean="0"/>
              <a:t>Far away</a:t>
            </a:r>
          </a:p>
          <a:p>
            <a:r>
              <a:rPr lang="en-IN" sz="1600" dirty="0" smtClean="0"/>
              <a:t>GW source</a:t>
            </a:r>
            <a:endParaRPr lang="en-IN" sz="1600" dirty="0"/>
          </a:p>
        </p:txBody>
      </p:sp>
      <p:sp>
        <p:nvSpPr>
          <p:cNvPr id="11" name="Oval 10"/>
          <p:cNvSpPr/>
          <p:nvPr/>
        </p:nvSpPr>
        <p:spPr bwMode="auto">
          <a:xfrm>
            <a:off x="3525520" y="3779520"/>
            <a:ext cx="121920" cy="121920"/>
          </a:xfrm>
          <a:prstGeom prst="ellipse">
            <a:avLst/>
          </a:prstGeom>
          <a:noFill/>
          <a:ln w="15875"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12" name="Oval 11"/>
          <p:cNvSpPr/>
          <p:nvPr/>
        </p:nvSpPr>
        <p:spPr bwMode="auto">
          <a:xfrm>
            <a:off x="3718560" y="4318000"/>
            <a:ext cx="121920" cy="121920"/>
          </a:xfrm>
          <a:prstGeom prst="ellipse">
            <a:avLst/>
          </a:prstGeom>
          <a:noFill/>
          <a:ln w="15875"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13" name="Oval 12"/>
          <p:cNvSpPr/>
          <p:nvPr/>
        </p:nvSpPr>
        <p:spPr bwMode="auto">
          <a:xfrm>
            <a:off x="4003040" y="3840480"/>
            <a:ext cx="121920" cy="121920"/>
          </a:xfrm>
          <a:prstGeom prst="ellipse">
            <a:avLst/>
          </a:prstGeom>
          <a:noFill/>
          <a:ln w="15875"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14" name="Oval 13"/>
          <p:cNvSpPr/>
          <p:nvPr/>
        </p:nvSpPr>
        <p:spPr bwMode="auto">
          <a:xfrm>
            <a:off x="4257040" y="4307840"/>
            <a:ext cx="121920" cy="121920"/>
          </a:xfrm>
          <a:prstGeom prst="ellipse">
            <a:avLst/>
          </a:prstGeom>
          <a:noFill/>
          <a:ln w="15875"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15" name="Oval 14"/>
          <p:cNvSpPr/>
          <p:nvPr/>
        </p:nvSpPr>
        <p:spPr bwMode="auto">
          <a:xfrm>
            <a:off x="4206240" y="5689600"/>
            <a:ext cx="121920" cy="121920"/>
          </a:xfrm>
          <a:prstGeom prst="ellipse">
            <a:avLst/>
          </a:prstGeom>
          <a:noFill/>
          <a:ln w="15875"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16" name="Oval 15"/>
          <p:cNvSpPr/>
          <p:nvPr/>
        </p:nvSpPr>
        <p:spPr bwMode="auto">
          <a:xfrm>
            <a:off x="3749040" y="5679440"/>
            <a:ext cx="121920" cy="121920"/>
          </a:xfrm>
          <a:prstGeom prst="ellipse">
            <a:avLst/>
          </a:prstGeom>
          <a:noFill/>
          <a:ln w="15875"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17" name="Oval 16"/>
          <p:cNvSpPr/>
          <p:nvPr/>
        </p:nvSpPr>
        <p:spPr bwMode="auto">
          <a:xfrm>
            <a:off x="5435600" y="4470400"/>
            <a:ext cx="121920" cy="121920"/>
          </a:xfrm>
          <a:prstGeom prst="ellipse">
            <a:avLst/>
          </a:prstGeom>
          <a:noFill/>
          <a:ln w="15875"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18" name="TextBox 17"/>
          <p:cNvSpPr txBox="1"/>
          <p:nvPr/>
        </p:nvSpPr>
        <p:spPr>
          <a:xfrm>
            <a:off x="5374640" y="4346476"/>
            <a:ext cx="3769360" cy="2215991"/>
          </a:xfrm>
          <a:prstGeom prst="rect">
            <a:avLst/>
          </a:prstGeom>
          <a:noFill/>
        </p:spPr>
        <p:txBody>
          <a:bodyPr wrap="square" rtlCol="0">
            <a:spAutoFit/>
          </a:bodyPr>
          <a:lstStyle/>
          <a:p>
            <a:pPr algn="l"/>
            <a:r>
              <a:rPr lang="en-IN" sz="1600" dirty="0" smtClean="0">
                <a:solidFill>
                  <a:srgbClr val="000099"/>
                </a:solidFill>
              </a:rPr>
              <a:t>   Denotes locations of Pulsar   </a:t>
            </a:r>
          </a:p>
          <a:p>
            <a:pPr algn="l"/>
            <a:r>
              <a:rPr lang="en-IN" sz="1600" dirty="0" smtClean="0">
                <a:solidFill>
                  <a:srgbClr val="000099"/>
                </a:solidFill>
              </a:rPr>
              <a:t>   detectors which will detect GW </a:t>
            </a:r>
          </a:p>
          <a:p>
            <a:pPr algn="l"/>
            <a:r>
              <a:rPr lang="en-IN" sz="1600" dirty="0" smtClean="0">
                <a:solidFill>
                  <a:srgbClr val="000099"/>
                </a:solidFill>
              </a:rPr>
              <a:t>   at different times.</a:t>
            </a:r>
          </a:p>
          <a:p>
            <a:pPr algn="l"/>
            <a:endParaRPr lang="en-IN" sz="1600" dirty="0" smtClean="0">
              <a:solidFill>
                <a:srgbClr val="000099"/>
              </a:solidFill>
            </a:endParaRPr>
          </a:p>
          <a:p>
            <a:pPr algn="l"/>
            <a:r>
              <a:rPr lang="en-IN" sz="1800" dirty="0" smtClean="0">
                <a:solidFill>
                  <a:srgbClr val="FF0000"/>
                </a:solidFill>
              </a:rPr>
              <a:t> These modified pulses will  reach us in future at predicted times: </a:t>
            </a:r>
          </a:p>
          <a:p>
            <a:pPr algn="l"/>
            <a:r>
              <a:rPr lang="en-IN" sz="1800" dirty="0" smtClean="0">
                <a:solidFill>
                  <a:srgbClr val="FF0000"/>
                </a:solidFill>
              </a:rPr>
              <a:t> </a:t>
            </a:r>
            <a:r>
              <a:rPr lang="en-IN" b="1" dirty="0" smtClean="0">
                <a:solidFill>
                  <a:srgbClr val="FF0000"/>
                </a:solidFill>
              </a:rPr>
              <a:t>Revisit past GW events </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7847635" y="3460831"/>
            <a:ext cx="266218" cy="243068"/>
          </a:xfrm>
          <a:prstGeom prst="ellipse">
            <a:avLst/>
          </a:prstGeom>
          <a:solidFill>
            <a:schemeClr val="tx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4" name="Oval 3"/>
          <p:cNvSpPr/>
          <p:nvPr/>
        </p:nvSpPr>
        <p:spPr bwMode="auto">
          <a:xfrm>
            <a:off x="1354238" y="3611301"/>
            <a:ext cx="173620" cy="162045"/>
          </a:xfrm>
          <a:prstGeom prst="ellipse">
            <a:avLst/>
          </a:prstGeom>
          <a:solidFill>
            <a:schemeClr val="accent2"/>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5" name="Oval 4"/>
          <p:cNvSpPr/>
          <p:nvPr/>
        </p:nvSpPr>
        <p:spPr bwMode="auto">
          <a:xfrm>
            <a:off x="3356665" y="2407558"/>
            <a:ext cx="173620" cy="150470"/>
          </a:xfrm>
          <a:prstGeom prst="ellipse">
            <a:avLst/>
          </a:prstGeom>
          <a:solidFill>
            <a:schemeClr val="tx1">
              <a:lumMod val="50000"/>
              <a:lumOff val="5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cxnSp>
        <p:nvCxnSpPr>
          <p:cNvPr id="7" name="Straight Arrow Connector 6"/>
          <p:cNvCxnSpPr/>
          <p:nvPr/>
        </p:nvCxnSpPr>
        <p:spPr bwMode="auto">
          <a:xfrm rot="5400000" flipH="1" flipV="1">
            <a:off x="3252493" y="2384408"/>
            <a:ext cx="405114" cy="1041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V="1">
            <a:off x="1608881" y="3611301"/>
            <a:ext cx="6273476" cy="81023"/>
          </a:xfrm>
          <a:prstGeom prst="straightConnector1">
            <a:avLst/>
          </a:prstGeom>
          <a:solidFill>
            <a:schemeClr val="accent1"/>
          </a:solidFill>
          <a:ln w="9525" cap="flat" cmpd="tri" algn="ctr">
            <a:solidFill>
              <a:schemeClr val="tx1"/>
            </a:solidFill>
            <a:prstDash val="solid"/>
            <a:round/>
            <a:headEnd type="arrow"/>
            <a:tailEnd type="arrow"/>
          </a:ln>
          <a:effectLst/>
        </p:spPr>
      </p:cxnSp>
      <p:cxnSp>
        <p:nvCxnSpPr>
          <p:cNvPr id="11" name="Straight Arrow Connector 10"/>
          <p:cNvCxnSpPr/>
          <p:nvPr/>
        </p:nvCxnSpPr>
        <p:spPr bwMode="auto">
          <a:xfrm flipV="1">
            <a:off x="1551008" y="2558005"/>
            <a:ext cx="1724627" cy="995423"/>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3" name="Straight Arrow Connector 12"/>
          <p:cNvCxnSpPr>
            <a:endCxn id="3" idx="1"/>
          </p:cNvCxnSpPr>
          <p:nvPr/>
        </p:nvCxnSpPr>
        <p:spPr bwMode="auto">
          <a:xfrm>
            <a:off x="3599727" y="2511706"/>
            <a:ext cx="4286895" cy="984721"/>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5" name="TextBox 14"/>
          <p:cNvSpPr txBox="1"/>
          <p:nvPr/>
        </p:nvSpPr>
        <p:spPr>
          <a:xfrm>
            <a:off x="1956122" y="2766349"/>
            <a:ext cx="394660" cy="461665"/>
          </a:xfrm>
          <a:prstGeom prst="rect">
            <a:avLst/>
          </a:prstGeom>
          <a:noFill/>
        </p:spPr>
        <p:txBody>
          <a:bodyPr wrap="none" rtlCol="0">
            <a:spAutoFit/>
          </a:bodyPr>
          <a:lstStyle/>
          <a:p>
            <a:r>
              <a:rPr lang="en-IN" sz="2400" dirty="0" smtClean="0"/>
              <a:t>A</a:t>
            </a:r>
            <a:endParaRPr lang="en-IN" sz="2400" dirty="0"/>
          </a:p>
        </p:txBody>
      </p:sp>
      <p:sp>
        <p:nvSpPr>
          <p:cNvPr id="16" name="TextBox 15"/>
          <p:cNvSpPr txBox="1"/>
          <p:nvPr/>
        </p:nvSpPr>
        <p:spPr>
          <a:xfrm>
            <a:off x="4930815" y="2488557"/>
            <a:ext cx="396263" cy="461665"/>
          </a:xfrm>
          <a:prstGeom prst="rect">
            <a:avLst/>
          </a:prstGeom>
          <a:noFill/>
        </p:spPr>
        <p:txBody>
          <a:bodyPr wrap="none" rtlCol="0">
            <a:spAutoFit/>
          </a:bodyPr>
          <a:lstStyle/>
          <a:p>
            <a:r>
              <a:rPr lang="en-IN" sz="2400" dirty="0" smtClean="0"/>
              <a:t>B</a:t>
            </a:r>
            <a:endParaRPr lang="en-IN" sz="2400" dirty="0"/>
          </a:p>
        </p:txBody>
      </p:sp>
      <p:sp>
        <p:nvSpPr>
          <p:cNvPr id="17" name="TextBox 16"/>
          <p:cNvSpPr txBox="1"/>
          <p:nvPr/>
        </p:nvSpPr>
        <p:spPr>
          <a:xfrm>
            <a:off x="3773347" y="3889094"/>
            <a:ext cx="399468" cy="461665"/>
          </a:xfrm>
          <a:prstGeom prst="rect">
            <a:avLst/>
          </a:prstGeom>
          <a:noFill/>
        </p:spPr>
        <p:txBody>
          <a:bodyPr wrap="none" rtlCol="0">
            <a:spAutoFit/>
          </a:bodyPr>
          <a:lstStyle/>
          <a:p>
            <a:r>
              <a:rPr lang="en-IN" sz="2400" dirty="0" smtClean="0"/>
              <a:t>C</a:t>
            </a:r>
            <a:endParaRPr lang="en-IN" sz="2400" dirty="0"/>
          </a:p>
        </p:txBody>
      </p:sp>
      <p:sp>
        <p:nvSpPr>
          <p:cNvPr id="18" name="TextBox 17"/>
          <p:cNvSpPr txBox="1"/>
          <p:nvPr/>
        </p:nvSpPr>
        <p:spPr>
          <a:xfrm>
            <a:off x="7511970" y="4109013"/>
            <a:ext cx="1029449" cy="707886"/>
          </a:xfrm>
          <a:prstGeom prst="rect">
            <a:avLst/>
          </a:prstGeom>
          <a:noFill/>
        </p:spPr>
        <p:txBody>
          <a:bodyPr wrap="none" rtlCol="0">
            <a:spAutoFit/>
          </a:bodyPr>
          <a:lstStyle/>
          <a:p>
            <a:r>
              <a:rPr lang="en-IN" dirty="0" smtClean="0"/>
              <a:t>GW </a:t>
            </a:r>
          </a:p>
          <a:p>
            <a:r>
              <a:rPr lang="en-IN" dirty="0" smtClean="0"/>
              <a:t>source</a:t>
            </a:r>
            <a:endParaRPr lang="en-IN" dirty="0"/>
          </a:p>
        </p:txBody>
      </p:sp>
      <p:sp>
        <p:nvSpPr>
          <p:cNvPr id="19" name="TextBox 18"/>
          <p:cNvSpPr txBox="1"/>
          <p:nvPr/>
        </p:nvSpPr>
        <p:spPr>
          <a:xfrm>
            <a:off x="983848" y="4213185"/>
            <a:ext cx="872355" cy="400110"/>
          </a:xfrm>
          <a:prstGeom prst="rect">
            <a:avLst/>
          </a:prstGeom>
          <a:noFill/>
        </p:spPr>
        <p:txBody>
          <a:bodyPr wrap="none" rtlCol="0">
            <a:spAutoFit/>
          </a:bodyPr>
          <a:lstStyle/>
          <a:p>
            <a:r>
              <a:rPr lang="en-IN" dirty="0" smtClean="0"/>
              <a:t>Earth</a:t>
            </a:r>
            <a:endParaRPr lang="en-IN" dirty="0"/>
          </a:p>
        </p:txBody>
      </p:sp>
      <p:sp>
        <p:nvSpPr>
          <p:cNvPr id="20" name="TextBox 19"/>
          <p:cNvSpPr txBox="1"/>
          <p:nvPr/>
        </p:nvSpPr>
        <p:spPr>
          <a:xfrm>
            <a:off x="3669172" y="1956115"/>
            <a:ext cx="973344" cy="400110"/>
          </a:xfrm>
          <a:prstGeom prst="rect">
            <a:avLst/>
          </a:prstGeom>
          <a:noFill/>
        </p:spPr>
        <p:txBody>
          <a:bodyPr wrap="none" rtlCol="0">
            <a:spAutoFit/>
          </a:bodyPr>
          <a:lstStyle/>
          <a:p>
            <a:r>
              <a:rPr lang="en-IN" dirty="0" smtClean="0"/>
              <a:t>pulsar</a:t>
            </a:r>
            <a:endParaRPr lang="en-IN" dirty="0"/>
          </a:p>
        </p:txBody>
      </p:sp>
      <p:sp>
        <p:nvSpPr>
          <p:cNvPr id="21" name="TextBox 20"/>
          <p:cNvSpPr txBox="1"/>
          <p:nvPr/>
        </p:nvSpPr>
        <p:spPr>
          <a:xfrm>
            <a:off x="185196" y="231486"/>
            <a:ext cx="8958804" cy="1938992"/>
          </a:xfrm>
          <a:prstGeom prst="rect">
            <a:avLst/>
          </a:prstGeom>
          <a:noFill/>
        </p:spPr>
        <p:txBody>
          <a:bodyPr wrap="square" rtlCol="0">
            <a:spAutoFit/>
          </a:bodyPr>
          <a:lstStyle/>
          <a:p>
            <a:pPr algn="l"/>
            <a:r>
              <a:rPr lang="en-IN" dirty="0" smtClean="0">
                <a:solidFill>
                  <a:srgbClr val="000099"/>
                </a:solidFill>
              </a:rPr>
              <a:t>Consider the case of those GW events which have already been detected on earth,  or the GW signal has passed earth in past, without detection.</a:t>
            </a:r>
          </a:p>
          <a:p>
            <a:pPr algn="l"/>
            <a:endParaRPr lang="en-IN" dirty="0" smtClean="0">
              <a:solidFill>
                <a:srgbClr val="000099"/>
              </a:solidFill>
            </a:endParaRPr>
          </a:p>
          <a:p>
            <a:pPr algn="l"/>
            <a:r>
              <a:rPr lang="en-IN" dirty="0" smtClean="0">
                <a:solidFill>
                  <a:srgbClr val="FF0000"/>
                </a:solidFill>
              </a:rPr>
              <a:t> Those GW waves will also reach pulsars, say in our galaxy, and</a:t>
            </a:r>
          </a:p>
          <a:p>
            <a:pPr algn="l"/>
            <a:r>
              <a:rPr lang="en-IN" dirty="0" smtClean="0">
                <a:solidFill>
                  <a:srgbClr val="FF0000"/>
                </a:solidFill>
              </a:rPr>
              <a:t>Will modify their pulses</a:t>
            </a:r>
            <a:endParaRPr lang="en-IN" dirty="0">
              <a:solidFill>
                <a:srgbClr val="FF0000"/>
              </a:solidFill>
            </a:endParaRPr>
          </a:p>
        </p:txBody>
      </p:sp>
      <p:sp>
        <p:nvSpPr>
          <p:cNvPr id="22" name="TextBox 21"/>
          <p:cNvSpPr txBox="1"/>
          <p:nvPr/>
        </p:nvSpPr>
        <p:spPr>
          <a:xfrm>
            <a:off x="162046" y="4815063"/>
            <a:ext cx="8831483" cy="1938992"/>
          </a:xfrm>
          <a:prstGeom prst="rect">
            <a:avLst/>
          </a:prstGeom>
          <a:noFill/>
        </p:spPr>
        <p:txBody>
          <a:bodyPr wrap="square" rtlCol="0">
            <a:spAutoFit/>
          </a:bodyPr>
          <a:lstStyle/>
          <a:p>
            <a:pPr algn="l"/>
            <a:r>
              <a:rPr lang="en-IN" dirty="0" smtClean="0"/>
              <a:t>The modified pulse of the pulsar will carry the imprints of the original GW signal, which will reach us much later </a:t>
            </a:r>
          </a:p>
          <a:p>
            <a:pPr algn="l"/>
            <a:r>
              <a:rPr lang="en-IN" dirty="0" smtClean="0"/>
              <a:t>    (total path Being A + B)</a:t>
            </a:r>
          </a:p>
          <a:p>
            <a:pPr algn="l"/>
            <a:endParaRPr lang="en-IN" dirty="0" smtClean="0"/>
          </a:p>
          <a:p>
            <a:pPr algn="l"/>
            <a:r>
              <a:rPr lang="en-IN" dirty="0" smtClean="0"/>
              <a:t> </a:t>
            </a:r>
            <a:r>
              <a:rPr lang="en-IN" dirty="0" smtClean="0">
                <a:solidFill>
                  <a:srgbClr val="FF0000"/>
                </a:solidFill>
              </a:rPr>
              <a:t>This will reach us much after the arrival of the original GW signal</a:t>
            </a:r>
          </a:p>
          <a:p>
            <a:pPr algn="l"/>
            <a:r>
              <a:rPr lang="en-IN" dirty="0" smtClean="0">
                <a:solidFill>
                  <a:srgbClr val="FF0000"/>
                </a:solidFill>
              </a:rPr>
              <a:t>Which was along the path C.</a:t>
            </a:r>
            <a:endParaRPr lang="en-IN" dirty="0">
              <a:solidFill>
                <a:srgbClr val="FF0000"/>
              </a:solidFill>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745" y="81016"/>
            <a:ext cx="8842485" cy="6863417"/>
          </a:xfrm>
          <a:prstGeom prst="rect">
            <a:avLst/>
          </a:prstGeom>
          <a:noFill/>
        </p:spPr>
        <p:txBody>
          <a:bodyPr wrap="none" rtlCol="0">
            <a:spAutoFit/>
          </a:bodyPr>
          <a:lstStyle/>
          <a:p>
            <a:pPr algn="l"/>
            <a:r>
              <a:rPr lang="en-IN" dirty="0" smtClean="0">
                <a:solidFill>
                  <a:srgbClr val="000099"/>
                </a:solidFill>
              </a:rPr>
              <a:t>Knowing the GW source, and the date of detection of GW on earth,</a:t>
            </a:r>
          </a:p>
          <a:p>
            <a:pPr algn="l"/>
            <a:r>
              <a:rPr lang="en-IN" dirty="0" smtClean="0">
                <a:solidFill>
                  <a:srgbClr val="000099"/>
                </a:solidFill>
              </a:rPr>
              <a:t>One can determine for each specific pulsars, when its </a:t>
            </a:r>
          </a:p>
          <a:p>
            <a:pPr algn="l"/>
            <a:r>
              <a:rPr lang="en-IN" dirty="0" smtClean="0">
                <a:solidFill>
                  <a:srgbClr val="000099"/>
                </a:solidFill>
              </a:rPr>
              <a:t>GW-Perturbed signals will reach us on earth.</a:t>
            </a:r>
          </a:p>
          <a:p>
            <a:pPr algn="l"/>
            <a:endParaRPr lang="en-IN" dirty="0" smtClean="0">
              <a:solidFill>
                <a:srgbClr val="000099"/>
              </a:solidFill>
            </a:endParaRPr>
          </a:p>
          <a:p>
            <a:pPr algn="l"/>
            <a:r>
              <a:rPr lang="en-IN" dirty="0" smtClean="0">
                <a:solidFill>
                  <a:srgbClr val="000099"/>
                </a:solidFill>
              </a:rPr>
              <a:t>  </a:t>
            </a:r>
            <a:r>
              <a:rPr lang="en-IN" b="1" dirty="0" smtClean="0">
                <a:solidFill>
                  <a:srgbClr val="FF0000"/>
                </a:solidFill>
              </a:rPr>
              <a:t>Remarkable possibility of re-visiting the past GW events</a:t>
            </a:r>
          </a:p>
          <a:p>
            <a:pPr algn="l"/>
            <a:endParaRPr lang="en-IN" dirty="0" smtClean="0">
              <a:solidFill>
                <a:srgbClr val="000099"/>
              </a:solidFill>
            </a:endParaRPr>
          </a:p>
          <a:p>
            <a:pPr algn="l"/>
            <a:r>
              <a:rPr lang="en-IN" b="1" dirty="0" smtClean="0">
                <a:solidFill>
                  <a:srgbClr val="000099"/>
                </a:solidFill>
              </a:rPr>
              <a:t>If it works, it will be important: Ability to look at events </a:t>
            </a:r>
          </a:p>
          <a:p>
            <a:pPr algn="l"/>
            <a:r>
              <a:rPr lang="en-IN" b="1" dirty="0" smtClean="0">
                <a:solidFill>
                  <a:srgbClr val="000099"/>
                </a:solidFill>
              </a:rPr>
              <a:t>which occurred in far past</a:t>
            </a:r>
          </a:p>
          <a:p>
            <a:pPr algn="l"/>
            <a:endParaRPr lang="en-IN" dirty="0" smtClean="0">
              <a:solidFill>
                <a:srgbClr val="000099"/>
              </a:solidFill>
            </a:endParaRPr>
          </a:p>
          <a:p>
            <a:pPr algn="l"/>
            <a:r>
              <a:rPr lang="en-IN" dirty="0" smtClean="0">
                <a:solidFill>
                  <a:srgbClr val="FF0000"/>
                </a:solidFill>
              </a:rPr>
              <a:t>It will allow </a:t>
            </a:r>
            <a:r>
              <a:rPr lang="en-IN" b="1" dirty="0" smtClean="0">
                <a:solidFill>
                  <a:srgbClr val="FF0000"/>
                </a:solidFill>
              </a:rPr>
              <a:t>repeated</a:t>
            </a:r>
            <a:r>
              <a:rPr lang="en-IN" dirty="0" smtClean="0">
                <a:solidFill>
                  <a:srgbClr val="FF0000"/>
                </a:solidFill>
              </a:rPr>
              <a:t> source of information about the GW source</a:t>
            </a:r>
          </a:p>
          <a:p>
            <a:pPr algn="l"/>
            <a:r>
              <a:rPr lang="en-IN" dirty="0" smtClean="0">
                <a:solidFill>
                  <a:srgbClr val="FF0000"/>
                </a:solidFill>
              </a:rPr>
              <a:t>with same signal coming again and again from different pulsars</a:t>
            </a:r>
          </a:p>
          <a:p>
            <a:pPr algn="l"/>
            <a:endParaRPr lang="en-IN" dirty="0" smtClean="0">
              <a:solidFill>
                <a:srgbClr val="FF0000"/>
              </a:solidFill>
            </a:endParaRPr>
          </a:p>
          <a:p>
            <a:pPr algn="l"/>
            <a:r>
              <a:rPr lang="en-IN" dirty="0" smtClean="0">
                <a:solidFill>
                  <a:srgbClr val="FF0000"/>
                </a:solidFill>
              </a:rPr>
              <a:t>As well as properties of NS and its interiors </a:t>
            </a:r>
          </a:p>
          <a:p>
            <a:pPr algn="l"/>
            <a:r>
              <a:rPr lang="en-IN" dirty="0" smtClean="0">
                <a:solidFill>
                  <a:srgbClr val="FF0000"/>
                </a:solidFill>
              </a:rPr>
              <a:t>(specific to the Pulsar whose signal is being observed)</a:t>
            </a:r>
          </a:p>
          <a:p>
            <a:pPr algn="l"/>
            <a:endParaRPr lang="en-IN" dirty="0" smtClean="0">
              <a:solidFill>
                <a:srgbClr val="000099"/>
              </a:solidFill>
            </a:endParaRPr>
          </a:p>
          <a:p>
            <a:pPr algn="l"/>
            <a:r>
              <a:rPr lang="en-IN" dirty="0" smtClean="0">
                <a:solidFill>
                  <a:srgbClr val="000099"/>
                </a:solidFill>
              </a:rPr>
              <a:t>It will allow multiple detectors, located at astrophysical distance</a:t>
            </a:r>
          </a:p>
          <a:p>
            <a:pPr algn="l"/>
            <a:r>
              <a:rPr lang="en-IN" dirty="0" smtClean="0">
                <a:solidFill>
                  <a:srgbClr val="000099"/>
                </a:solidFill>
              </a:rPr>
              <a:t>Scales, which can be  used for accurate localization of GW source.</a:t>
            </a:r>
          </a:p>
          <a:p>
            <a:pPr algn="l"/>
            <a:endParaRPr lang="en-IN" dirty="0" smtClean="0">
              <a:solidFill>
                <a:srgbClr val="000099"/>
              </a:solidFill>
            </a:endParaRPr>
          </a:p>
          <a:p>
            <a:pPr algn="l"/>
            <a:r>
              <a:rPr lang="en-IN" dirty="0" smtClean="0">
                <a:solidFill>
                  <a:srgbClr val="000099"/>
                </a:solidFill>
              </a:rPr>
              <a:t>This will be of crucial importance for events like BH mergers where</a:t>
            </a:r>
          </a:p>
          <a:p>
            <a:pPr algn="l"/>
            <a:r>
              <a:rPr lang="en-IN" dirty="0" smtClean="0">
                <a:solidFill>
                  <a:srgbClr val="000099"/>
                </a:solidFill>
              </a:rPr>
              <a:t>No other signals are emitted except GW.</a:t>
            </a:r>
          </a:p>
          <a:p>
            <a:pPr algn="l"/>
            <a:endParaRPr lang="en-IN" dirty="0" smtClean="0">
              <a:solidFill>
                <a:srgbClr val="000099"/>
              </a:solidFill>
            </a:endParaRPr>
          </a:p>
          <a:p>
            <a:pPr algn="l"/>
            <a:r>
              <a:rPr lang="en-IN" dirty="0" smtClean="0">
                <a:solidFill>
                  <a:srgbClr val="000099"/>
                </a:solidFill>
              </a:rPr>
              <a:t> Localization not very  accurate with only GW detectors on earth</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620" y="115741"/>
            <a:ext cx="8598636" cy="3170099"/>
          </a:xfrm>
          <a:prstGeom prst="rect">
            <a:avLst/>
          </a:prstGeom>
          <a:noFill/>
        </p:spPr>
        <p:txBody>
          <a:bodyPr wrap="none" rtlCol="0">
            <a:spAutoFit/>
          </a:bodyPr>
          <a:lstStyle/>
          <a:p>
            <a:pPr algn="l"/>
            <a:r>
              <a:rPr lang="en-IN" dirty="0" smtClean="0">
                <a:solidFill>
                  <a:srgbClr val="000099"/>
                </a:solidFill>
              </a:rPr>
              <a:t> </a:t>
            </a:r>
            <a:r>
              <a:rPr lang="en-IN" b="1" dirty="0" smtClean="0">
                <a:solidFill>
                  <a:srgbClr val="000099"/>
                </a:solidFill>
              </a:rPr>
              <a:t>An important feature of pulsar detectors:</a:t>
            </a:r>
          </a:p>
          <a:p>
            <a:pPr algn="l"/>
            <a:r>
              <a:rPr lang="en-IN" dirty="0" smtClean="0">
                <a:solidFill>
                  <a:srgbClr val="FF0000"/>
                </a:solidFill>
              </a:rPr>
              <a:t> </a:t>
            </a:r>
            <a:r>
              <a:rPr lang="en-IN" dirty="0" smtClean="0">
                <a:solidFill>
                  <a:srgbClr val="000099"/>
                </a:solidFill>
              </a:rPr>
              <a:t>Depending on source direction </a:t>
            </a:r>
            <a:r>
              <a:rPr lang="en-IN" dirty="0" err="1" smtClean="0">
                <a:solidFill>
                  <a:srgbClr val="000099"/>
                </a:solidFill>
              </a:rPr>
              <a:t>w.r.t</a:t>
            </a:r>
            <a:r>
              <a:rPr lang="en-IN" dirty="0" smtClean="0">
                <a:solidFill>
                  <a:srgbClr val="000099"/>
                </a:solidFill>
              </a:rPr>
              <a:t> pulsar spin, Pulse Profile will</a:t>
            </a:r>
          </a:p>
          <a:p>
            <a:pPr algn="l"/>
            <a:r>
              <a:rPr lang="en-IN" dirty="0" smtClean="0">
                <a:solidFill>
                  <a:srgbClr val="000099"/>
                </a:solidFill>
              </a:rPr>
              <a:t> be modified. </a:t>
            </a:r>
            <a:r>
              <a:rPr lang="en-IN" dirty="0" smtClean="0">
                <a:solidFill>
                  <a:srgbClr val="FF0000"/>
                </a:solidFill>
              </a:rPr>
              <a:t>In principle, single pulsar observation will have </a:t>
            </a:r>
          </a:p>
          <a:p>
            <a:pPr algn="l"/>
            <a:r>
              <a:rPr lang="en-IN" dirty="0" smtClean="0">
                <a:solidFill>
                  <a:srgbClr val="FF0000"/>
                </a:solidFill>
              </a:rPr>
              <a:t> detailed information about source direction</a:t>
            </a:r>
          </a:p>
          <a:p>
            <a:pPr algn="l"/>
            <a:endParaRPr lang="en-IN" dirty="0" smtClean="0">
              <a:solidFill>
                <a:srgbClr val="FF0000"/>
              </a:solidFill>
            </a:endParaRPr>
          </a:p>
          <a:p>
            <a:pPr algn="l"/>
            <a:r>
              <a:rPr lang="en-IN" b="1" dirty="0" smtClean="0">
                <a:solidFill>
                  <a:srgbClr val="FF0000"/>
                </a:solidFill>
              </a:rPr>
              <a:t>May also enable detection of any circularly polarized </a:t>
            </a:r>
          </a:p>
          <a:p>
            <a:pPr algn="l"/>
            <a:r>
              <a:rPr lang="en-IN" b="1" dirty="0" smtClean="0">
                <a:solidFill>
                  <a:srgbClr val="FF0000"/>
                </a:solidFill>
              </a:rPr>
              <a:t>Components in the incoming gravitational wave.  </a:t>
            </a:r>
          </a:p>
          <a:p>
            <a:pPr algn="l"/>
            <a:r>
              <a:rPr lang="en-IN" dirty="0" smtClean="0"/>
              <a:t>(e.g. from fluid circulation in core collapsed supernova)</a:t>
            </a:r>
          </a:p>
          <a:p>
            <a:pPr algn="l"/>
            <a:r>
              <a:rPr lang="en-IN" dirty="0" smtClean="0"/>
              <a:t> </a:t>
            </a:r>
          </a:p>
          <a:p>
            <a:pPr algn="l"/>
            <a:r>
              <a:rPr lang="en-IN" dirty="0" smtClean="0"/>
              <a:t>            Not easy with  conventional detectors</a:t>
            </a:r>
          </a:p>
        </p:txBody>
      </p:sp>
      <p:grpSp>
        <p:nvGrpSpPr>
          <p:cNvPr id="15" name="Group 14"/>
          <p:cNvGrpSpPr/>
          <p:nvPr/>
        </p:nvGrpSpPr>
        <p:grpSpPr>
          <a:xfrm>
            <a:off x="-11576" y="3369637"/>
            <a:ext cx="9155575" cy="3459442"/>
            <a:chOff x="-11576" y="2790887"/>
            <a:chExt cx="9155575" cy="3459442"/>
          </a:xfrm>
        </p:grpSpPr>
        <p:grpSp>
          <p:nvGrpSpPr>
            <p:cNvPr id="4" name="Group 3"/>
            <p:cNvGrpSpPr/>
            <p:nvPr/>
          </p:nvGrpSpPr>
          <p:grpSpPr>
            <a:xfrm>
              <a:off x="-11576" y="2790887"/>
              <a:ext cx="9155575" cy="3459442"/>
              <a:chOff x="-12073" y="3508517"/>
              <a:chExt cx="9271817" cy="3349483"/>
            </a:xfrm>
          </p:grpSpPr>
          <p:sp>
            <p:nvSpPr>
              <p:cNvPr id="5" name="Rectangle 4"/>
              <p:cNvSpPr/>
              <p:nvPr/>
            </p:nvSpPr>
            <p:spPr bwMode="auto">
              <a:xfrm>
                <a:off x="6759613" y="3518703"/>
                <a:ext cx="2500131" cy="3327722"/>
              </a:xfrm>
              <a:prstGeom prst="rect">
                <a:avLst/>
              </a:prstGeom>
              <a:solidFill>
                <a:schemeClr val="tx2"/>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pic>
            <p:nvPicPr>
              <p:cNvPr id="6" name="Picture 5" descr="gwimg.jpg"/>
              <p:cNvPicPr>
                <a:picLocks noChangeAspect="1"/>
              </p:cNvPicPr>
              <p:nvPr/>
            </p:nvPicPr>
            <p:blipFill>
              <a:blip r:embed="rId2"/>
              <a:stretch>
                <a:fillRect/>
              </a:stretch>
            </p:blipFill>
            <p:spPr>
              <a:xfrm>
                <a:off x="-12073" y="3508517"/>
                <a:ext cx="6794339" cy="3349483"/>
              </a:xfrm>
              <a:prstGeom prst="rect">
                <a:avLst/>
              </a:prstGeom>
            </p:spPr>
          </p:pic>
          <p:sp>
            <p:nvSpPr>
              <p:cNvPr id="9" name="TextBox 8"/>
              <p:cNvSpPr txBox="1"/>
              <p:nvPr/>
            </p:nvSpPr>
            <p:spPr>
              <a:xfrm>
                <a:off x="3102032" y="6134571"/>
                <a:ext cx="2582375" cy="400110"/>
              </a:xfrm>
              <a:prstGeom prst="rect">
                <a:avLst/>
              </a:prstGeom>
              <a:noFill/>
            </p:spPr>
            <p:txBody>
              <a:bodyPr wrap="none" rtlCol="0">
                <a:spAutoFit/>
              </a:bodyPr>
              <a:lstStyle/>
              <a:p>
                <a:r>
                  <a:rPr lang="en-IN" dirty="0" smtClean="0">
                    <a:solidFill>
                      <a:schemeClr val="bg1"/>
                    </a:solidFill>
                  </a:rPr>
                  <a:t>Gravitational wave</a:t>
                </a:r>
                <a:endParaRPr lang="en-IN" dirty="0">
                  <a:solidFill>
                    <a:schemeClr val="bg1"/>
                  </a:solidFill>
                </a:endParaRPr>
              </a:p>
            </p:txBody>
          </p:sp>
          <p:cxnSp>
            <p:nvCxnSpPr>
              <p:cNvPr id="10" name="Straight Arrow Connector 9"/>
              <p:cNvCxnSpPr/>
              <p:nvPr/>
            </p:nvCxnSpPr>
            <p:spPr bwMode="auto">
              <a:xfrm flipV="1">
                <a:off x="4907640" y="5856794"/>
                <a:ext cx="1504709" cy="11573"/>
              </a:xfrm>
              <a:prstGeom prst="straightConnector1">
                <a:avLst/>
              </a:prstGeom>
              <a:solidFill>
                <a:schemeClr val="accent1"/>
              </a:solidFill>
              <a:ln w="44450" cap="flat" cmpd="sng" algn="ctr">
                <a:solidFill>
                  <a:schemeClr val="bg1"/>
                </a:solidFill>
                <a:prstDash val="solid"/>
                <a:round/>
                <a:headEnd type="none" w="med" len="med"/>
                <a:tailEnd type="arrow"/>
              </a:ln>
              <a:effectLst/>
            </p:spPr>
          </p:cxnSp>
        </p:grpSp>
        <p:pic>
          <p:nvPicPr>
            <p:cNvPr id="3" name="Picture 2" descr="nstar.jpg"/>
            <p:cNvPicPr>
              <a:picLocks noChangeAspect="1"/>
            </p:cNvPicPr>
            <p:nvPr/>
          </p:nvPicPr>
          <p:blipFill>
            <a:blip r:embed="rId3"/>
            <a:stretch>
              <a:fillRect/>
            </a:stretch>
          </p:blipFill>
          <p:spPr>
            <a:xfrm>
              <a:off x="5873891" y="3119179"/>
              <a:ext cx="3253799" cy="1910080"/>
            </a:xfrm>
            <a:prstGeom prst="rect">
              <a:avLst/>
            </a:prstGeom>
          </p:spPr>
        </p:pic>
        <p:cxnSp>
          <p:nvCxnSpPr>
            <p:cNvPr id="13" name="Straight Arrow Connector 12"/>
            <p:cNvCxnSpPr/>
            <p:nvPr/>
          </p:nvCxnSpPr>
          <p:spPr bwMode="auto">
            <a:xfrm rot="5400000" flipH="1" flipV="1">
              <a:off x="6759615" y="3715474"/>
              <a:ext cx="1608881" cy="45141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4" name="Curved Right Arrow 13"/>
            <p:cNvSpPr/>
            <p:nvPr/>
          </p:nvSpPr>
          <p:spPr bwMode="auto">
            <a:xfrm>
              <a:off x="7558283" y="2997840"/>
              <a:ext cx="381964" cy="400110"/>
            </a:xfrm>
            <a:prstGeom prst="curvedRightArrow">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gr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470" y="0"/>
            <a:ext cx="8993530" cy="6863417"/>
          </a:xfrm>
          <a:prstGeom prst="rect">
            <a:avLst/>
          </a:prstGeom>
          <a:noFill/>
        </p:spPr>
        <p:txBody>
          <a:bodyPr wrap="square" rtlCol="0">
            <a:spAutoFit/>
          </a:bodyPr>
          <a:lstStyle/>
          <a:p>
            <a:pPr algn="l"/>
            <a:r>
              <a:rPr lang="en-IN" dirty="0" smtClean="0">
                <a:solidFill>
                  <a:srgbClr val="000099"/>
                </a:solidFill>
              </a:rPr>
              <a:t>We analyzed specific  GW events detected by LIGO/Virgo</a:t>
            </a:r>
          </a:p>
          <a:p>
            <a:pPr algn="l"/>
            <a:r>
              <a:rPr lang="en-IN" dirty="0" smtClean="0">
                <a:solidFill>
                  <a:srgbClr val="000099"/>
                </a:solidFill>
              </a:rPr>
              <a:t>and have identified specific pulsars whose perturbed signals will</a:t>
            </a:r>
          </a:p>
          <a:p>
            <a:pPr algn="l"/>
            <a:r>
              <a:rPr lang="en-IN" dirty="0" smtClean="0">
                <a:solidFill>
                  <a:srgbClr val="000099"/>
                </a:solidFill>
              </a:rPr>
              <a:t>reach us, say, within next  50 years:  Example:</a:t>
            </a:r>
            <a:r>
              <a:rPr lang="en-IN" dirty="0" smtClean="0"/>
              <a:t>  </a:t>
            </a:r>
          </a:p>
          <a:p>
            <a:pPr algn="l"/>
            <a:r>
              <a:rPr lang="en-IN" dirty="0" smtClean="0"/>
              <a:t>                                                                      </a:t>
            </a:r>
          </a:p>
          <a:p>
            <a:pPr algn="l"/>
            <a:r>
              <a:rPr lang="en-IN" dirty="0" smtClean="0"/>
              <a:t>GW source               Pulsar	    Signal arrival time  mean time</a:t>
            </a:r>
          </a:p>
          <a:p>
            <a:pPr algn="l"/>
            <a:r>
              <a:rPr lang="en-IN" dirty="0" smtClean="0"/>
              <a:t>                                                  mm/</a:t>
            </a:r>
            <a:r>
              <a:rPr lang="en-IN" dirty="0" err="1" smtClean="0"/>
              <a:t>dd</a:t>
            </a:r>
            <a:r>
              <a:rPr lang="en-IN" dirty="0" smtClean="0"/>
              <a:t>/year       max time</a:t>
            </a:r>
            <a:r>
              <a:rPr lang="en-IN" dirty="0" smtClean="0">
                <a:solidFill>
                  <a:srgbClr val="FF0000"/>
                </a:solidFill>
              </a:rPr>
              <a:t/>
            </a:r>
            <a:br>
              <a:rPr lang="en-IN" dirty="0" smtClean="0">
                <a:solidFill>
                  <a:srgbClr val="FF0000"/>
                </a:solidFill>
              </a:rPr>
            </a:br>
            <a:r>
              <a:rPr lang="en-IN" dirty="0" smtClean="0">
                <a:solidFill>
                  <a:srgbClr val="FF0000"/>
                </a:solidFill>
              </a:rPr>
              <a:t> GW170814       J0437-4715             1/14/2035     2038-2043</a:t>
            </a:r>
          </a:p>
          <a:p>
            <a:pPr algn="l"/>
            <a:r>
              <a:rPr lang="en-IN" dirty="0" smtClean="0">
                <a:solidFill>
                  <a:srgbClr val="FF0000"/>
                </a:solidFill>
              </a:rPr>
              <a:t>   (BH-BH)                                            </a:t>
            </a:r>
          </a:p>
          <a:p>
            <a:pPr algn="l"/>
            <a:endParaRPr lang="en-IN" dirty="0" smtClean="0"/>
          </a:p>
          <a:p>
            <a:pPr algn="l"/>
            <a:r>
              <a:rPr lang="en-IN" dirty="0" smtClean="0"/>
              <a:t>Closest and brightest pulsar known, T ~ 5 ms, distance ~ 500 </a:t>
            </a:r>
            <a:r>
              <a:rPr lang="en-IN" dirty="0" err="1" smtClean="0"/>
              <a:t>ly</a:t>
            </a:r>
            <a:endParaRPr lang="en-IN" dirty="0" smtClean="0"/>
          </a:p>
          <a:p>
            <a:pPr algn="l"/>
            <a:r>
              <a:rPr lang="en-IN" dirty="0" smtClean="0"/>
              <a:t>X-ray, in binary with white dwarf, </a:t>
            </a:r>
            <a:r>
              <a:rPr lang="en-IN" dirty="0" err="1" smtClean="0"/>
              <a:t>Pictor</a:t>
            </a:r>
            <a:r>
              <a:rPr lang="en-IN" dirty="0" smtClean="0"/>
              <a:t> constellation (South)</a:t>
            </a:r>
          </a:p>
          <a:p>
            <a:pPr algn="l"/>
            <a:endParaRPr lang="en-IN" dirty="0" smtClean="0">
              <a:solidFill>
                <a:srgbClr val="000099"/>
              </a:solidFill>
            </a:endParaRPr>
          </a:p>
          <a:p>
            <a:pPr algn="l"/>
            <a:r>
              <a:rPr lang="en-IN" dirty="0" smtClean="0">
                <a:solidFill>
                  <a:srgbClr val="000099"/>
                </a:solidFill>
              </a:rPr>
              <a:t>                 </a:t>
            </a:r>
            <a:r>
              <a:rPr lang="en-IN" b="1" dirty="0" smtClean="0">
                <a:solidFill>
                  <a:srgbClr val="FF0000"/>
                </a:solidFill>
              </a:rPr>
              <a:t>Past Supernova events as GW sources:</a:t>
            </a:r>
          </a:p>
          <a:p>
            <a:pPr algn="l"/>
            <a:endParaRPr lang="en-IN" b="1" dirty="0" smtClean="0">
              <a:solidFill>
                <a:srgbClr val="FF0000"/>
              </a:solidFill>
            </a:endParaRPr>
          </a:p>
          <a:p>
            <a:pPr algn="l"/>
            <a:r>
              <a:rPr lang="en-IN" dirty="0" smtClean="0">
                <a:solidFill>
                  <a:srgbClr val="000099"/>
                </a:solidFill>
              </a:rPr>
              <a:t>Estimated GW strain from a type-II supernova (even for a type 1A</a:t>
            </a:r>
          </a:p>
          <a:p>
            <a:pPr algn="l"/>
            <a:r>
              <a:rPr lang="en-IN" dirty="0" smtClean="0">
                <a:solidFill>
                  <a:srgbClr val="000099"/>
                </a:solidFill>
              </a:rPr>
              <a:t>Supernova) can reach as high as 10</a:t>
            </a:r>
            <a:r>
              <a:rPr lang="en-IN" baseline="30000" dirty="0" smtClean="0">
                <a:solidFill>
                  <a:srgbClr val="000099"/>
                </a:solidFill>
              </a:rPr>
              <a:t>-20</a:t>
            </a:r>
            <a:r>
              <a:rPr lang="en-IN" dirty="0" smtClean="0">
                <a:solidFill>
                  <a:srgbClr val="000099"/>
                </a:solidFill>
              </a:rPr>
              <a:t> at a distance of 10 </a:t>
            </a:r>
            <a:r>
              <a:rPr lang="en-IN" dirty="0" err="1" smtClean="0">
                <a:solidFill>
                  <a:srgbClr val="000099"/>
                </a:solidFill>
              </a:rPr>
              <a:t>kpc</a:t>
            </a:r>
            <a:r>
              <a:rPr lang="en-IN" dirty="0" smtClean="0">
                <a:solidFill>
                  <a:srgbClr val="000099"/>
                </a:solidFill>
              </a:rPr>
              <a:t>.</a:t>
            </a:r>
          </a:p>
          <a:p>
            <a:pPr algn="l"/>
            <a:endParaRPr lang="en-IN" dirty="0" smtClean="0">
              <a:solidFill>
                <a:srgbClr val="000099"/>
              </a:solidFill>
            </a:endParaRPr>
          </a:p>
          <a:p>
            <a:pPr algn="l"/>
            <a:r>
              <a:rPr lang="en-IN" dirty="0" smtClean="0">
                <a:solidFill>
                  <a:srgbClr val="000099"/>
                </a:solidFill>
              </a:rPr>
              <a:t> We have analyzed recorded supernova events, GWs from these will leave imprints on the pulsars will perturbed signal arrival dates. </a:t>
            </a:r>
          </a:p>
          <a:p>
            <a:pPr algn="l"/>
            <a:r>
              <a:rPr lang="en-IN" dirty="0" smtClean="0">
                <a:solidFill>
                  <a:srgbClr val="000099"/>
                </a:solidFill>
              </a:rPr>
              <a:t> Example:</a:t>
            </a:r>
          </a:p>
          <a:p>
            <a:pPr algn="l"/>
            <a:r>
              <a:rPr lang="en-IN" dirty="0" smtClean="0">
                <a:solidFill>
                  <a:srgbClr val="000099"/>
                </a:solidFill>
              </a:rPr>
              <a:t>                                                  </a:t>
            </a:r>
            <a:br>
              <a:rPr lang="en-IN" dirty="0" smtClean="0">
                <a:solidFill>
                  <a:srgbClr val="000099"/>
                </a:solidFill>
              </a:rPr>
            </a:br>
            <a:r>
              <a:rPr lang="en-IN" dirty="0" smtClean="0">
                <a:solidFill>
                  <a:srgbClr val="000099"/>
                </a:solidFill>
              </a:rPr>
              <a:t> </a:t>
            </a:r>
            <a:r>
              <a:rPr lang="en-IN" dirty="0" smtClean="0">
                <a:solidFill>
                  <a:srgbClr val="FF0000"/>
                </a:solidFill>
              </a:rPr>
              <a:t>SN1604              J1759-1956        3/1/2020      2039-2060   </a:t>
            </a:r>
            <a:r>
              <a:rPr lang="en-IN" dirty="0" smtClean="0">
                <a:solidFill>
                  <a:srgbClr val="000099"/>
                </a:solidFill>
              </a:rPr>
              <a:t>                                </a:t>
            </a:r>
          </a:p>
        </p:txBody>
      </p:sp>
      <p:cxnSp>
        <p:nvCxnSpPr>
          <p:cNvPr id="4" name="Straight Arrow Connector 3"/>
          <p:cNvCxnSpPr/>
          <p:nvPr/>
        </p:nvCxnSpPr>
        <p:spPr bwMode="auto">
          <a:xfrm rot="16200000" flipH="1">
            <a:off x="2841584" y="2471141"/>
            <a:ext cx="439838" cy="1157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Picture 2"/>
          <p:cNvPicPr>
            <a:picLocks noChangeAspect="1" noChangeArrowheads="1"/>
          </p:cNvPicPr>
          <p:nvPr/>
        </p:nvPicPr>
        <p:blipFill>
          <a:blip r:embed="rId2"/>
          <a:srcRect/>
          <a:stretch>
            <a:fillRect/>
          </a:stretch>
        </p:blipFill>
        <p:spPr bwMode="auto">
          <a:xfrm>
            <a:off x="104174" y="370391"/>
            <a:ext cx="8976205" cy="6487610"/>
          </a:xfrm>
          <a:prstGeom prst="rect">
            <a:avLst/>
          </a:prstGeom>
          <a:noFill/>
          <a:ln w="9525">
            <a:noFill/>
            <a:miter lim="800000"/>
            <a:headEnd/>
            <a:tailEnd/>
          </a:ln>
          <a:effectLst/>
        </p:spPr>
      </p:pic>
      <p:sp>
        <p:nvSpPr>
          <p:cNvPr id="3" name="TextBox 2"/>
          <p:cNvSpPr txBox="1"/>
          <p:nvPr/>
        </p:nvSpPr>
        <p:spPr>
          <a:xfrm>
            <a:off x="1088037" y="11562"/>
            <a:ext cx="6606745" cy="400110"/>
          </a:xfrm>
          <a:prstGeom prst="rect">
            <a:avLst/>
          </a:prstGeom>
          <a:noFill/>
        </p:spPr>
        <p:txBody>
          <a:bodyPr wrap="none" rtlCol="0">
            <a:spAutoFit/>
          </a:bodyPr>
          <a:lstStyle/>
          <a:p>
            <a:r>
              <a:rPr lang="en-IN" dirty="0" smtClean="0">
                <a:solidFill>
                  <a:srgbClr val="FF0000"/>
                </a:solidFill>
              </a:rPr>
              <a:t>Table I: GW signal arrival dates for next 50 years</a:t>
            </a:r>
            <a:endParaRPr lang="en-IN" dirty="0">
              <a:solidFill>
                <a:srgbClr val="FF0000"/>
              </a:solidFill>
            </a:endParaRPr>
          </a:p>
        </p:txBody>
      </p:sp>
      <p:sp>
        <p:nvSpPr>
          <p:cNvPr id="4" name="Rectangle 3"/>
          <p:cNvSpPr/>
          <p:nvPr/>
        </p:nvSpPr>
        <p:spPr bwMode="auto">
          <a:xfrm>
            <a:off x="335670" y="3391399"/>
            <a:ext cx="5833641" cy="520861"/>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5" name="Rectangle 4"/>
          <p:cNvSpPr/>
          <p:nvPr/>
        </p:nvSpPr>
        <p:spPr bwMode="auto">
          <a:xfrm>
            <a:off x="208344" y="1238491"/>
            <a:ext cx="8738886" cy="254643"/>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6" name="Rectangle 5"/>
          <p:cNvSpPr/>
          <p:nvPr/>
        </p:nvSpPr>
        <p:spPr bwMode="auto">
          <a:xfrm>
            <a:off x="210269" y="2062241"/>
            <a:ext cx="8738886" cy="254643"/>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7" name="Rectangle 6"/>
          <p:cNvSpPr/>
          <p:nvPr/>
        </p:nvSpPr>
        <p:spPr bwMode="auto">
          <a:xfrm>
            <a:off x="349170" y="3902624"/>
            <a:ext cx="5833641" cy="520861"/>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
        <p:nvSpPr>
          <p:cNvPr id="9" name="TextBox 8"/>
          <p:cNvSpPr txBox="1"/>
          <p:nvPr/>
        </p:nvSpPr>
        <p:spPr>
          <a:xfrm>
            <a:off x="474561" y="3576572"/>
            <a:ext cx="889987" cy="338554"/>
          </a:xfrm>
          <a:prstGeom prst="rect">
            <a:avLst/>
          </a:prstGeom>
          <a:noFill/>
        </p:spPr>
        <p:txBody>
          <a:bodyPr wrap="none" rtlCol="0">
            <a:spAutoFit/>
          </a:bodyPr>
          <a:lstStyle/>
          <a:p>
            <a:r>
              <a:rPr lang="en-IN" sz="1600" dirty="0" smtClean="0"/>
              <a:t>(1054)</a:t>
            </a:r>
            <a:endParaRPr lang="en-IN" sz="1600" dirty="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6" name="Picture 2"/>
          <p:cNvPicPr>
            <a:picLocks noChangeAspect="1" noChangeArrowheads="1"/>
          </p:cNvPicPr>
          <p:nvPr/>
        </p:nvPicPr>
        <p:blipFill>
          <a:blip r:embed="rId2"/>
          <a:srcRect/>
          <a:stretch>
            <a:fillRect/>
          </a:stretch>
        </p:blipFill>
        <p:spPr bwMode="auto">
          <a:xfrm>
            <a:off x="70288" y="1157431"/>
            <a:ext cx="8900557" cy="4063920"/>
          </a:xfrm>
          <a:prstGeom prst="rect">
            <a:avLst/>
          </a:prstGeom>
          <a:noFill/>
          <a:ln w="9525">
            <a:noFill/>
            <a:miter lim="800000"/>
            <a:headEnd/>
            <a:tailEnd/>
          </a:ln>
          <a:effectLst/>
        </p:spPr>
      </p:pic>
      <p:pic>
        <p:nvPicPr>
          <p:cNvPr id="431107" name="Picture 3"/>
          <p:cNvPicPr>
            <a:picLocks noChangeAspect="1" noChangeArrowheads="1"/>
          </p:cNvPicPr>
          <p:nvPr/>
        </p:nvPicPr>
        <p:blipFill>
          <a:blip r:embed="rId3"/>
          <a:srcRect/>
          <a:stretch>
            <a:fillRect/>
          </a:stretch>
        </p:blipFill>
        <p:spPr bwMode="auto">
          <a:xfrm>
            <a:off x="110399" y="613427"/>
            <a:ext cx="8859979" cy="575323"/>
          </a:xfrm>
          <a:prstGeom prst="rect">
            <a:avLst/>
          </a:prstGeom>
          <a:noFill/>
          <a:ln w="9525">
            <a:noFill/>
            <a:miter lim="800000"/>
            <a:headEnd/>
            <a:tailEnd/>
          </a:ln>
          <a:effectLst/>
        </p:spPr>
      </p:pic>
      <p:sp>
        <p:nvSpPr>
          <p:cNvPr id="4" name="TextBox 3"/>
          <p:cNvSpPr txBox="1"/>
          <p:nvPr/>
        </p:nvSpPr>
        <p:spPr>
          <a:xfrm>
            <a:off x="1088037" y="92587"/>
            <a:ext cx="6606745" cy="400110"/>
          </a:xfrm>
          <a:prstGeom prst="rect">
            <a:avLst/>
          </a:prstGeom>
          <a:noFill/>
        </p:spPr>
        <p:txBody>
          <a:bodyPr wrap="none" rtlCol="0">
            <a:spAutoFit/>
          </a:bodyPr>
          <a:lstStyle/>
          <a:p>
            <a:r>
              <a:rPr lang="en-IN" dirty="0" smtClean="0">
                <a:solidFill>
                  <a:srgbClr val="FF0000"/>
                </a:solidFill>
              </a:rPr>
              <a:t>Table I: GW signal arrival dates for next 50 years</a:t>
            </a:r>
            <a:endParaRPr lang="en-IN" dirty="0">
              <a:solidFill>
                <a:srgbClr val="FF0000"/>
              </a:solidFill>
            </a:endParaRPr>
          </a:p>
        </p:txBody>
      </p:sp>
      <p:sp>
        <p:nvSpPr>
          <p:cNvPr id="5" name="TextBox 4"/>
          <p:cNvSpPr txBox="1"/>
          <p:nvPr/>
        </p:nvSpPr>
        <p:spPr>
          <a:xfrm>
            <a:off x="34720" y="5150734"/>
            <a:ext cx="9346789" cy="1631216"/>
          </a:xfrm>
          <a:prstGeom prst="rect">
            <a:avLst/>
          </a:prstGeom>
          <a:noFill/>
        </p:spPr>
        <p:txBody>
          <a:bodyPr wrap="none" rtlCol="0">
            <a:spAutoFit/>
          </a:bodyPr>
          <a:lstStyle/>
          <a:p>
            <a:pPr algn="l"/>
            <a:r>
              <a:rPr lang="en-IN" dirty="0" smtClean="0"/>
              <a:t>date of earliest signal arrival is given here in days and months, even </a:t>
            </a:r>
          </a:p>
          <a:p>
            <a:pPr algn="l"/>
            <a:r>
              <a:rPr lang="en-IN" dirty="0" smtClean="0"/>
              <a:t>though the error estimates are in years. It only </a:t>
            </a:r>
            <a:r>
              <a:rPr lang="en-IN" dirty="0" err="1" smtClean="0"/>
              <a:t>reﬂects</a:t>
            </a:r>
            <a:r>
              <a:rPr lang="en-IN" dirty="0" smtClean="0"/>
              <a:t> exactly known </a:t>
            </a:r>
          </a:p>
          <a:p>
            <a:pPr algn="l"/>
            <a:r>
              <a:rPr lang="en-IN" dirty="0" smtClean="0"/>
              <a:t>date of the GW source, and illustrates the possibility that with more</a:t>
            </a:r>
          </a:p>
          <a:p>
            <a:pPr algn="l"/>
            <a:r>
              <a:rPr lang="en-IN" dirty="0" smtClean="0"/>
              <a:t>accurate observations (source and pulsar locations), in principle, a </a:t>
            </a:r>
          </a:p>
          <a:p>
            <a:pPr algn="l"/>
            <a:r>
              <a:rPr lang="en-IN" dirty="0" smtClean="0"/>
              <a:t>very precise date of signal  arrival on earth could be predicted.</a:t>
            </a:r>
            <a:endParaRPr lang="en-IN" dirty="0"/>
          </a:p>
        </p:txBody>
      </p:sp>
      <p:sp>
        <p:nvSpPr>
          <p:cNvPr id="7" name="Rectangle 6"/>
          <p:cNvSpPr/>
          <p:nvPr/>
        </p:nvSpPr>
        <p:spPr bwMode="auto">
          <a:xfrm>
            <a:off x="173620" y="2777924"/>
            <a:ext cx="5833641" cy="520861"/>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smtClean="0">
              <a:ln>
                <a:noFill/>
              </a:ln>
              <a:solidFill>
                <a:srgbClr val="006600"/>
              </a:solidFill>
              <a:effectLst/>
              <a:latin typeface="Verdana" pitchFamily="34" charset="0"/>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1" name="Picture 3"/>
          <p:cNvPicPr>
            <a:picLocks noChangeAspect="1" noChangeArrowheads="1"/>
          </p:cNvPicPr>
          <p:nvPr/>
        </p:nvPicPr>
        <p:blipFill>
          <a:blip r:embed="rId2"/>
          <a:srcRect/>
          <a:stretch>
            <a:fillRect/>
          </a:stretch>
        </p:blipFill>
        <p:spPr bwMode="auto">
          <a:xfrm>
            <a:off x="795338" y="928688"/>
            <a:ext cx="7553325" cy="5000625"/>
          </a:xfrm>
          <a:prstGeom prst="rect">
            <a:avLst/>
          </a:prstGeom>
          <a:noFill/>
          <a:ln w="9525">
            <a:noFill/>
            <a:miter lim="800000"/>
            <a:headEnd/>
            <a:tailEnd/>
          </a:ln>
          <a:effectLst/>
        </p:spPr>
      </p:pic>
      <p:sp>
        <p:nvSpPr>
          <p:cNvPr id="4" name="TextBox 3"/>
          <p:cNvSpPr txBox="1"/>
          <p:nvPr/>
        </p:nvSpPr>
        <p:spPr>
          <a:xfrm>
            <a:off x="1238512" y="347237"/>
            <a:ext cx="6694911" cy="400110"/>
          </a:xfrm>
          <a:prstGeom prst="rect">
            <a:avLst/>
          </a:prstGeom>
          <a:noFill/>
        </p:spPr>
        <p:txBody>
          <a:bodyPr wrap="none" rtlCol="0">
            <a:spAutoFit/>
          </a:bodyPr>
          <a:lstStyle/>
          <a:p>
            <a:r>
              <a:rPr lang="en-IN" dirty="0" smtClean="0">
                <a:solidFill>
                  <a:srgbClr val="FF0000"/>
                </a:solidFill>
              </a:rPr>
              <a:t>Table II: GW signal arrival dates for past 50 years</a:t>
            </a:r>
            <a:endParaRPr lang="en-IN" dirty="0">
              <a:solidFill>
                <a:srgbClr val="FF0000"/>
              </a:solidFill>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6091" y="648118"/>
            <a:ext cx="8990033" cy="3644562"/>
            <a:chOff x="802150" y="3148013"/>
            <a:chExt cx="7562850" cy="3205025"/>
          </a:xfrm>
        </p:grpSpPr>
        <p:pic>
          <p:nvPicPr>
            <p:cNvPr id="433154" name="Picture 2"/>
            <p:cNvPicPr>
              <a:picLocks noChangeAspect="1" noChangeArrowheads="1"/>
            </p:cNvPicPr>
            <p:nvPr/>
          </p:nvPicPr>
          <p:blipFill>
            <a:blip r:embed="rId2"/>
            <a:srcRect/>
            <a:stretch>
              <a:fillRect/>
            </a:stretch>
          </p:blipFill>
          <p:spPr bwMode="auto">
            <a:xfrm>
              <a:off x="809625" y="3148013"/>
              <a:ext cx="7524750" cy="561975"/>
            </a:xfrm>
            <a:prstGeom prst="rect">
              <a:avLst/>
            </a:prstGeom>
            <a:noFill/>
            <a:ln w="9525">
              <a:noFill/>
              <a:miter lim="800000"/>
              <a:headEnd/>
              <a:tailEnd/>
            </a:ln>
            <a:effectLst/>
          </p:spPr>
        </p:pic>
        <p:pic>
          <p:nvPicPr>
            <p:cNvPr id="433155" name="Picture 3"/>
            <p:cNvPicPr>
              <a:picLocks noChangeAspect="1" noChangeArrowheads="1"/>
            </p:cNvPicPr>
            <p:nvPr/>
          </p:nvPicPr>
          <p:blipFill>
            <a:blip r:embed="rId3"/>
            <a:srcRect/>
            <a:stretch>
              <a:fillRect/>
            </a:stretch>
          </p:blipFill>
          <p:spPr bwMode="auto">
            <a:xfrm>
              <a:off x="802150" y="3676513"/>
              <a:ext cx="7562850" cy="2676525"/>
            </a:xfrm>
            <a:prstGeom prst="rect">
              <a:avLst/>
            </a:prstGeom>
            <a:noFill/>
            <a:ln w="9525">
              <a:noFill/>
              <a:miter lim="800000"/>
              <a:headEnd/>
              <a:tailEnd/>
            </a:ln>
            <a:effectLst/>
          </p:spPr>
        </p:pic>
      </p:grpSp>
      <p:sp>
        <p:nvSpPr>
          <p:cNvPr id="5" name="TextBox 4"/>
          <p:cNvSpPr txBox="1"/>
          <p:nvPr/>
        </p:nvSpPr>
        <p:spPr>
          <a:xfrm>
            <a:off x="1088037" y="219912"/>
            <a:ext cx="6694911" cy="400110"/>
          </a:xfrm>
          <a:prstGeom prst="rect">
            <a:avLst/>
          </a:prstGeom>
          <a:noFill/>
        </p:spPr>
        <p:txBody>
          <a:bodyPr wrap="none" rtlCol="0">
            <a:spAutoFit/>
          </a:bodyPr>
          <a:lstStyle/>
          <a:p>
            <a:r>
              <a:rPr lang="en-IN" dirty="0" smtClean="0">
                <a:solidFill>
                  <a:srgbClr val="FF0000"/>
                </a:solidFill>
              </a:rPr>
              <a:t>Table II: GW signal arrival dates for past 50 years</a:t>
            </a:r>
            <a:endParaRPr lang="en-IN" dirty="0">
              <a:solidFill>
                <a:srgbClr val="FF0000"/>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25" y="82434"/>
            <a:ext cx="8940800" cy="6555641"/>
          </a:xfrm>
          <a:prstGeom prst="rect">
            <a:avLst/>
          </a:prstGeom>
        </p:spPr>
        <p:txBody>
          <a:bodyPr wrap="square">
            <a:spAutoFit/>
          </a:bodyPr>
          <a:lstStyle/>
          <a:p>
            <a:pPr algn="l"/>
            <a:r>
              <a:rPr lang="en-US" b="1" dirty="0" smtClean="0">
                <a:solidFill>
                  <a:srgbClr val="FF0000"/>
                </a:solidFill>
              </a:rPr>
              <a:t>Nucleon </a:t>
            </a:r>
            <a:r>
              <a:rPr lang="en-US" b="1" dirty="0" err="1" smtClean="0">
                <a:solidFill>
                  <a:srgbClr val="FF0000"/>
                </a:solidFill>
              </a:rPr>
              <a:t>superfluidity</a:t>
            </a:r>
            <a:r>
              <a:rPr lang="en-US" b="1" dirty="0" smtClean="0">
                <a:solidFill>
                  <a:srgbClr val="FF0000"/>
                </a:solidFill>
              </a:rPr>
              <a:t> is believed to exist in  the interiors of neutron stars. </a:t>
            </a:r>
            <a:r>
              <a:rPr lang="en-US" dirty="0" smtClean="0"/>
              <a:t>Strong support from pulsar glitches</a:t>
            </a:r>
          </a:p>
          <a:p>
            <a:pPr algn="l"/>
            <a:endParaRPr lang="en-US" dirty="0" smtClean="0">
              <a:solidFill>
                <a:srgbClr val="FF0000"/>
              </a:solidFill>
            </a:endParaRPr>
          </a:p>
          <a:p>
            <a:pPr algn="l"/>
            <a:r>
              <a:rPr lang="en-US" dirty="0" smtClean="0">
                <a:solidFill>
                  <a:srgbClr val="FF0000"/>
                </a:solidFill>
              </a:rPr>
              <a:t>Observations:</a:t>
            </a:r>
          </a:p>
          <a:p>
            <a:pPr algn="l"/>
            <a:r>
              <a:rPr lang="en-US" dirty="0" smtClean="0">
                <a:solidFill>
                  <a:schemeClr val="accent6"/>
                </a:solidFill>
              </a:rPr>
              <a:t>Pulsars are rapidly Rotating neutron stars, </a:t>
            </a:r>
          </a:p>
          <a:p>
            <a:pPr algn="l"/>
            <a:endParaRPr lang="en-US" dirty="0" smtClean="0">
              <a:solidFill>
                <a:schemeClr val="accent6"/>
              </a:solidFill>
            </a:endParaRPr>
          </a:p>
          <a:p>
            <a:pPr algn="l"/>
            <a:r>
              <a:rPr lang="en-US" dirty="0" smtClean="0">
                <a:solidFill>
                  <a:schemeClr val="accent6"/>
                </a:solidFill>
              </a:rPr>
              <a:t>detected by their periodic pulses (E.M. waves),</a:t>
            </a:r>
          </a:p>
          <a:p>
            <a:pPr algn="l"/>
            <a:r>
              <a:rPr lang="en-US" dirty="0" smtClean="0">
                <a:solidFill>
                  <a:schemeClr val="accent6"/>
                </a:solidFill>
              </a:rPr>
              <a:t>Beamed emission from the magnetic poles of the neutron star.</a:t>
            </a:r>
          </a:p>
          <a:p>
            <a:pPr algn="l"/>
            <a:endParaRPr lang="en-US" dirty="0" smtClean="0">
              <a:solidFill>
                <a:schemeClr val="accent6"/>
              </a:solidFill>
            </a:endParaRPr>
          </a:p>
          <a:p>
            <a:pPr algn="l"/>
            <a:r>
              <a:rPr lang="en-US" dirty="0" err="1" smtClean="0">
                <a:solidFill>
                  <a:schemeClr val="accent6"/>
                </a:solidFill>
              </a:rPr>
              <a:t>Superfluid</a:t>
            </a:r>
            <a:r>
              <a:rPr lang="en-US" dirty="0" smtClean="0">
                <a:solidFill>
                  <a:schemeClr val="accent6"/>
                </a:solidFill>
              </a:rPr>
              <a:t> phase in the interior allows for vortex lattice to form. </a:t>
            </a:r>
          </a:p>
          <a:p>
            <a:pPr algn="l"/>
            <a:r>
              <a:rPr lang="en-US" dirty="0" smtClean="0">
                <a:solidFill>
                  <a:schemeClr val="accent6"/>
                </a:solidFill>
              </a:rPr>
              <a:t>Vortices are pinned at the interface with crust.</a:t>
            </a:r>
          </a:p>
          <a:p>
            <a:pPr algn="l"/>
            <a:endParaRPr lang="en-US" dirty="0" smtClean="0">
              <a:solidFill>
                <a:schemeClr val="accent6"/>
              </a:solidFill>
            </a:endParaRPr>
          </a:p>
          <a:p>
            <a:pPr algn="l"/>
            <a:r>
              <a:rPr lang="en-US" dirty="0" err="1" smtClean="0">
                <a:solidFill>
                  <a:schemeClr val="accent6"/>
                </a:solidFill>
              </a:rPr>
              <a:t>Superfluid</a:t>
            </a:r>
            <a:r>
              <a:rPr lang="en-US" dirty="0" smtClean="0">
                <a:solidFill>
                  <a:schemeClr val="accent6"/>
                </a:solidFill>
              </a:rPr>
              <a:t> vortices play fundamental role in determining rotational</a:t>
            </a:r>
          </a:p>
          <a:p>
            <a:pPr algn="l"/>
            <a:r>
              <a:rPr lang="en-US" dirty="0" smtClean="0">
                <a:solidFill>
                  <a:schemeClr val="accent6"/>
                </a:solidFill>
              </a:rPr>
              <a:t>properties of neutrons star, hence pulsar timings.</a:t>
            </a:r>
          </a:p>
          <a:p>
            <a:pPr algn="l"/>
            <a:endParaRPr lang="en-US" dirty="0" smtClean="0">
              <a:solidFill>
                <a:schemeClr val="accent6"/>
              </a:solidFill>
            </a:endParaRPr>
          </a:p>
          <a:p>
            <a:pPr algn="l"/>
            <a:r>
              <a:rPr lang="en-US" dirty="0" smtClean="0">
                <a:solidFill>
                  <a:srgbClr val="FF0000"/>
                </a:solidFill>
              </a:rPr>
              <a:t>Phenomenon of glitches explained by vortex </a:t>
            </a:r>
            <a:r>
              <a:rPr lang="en-US" dirty="0" err="1" smtClean="0">
                <a:solidFill>
                  <a:srgbClr val="FF0000"/>
                </a:solidFill>
              </a:rPr>
              <a:t>depinning</a:t>
            </a:r>
            <a:r>
              <a:rPr lang="en-US" dirty="0" smtClean="0">
                <a:solidFill>
                  <a:srgbClr val="FF0000"/>
                </a:solidFill>
              </a:rPr>
              <a:t> from crust.</a:t>
            </a:r>
          </a:p>
          <a:p>
            <a:pPr algn="l"/>
            <a:r>
              <a:rPr lang="en-US" dirty="0" smtClean="0">
                <a:solidFill>
                  <a:srgbClr val="FF0000"/>
                </a:solidFill>
              </a:rPr>
              <a:t>Sudden transfer of angular moment from </a:t>
            </a:r>
            <a:r>
              <a:rPr lang="en-US" dirty="0" err="1" smtClean="0">
                <a:solidFill>
                  <a:srgbClr val="FF0000"/>
                </a:solidFill>
              </a:rPr>
              <a:t>superfluid</a:t>
            </a:r>
            <a:r>
              <a:rPr lang="en-US" dirty="0" smtClean="0">
                <a:solidFill>
                  <a:srgbClr val="FF0000"/>
                </a:solidFill>
              </a:rPr>
              <a:t> to outer crust</a:t>
            </a:r>
          </a:p>
          <a:p>
            <a:pPr algn="l"/>
            <a:r>
              <a:rPr lang="en-US" dirty="0" smtClean="0">
                <a:solidFill>
                  <a:srgbClr val="FF0000"/>
                </a:solidFill>
              </a:rPr>
              <a:t>Leads to glitches in pulsar timing.</a:t>
            </a:r>
          </a:p>
          <a:p>
            <a:pPr algn="l"/>
            <a:endParaRPr lang="en-US" dirty="0" smtClean="0">
              <a:solidFill>
                <a:srgbClr val="000099"/>
              </a:solidFill>
            </a:endParaRPr>
          </a:p>
          <a:p>
            <a:pPr algn="l"/>
            <a:r>
              <a:rPr lang="en-US" dirty="0" smtClean="0">
                <a:solidFill>
                  <a:srgbClr val="000099"/>
                </a:solidFill>
              </a:rPr>
              <a:t>                     </a:t>
            </a:r>
            <a:r>
              <a:rPr lang="en-US" dirty="0" smtClean="0">
                <a:solidFill>
                  <a:srgbClr val="FF0000"/>
                </a:solidFill>
              </a:rPr>
              <a:t>Only theoretically investigated  so far</a:t>
            </a:r>
          </a:p>
          <a:p>
            <a:pPr algn="l"/>
            <a:r>
              <a:rPr lang="en-US" dirty="0" smtClean="0">
                <a:solidFill>
                  <a:srgbClr val="FF0000"/>
                </a:solidFill>
              </a:rPr>
              <a:t>            </a:t>
            </a:r>
            <a:r>
              <a:rPr lang="en-US" dirty="0" smtClean="0"/>
              <a:t> These have never been seen in any experiment.</a:t>
            </a:r>
            <a:endParaRPr lang="en-US" dirty="0" smtClean="0">
              <a:solidFill>
                <a:srgbClr val="FF0000"/>
              </a:solidFill>
            </a:endParaRPr>
          </a:p>
        </p:txBody>
      </p:sp>
      <p:pic>
        <p:nvPicPr>
          <p:cNvPr id="5" name="Picture 4" descr="pulsar1.jpg"/>
          <p:cNvPicPr>
            <a:picLocks noChangeAspect="1"/>
          </p:cNvPicPr>
          <p:nvPr/>
        </p:nvPicPr>
        <p:blipFill>
          <a:blip r:embed="rId2" cstate="print"/>
          <a:stretch>
            <a:fillRect/>
          </a:stretch>
        </p:blipFill>
        <p:spPr>
          <a:xfrm>
            <a:off x="6922518" y="398329"/>
            <a:ext cx="1943690" cy="1885113"/>
          </a:xfrm>
          <a:prstGeom prst="rect">
            <a:avLst/>
          </a:prstGeom>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96091" y="451343"/>
            <a:ext cx="8990033" cy="3644562"/>
            <a:chOff x="802150" y="3148013"/>
            <a:chExt cx="7562850" cy="3205025"/>
          </a:xfrm>
        </p:grpSpPr>
        <p:pic>
          <p:nvPicPr>
            <p:cNvPr id="433154" name="Picture 2"/>
            <p:cNvPicPr>
              <a:picLocks noChangeAspect="1" noChangeArrowheads="1"/>
            </p:cNvPicPr>
            <p:nvPr/>
          </p:nvPicPr>
          <p:blipFill>
            <a:blip r:embed="rId2"/>
            <a:srcRect/>
            <a:stretch>
              <a:fillRect/>
            </a:stretch>
          </p:blipFill>
          <p:spPr bwMode="auto">
            <a:xfrm>
              <a:off x="809625" y="3148013"/>
              <a:ext cx="7524750" cy="561975"/>
            </a:xfrm>
            <a:prstGeom prst="rect">
              <a:avLst/>
            </a:prstGeom>
            <a:noFill/>
            <a:ln w="9525">
              <a:noFill/>
              <a:miter lim="800000"/>
              <a:headEnd/>
              <a:tailEnd/>
            </a:ln>
            <a:effectLst/>
          </p:spPr>
        </p:pic>
        <p:pic>
          <p:nvPicPr>
            <p:cNvPr id="433155" name="Picture 3"/>
            <p:cNvPicPr>
              <a:picLocks noChangeAspect="1" noChangeArrowheads="1"/>
            </p:cNvPicPr>
            <p:nvPr/>
          </p:nvPicPr>
          <p:blipFill>
            <a:blip r:embed="rId3"/>
            <a:srcRect/>
            <a:stretch>
              <a:fillRect/>
            </a:stretch>
          </p:blipFill>
          <p:spPr bwMode="auto">
            <a:xfrm>
              <a:off x="802150" y="3676513"/>
              <a:ext cx="7562850" cy="2676525"/>
            </a:xfrm>
            <a:prstGeom prst="rect">
              <a:avLst/>
            </a:prstGeom>
            <a:noFill/>
            <a:ln w="9525">
              <a:noFill/>
              <a:miter lim="800000"/>
              <a:headEnd/>
              <a:tailEnd/>
            </a:ln>
            <a:effectLst/>
          </p:spPr>
        </p:pic>
      </p:grpSp>
      <p:sp>
        <p:nvSpPr>
          <p:cNvPr id="5" name="TextBox 4"/>
          <p:cNvSpPr txBox="1"/>
          <p:nvPr/>
        </p:nvSpPr>
        <p:spPr>
          <a:xfrm>
            <a:off x="1088037" y="46287"/>
            <a:ext cx="6694911" cy="400110"/>
          </a:xfrm>
          <a:prstGeom prst="rect">
            <a:avLst/>
          </a:prstGeom>
          <a:noFill/>
        </p:spPr>
        <p:txBody>
          <a:bodyPr wrap="none" rtlCol="0">
            <a:spAutoFit/>
          </a:bodyPr>
          <a:lstStyle/>
          <a:p>
            <a:r>
              <a:rPr lang="en-IN" dirty="0" smtClean="0">
                <a:solidFill>
                  <a:srgbClr val="FF0000"/>
                </a:solidFill>
              </a:rPr>
              <a:t>Table II: GW signal arrival dates for past 50 years</a:t>
            </a:r>
            <a:endParaRPr lang="en-IN" dirty="0">
              <a:solidFill>
                <a:srgbClr val="FF0000"/>
              </a:solidFill>
            </a:endParaRPr>
          </a:p>
        </p:txBody>
      </p:sp>
      <p:sp>
        <p:nvSpPr>
          <p:cNvPr id="6" name="Rectangle 5"/>
          <p:cNvSpPr/>
          <p:nvPr/>
        </p:nvSpPr>
        <p:spPr>
          <a:xfrm>
            <a:off x="208340" y="4542987"/>
            <a:ext cx="8773610" cy="1631216"/>
          </a:xfrm>
          <a:prstGeom prst="rect">
            <a:avLst/>
          </a:prstGeom>
        </p:spPr>
        <p:txBody>
          <a:bodyPr wrap="square">
            <a:spAutoFit/>
          </a:bodyPr>
          <a:lstStyle/>
          <a:p>
            <a:r>
              <a:rPr lang="en-IN" b="1" dirty="0" smtClean="0">
                <a:solidFill>
                  <a:srgbClr val="FF0000"/>
                </a:solidFill>
              </a:rPr>
              <a:t>How far back in past we can go?</a:t>
            </a:r>
          </a:p>
          <a:p>
            <a:endParaRPr lang="en-IN" b="1" dirty="0" smtClean="0">
              <a:solidFill>
                <a:srgbClr val="FF0000"/>
              </a:solidFill>
            </a:endParaRPr>
          </a:p>
          <a:p>
            <a:r>
              <a:rPr lang="en-IN" b="1" dirty="0" smtClean="0">
                <a:solidFill>
                  <a:srgbClr val="000099"/>
                </a:solidFill>
              </a:rPr>
              <a:t>just from the size of the Milky Way, we note that the oldest GW signals one can detect at present using galactic pulsars are those which passed by earth about 200,000 years ago.</a:t>
            </a:r>
            <a:endParaRPr lang="en-IN" b="1" dirty="0">
              <a:solidFill>
                <a:srgbClr val="000099"/>
              </a:solidFill>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 y="38100"/>
            <a:ext cx="9169818" cy="6555641"/>
          </a:xfrm>
          <a:prstGeom prst="rect">
            <a:avLst/>
          </a:prstGeom>
          <a:noFill/>
        </p:spPr>
        <p:txBody>
          <a:bodyPr wrap="none" rtlCol="0">
            <a:spAutoFit/>
          </a:bodyPr>
          <a:lstStyle/>
          <a:p>
            <a:pPr algn="l"/>
            <a:r>
              <a:rPr lang="en-US" b="1" dirty="0" smtClean="0">
                <a:solidFill>
                  <a:srgbClr val="FF0000"/>
                </a:solidFill>
              </a:rPr>
              <a:t>Concluding remarks</a:t>
            </a:r>
          </a:p>
          <a:p>
            <a:pPr algn="l"/>
            <a:endParaRPr lang="en-US" dirty="0" smtClean="0"/>
          </a:p>
          <a:p>
            <a:pPr algn="l"/>
            <a:r>
              <a:rPr lang="en-US" dirty="0" smtClean="0"/>
              <a:t>Pulsar measurements extremely accurate, can detect tiny changes</a:t>
            </a:r>
          </a:p>
          <a:p>
            <a:pPr algn="l"/>
            <a:r>
              <a:rPr lang="en-US" dirty="0" smtClean="0"/>
              <a:t>in pulsar structure, either due to internal dynamics, or due to GWs</a:t>
            </a:r>
          </a:p>
          <a:p>
            <a:pPr algn="l"/>
            <a:endParaRPr lang="en-US" dirty="0" smtClean="0"/>
          </a:p>
          <a:p>
            <a:pPr algn="l"/>
            <a:r>
              <a:rPr lang="en-US" dirty="0" smtClean="0">
                <a:solidFill>
                  <a:srgbClr val="000099"/>
                </a:solidFill>
              </a:rPr>
              <a:t>Pulsars very far away can act as remotely stationed Weber detectors</a:t>
            </a:r>
          </a:p>
          <a:p>
            <a:pPr algn="l"/>
            <a:r>
              <a:rPr lang="en-US" dirty="0" smtClean="0">
                <a:solidFill>
                  <a:srgbClr val="000099"/>
                </a:solidFill>
              </a:rPr>
              <a:t>of gravitational waves.  </a:t>
            </a:r>
          </a:p>
          <a:p>
            <a:pPr algn="l"/>
            <a:endParaRPr lang="en-US" dirty="0" smtClean="0">
              <a:solidFill>
                <a:srgbClr val="000099"/>
              </a:solidFill>
            </a:endParaRPr>
          </a:p>
          <a:p>
            <a:pPr algn="l"/>
            <a:r>
              <a:rPr lang="en-US" dirty="0" smtClean="0">
                <a:solidFill>
                  <a:srgbClr val="FF0000"/>
                </a:solidFill>
              </a:rPr>
              <a:t>Important to accurately measure signals of  pulsars in other galaxies.</a:t>
            </a:r>
          </a:p>
          <a:p>
            <a:pPr algn="l"/>
            <a:r>
              <a:rPr lang="en-IN" dirty="0" smtClean="0">
                <a:solidFill>
                  <a:srgbClr val="FF0000"/>
                </a:solidFill>
              </a:rPr>
              <a:t>Reaching out for extra galactic pulsars will be very important.</a:t>
            </a:r>
          </a:p>
          <a:p>
            <a:pPr algn="l"/>
            <a:endParaRPr lang="en-IN" dirty="0" smtClean="0">
              <a:solidFill>
                <a:srgbClr val="000099"/>
              </a:solidFill>
            </a:endParaRPr>
          </a:p>
          <a:p>
            <a:pPr algn="l"/>
            <a:r>
              <a:rPr lang="en-IN" dirty="0" smtClean="0">
                <a:solidFill>
                  <a:srgbClr val="000099"/>
                </a:solidFill>
              </a:rPr>
              <a:t>Possibility of some GW source close to the pulsar, while being</a:t>
            </a:r>
          </a:p>
          <a:p>
            <a:pPr algn="l"/>
            <a:r>
              <a:rPr lang="en-IN" dirty="0" smtClean="0">
                <a:solidFill>
                  <a:srgbClr val="000099"/>
                </a:solidFill>
              </a:rPr>
              <a:t>very far away from us, will show the real strength of this technique.</a:t>
            </a:r>
          </a:p>
          <a:p>
            <a:pPr algn="l"/>
            <a:endParaRPr lang="en-US" dirty="0" smtClean="0"/>
          </a:p>
          <a:p>
            <a:pPr algn="l"/>
            <a:r>
              <a:rPr lang="en-US" dirty="0" smtClean="0"/>
              <a:t>Note: for very distant pulsars, timing errors large due to </a:t>
            </a:r>
          </a:p>
          <a:p>
            <a:pPr algn="l"/>
            <a:r>
              <a:rPr lang="en-US" dirty="0" smtClean="0"/>
              <a:t>inter-galactic medium changes.  This is important for long time</a:t>
            </a:r>
          </a:p>
          <a:p>
            <a:pPr algn="l"/>
            <a:r>
              <a:rPr lang="en-US" dirty="0" smtClean="0"/>
              <a:t>stability of signal. But for a GW pulse, it may not be important. </a:t>
            </a:r>
          </a:p>
          <a:p>
            <a:pPr algn="l"/>
            <a:endParaRPr lang="en-US" dirty="0" smtClean="0"/>
          </a:p>
          <a:p>
            <a:pPr algn="l"/>
            <a:r>
              <a:rPr lang="en-IN" b="1" dirty="0" smtClean="0">
                <a:solidFill>
                  <a:srgbClr val="FF0000"/>
                </a:solidFill>
              </a:rPr>
              <a:t>For past GW events, Pulsar mediated signals will reach us in </a:t>
            </a:r>
          </a:p>
          <a:p>
            <a:pPr algn="l"/>
            <a:r>
              <a:rPr lang="en-IN" b="1" dirty="0" smtClean="0">
                <a:solidFill>
                  <a:srgbClr val="FF0000"/>
                </a:solidFill>
              </a:rPr>
              <a:t>future at precisely determined times:  </a:t>
            </a:r>
          </a:p>
          <a:p>
            <a:pPr algn="l"/>
            <a:r>
              <a:rPr lang="en-IN" b="1" dirty="0" smtClean="0">
                <a:solidFill>
                  <a:srgbClr val="FF0000"/>
                </a:solidFill>
              </a:rPr>
              <a:t>                 Opportunity to revisit those events.</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 y="153850"/>
            <a:ext cx="9177512" cy="6555641"/>
          </a:xfrm>
          <a:prstGeom prst="rect">
            <a:avLst/>
          </a:prstGeom>
          <a:noFill/>
        </p:spPr>
        <p:txBody>
          <a:bodyPr wrap="none" rtlCol="0">
            <a:spAutoFit/>
          </a:bodyPr>
          <a:lstStyle/>
          <a:p>
            <a:pPr algn="l"/>
            <a:r>
              <a:rPr lang="en-IN" dirty="0" smtClean="0">
                <a:solidFill>
                  <a:srgbClr val="000099"/>
                </a:solidFill>
              </a:rPr>
              <a:t>Important to emphasize, various estimates we have made are</a:t>
            </a:r>
          </a:p>
          <a:p>
            <a:pPr algn="l"/>
            <a:r>
              <a:rPr lang="en-IN" dirty="0" smtClean="0">
                <a:solidFill>
                  <a:srgbClr val="000099"/>
                </a:solidFill>
              </a:rPr>
              <a:t>crude, </a:t>
            </a:r>
            <a:r>
              <a:rPr lang="en-IN" b="1" dirty="0" smtClean="0">
                <a:solidFill>
                  <a:srgbClr val="000099"/>
                </a:solidFill>
              </a:rPr>
              <a:t>it is not very clear if the effects are observable with</a:t>
            </a:r>
          </a:p>
          <a:p>
            <a:pPr algn="l"/>
            <a:r>
              <a:rPr lang="en-IN" b="1" dirty="0" smtClean="0">
                <a:solidFill>
                  <a:srgbClr val="000099"/>
                </a:solidFill>
              </a:rPr>
              <a:t>Present level of accuracy of pulsar measurements.</a:t>
            </a:r>
          </a:p>
          <a:p>
            <a:pPr algn="l"/>
            <a:endParaRPr lang="en-IN" dirty="0" smtClean="0">
              <a:solidFill>
                <a:srgbClr val="000099"/>
              </a:solidFill>
            </a:endParaRPr>
          </a:p>
          <a:p>
            <a:pPr algn="l"/>
            <a:endParaRPr lang="en-IN" dirty="0" smtClean="0">
              <a:solidFill>
                <a:srgbClr val="000099"/>
              </a:solidFill>
            </a:endParaRPr>
          </a:p>
          <a:p>
            <a:pPr algn="l"/>
            <a:r>
              <a:rPr lang="en-IN" b="1" dirty="0" smtClean="0">
                <a:solidFill>
                  <a:srgbClr val="FF0000"/>
                </a:solidFill>
              </a:rPr>
              <a:t>However, for past GW events recorded on earth:</a:t>
            </a:r>
          </a:p>
          <a:p>
            <a:pPr algn="l"/>
            <a:endParaRPr lang="en-IN" dirty="0" smtClean="0">
              <a:solidFill>
                <a:srgbClr val="000099"/>
              </a:solidFill>
            </a:endParaRPr>
          </a:p>
          <a:p>
            <a:pPr algn="l"/>
            <a:r>
              <a:rPr lang="en-IN" dirty="0" smtClean="0">
                <a:solidFill>
                  <a:srgbClr val="000099"/>
                </a:solidFill>
              </a:rPr>
              <a:t>The prediction of Dates on which </a:t>
            </a:r>
            <a:r>
              <a:rPr lang="en-IN" b="1" dirty="0" smtClean="0">
                <a:solidFill>
                  <a:srgbClr val="000099"/>
                </a:solidFill>
              </a:rPr>
              <a:t>“perturbed-signals”</a:t>
            </a:r>
            <a:r>
              <a:rPr lang="en-IN" dirty="0" smtClean="0">
                <a:solidFill>
                  <a:srgbClr val="000099"/>
                </a:solidFill>
              </a:rPr>
              <a:t> from pulsars </a:t>
            </a:r>
          </a:p>
          <a:p>
            <a:pPr algn="l"/>
            <a:r>
              <a:rPr lang="en-IN" dirty="0" smtClean="0">
                <a:solidFill>
                  <a:srgbClr val="000099"/>
                </a:solidFill>
              </a:rPr>
              <a:t>will reach earth is </a:t>
            </a:r>
            <a:r>
              <a:rPr lang="en-IN" b="1" dirty="0" smtClean="0">
                <a:solidFill>
                  <a:srgbClr val="FF0000"/>
                </a:solidFill>
              </a:rPr>
              <a:t>beyond question  </a:t>
            </a:r>
            <a:r>
              <a:rPr lang="en-IN" dirty="0" smtClean="0">
                <a:solidFill>
                  <a:srgbClr val="000099"/>
                </a:solidFill>
              </a:rPr>
              <a:t>(apart from error estimates </a:t>
            </a:r>
          </a:p>
          <a:p>
            <a:pPr algn="l"/>
            <a:r>
              <a:rPr lang="en-IN" dirty="0" smtClean="0">
                <a:solidFill>
                  <a:srgbClr val="000099"/>
                </a:solidFill>
              </a:rPr>
              <a:t>in timing).</a:t>
            </a:r>
          </a:p>
          <a:p>
            <a:pPr algn="l"/>
            <a:r>
              <a:rPr lang="en-IN" b="1" dirty="0" smtClean="0">
                <a:solidFill>
                  <a:srgbClr val="FF0000"/>
                </a:solidFill>
              </a:rPr>
              <a:t>                     It is just trigonometry</a:t>
            </a:r>
          </a:p>
          <a:p>
            <a:pPr algn="l"/>
            <a:endParaRPr lang="en-IN" dirty="0" smtClean="0">
              <a:solidFill>
                <a:srgbClr val="000099"/>
              </a:solidFill>
            </a:endParaRPr>
          </a:p>
          <a:p>
            <a:pPr algn="l"/>
            <a:r>
              <a:rPr lang="en-IN" dirty="0" smtClean="0">
                <a:solidFill>
                  <a:srgbClr val="000099"/>
                </a:solidFill>
              </a:rPr>
              <a:t>It is then worth the effort that we focus on </a:t>
            </a:r>
            <a:r>
              <a:rPr lang="en-IN" b="1" dirty="0" smtClean="0">
                <a:solidFill>
                  <a:srgbClr val="000099"/>
                </a:solidFill>
              </a:rPr>
              <a:t>improving accuracy</a:t>
            </a:r>
          </a:p>
          <a:p>
            <a:pPr algn="l"/>
            <a:r>
              <a:rPr lang="en-IN" b="1" dirty="0" smtClean="0">
                <a:solidFill>
                  <a:srgbClr val="000099"/>
                </a:solidFill>
              </a:rPr>
              <a:t>of predicted dates </a:t>
            </a:r>
            <a:r>
              <a:rPr lang="en-IN" dirty="0" smtClean="0">
                <a:solidFill>
                  <a:srgbClr val="000099"/>
                </a:solidFill>
              </a:rPr>
              <a:t>and attempt to make best possible </a:t>
            </a:r>
          </a:p>
          <a:p>
            <a:pPr algn="l"/>
            <a:r>
              <a:rPr lang="en-IN" dirty="0" smtClean="0">
                <a:solidFill>
                  <a:srgbClr val="000099"/>
                </a:solidFill>
              </a:rPr>
              <a:t>measurements of pulses at those times.  </a:t>
            </a:r>
          </a:p>
          <a:p>
            <a:pPr algn="l"/>
            <a:endParaRPr lang="en-IN" dirty="0" smtClean="0">
              <a:solidFill>
                <a:srgbClr val="000099"/>
              </a:solidFill>
            </a:endParaRPr>
          </a:p>
          <a:p>
            <a:pPr algn="l"/>
            <a:r>
              <a:rPr lang="en-IN" b="1" dirty="0" smtClean="0">
                <a:solidFill>
                  <a:srgbClr val="FF0000"/>
                </a:solidFill>
              </a:rPr>
              <a:t>After all, we do not know Neutron stars interiors so well</a:t>
            </a:r>
          </a:p>
          <a:p>
            <a:pPr algn="l"/>
            <a:endParaRPr lang="en-IN" b="1" dirty="0" smtClean="0">
              <a:solidFill>
                <a:srgbClr val="FF0000"/>
              </a:solidFill>
            </a:endParaRPr>
          </a:p>
          <a:p>
            <a:pPr algn="l"/>
            <a:r>
              <a:rPr lang="en-IN" b="1" dirty="0" smtClean="0">
                <a:solidFill>
                  <a:srgbClr val="FF0000"/>
                </a:solidFill>
              </a:rPr>
              <a:t>              They just might surprise us pleasantly.</a:t>
            </a:r>
          </a:p>
          <a:p>
            <a:pPr algn="l"/>
            <a:endParaRPr lang="en-IN" dirty="0" smtClean="0">
              <a:solidFill>
                <a:srgbClr val="000099"/>
              </a:solidFill>
            </a:endParaRPr>
          </a:p>
          <a:p>
            <a:pPr algn="l"/>
            <a:r>
              <a:rPr lang="en-IN" b="1" dirty="0" smtClean="0">
                <a:solidFill>
                  <a:srgbClr val="000099"/>
                </a:solidFill>
              </a:rPr>
              <a:t> Not doing anything on those dates just does not seem right</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1095" y="2374900"/>
            <a:ext cx="2576346" cy="523220"/>
          </a:xfrm>
          <a:prstGeom prst="rect">
            <a:avLst/>
          </a:prstGeom>
          <a:noFill/>
        </p:spPr>
        <p:txBody>
          <a:bodyPr wrap="none" rtlCol="0">
            <a:spAutoFit/>
          </a:bodyPr>
          <a:lstStyle/>
          <a:p>
            <a:r>
              <a:rPr lang="en-US" sz="2800" b="1" dirty="0" smtClean="0">
                <a:solidFill>
                  <a:srgbClr val="FF0000"/>
                </a:solidFill>
              </a:rPr>
              <a:t>THANK YOU</a:t>
            </a:r>
            <a:endParaRPr lang="en-US" sz="2800" b="1" dirty="0">
              <a:solidFill>
                <a:srgbClr val="FF0000"/>
              </a:solidFill>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00" y="206218"/>
            <a:ext cx="8940800" cy="6309420"/>
          </a:xfrm>
          <a:prstGeom prst="rect">
            <a:avLst/>
          </a:prstGeom>
        </p:spPr>
        <p:txBody>
          <a:bodyPr wrap="square">
            <a:spAutoFit/>
          </a:bodyPr>
          <a:lstStyle/>
          <a:p>
            <a:pPr algn="l"/>
            <a:r>
              <a:rPr lang="en-US" dirty="0" smtClean="0">
                <a:solidFill>
                  <a:srgbClr val="FF0000"/>
                </a:solidFill>
              </a:rPr>
              <a:t>Inner Crust region:</a:t>
            </a:r>
          </a:p>
          <a:p>
            <a:pPr algn="l"/>
            <a:endParaRPr lang="en-US" dirty="0" smtClean="0">
              <a:solidFill>
                <a:srgbClr val="FF0000"/>
              </a:solidFill>
            </a:endParaRPr>
          </a:p>
          <a:p>
            <a:pPr algn="l"/>
            <a:r>
              <a:rPr lang="en-US" dirty="0" smtClean="0">
                <a:solidFill>
                  <a:srgbClr val="FF0000"/>
                </a:solidFill>
              </a:rPr>
              <a:t> </a:t>
            </a:r>
            <a:r>
              <a:rPr lang="en-US" dirty="0" err="1" smtClean="0">
                <a:solidFill>
                  <a:schemeClr val="accent6"/>
                </a:solidFill>
              </a:rPr>
              <a:t>Superfluid</a:t>
            </a:r>
            <a:r>
              <a:rPr lang="en-US" dirty="0" smtClean="0">
                <a:solidFill>
                  <a:schemeClr val="accent6"/>
                </a:solidFill>
              </a:rPr>
              <a:t> </a:t>
            </a:r>
            <a:r>
              <a:rPr lang="en-US" baseline="30000" dirty="0" smtClean="0">
                <a:solidFill>
                  <a:schemeClr val="accent6"/>
                </a:solidFill>
              </a:rPr>
              <a:t>1</a:t>
            </a:r>
            <a:r>
              <a:rPr lang="en-US" i="1" dirty="0" smtClean="0">
                <a:solidFill>
                  <a:schemeClr val="accent6"/>
                </a:solidFill>
              </a:rPr>
              <a:t>S</a:t>
            </a:r>
            <a:r>
              <a:rPr lang="en-US" i="1" baseline="-25000" dirty="0" smtClean="0">
                <a:solidFill>
                  <a:schemeClr val="accent6"/>
                </a:solidFill>
              </a:rPr>
              <a:t>0  </a:t>
            </a:r>
            <a:r>
              <a:rPr lang="en-US" dirty="0" smtClean="0">
                <a:solidFill>
                  <a:schemeClr val="accent6"/>
                </a:solidFill>
              </a:rPr>
              <a:t> phase appears in the inner crust region:</a:t>
            </a:r>
          </a:p>
          <a:p>
            <a:pPr algn="l"/>
            <a:endParaRPr lang="en-US" dirty="0" smtClean="0">
              <a:solidFill>
                <a:schemeClr val="accent6"/>
              </a:solidFill>
            </a:endParaRPr>
          </a:p>
          <a:p>
            <a:pPr algn="l"/>
            <a:r>
              <a:rPr lang="en-US" dirty="0" smtClean="0">
                <a:solidFill>
                  <a:schemeClr val="accent6"/>
                </a:solidFill>
              </a:rPr>
              <a:t>Extending from </a:t>
            </a:r>
            <a:r>
              <a:rPr lang="en-US" sz="2400" dirty="0" smtClean="0">
                <a:solidFill>
                  <a:schemeClr val="accent6"/>
                </a:solidFill>
                <a:latin typeface="Symbol" pitchFamily="18" charset="2"/>
              </a:rPr>
              <a:t>r ~ </a:t>
            </a:r>
            <a:r>
              <a:rPr lang="en-US" dirty="0" smtClean="0">
                <a:solidFill>
                  <a:schemeClr val="accent6"/>
                </a:solidFill>
                <a:latin typeface="Symbol" pitchFamily="18" charset="2"/>
              </a:rPr>
              <a:t>4 </a:t>
            </a:r>
            <a:r>
              <a:rPr lang="en-US" dirty="0" smtClean="0">
                <a:solidFill>
                  <a:schemeClr val="accent6"/>
                </a:solidFill>
                <a:latin typeface="+mn-lt"/>
              </a:rPr>
              <a:t>x 10</a:t>
            </a:r>
            <a:r>
              <a:rPr lang="en-US" sz="2200" baseline="30000" dirty="0" smtClean="0">
                <a:solidFill>
                  <a:schemeClr val="accent6"/>
                </a:solidFill>
                <a:latin typeface="+mn-lt"/>
              </a:rPr>
              <a:t>11 </a:t>
            </a:r>
            <a:r>
              <a:rPr lang="en-US" dirty="0" smtClean="0">
                <a:solidFill>
                  <a:schemeClr val="accent6"/>
                </a:solidFill>
              </a:rPr>
              <a:t>g/cm</a:t>
            </a:r>
            <a:r>
              <a:rPr lang="en-US" sz="2200" baseline="30000" dirty="0" smtClean="0">
                <a:solidFill>
                  <a:schemeClr val="accent6"/>
                </a:solidFill>
              </a:rPr>
              <a:t>3 </a:t>
            </a:r>
            <a:r>
              <a:rPr lang="en-US" dirty="0" smtClean="0">
                <a:solidFill>
                  <a:schemeClr val="accent6"/>
                </a:solidFill>
              </a:rPr>
              <a:t>  to  2 x 10</a:t>
            </a:r>
            <a:r>
              <a:rPr lang="en-US" sz="2400" baseline="30000" dirty="0" smtClean="0">
                <a:solidFill>
                  <a:schemeClr val="accent6"/>
                </a:solidFill>
              </a:rPr>
              <a:t>14</a:t>
            </a:r>
            <a:r>
              <a:rPr lang="en-US" i="1" dirty="0" smtClean="0">
                <a:solidFill>
                  <a:schemeClr val="accent6"/>
                </a:solidFill>
              </a:rPr>
              <a:t> </a:t>
            </a:r>
            <a:r>
              <a:rPr lang="en-US" dirty="0" smtClean="0">
                <a:solidFill>
                  <a:schemeClr val="accent6"/>
                </a:solidFill>
              </a:rPr>
              <a:t>g/cm</a:t>
            </a:r>
            <a:r>
              <a:rPr lang="en-US" sz="2200" baseline="30000" dirty="0" smtClean="0">
                <a:solidFill>
                  <a:schemeClr val="accent6"/>
                </a:solidFill>
              </a:rPr>
              <a:t>3</a:t>
            </a:r>
            <a:endParaRPr lang="en-US" dirty="0" smtClean="0">
              <a:solidFill>
                <a:schemeClr val="accent6"/>
              </a:solidFill>
            </a:endParaRPr>
          </a:p>
          <a:p>
            <a:pPr algn="l"/>
            <a:endParaRPr lang="en-US" dirty="0" smtClean="0">
              <a:solidFill>
                <a:schemeClr val="accent6"/>
              </a:solidFill>
            </a:endParaRPr>
          </a:p>
          <a:p>
            <a:pPr algn="l"/>
            <a:endParaRPr lang="en-US" dirty="0" smtClean="0"/>
          </a:p>
          <a:p>
            <a:pPr algn="l"/>
            <a:r>
              <a:rPr lang="en-US" dirty="0" smtClean="0"/>
              <a:t>For the </a:t>
            </a:r>
            <a:r>
              <a:rPr lang="en-US" baseline="30000" dirty="0" smtClean="0"/>
              <a:t>3</a:t>
            </a:r>
            <a:r>
              <a:rPr lang="en-US" i="1" dirty="0" smtClean="0"/>
              <a:t>P</a:t>
            </a:r>
            <a:r>
              <a:rPr lang="en-US" i="1" baseline="-25000" dirty="0" smtClean="0"/>
              <a:t>2</a:t>
            </a:r>
            <a:r>
              <a:rPr lang="en-US" i="1" dirty="0" smtClean="0"/>
              <a:t>  channel, </a:t>
            </a:r>
            <a:r>
              <a:rPr lang="en-US" dirty="0" smtClean="0"/>
              <a:t>the interaction becomes strongly attractive only at higher density,   this occurs in the core of the neutron star.</a:t>
            </a:r>
          </a:p>
          <a:p>
            <a:pPr algn="l"/>
            <a:endParaRPr lang="en-US" dirty="0" smtClean="0"/>
          </a:p>
          <a:p>
            <a:pPr algn="l"/>
            <a:r>
              <a:rPr lang="en-US" dirty="0" smtClean="0"/>
              <a:t>This phase is quite like the </a:t>
            </a:r>
            <a:r>
              <a:rPr lang="en-US" dirty="0" err="1" smtClean="0"/>
              <a:t>superlfuid</a:t>
            </a:r>
            <a:r>
              <a:rPr lang="en-US" dirty="0" smtClean="0"/>
              <a:t> phase  of  </a:t>
            </a:r>
            <a:r>
              <a:rPr lang="en-US" sz="2200" baseline="30000" dirty="0" smtClean="0"/>
              <a:t>3</a:t>
            </a:r>
            <a:r>
              <a:rPr lang="en-US" dirty="0" smtClean="0"/>
              <a:t>He</a:t>
            </a:r>
          </a:p>
          <a:p>
            <a:pPr algn="l"/>
            <a:endParaRPr lang="en-US" dirty="0" smtClean="0"/>
          </a:p>
          <a:p>
            <a:pPr algn="l"/>
            <a:r>
              <a:rPr lang="en-US" dirty="0" smtClean="0"/>
              <a:t>Allows for non-trivial order parameter, and hence associated</a:t>
            </a:r>
          </a:p>
          <a:p>
            <a:pPr algn="l"/>
            <a:r>
              <a:rPr lang="en-US" dirty="0" smtClean="0"/>
              <a:t>topological defects.</a:t>
            </a:r>
            <a:r>
              <a:rPr lang="en-US" dirty="0" smtClean="0">
                <a:solidFill>
                  <a:srgbClr val="000099"/>
                </a:solidFill>
              </a:rPr>
              <a:t> </a:t>
            </a:r>
          </a:p>
          <a:p>
            <a:pPr algn="l"/>
            <a:endParaRPr lang="en-US" dirty="0" smtClean="0">
              <a:solidFill>
                <a:srgbClr val="000099"/>
              </a:solidFill>
            </a:endParaRPr>
          </a:p>
          <a:p>
            <a:pPr algn="l"/>
            <a:r>
              <a:rPr lang="en-US" dirty="0" smtClean="0">
                <a:solidFill>
                  <a:srgbClr val="000099"/>
                </a:solidFill>
              </a:rPr>
              <a:t>Even though nucleon </a:t>
            </a:r>
            <a:r>
              <a:rPr lang="en-US" dirty="0" err="1" smtClean="0">
                <a:solidFill>
                  <a:srgbClr val="000099"/>
                </a:solidFill>
              </a:rPr>
              <a:t>superfluid</a:t>
            </a:r>
            <a:r>
              <a:rPr lang="en-US" dirty="0" smtClean="0">
                <a:solidFill>
                  <a:srgbClr val="000099"/>
                </a:solidFill>
              </a:rPr>
              <a:t> vortices play crucial role in understanding of pulsar glitches,</a:t>
            </a:r>
          </a:p>
          <a:p>
            <a:pPr algn="l"/>
            <a:r>
              <a:rPr lang="en-US" dirty="0" smtClean="0">
                <a:solidFill>
                  <a:srgbClr val="000099"/>
                </a:solidFill>
              </a:rPr>
              <a:t>                     </a:t>
            </a:r>
            <a:r>
              <a:rPr lang="en-US" dirty="0" smtClean="0">
                <a:solidFill>
                  <a:srgbClr val="FF0000"/>
                </a:solidFill>
              </a:rPr>
              <a:t>Only theoretically investigated  so far</a:t>
            </a:r>
          </a:p>
          <a:p>
            <a:pPr algn="l"/>
            <a:endParaRPr lang="en-US" dirty="0" smtClean="0">
              <a:solidFill>
                <a:srgbClr val="FF0000"/>
              </a:solidFill>
            </a:endParaRPr>
          </a:p>
          <a:p>
            <a:pPr algn="l"/>
            <a:r>
              <a:rPr lang="en-US" dirty="0" smtClean="0"/>
              <a:t> These have never been seen in any experiment.</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7800"/>
            <a:ext cx="8775700" cy="1323439"/>
          </a:xfrm>
          <a:prstGeom prst="rect">
            <a:avLst/>
          </a:prstGeom>
          <a:noFill/>
        </p:spPr>
        <p:txBody>
          <a:bodyPr wrap="square" rtlCol="0">
            <a:spAutoFit/>
          </a:bodyPr>
          <a:lstStyle/>
          <a:p>
            <a:pPr algn="l"/>
            <a:r>
              <a:rPr lang="en-US" dirty="0" smtClean="0"/>
              <a:t>Collisions of Au on Au with the FOPI-facility at GSI Darmstadt.</a:t>
            </a:r>
            <a:endParaRPr lang="en-US" dirty="0" smtClean="0">
              <a:solidFill>
                <a:srgbClr val="FF0000"/>
              </a:solidFill>
            </a:endParaRPr>
          </a:p>
          <a:p>
            <a:pPr algn="l"/>
            <a:r>
              <a:rPr lang="en-US" dirty="0" smtClean="0"/>
              <a:t>E/A      150                250              400     </a:t>
            </a:r>
            <a:r>
              <a:rPr lang="en-US" dirty="0" err="1" smtClean="0"/>
              <a:t>MeV</a:t>
            </a:r>
            <a:r>
              <a:rPr lang="en-US" dirty="0" smtClean="0"/>
              <a:t>/A    (incident)</a:t>
            </a:r>
            <a:endParaRPr lang="en-US" dirty="0" smtClean="0">
              <a:solidFill>
                <a:srgbClr val="FF0000"/>
              </a:solidFill>
            </a:endParaRPr>
          </a:p>
          <a:p>
            <a:pPr algn="l"/>
            <a:r>
              <a:rPr lang="en-US" dirty="0" smtClean="0"/>
              <a:t>T      </a:t>
            </a:r>
            <a:r>
              <a:rPr lang="en-US" dirty="0" smtClean="0">
                <a:solidFill>
                  <a:srgbClr val="FF0000"/>
                </a:solidFill>
              </a:rPr>
              <a:t>17.2 ± 3.4     </a:t>
            </a:r>
            <a:r>
              <a:rPr lang="en-US" dirty="0" smtClean="0"/>
              <a:t>26.2 ± 5.1      36.7 ± 7.5 </a:t>
            </a:r>
            <a:r>
              <a:rPr lang="en-US" dirty="0" err="1" smtClean="0"/>
              <a:t>MeV</a:t>
            </a:r>
            <a:endParaRPr lang="en-US" dirty="0" smtClean="0"/>
          </a:p>
          <a:p>
            <a:pPr algn="l"/>
            <a:r>
              <a:rPr lang="en-US" dirty="0" smtClean="0"/>
              <a:t>                                                      (results from blast model fit)</a:t>
            </a:r>
            <a:endParaRPr lang="en-US" dirty="0" smtClean="0">
              <a:solidFill>
                <a:srgbClr val="FF0000"/>
              </a:solidFill>
            </a:endParaRPr>
          </a:p>
        </p:txBody>
      </p:sp>
      <p:pic>
        <p:nvPicPr>
          <p:cNvPr id="290818" name="Picture 2"/>
          <p:cNvPicPr>
            <a:picLocks noChangeAspect="1" noChangeArrowheads="1"/>
          </p:cNvPicPr>
          <p:nvPr/>
        </p:nvPicPr>
        <p:blipFill>
          <a:blip r:embed="rId2" cstate="print"/>
          <a:srcRect/>
          <a:stretch>
            <a:fillRect/>
          </a:stretch>
        </p:blipFill>
        <p:spPr bwMode="auto">
          <a:xfrm>
            <a:off x="265727" y="1231900"/>
            <a:ext cx="4509473" cy="2839021"/>
          </a:xfrm>
          <a:prstGeom prst="rect">
            <a:avLst/>
          </a:prstGeom>
          <a:noFill/>
          <a:ln w="9525">
            <a:noFill/>
            <a:miter lim="800000"/>
            <a:headEnd/>
            <a:tailEnd/>
          </a:ln>
        </p:spPr>
      </p:pic>
      <p:sp>
        <p:nvSpPr>
          <p:cNvPr id="5" name="TextBox 4"/>
          <p:cNvSpPr txBox="1"/>
          <p:nvPr/>
        </p:nvSpPr>
        <p:spPr>
          <a:xfrm>
            <a:off x="4776942" y="3698101"/>
            <a:ext cx="2844561" cy="276999"/>
          </a:xfrm>
          <a:prstGeom prst="rect">
            <a:avLst/>
          </a:prstGeom>
          <a:noFill/>
        </p:spPr>
        <p:txBody>
          <a:bodyPr wrap="none" rtlCol="0">
            <a:spAutoFit/>
          </a:bodyPr>
          <a:lstStyle/>
          <a:p>
            <a:pPr algn="l"/>
            <a:r>
              <a:rPr lang="en-US" sz="1200" dirty="0" smtClean="0">
                <a:solidFill>
                  <a:schemeClr val="tx1"/>
                </a:solidFill>
              </a:rPr>
              <a:t>Intermediate mass fragments z&gt;2</a:t>
            </a:r>
            <a:endParaRPr lang="en-US" sz="1200" dirty="0">
              <a:solidFill>
                <a:schemeClr val="tx1"/>
              </a:solidFill>
            </a:endParaRPr>
          </a:p>
        </p:txBody>
      </p:sp>
      <p:sp>
        <p:nvSpPr>
          <p:cNvPr id="6" name="TextBox 5"/>
          <p:cNvSpPr txBox="1"/>
          <p:nvPr/>
        </p:nvSpPr>
        <p:spPr>
          <a:xfrm>
            <a:off x="4884665" y="1524000"/>
            <a:ext cx="3471014" cy="584775"/>
          </a:xfrm>
          <a:prstGeom prst="rect">
            <a:avLst/>
          </a:prstGeom>
          <a:noFill/>
        </p:spPr>
        <p:txBody>
          <a:bodyPr wrap="none" rtlCol="0">
            <a:spAutoFit/>
          </a:bodyPr>
          <a:lstStyle/>
          <a:p>
            <a:r>
              <a:rPr lang="en-US" sz="1600" dirty="0" err="1" smtClean="0"/>
              <a:t>Freezeout</a:t>
            </a:r>
            <a:r>
              <a:rPr lang="en-US" sz="1600" dirty="0" smtClean="0"/>
              <a:t> density = </a:t>
            </a:r>
          </a:p>
          <a:p>
            <a:r>
              <a:rPr lang="en-US" sz="1600" dirty="0" smtClean="0"/>
              <a:t>0.4 x nuclear saturation density</a:t>
            </a:r>
          </a:p>
        </p:txBody>
      </p:sp>
      <p:sp>
        <p:nvSpPr>
          <p:cNvPr id="7" name="TextBox 6"/>
          <p:cNvSpPr txBox="1"/>
          <p:nvPr/>
        </p:nvSpPr>
        <p:spPr>
          <a:xfrm>
            <a:off x="279400" y="5232400"/>
            <a:ext cx="8813800" cy="1323439"/>
          </a:xfrm>
          <a:prstGeom prst="rect">
            <a:avLst/>
          </a:prstGeom>
          <a:noFill/>
        </p:spPr>
        <p:txBody>
          <a:bodyPr wrap="square" rtlCol="0">
            <a:spAutoFit/>
          </a:bodyPr>
          <a:lstStyle/>
          <a:p>
            <a:pPr algn="l"/>
            <a:r>
              <a:rPr lang="en-US" dirty="0" smtClean="0">
                <a:solidFill>
                  <a:srgbClr val="FF0000"/>
                </a:solidFill>
              </a:rPr>
              <a:t>Such low energy collisions or,  a more dilute system quite likely to give lower T and correct </a:t>
            </a:r>
            <a:r>
              <a:rPr lang="en-US" dirty="0" smtClean="0">
                <a:solidFill>
                  <a:srgbClr val="FF0000"/>
                </a:solidFill>
                <a:latin typeface="Symbol" pitchFamily="18" charset="2"/>
              </a:rPr>
              <a:t>r </a:t>
            </a:r>
            <a:r>
              <a:rPr lang="en-US" dirty="0" smtClean="0">
                <a:solidFill>
                  <a:srgbClr val="FF0000"/>
                </a:solidFill>
                <a:latin typeface="+mn-lt"/>
              </a:rPr>
              <a:t>for </a:t>
            </a:r>
            <a:r>
              <a:rPr lang="en-US" dirty="0" err="1" smtClean="0">
                <a:solidFill>
                  <a:srgbClr val="FF0000"/>
                </a:solidFill>
                <a:latin typeface="+mn-lt"/>
              </a:rPr>
              <a:t>superfluid</a:t>
            </a:r>
            <a:r>
              <a:rPr lang="en-US" dirty="0" smtClean="0">
                <a:solidFill>
                  <a:srgbClr val="FF0000"/>
                </a:solidFill>
                <a:latin typeface="+mn-lt"/>
              </a:rPr>
              <a:t> transition</a:t>
            </a:r>
          </a:p>
          <a:p>
            <a:pPr algn="l"/>
            <a:endParaRPr lang="en-US" dirty="0" smtClean="0">
              <a:solidFill>
                <a:srgbClr val="FF0000"/>
              </a:solidFill>
              <a:latin typeface="+mn-lt"/>
            </a:endParaRPr>
          </a:p>
          <a:p>
            <a:pPr algn="l"/>
            <a:r>
              <a:rPr lang="en-US" dirty="0" err="1" smtClean="0">
                <a:solidFill>
                  <a:srgbClr val="FF0000"/>
                </a:solidFill>
                <a:latin typeface="+mn-lt"/>
              </a:rPr>
              <a:t>UrQMD</a:t>
            </a:r>
            <a:r>
              <a:rPr lang="en-US" dirty="0" smtClean="0">
                <a:solidFill>
                  <a:srgbClr val="FF0000"/>
                </a:solidFill>
                <a:latin typeface="+mn-lt"/>
              </a:rPr>
              <a:t> simulations in  Progress : 1 </a:t>
            </a:r>
            <a:r>
              <a:rPr lang="en-US" dirty="0" err="1" smtClean="0">
                <a:solidFill>
                  <a:srgbClr val="FF0000"/>
                </a:solidFill>
                <a:latin typeface="+mn-lt"/>
              </a:rPr>
              <a:t>GeV</a:t>
            </a:r>
            <a:r>
              <a:rPr lang="en-US" dirty="0" smtClean="0">
                <a:solidFill>
                  <a:srgbClr val="FF0000"/>
                </a:solidFill>
                <a:latin typeface="+mn-lt"/>
              </a:rPr>
              <a:t> collision</a:t>
            </a:r>
            <a:endParaRPr lang="en-US" dirty="0">
              <a:solidFill>
                <a:srgbClr val="FF0000"/>
              </a:solidFill>
            </a:endParaRPr>
          </a:p>
        </p:txBody>
      </p:sp>
      <p:sp>
        <p:nvSpPr>
          <p:cNvPr id="9" name="Rectangle 8"/>
          <p:cNvSpPr/>
          <p:nvPr/>
        </p:nvSpPr>
        <p:spPr>
          <a:xfrm>
            <a:off x="152400" y="4267369"/>
            <a:ext cx="8991600" cy="707886"/>
          </a:xfrm>
          <a:prstGeom prst="rect">
            <a:avLst/>
          </a:prstGeom>
        </p:spPr>
        <p:txBody>
          <a:bodyPr wrap="square">
            <a:spAutoFit/>
          </a:bodyPr>
          <a:lstStyle/>
          <a:p>
            <a:pPr algn="l"/>
            <a:r>
              <a:rPr lang="en-US" dirty="0" smtClean="0"/>
              <a:t>Au-Au collisions at E/A = 50, 100, 150, and 200 </a:t>
            </a:r>
            <a:r>
              <a:rPr lang="en-US" dirty="0" err="1" smtClean="0"/>
              <a:t>MeV</a:t>
            </a:r>
            <a:r>
              <a:rPr lang="en-US" dirty="0" smtClean="0"/>
              <a:t>, at heavy-ion</a:t>
            </a:r>
          </a:p>
          <a:p>
            <a:pPr algn="l"/>
            <a:r>
              <a:rPr lang="en-US" dirty="0" smtClean="0"/>
              <a:t>synchrotron SIS,   T ~ 4-5 </a:t>
            </a:r>
            <a:r>
              <a:rPr lang="en-US" dirty="0" err="1" smtClean="0"/>
              <a:t>MeV</a:t>
            </a:r>
            <a:r>
              <a:rPr lang="en-US" dirty="0" smtClean="0"/>
              <a:t> is reached        </a:t>
            </a:r>
            <a:r>
              <a:rPr lang="en-US" sz="1600" dirty="0" smtClean="0"/>
              <a:t>(</a:t>
            </a:r>
            <a:r>
              <a:rPr lang="en-US" sz="1600" dirty="0" err="1" smtClean="0"/>
              <a:t>nucl</a:t>
            </a:r>
            <a:r>
              <a:rPr lang="en-US" sz="1600" dirty="0" smtClean="0"/>
              <a:t>-ex/9801006)</a:t>
            </a:r>
            <a:endParaRPr lang="en-US" sz="1600" dirty="0"/>
          </a:p>
        </p:txBody>
      </p:sp>
      <p:sp>
        <p:nvSpPr>
          <p:cNvPr id="10" name="Rectangle 9"/>
          <p:cNvSpPr/>
          <p:nvPr/>
        </p:nvSpPr>
        <p:spPr>
          <a:xfrm>
            <a:off x="5503816" y="2060545"/>
            <a:ext cx="1946366" cy="338554"/>
          </a:xfrm>
          <a:prstGeom prst="rect">
            <a:avLst/>
          </a:prstGeom>
        </p:spPr>
        <p:txBody>
          <a:bodyPr wrap="none">
            <a:spAutoFit/>
          </a:bodyPr>
          <a:lstStyle/>
          <a:p>
            <a:r>
              <a:rPr lang="en-US" sz="1600" dirty="0" err="1" smtClean="0"/>
              <a:t>nucl</a:t>
            </a:r>
            <a:r>
              <a:rPr lang="en-US" sz="1600" dirty="0" smtClean="0"/>
              <a:t>-ex/9610009</a:t>
            </a:r>
            <a:endParaRPr lang="en-US" sz="1600" dirty="0"/>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629" y="69436"/>
            <a:ext cx="8529579" cy="400110"/>
          </a:xfrm>
          <a:prstGeom prst="rect">
            <a:avLst/>
          </a:prstGeom>
          <a:noFill/>
        </p:spPr>
        <p:txBody>
          <a:bodyPr wrap="none" rtlCol="0">
            <a:spAutoFit/>
          </a:bodyPr>
          <a:lstStyle/>
          <a:p>
            <a:pPr algn="l"/>
            <a:r>
              <a:rPr lang="en-IN" dirty="0" smtClean="0"/>
              <a:t>Tidal deformability (T. Hinderer, </a:t>
            </a:r>
            <a:r>
              <a:rPr lang="en-IN" dirty="0" err="1" smtClean="0"/>
              <a:t>Astrophys</a:t>
            </a:r>
            <a:r>
              <a:rPr lang="en-IN" dirty="0" smtClean="0"/>
              <a:t>. J. 677, 1216 (2008))</a:t>
            </a:r>
            <a:endParaRPr lang="en-IN" dirty="0"/>
          </a:p>
        </p:txBody>
      </p:sp>
      <p:sp>
        <p:nvSpPr>
          <p:cNvPr id="6" name="TextBox 5"/>
          <p:cNvSpPr txBox="1"/>
          <p:nvPr/>
        </p:nvSpPr>
        <p:spPr>
          <a:xfrm>
            <a:off x="173620" y="571899"/>
            <a:ext cx="8762035" cy="1323439"/>
          </a:xfrm>
          <a:prstGeom prst="rect">
            <a:avLst/>
          </a:prstGeom>
          <a:noFill/>
        </p:spPr>
        <p:txBody>
          <a:bodyPr wrap="square">
            <a:spAutoFit/>
          </a:bodyPr>
          <a:lstStyle/>
          <a:p>
            <a:pPr marL="285750" indent="-285750" algn="l"/>
            <a:r>
              <a:rPr lang="en-US" dirty="0" smtClean="0">
                <a:solidFill>
                  <a:srgbClr val="000099"/>
                </a:solidFill>
              </a:rPr>
              <a:t>Deformation of neutron star in the  tidal </a:t>
            </a:r>
            <a:r>
              <a:rPr lang="en-US" dirty="0">
                <a:solidFill>
                  <a:srgbClr val="000099"/>
                </a:solidFill>
              </a:rPr>
              <a:t>field </a:t>
            </a:r>
            <a:r>
              <a:rPr lang="en-US" dirty="0" err="1" smtClean="0">
                <a:solidFill>
                  <a:srgbClr val="000099"/>
                </a:solidFill>
              </a:rPr>
              <a:t>E</a:t>
            </a:r>
            <a:r>
              <a:rPr lang="en-US" baseline="-25000" dirty="0" err="1" smtClean="0">
                <a:solidFill>
                  <a:srgbClr val="000099"/>
                </a:solidFill>
              </a:rPr>
              <a:t>ij</a:t>
            </a:r>
            <a:r>
              <a:rPr lang="en-US" baseline="-25000" dirty="0" smtClean="0">
                <a:solidFill>
                  <a:srgbClr val="000099"/>
                </a:solidFill>
              </a:rPr>
              <a:t> </a:t>
            </a:r>
            <a:r>
              <a:rPr lang="en-US" dirty="0" smtClean="0">
                <a:solidFill>
                  <a:srgbClr val="000099"/>
                </a:solidFill>
              </a:rPr>
              <a:t>of gravitational</a:t>
            </a:r>
          </a:p>
          <a:p>
            <a:pPr marL="285750" indent="-285750" algn="l"/>
            <a:r>
              <a:rPr lang="en-US" dirty="0" smtClean="0">
                <a:solidFill>
                  <a:srgbClr val="000099"/>
                </a:solidFill>
              </a:rPr>
              <a:t>wave is given by      </a:t>
            </a:r>
          </a:p>
          <a:p>
            <a:pPr marL="285750" indent="-285750" algn="l"/>
            <a:endParaRPr lang="en-US" dirty="0" smtClean="0">
              <a:solidFill>
                <a:srgbClr val="000099"/>
              </a:solidFill>
            </a:endParaRPr>
          </a:p>
          <a:p>
            <a:pPr marL="285750" indent="-285750" algn="l"/>
            <a:r>
              <a:rPr lang="en-US" dirty="0" smtClean="0">
                <a:solidFill>
                  <a:srgbClr val="000099"/>
                </a:solidFill>
              </a:rPr>
              <a:t>                                      </a:t>
            </a:r>
            <a:r>
              <a:rPr lang="en-US" b="1" dirty="0" err="1" smtClean="0">
                <a:solidFill>
                  <a:srgbClr val="000099"/>
                </a:solidFill>
              </a:rPr>
              <a:t>Q</a:t>
            </a:r>
            <a:r>
              <a:rPr lang="en-US" b="1" baseline="-25000" dirty="0" err="1" smtClean="0">
                <a:solidFill>
                  <a:srgbClr val="000099"/>
                </a:solidFill>
              </a:rPr>
              <a:t>ij</a:t>
            </a:r>
            <a:r>
              <a:rPr lang="en-US" b="1" baseline="-25000" dirty="0" smtClean="0">
                <a:solidFill>
                  <a:srgbClr val="000099"/>
                </a:solidFill>
              </a:rPr>
              <a:t> </a:t>
            </a:r>
            <a:r>
              <a:rPr lang="en-US" b="1" dirty="0" smtClean="0">
                <a:solidFill>
                  <a:srgbClr val="000099"/>
                </a:solidFill>
              </a:rPr>
              <a:t>= - </a:t>
            </a:r>
            <a:r>
              <a:rPr lang="en-US" b="1" dirty="0" smtClean="0">
                <a:solidFill>
                  <a:srgbClr val="000099"/>
                </a:solidFill>
                <a:latin typeface="Symbol" pitchFamily="18" charset="2"/>
              </a:rPr>
              <a:t>l </a:t>
            </a:r>
            <a:r>
              <a:rPr lang="en-US" b="1" baseline="-25000" dirty="0" smtClean="0">
                <a:solidFill>
                  <a:srgbClr val="000099"/>
                </a:solidFill>
                <a:latin typeface="+mj-lt"/>
              </a:rPr>
              <a:t>d</a:t>
            </a:r>
            <a:r>
              <a:rPr lang="en-US" b="1" dirty="0" smtClean="0">
                <a:solidFill>
                  <a:srgbClr val="000099"/>
                </a:solidFill>
                <a:latin typeface="+mj-lt"/>
              </a:rPr>
              <a:t> </a:t>
            </a:r>
            <a:r>
              <a:rPr lang="en-US" b="1" dirty="0" err="1" smtClean="0">
                <a:solidFill>
                  <a:srgbClr val="000099"/>
                </a:solidFill>
                <a:latin typeface="+mj-lt"/>
              </a:rPr>
              <a:t>E</a:t>
            </a:r>
            <a:r>
              <a:rPr lang="en-US" b="1" baseline="-25000" dirty="0" err="1" smtClean="0">
                <a:solidFill>
                  <a:srgbClr val="000099"/>
                </a:solidFill>
                <a:latin typeface="+mj-lt"/>
              </a:rPr>
              <a:t>ij</a:t>
            </a:r>
            <a:r>
              <a:rPr lang="en-US" b="1" baseline="-25000" dirty="0" smtClean="0">
                <a:solidFill>
                  <a:srgbClr val="000099"/>
                </a:solidFill>
                <a:latin typeface="+mj-lt"/>
              </a:rPr>
              <a:t>   </a:t>
            </a:r>
          </a:p>
        </p:txBody>
      </p:sp>
      <p:sp>
        <p:nvSpPr>
          <p:cNvPr id="7" name="TextBox 6"/>
          <p:cNvSpPr txBox="1"/>
          <p:nvPr/>
        </p:nvSpPr>
        <p:spPr>
          <a:xfrm>
            <a:off x="231493" y="2245443"/>
            <a:ext cx="8727311" cy="461665"/>
          </a:xfrm>
          <a:prstGeom prst="rect">
            <a:avLst/>
          </a:prstGeom>
          <a:noFill/>
        </p:spPr>
        <p:txBody>
          <a:bodyPr wrap="square" rtlCol="0">
            <a:spAutoFit/>
          </a:bodyPr>
          <a:lstStyle/>
          <a:p>
            <a:pPr algn="l"/>
            <a:r>
              <a:rPr lang="en-IN" sz="2400" dirty="0" smtClean="0">
                <a:solidFill>
                  <a:srgbClr val="000099"/>
                </a:solidFill>
                <a:latin typeface="Symbol" pitchFamily="18" charset="2"/>
                <a:ea typeface="Verdana" pitchFamily="34" charset="0"/>
              </a:rPr>
              <a:t>T</a:t>
            </a:r>
            <a:r>
              <a:rPr lang="en-IN" dirty="0" smtClean="0">
                <a:solidFill>
                  <a:srgbClr val="000099"/>
                </a:solidFill>
                <a:ea typeface="Verdana" pitchFamily="34" charset="0"/>
              </a:rPr>
              <a:t>idal Deformability </a:t>
            </a:r>
            <a:r>
              <a:rPr lang="en-IN" sz="2400" dirty="0" smtClean="0">
                <a:solidFill>
                  <a:srgbClr val="000099"/>
                </a:solidFill>
                <a:latin typeface="Symbol" pitchFamily="18" charset="2"/>
              </a:rPr>
              <a:t>   l</a:t>
            </a:r>
            <a:r>
              <a:rPr lang="en-IN" sz="2400" baseline="-25000" dirty="0" smtClean="0">
                <a:solidFill>
                  <a:srgbClr val="000099"/>
                </a:solidFill>
                <a:latin typeface="+mj-lt"/>
              </a:rPr>
              <a:t>d</a:t>
            </a:r>
            <a:r>
              <a:rPr lang="en-IN" sz="2400" dirty="0" smtClean="0">
                <a:solidFill>
                  <a:srgbClr val="000099"/>
                </a:solidFill>
                <a:latin typeface="Symbol" pitchFamily="18" charset="2"/>
              </a:rPr>
              <a:t>   </a:t>
            </a:r>
            <a:r>
              <a:rPr lang="en-IN" dirty="0" smtClean="0">
                <a:solidFill>
                  <a:srgbClr val="000099"/>
                </a:solidFill>
                <a:latin typeface="+mj-lt"/>
              </a:rPr>
              <a:t>is related to the second Love number k</a:t>
            </a:r>
            <a:r>
              <a:rPr lang="en-IN" baseline="-25000" dirty="0" smtClean="0">
                <a:solidFill>
                  <a:srgbClr val="000099"/>
                </a:solidFill>
                <a:latin typeface="+mj-lt"/>
              </a:rPr>
              <a:t>2</a:t>
            </a:r>
            <a:r>
              <a:rPr lang="en-IN" dirty="0" smtClean="0">
                <a:solidFill>
                  <a:srgbClr val="000099"/>
                </a:solidFill>
                <a:latin typeface="+mj-lt"/>
              </a:rPr>
              <a:t> </a:t>
            </a:r>
            <a:endParaRPr lang="en-IN" dirty="0">
              <a:solidFill>
                <a:srgbClr val="000099"/>
              </a:solidFill>
              <a:latin typeface="Symbol" pitchFamily="18" charset="2"/>
            </a:endParaRPr>
          </a:p>
        </p:txBody>
      </p:sp>
      <p:graphicFrame>
        <p:nvGraphicFramePr>
          <p:cNvPr id="504836" name="Object 4"/>
          <p:cNvGraphicFramePr>
            <a:graphicFrameLocks noChangeAspect="1"/>
          </p:cNvGraphicFramePr>
          <p:nvPr/>
        </p:nvGraphicFramePr>
        <p:xfrm>
          <a:off x="3030459" y="2731648"/>
          <a:ext cx="1657455" cy="859013"/>
        </p:xfrm>
        <a:graphic>
          <a:graphicData uri="http://schemas.openxmlformats.org/presentationml/2006/ole">
            <p:oleObj spid="_x0000_s506882" name="Equation" r:id="rId3" imgW="812520" imgH="419040" progId="Equation.3">
              <p:embed/>
            </p:oleObj>
          </a:graphicData>
        </a:graphic>
      </p:graphicFrame>
      <p:sp>
        <p:nvSpPr>
          <p:cNvPr id="10" name="TextBox 9"/>
          <p:cNvSpPr txBox="1"/>
          <p:nvPr/>
        </p:nvSpPr>
        <p:spPr>
          <a:xfrm>
            <a:off x="185196" y="3599418"/>
            <a:ext cx="5377241" cy="400110"/>
          </a:xfrm>
          <a:prstGeom prst="rect">
            <a:avLst/>
          </a:prstGeom>
          <a:noFill/>
        </p:spPr>
        <p:txBody>
          <a:bodyPr wrap="none" rtlCol="0">
            <a:spAutoFit/>
          </a:bodyPr>
          <a:lstStyle/>
          <a:p>
            <a:r>
              <a:rPr lang="en-IN" dirty="0" smtClean="0"/>
              <a:t>For </a:t>
            </a:r>
            <a:r>
              <a:rPr lang="en-IN" dirty="0" err="1" smtClean="0"/>
              <a:t>polytropic</a:t>
            </a:r>
            <a:r>
              <a:rPr lang="en-IN" dirty="0" smtClean="0"/>
              <a:t> pressure-density relation:</a:t>
            </a:r>
          </a:p>
        </p:txBody>
      </p:sp>
      <p:graphicFrame>
        <p:nvGraphicFramePr>
          <p:cNvPr id="11" name="Object 3"/>
          <p:cNvGraphicFramePr>
            <a:graphicFrameLocks noChangeAspect="1"/>
          </p:cNvGraphicFramePr>
          <p:nvPr/>
        </p:nvGraphicFramePr>
        <p:xfrm>
          <a:off x="6099859" y="3474464"/>
          <a:ext cx="1436305" cy="722558"/>
        </p:xfrm>
        <a:graphic>
          <a:graphicData uri="http://schemas.openxmlformats.org/presentationml/2006/ole">
            <p:oleObj spid="_x0000_s506883" name="Equation" r:id="rId4" imgW="660240" imgH="330120" progId="Equation.3">
              <p:embed/>
            </p:oleObj>
          </a:graphicData>
        </a:graphic>
      </p:graphicFrame>
      <p:sp>
        <p:nvSpPr>
          <p:cNvPr id="12" name="TextBox 11"/>
          <p:cNvSpPr txBox="1"/>
          <p:nvPr/>
        </p:nvSpPr>
        <p:spPr>
          <a:xfrm>
            <a:off x="-4" y="4571675"/>
            <a:ext cx="9166292" cy="1015663"/>
          </a:xfrm>
          <a:prstGeom prst="rect">
            <a:avLst/>
          </a:prstGeom>
          <a:noFill/>
        </p:spPr>
        <p:txBody>
          <a:bodyPr wrap="none" rtlCol="0">
            <a:spAutoFit/>
          </a:bodyPr>
          <a:lstStyle/>
          <a:p>
            <a:pPr algn="l"/>
            <a:r>
              <a:rPr lang="en-IN" dirty="0" smtClean="0"/>
              <a:t>Where K is a constant and n is the </a:t>
            </a:r>
            <a:r>
              <a:rPr lang="en-IN" dirty="0" err="1" smtClean="0"/>
              <a:t>polytropic</a:t>
            </a:r>
            <a:r>
              <a:rPr lang="en-IN" dirty="0" smtClean="0"/>
              <a:t> </a:t>
            </a:r>
            <a:r>
              <a:rPr lang="en-IN" dirty="0" err="1" smtClean="0"/>
              <a:t>index,numerical</a:t>
            </a:r>
            <a:r>
              <a:rPr lang="en-IN" dirty="0" smtClean="0"/>
              <a:t> results </a:t>
            </a:r>
          </a:p>
          <a:p>
            <a:pPr algn="l"/>
            <a:r>
              <a:rPr lang="en-IN" dirty="0" smtClean="0"/>
              <a:t>(for 0.5 &lt;= n &lt;= 1.0, and 0.1 &lt;= (M/R) &lt;=0.24)  can be fitted by </a:t>
            </a:r>
          </a:p>
          <a:p>
            <a:pPr algn="l"/>
            <a:r>
              <a:rPr lang="en-IN" dirty="0" smtClean="0"/>
              <a:t>the formula:</a:t>
            </a:r>
          </a:p>
        </p:txBody>
      </p:sp>
      <p:pic>
        <p:nvPicPr>
          <p:cNvPr id="13" name="Picture 3"/>
          <p:cNvPicPr>
            <a:picLocks noChangeAspect="1" noChangeArrowheads="1"/>
          </p:cNvPicPr>
          <p:nvPr/>
        </p:nvPicPr>
        <p:blipFill>
          <a:blip r:embed="rId5"/>
          <a:srcRect/>
          <a:stretch>
            <a:fillRect/>
          </a:stretch>
        </p:blipFill>
        <p:spPr bwMode="auto">
          <a:xfrm>
            <a:off x="1779155" y="5578992"/>
            <a:ext cx="4727476" cy="1093808"/>
          </a:xfrm>
          <a:prstGeom prst="rect">
            <a:avLst/>
          </a:prstGeom>
          <a:noFill/>
          <a:ln w="9525">
            <a:noFill/>
            <a:miter lim="800000"/>
            <a:headEnd/>
            <a:tailEnd/>
          </a:ln>
          <a:effectLst/>
        </p:spPr>
      </p:pic>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a:stretch>
            <a:fillRect/>
          </a:stretch>
        </p:blipFill>
        <p:spPr bwMode="auto">
          <a:xfrm>
            <a:off x="1153445" y="1701479"/>
            <a:ext cx="6438789" cy="4770628"/>
          </a:xfrm>
          <a:prstGeom prst="rect">
            <a:avLst/>
          </a:prstGeom>
          <a:noFill/>
          <a:ln w="9525">
            <a:noFill/>
            <a:miter lim="800000"/>
            <a:headEnd/>
            <a:tailEnd/>
          </a:ln>
          <a:effectLst/>
        </p:spPr>
      </p:pic>
      <p:sp>
        <p:nvSpPr>
          <p:cNvPr id="9" name="TextBox 8"/>
          <p:cNvSpPr txBox="1"/>
          <p:nvPr/>
        </p:nvSpPr>
        <p:spPr>
          <a:xfrm>
            <a:off x="1006997" y="856527"/>
            <a:ext cx="5940985" cy="400110"/>
          </a:xfrm>
          <a:prstGeom prst="rect">
            <a:avLst/>
          </a:prstGeom>
          <a:noFill/>
        </p:spPr>
        <p:txBody>
          <a:bodyPr wrap="none" rtlCol="0">
            <a:spAutoFit/>
          </a:bodyPr>
          <a:lstStyle/>
          <a:p>
            <a:r>
              <a:rPr lang="en-IN" dirty="0" smtClean="0"/>
              <a:t>Tidal field of external gravitational potential:</a:t>
            </a:r>
            <a:endParaRPr lang="en-IN"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tarcore1.jpeg"/>
          <p:cNvPicPr>
            <a:picLocks noChangeAspect="1"/>
          </p:cNvPicPr>
          <p:nvPr/>
        </p:nvPicPr>
        <p:blipFill>
          <a:blip r:embed="rId2" cstate="print"/>
          <a:stretch>
            <a:fillRect/>
          </a:stretch>
        </p:blipFill>
        <p:spPr>
          <a:xfrm>
            <a:off x="2425700" y="263524"/>
            <a:ext cx="5613400" cy="6315076"/>
          </a:xfrm>
          <a:prstGeom prst="rect">
            <a:avLst/>
          </a:prstGeom>
        </p:spPr>
      </p:pic>
      <p:sp>
        <p:nvSpPr>
          <p:cNvPr id="5" name="TextBox 4"/>
          <p:cNvSpPr txBox="1"/>
          <p:nvPr/>
        </p:nvSpPr>
        <p:spPr>
          <a:xfrm>
            <a:off x="8094540" y="2984500"/>
            <a:ext cx="708848" cy="338554"/>
          </a:xfrm>
          <a:prstGeom prst="rect">
            <a:avLst/>
          </a:prstGeom>
          <a:noFill/>
        </p:spPr>
        <p:txBody>
          <a:bodyPr wrap="none" rtlCol="0">
            <a:spAutoFit/>
          </a:bodyPr>
          <a:lstStyle/>
          <a:p>
            <a:r>
              <a:rPr lang="en-US" sz="1600" dirty="0" smtClean="0">
                <a:solidFill>
                  <a:srgbClr val="FF0000"/>
                </a:solidFill>
              </a:rPr>
              <a:t>1 km</a:t>
            </a:r>
            <a:endParaRPr lang="en-US" sz="1600" dirty="0">
              <a:solidFill>
                <a:srgbClr val="FF0000"/>
              </a:solidFill>
            </a:endParaRPr>
          </a:p>
        </p:txBody>
      </p:sp>
      <p:sp>
        <p:nvSpPr>
          <p:cNvPr id="7" name="TextBox 6"/>
          <p:cNvSpPr txBox="1"/>
          <p:nvPr/>
        </p:nvSpPr>
        <p:spPr>
          <a:xfrm>
            <a:off x="8119942" y="2755900"/>
            <a:ext cx="708848" cy="338554"/>
          </a:xfrm>
          <a:prstGeom prst="rect">
            <a:avLst/>
          </a:prstGeom>
          <a:noFill/>
        </p:spPr>
        <p:txBody>
          <a:bodyPr wrap="none" rtlCol="0">
            <a:spAutoFit/>
          </a:bodyPr>
          <a:lstStyle/>
          <a:p>
            <a:r>
              <a:rPr lang="en-US" sz="1600" dirty="0" smtClean="0">
                <a:solidFill>
                  <a:srgbClr val="FF0000"/>
                </a:solidFill>
              </a:rPr>
              <a:t>9 km</a:t>
            </a:r>
            <a:endParaRPr lang="en-US" sz="1600" dirty="0">
              <a:solidFill>
                <a:srgbClr val="FF0000"/>
              </a:solidFill>
            </a:endParaRPr>
          </a:p>
        </p:txBody>
      </p:sp>
      <p:sp>
        <p:nvSpPr>
          <p:cNvPr id="8" name="TextBox 7"/>
          <p:cNvSpPr txBox="1"/>
          <p:nvPr/>
        </p:nvSpPr>
        <p:spPr>
          <a:xfrm>
            <a:off x="8107241" y="2540000"/>
            <a:ext cx="708848" cy="338554"/>
          </a:xfrm>
          <a:prstGeom prst="rect">
            <a:avLst/>
          </a:prstGeom>
          <a:noFill/>
        </p:spPr>
        <p:txBody>
          <a:bodyPr wrap="none" rtlCol="0">
            <a:spAutoFit/>
          </a:bodyPr>
          <a:lstStyle/>
          <a:p>
            <a:r>
              <a:rPr lang="en-US" sz="1600" dirty="0" smtClean="0">
                <a:solidFill>
                  <a:srgbClr val="FF0000"/>
                </a:solidFill>
              </a:rPr>
              <a:t>1 km</a:t>
            </a:r>
            <a:endParaRPr lang="en-US" sz="1600" dirty="0">
              <a:solidFill>
                <a:srgbClr val="FF0000"/>
              </a:solidFill>
            </a:endParaRPr>
          </a:p>
        </p:txBody>
      </p:sp>
      <p:sp>
        <p:nvSpPr>
          <p:cNvPr id="9" name="TextBox 8"/>
          <p:cNvSpPr txBox="1"/>
          <p:nvPr/>
        </p:nvSpPr>
        <p:spPr>
          <a:xfrm>
            <a:off x="8068150" y="2298700"/>
            <a:ext cx="914033" cy="338554"/>
          </a:xfrm>
          <a:prstGeom prst="rect">
            <a:avLst/>
          </a:prstGeom>
          <a:noFill/>
        </p:spPr>
        <p:txBody>
          <a:bodyPr wrap="none" rtlCol="0">
            <a:spAutoFit/>
          </a:bodyPr>
          <a:lstStyle/>
          <a:p>
            <a:r>
              <a:rPr lang="en-US" sz="1600" dirty="0" smtClean="0">
                <a:solidFill>
                  <a:srgbClr val="FF0000"/>
                </a:solidFill>
              </a:rPr>
              <a:t>0.2 km</a:t>
            </a:r>
            <a:endParaRPr lang="en-US" sz="1600" dirty="0">
              <a:solidFill>
                <a:srgbClr val="FF0000"/>
              </a:solidFill>
            </a:endParaRPr>
          </a:p>
        </p:txBody>
      </p:sp>
      <p:cxnSp>
        <p:nvCxnSpPr>
          <p:cNvPr id="11" name="Straight Arrow Connector 10"/>
          <p:cNvCxnSpPr/>
          <p:nvPr/>
        </p:nvCxnSpPr>
        <p:spPr bwMode="auto">
          <a:xfrm>
            <a:off x="7772400" y="2921000"/>
            <a:ext cx="411040" cy="417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a:off x="7696200" y="2476500"/>
            <a:ext cx="411040" cy="417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flipV="1">
            <a:off x="7480300" y="2721977"/>
            <a:ext cx="665040" cy="8523"/>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7759700" y="3136900"/>
            <a:ext cx="411040" cy="417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9" name="TextBox 18"/>
          <p:cNvSpPr txBox="1"/>
          <p:nvPr/>
        </p:nvSpPr>
        <p:spPr>
          <a:xfrm>
            <a:off x="215900" y="533400"/>
            <a:ext cx="2016193" cy="1323439"/>
          </a:xfrm>
          <a:prstGeom prst="rect">
            <a:avLst/>
          </a:prstGeom>
          <a:noFill/>
        </p:spPr>
        <p:txBody>
          <a:bodyPr wrap="none" rtlCol="0">
            <a:spAutoFit/>
          </a:bodyPr>
          <a:lstStyle/>
          <a:p>
            <a:pPr algn="l"/>
            <a:r>
              <a:rPr lang="en-US" dirty="0" smtClean="0">
                <a:solidFill>
                  <a:srgbClr val="FF0000"/>
                </a:solidFill>
              </a:rPr>
              <a:t>Inner  Core:</a:t>
            </a:r>
          </a:p>
          <a:p>
            <a:pPr algn="l"/>
            <a:r>
              <a:rPr lang="en-US" dirty="0" smtClean="0">
                <a:solidFill>
                  <a:srgbClr val="FF0000"/>
                </a:solidFill>
              </a:rPr>
              <a:t>Size  ~ 1 Km</a:t>
            </a:r>
          </a:p>
          <a:p>
            <a:pPr algn="l"/>
            <a:r>
              <a:rPr lang="en-US" dirty="0" smtClean="0">
                <a:solidFill>
                  <a:srgbClr val="FF0000"/>
                </a:solidFill>
              </a:rPr>
              <a:t>QCD phases:</a:t>
            </a:r>
          </a:p>
          <a:p>
            <a:pPr algn="l"/>
            <a:r>
              <a:rPr lang="en-US" dirty="0" smtClean="0">
                <a:solidFill>
                  <a:srgbClr val="FF0000"/>
                </a:solidFill>
              </a:rPr>
              <a:t>QGP, CFL, etc.</a:t>
            </a:r>
            <a:endParaRPr lang="en-US" dirty="0">
              <a:solidFill>
                <a:srgbClr val="FF0000"/>
              </a:solidFill>
            </a:endParaRPr>
          </a:p>
        </p:txBody>
      </p:sp>
      <p:sp>
        <p:nvSpPr>
          <p:cNvPr id="20" name="TextBox 19"/>
          <p:cNvSpPr txBox="1"/>
          <p:nvPr/>
        </p:nvSpPr>
        <p:spPr>
          <a:xfrm>
            <a:off x="160992" y="3009900"/>
            <a:ext cx="2061783" cy="3170099"/>
          </a:xfrm>
          <a:prstGeom prst="rect">
            <a:avLst/>
          </a:prstGeom>
          <a:noFill/>
        </p:spPr>
        <p:txBody>
          <a:bodyPr wrap="none" rtlCol="0">
            <a:spAutoFit/>
          </a:bodyPr>
          <a:lstStyle/>
          <a:p>
            <a:pPr algn="l"/>
            <a:r>
              <a:rPr lang="en-US" dirty="0" smtClean="0">
                <a:solidFill>
                  <a:srgbClr val="FF0000"/>
                </a:solidFill>
              </a:rPr>
              <a:t>Outer Core:</a:t>
            </a:r>
          </a:p>
          <a:p>
            <a:pPr algn="l"/>
            <a:r>
              <a:rPr lang="en-US" dirty="0" smtClean="0">
                <a:solidFill>
                  <a:srgbClr val="FF0000"/>
                </a:solidFill>
              </a:rPr>
              <a:t>Size ~ 9 Km</a:t>
            </a:r>
          </a:p>
          <a:p>
            <a:pPr algn="l"/>
            <a:r>
              <a:rPr lang="en-US" dirty="0" err="1" smtClean="0">
                <a:solidFill>
                  <a:srgbClr val="FF0000"/>
                </a:solidFill>
              </a:rPr>
              <a:t>Superfluid</a:t>
            </a:r>
            <a:endParaRPr lang="en-US" dirty="0" smtClean="0">
              <a:solidFill>
                <a:srgbClr val="FF0000"/>
              </a:solidFill>
            </a:endParaRPr>
          </a:p>
          <a:p>
            <a:pPr algn="l"/>
            <a:r>
              <a:rPr lang="en-US" dirty="0" smtClean="0">
                <a:solidFill>
                  <a:srgbClr val="FF0000"/>
                </a:solidFill>
              </a:rPr>
              <a:t>Phases of </a:t>
            </a:r>
          </a:p>
          <a:p>
            <a:pPr algn="l"/>
            <a:r>
              <a:rPr lang="en-US" dirty="0" smtClean="0">
                <a:solidFill>
                  <a:srgbClr val="FF0000"/>
                </a:solidFill>
              </a:rPr>
              <a:t>Nucleons</a:t>
            </a:r>
          </a:p>
          <a:p>
            <a:pPr algn="l"/>
            <a:endParaRPr lang="en-US" dirty="0" smtClean="0">
              <a:solidFill>
                <a:srgbClr val="FF0000"/>
              </a:solidFill>
            </a:endParaRPr>
          </a:p>
          <a:p>
            <a:pPr algn="l"/>
            <a:r>
              <a:rPr lang="en-US" dirty="0" err="1" smtClean="0">
                <a:solidFill>
                  <a:srgbClr val="FF0000"/>
                </a:solidFill>
              </a:rPr>
              <a:t>Superfluid</a:t>
            </a:r>
            <a:r>
              <a:rPr lang="en-US" dirty="0" smtClean="0">
                <a:solidFill>
                  <a:srgbClr val="FF0000"/>
                </a:solidFill>
              </a:rPr>
              <a:t> </a:t>
            </a:r>
          </a:p>
          <a:p>
            <a:pPr algn="l"/>
            <a:r>
              <a:rPr lang="en-US" dirty="0" smtClean="0">
                <a:solidFill>
                  <a:srgbClr val="FF0000"/>
                </a:solidFill>
              </a:rPr>
              <a:t>Vortices play</a:t>
            </a:r>
          </a:p>
          <a:p>
            <a:pPr algn="l"/>
            <a:r>
              <a:rPr lang="en-US" dirty="0" smtClean="0">
                <a:solidFill>
                  <a:srgbClr val="FF0000"/>
                </a:solidFill>
              </a:rPr>
              <a:t>Important role</a:t>
            </a:r>
          </a:p>
          <a:p>
            <a:pPr algn="l"/>
            <a:r>
              <a:rPr lang="en-US" dirty="0" smtClean="0">
                <a:solidFill>
                  <a:srgbClr val="FF0000"/>
                </a:solidFill>
              </a:rPr>
              <a:t>in glitches</a:t>
            </a:r>
          </a:p>
        </p:txBody>
      </p:sp>
      <p:sp>
        <p:nvSpPr>
          <p:cNvPr id="21" name="TextBox 20"/>
          <p:cNvSpPr txBox="1"/>
          <p:nvPr/>
        </p:nvSpPr>
        <p:spPr>
          <a:xfrm>
            <a:off x="8013699" y="393700"/>
            <a:ext cx="1116011" cy="584775"/>
          </a:xfrm>
          <a:prstGeom prst="rect">
            <a:avLst/>
          </a:prstGeom>
          <a:noFill/>
        </p:spPr>
        <p:txBody>
          <a:bodyPr wrap="none" rtlCol="0">
            <a:spAutoFit/>
          </a:bodyPr>
          <a:lstStyle/>
          <a:p>
            <a:pPr algn="l"/>
            <a:r>
              <a:rPr lang="en-US" sz="1600" dirty="0" smtClean="0">
                <a:solidFill>
                  <a:srgbClr val="FF0000"/>
                </a:solidFill>
              </a:rPr>
              <a:t>(from</a:t>
            </a:r>
          </a:p>
          <a:p>
            <a:pPr algn="l"/>
            <a:r>
              <a:rPr lang="en-US" sz="1600" dirty="0" smtClean="0">
                <a:solidFill>
                  <a:srgbClr val="FF0000"/>
                </a:solidFill>
              </a:rPr>
              <a:t>Internet)</a:t>
            </a:r>
            <a:endParaRPr lang="en-US" sz="1600" dirty="0">
              <a:solidFill>
                <a:srgbClr val="FF0000"/>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14300"/>
            <a:ext cx="8775700" cy="5016758"/>
          </a:xfrm>
          <a:prstGeom prst="rect">
            <a:avLst/>
          </a:prstGeom>
          <a:noFill/>
        </p:spPr>
        <p:txBody>
          <a:bodyPr wrap="square" rtlCol="0">
            <a:spAutoFit/>
          </a:bodyPr>
          <a:lstStyle/>
          <a:p>
            <a:pPr algn="l"/>
            <a:r>
              <a:rPr lang="en-US" b="1" dirty="0" smtClean="0">
                <a:solidFill>
                  <a:srgbClr val="FF0000"/>
                </a:solidFill>
              </a:rPr>
              <a:t>Proposal 1</a:t>
            </a:r>
            <a:r>
              <a:rPr lang="en-US" b="1" dirty="0" smtClean="0"/>
              <a:t>: Very low energy collisions of neutron rich nuclei (possibly </a:t>
            </a:r>
            <a:r>
              <a:rPr lang="en-US" b="1" dirty="0" err="1" smtClean="0"/>
              <a:t>superheavy</a:t>
            </a:r>
            <a:r>
              <a:rPr lang="en-US" b="1" dirty="0" smtClean="0"/>
              <a:t>, near neutron </a:t>
            </a:r>
            <a:r>
              <a:rPr lang="en-US" b="1" dirty="0" err="1" smtClean="0"/>
              <a:t>dripline</a:t>
            </a:r>
            <a:r>
              <a:rPr lang="en-US" b="1" dirty="0" smtClean="0"/>
              <a:t>) may create bulk phase of nucleon </a:t>
            </a:r>
            <a:r>
              <a:rPr lang="en-US" b="1" dirty="0" err="1" smtClean="0"/>
              <a:t>superfluidity</a:t>
            </a:r>
            <a:r>
              <a:rPr lang="en-US" b="1" dirty="0" smtClean="0"/>
              <a:t>.</a:t>
            </a:r>
          </a:p>
          <a:p>
            <a:pPr algn="l"/>
            <a:endParaRPr lang="en-US" b="1" dirty="0" smtClean="0"/>
          </a:p>
          <a:p>
            <a:pPr algn="l"/>
            <a:r>
              <a:rPr lang="en-US" b="1" dirty="0" smtClean="0">
                <a:solidFill>
                  <a:srgbClr val="FF0000"/>
                </a:solidFill>
              </a:rPr>
              <a:t>       Possible at FAIR and NICA,  At RHIC (BES) ?</a:t>
            </a:r>
          </a:p>
          <a:p>
            <a:pPr algn="l"/>
            <a:r>
              <a:rPr lang="en-US" b="1" dirty="0" smtClean="0">
                <a:solidFill>
                  <a:srgbClr val="FF0000"/>
                </a:solidFill>
              </a:rPr>
              <a:t>       This is a suggestion for another direction:  </a:t>
            </a:r>
          </a:p>
          <a:p>
            <a:pPr algn="l"/>
            <a:endParaRPr lang="en-US" dirty="0" smtClean="0">
              <a:solidFill>
                <a:srgbClr val="FF0000"/>
              </a:solidFill>
            </a:endParaRPr>
          </a:p>
          <a:p>
            <a:pPr algn="l"/>
            <a:r>
              <a:rPr lang="en-US" dirty="0" smtClean="0"/>
              <a:t>Surely QGP search is very exciting and novel:</a:t>
            </a:r>
          </a:p>
          <a:p>
            <a:pPr algn="l"/>
            <a:endParaRPr lang="en-US" dirty="0" smtClean="0">
              <a:solidFill>
                <a:srgbClr val="FF0000"/>
              </a:solidFill>
            </a:endParaRPr>
          </a:p>
          <a:p>
            <a:pPr algn="l"/>
            <a:r>
              <a:rPr lang="en-US" dirty="0" smtClean="0">
                <a:solidFill>
                  <a:srgbClr val="FF0000"/>
                </a:solidFill>
              </a:rPr>
              <a:t>But so is the search for  the </a:t>
            </a:r>
            <a:r>
              <a:rPr lang="en-US" dirty="0" err="1" smtClean="0">
                <a:solidFill>
                  <a:srgbClr val="FF0000"/>
                </a:solidFill>
              </a:rPr>
              <a:t>superfluid</a:t>
            </a:r>
            <a:r>
              <a:rPr lang="en-US" dirty="0" smtClean="0">
                <a:solidFill>
                  <a:srgbClr val="FF0000"/>
                </a:solidFill>
              </a:rPr>
              <a:t> phase of nucleons, and</a:t>
            </a:r>
          </a:p>
          <a:p>
            <a:pPr algn="l"/>
            <a:r>
              <a:rPr lang="en-US" dirty="0" smtClean="0">
                <a:solidFill>
                  <a:srgbClr val="FF0000"/>
                </a:solidFill>
              </a:rPr>
              <a:t>the associated vortices which are </a:t>
            </a:r>
            <a:r>
              <a:rPr lang="en-US" b="1" dirty="0" smtClean="0">
                <a:solidFill>
                  <a:srgbClr val="FF0000"/>
                </a:solidFill>
              </a:rPr>
              <a:t>believed</a:t>
            </a:r>
            <a:r>
              <a:rPr lang="en-US" dirty="0" smtClean="0">
                <a:solidFill>
                  <a:srgbClr val="FF0000"/>
                </a:solidFill>
              </a:rPr>
              <a:t> to play crucial role</a:t>
            </a:r>
          </a:p>
          <a:p>
            <a:pPr algn="l"/>
            <a:r>
              <a:rPr lang="en-US" dirty="0" smtClean="0">
                <a:solidFill>
                  <a:srgbClr val="FF0000"/>
                </a:solidFill>
              </a:rPr>
              <a:t>in pulsar dynamics </a:t>
            </a:r>
            <a:endParaRPr lang="en-US" dirty="0" smtClean="0">
              <a:solidFill>
                <a:srgbClr val="000099"/>
              </a:solidFill>
            </a:endParaRPr>
          </a:p>
          <a:p>
            <a:pPr algn="l"/>
            <a:endParaRPr lang="en-US" dirty="0" smtClean="0">
              <a:solidFill>
                <a:srgbClr val="000099"/>
              </a:solidFill>
            </a:endParaRPr>
          </a:p>
          <a:p>
            <a:pPr algn="l"/>
            <a:r>
              <a:rPr lang="en-US" dirty="0" smtClean="0">
                <a:solidFill>
                  <a:srgbClr val="000099"/>
                </a:solidFill>
              </a:rPr>
              <a:t>Our signals can detect nucleon </a:t>
            </a:r>
            <a:r>
              <a:rPr lang="en-US" dirty="0" err="1" smtClean="0">
                <a:solidFill>
                  <a:srgbClr val="000099"/>
                </a:solidFill>
              </a:rPr>
              <a:t>superfluid</a:t>
            </a:r>
            <a:r>
              <a:rPr lang="en-US" dirty="0" smtClean="0">
                <a:solidFill>
                  <a:srgbClr val="000099"/>
                </a:solidFill>
              </a:rPr>
              <a:t> vortices and</a:t>
            </a:r>
          </a:p>
          <a:p>
            <a:pPr algn="l"/>
            <a:r>
              <a:rPr lang="en-US" dirty="0" smtClean="0">
                <a:solidFill>
                  <a:srgbClr val="000099"/>
                </a:solidFill>
              </a:rPr>
              <a:t>investigate their properties under direct experimental control.</a:t>
            </a:r>
          </a:p>
          <a:p>
            <a:pPr algn="l"/>
            <a:r>
              <a:rPr lang="en-US" dirty="0" smtClean="0">
                <a:solidFill>
                  <a:srgbClr val="FF0000"/>
                </a:solidFill>
              </a:rPr>
              <a:t>Very important for understanding of neutron star properties.</a:t>
            </a:r>
          </a:p>
        </p:txBody>
      </p:sp>
      <p:sp>
        <p:nvSpPr>
          <p:cNvPr id="3" name="TextBox 2"/>
          <p:cNvSpPr txBox="1"/>
          <p:nvPr/>
        </p:nvSpPr>
        <p:spPr>
          <a:xfrm>
            <a:off x="254000" y="5270500"/>
            <a:ext cx="8788400" cy="1323439"/>
          </a:xfrm>
          <a:prstGeom prst="rect">
            <a:avLst/>
          </a:prstGeom>
          <a:noFill/>
        </p:spPr>
        <p:txBody>
          <a:bodyPr wrap="square" rtlCol="0">
            <a:spAutoFit/>
          </a:bodyPr>
          <a:lstStyle/>
          <a:p>
            <a:pPr algn="l"/>
            <a:r>
              <a:rPr lang="en-US" dirty="0" smtClean="0">
                <a:solidFill>
                  <a:srgbClr val="000099"/>
                </a:solidFill>
              </a:rPr>
              <a:t>Nucleon </a:t>
            </a:r>
            <a:r>
              <a:rPr lang="en-US" dirty="0" err="1" smtClean="0">
                <a:solidFill>
                  <a:srgbClr val="000099"/>
                </a:solidFill>
              </a:rPr>
              <a:t>superfluid</a:t>
            </a:r>
            <a:r>
              <a:rPr lang="en-US" dirty="0" smtClean="0">
                <a:solidFill>
                  <a:srgbClr val="000099"/>
                </a:solidFill>
              </a:rPr>
              <a:t> transition </a:t>
            </a:r>
            <a:r>
              <a:rPr lang="en-US" dirty="0" err="1" smtClean="0">
                <a:solidFill>
                  <a:srgbClr val="000099"/>
                </a:solidFill>
              </a:rPr>
              <a:t>temperautre</a:t>
            </a:r>
            <a:r>
              <a:rPr lang="en-US" dirty="0" smtClean="0">
                <a:solidFill>
                  <a:srgbClr val="000099"/>
                </a:solidFill>
              </a:rPr>
              <a:t>: 0.2 </a:t>
            </a:r>
            <a:r>
              <a:rPr lang="en-US" dirty="0" err="1" smtClean="0">
                <a:solidFill>
                  <a:srgbClr val="000099"/>
                </a:solidFill>
              </a:rPr>
              <a:t>MeV</a:t>
            </a:r>
            <a:r>
              <a:rPr lang="en-US" dirty="0" smtClean="0">
                <a:solidFill>
                  <a:srgbClr val="000099"/>
                </a:solidFill>
              </a:rPr>
              <a:t> to 5 </a:t>
            </a:r>
            <a:r>
              <a:rPr lang="en-US" dirty="0" err="1" smtClean="0">
                <a:solidFill>
                  <a:srgbClr val="000099"/>
                </a:solidFill>
              </a:rPr>
              <a:t>MeV</a:t>
            </a:r>
            <a:endParaRPr lang="en-US" dirty="0" smtClean="0">
              <a:solidFill>
                <a:srgbClr val="000099"/>
              </a:solidFill>
            </a:endParaRPr>
          </a:p>
          <a:p>
            <a:pPr algn="l"/>
            <a:r>
              <a:rPr lang="en-US" dirty="0" smtClean="0">
                <a:solidFill>
                  <a:srgbClr val="000099"/>
                </a:solidFill>
              </a:rPr>
              <a:t> Density </a:t>
            </a:r>
            <a:r>
              <a:rPr lang="en-US" dirty="0" smtClean="0">
                <a:solidFill>
                  <a:srgbClr val="000099"/>
                </a:solidFill>
                <a:latin typeface="Symbol" pitchFamily="18" charset="2"/>
              </a:rPr>
              <a:t>r ~  10</a:t>
            </a:r>
            <a:r>
              <a:rPr lang="en-US" baseline="30000" dirty="0" smtClean="0">
                <a:solidFill>
                  <a:srgbClr val="000099"/>
                </a:solidFill>
                <a:latin typeface="Symbol" pitchFamily="18" charset="2"/>
              </a:rPr>
              <a:t>-4</a:t>
            </a:r>
            <a:r>
              <a:rPr lang="en-US" dirty="0" smtClean="0">
                <a:solidFill>
                  <a:srgbClr val="000099"/>
                </a:solidFill>
                <a:latin typeface="Symbol" pitchFamily="18" charset="2"/>
              </a:rPr>
              <a:t>r</a:t>
            </a:r>
            <a:r>
              <a:rPr lang="en-US" baseline="-25000" dirty="0" smtClean="0">
                <a:solidFill>
                  <a:srgbClr val="000099"/>
                </a:solidFill>
                <a:latin typeface="Symbol" pitchFamily="18" charset="2"/>
              </a:rPr>
              <a:t>0</a:t>
            </a:r>
            <a:r>
              <a:rPr lang="en-US" dirty="0" smtClean="0">
                <a:solidFill>
                  <a:srgbClr val="000099"/>
                </a:solidFill>
                <a:latin typeface="Symbol" pitchFamily="18" charset="2"/>
              </a:rPr>
              <a:t>  ,  r</a:t>
            </a:r>
            <a:r>
              <a:rPr lang="en-US" baseline="-25000" dirty="0" smtClean="0">
                <a:solidFill>
                  <a:srgbClr val="000099"/>
                </a:solidFill>
                <a:latin typeface="Symbol" pitchFamily="18" charset="2"/>
              </a:rPr>
              <a:t>0</a:t>
            </a:r>
            <a:r>
              <a:rPr lang="en-US" dirty="0" smtClean="0">
                <a:solidFill>
                  <a:srgbClr val="000099"/>
                </a:solidFill>
                <a:latin typeface="Symbol" pitchFamily="18" charset="2"/>
              </a:rPr>
              <a:t>    </a:t>
            </a:r>
            <a:r>
              <a:rPr lang="en-US" dirty="0" smtClean="0">
                <a:solidFill>
                  <a:srgbClr val="000099"/>
                </a:solidFill>
                <a:latin typeface="+mn-lt"/>
              </a:rPr>
              <a:t>is nuclear saturation density</a:t>
            </a:r>
          </a:p>
          <a:p>
            <a:pPr algn="l"/>
            <a:endParaRPr lang="en-US" dirty="0" smtClean="0">
              <a:solidFill>
                <a:srgbClr val="FF0000"/>
              </a:solidFill>
            </a:endParaRPr>
          </a:p>
          <a:p>
            <a:pPr algn="l"/>
            <a:r>
              <a:rPr lang="en-US" dirty="0" smtClean="0">
                <a:solidFill>
                  <a:srgbClr val="FF0000"/>
                </a:solidFill>
              </a:rPr>
              <a:t>Such temperatures/densities are within reach at FAIR and NICA:</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7800"/>
            <a:ext cx="8775700" cy="1631216"/>
          </a:xfrm>
          <a:prstGeom prst="rect">
            <a:avLst/>
          </a:prstGeom>
          <a:noFill/>
        </p:spPr>
        <p:txBody>
          <a:bodyPr wrap="square" rtlCol="0">
            <a:spAutoFit/>
          </a:bodyPr>
          <a:lstStyle/>
          <a:p>
            <a:pPr algn="l"/>
            <a:r>
              <a:rPr lang="en-US" dirty="0" smtClean="0"/>
              <a:t>Collisions of Au on Au with the FOPI-facility at GSI Darmstadt.</a:t>
            </a:r>
          </a:p>
          <a:p>
            <a:pPr algn="l"/>
            <a:endParaRPr lang="en-US" dirty="0" smtClean="0">
              <a:solidFill>
                <a:srgbClr val="FF0000"/>
              </a:solidFill>
            </a:endParaRPr>
          </a:p>
          <a:p>
            <a:pPr algn="l"/>
            <a:r>
              <a:rPr lang="en-US" dirty="0" smtClean="0"/>
              <a:t>E/A      150                250              400     </a:t>
            </a:r>
            <a:r>
              <a:rPr lang="en-US" dirty="0" err="1" smtClean="0"/>
              <a:t>MeV</a:t>
            </a:r>
            <a:r>
              <a:rPr lang="en-US" dirty="0" smtClean="0"/>
              <a:t>/A    (incident)</a:t>
            </a:r>
            <a:endParaRPr lang="en-US" dirty="0" smtClean="0">
              <a:solidFill>
                <a:srgbClr val="FF0000"/>
              </a:solidFill>
            </a:endParaRPr>
          </a:p>
          <a:p>
            <a:pPr algn="l"/>
            <a:r>
              <a:rPr lang="en-US" dirty="0" smtClean="0"/>
              <a:t>T      </a:t>
            </a:r>
            <a:r>
              <a:rPr lang="en-US" dirty="0" smtClean="0">
                <a:solidFill>
                  <a:srgbClr val="FF0000"/>
                </a:solidFill>
              </a:rPr>
              <a:t>17.2 ± 3.4     </a:t>
            </a:r>
            <a:r>
              <a:rPr lang="en-US" dirty="0" smtClean="0"/>
              <a:t>26.2 ± 5.1      36.7 ± 7.5 </a:t>
            </a:r>
            <a:r>
              <a:rPr lang="en-US" dirty="0" err="1" smtClean="0"/>
              <a:t>MeV</a:t>
            </a:r>
            <a:endParaRPr lang="en-US" dirty="0" smtClean="0"/>
          </a:p>
          <a:p>
            <a:pPr algn="l"/>
            <a:r>
              <a:rPr lang="en-US" dirty="0" smtClean="0"/>
              <a:t>                                                      (results from blast model fit)</a:t>
            </a:r>
            <a:endParaRPr lang="en-US" dirty="0" smtClean="0">
              <a:solidFill>
                <a:srgbClr val="FF0000"/>
              </a:solidFill>
            </a:endParaRPr>
          </a:p>
        </p:txBody>
      </p:sp>
      <p:sp>
        <p:nvSpPr>
          <p:cNvPr id="6" name="TextBox 5"/>
          <p:cNvSpPr txBox="1"/>
          <p:nvPr/>
        </p:nvSpPr>
        <p:spPr>
          <a:xfrm>
            <a:off x="4884665" y="1940700"/>
            <a:ext cx="3471014" cy="584775"/>
          </a:xfrm>
          <a:prstGeom prst="rect">
            <a:avLst/>
          </a:prstGeom>
          <a:noFill/>
        </p:spPr>
        <p:txBody>
          <a:bodyPr wrap="none" rtlCol="0">
            <a:spAutoFit/>
          </a:bodyPr>
          <a:lstStyle/>
          <a:p>
            <a:r>
              <a:rPr lang="en-US" sz="1600" dirty="0" err="1" smtClean="0"/>
              <a:t>Freezeout</a:t>
            </a:r>
            <a:r>
              <a:rPr lang="en-US" sz="1600" dirty="0" smtClean="0"/>
              <a:t> density = </a:t>
            </a:r>
          </a:p>
          <a:p>
            <a:r>
              <a:rPr lang="en-US" sz="1600" dirty="0" smtClean="0"/>
              <a:t>0.4 x nuclear saturation density</a:t>
            </a:r>
          </a:p>
        </p:txBody>
      </p:sp>
      <p:sp>
        <p:nvSpPr>
          <p:cNvPr id="7" name="TextBox 6"/>
          <p:cNvSpPr txBox="1"/>
          <p:nvPr/>
        </p:nvSpPr>
        <p:spPr>
          <a:xfrm>
            <a:off x="279400" y="4699950"/>
            <a:ext cx="8813800" cy="1631216"/>
          </a:xfrm>
          <a:prstGeom prst="rect">
            <a:avLst/>
          </a:prstGeom>
          <a:noFill/>
        </p:spPr>
        <p:txBody>
          <a:bodyPr wrap="square" rtlCol="0">
            <a:spAutoFit/>
          </a:bodyPr>
          <a:lstStyle/>
          <a:p>
            <a:pPr algn="l"/>
            <a:r>
              <a:rPr lang="en-US" dirty="0" smtClean="0">
                <a:solidFill>
                  <a:srgbClr val="FF0000"/>
                </a:solidFill>
              </a:rPr>
              <a:t>Such low energy collisions or,  a more dilute system </a:t>
            </a:r>
          </a:p>
          <a:p>
            <a:pPr algn="l"/>
            <a:endParaRPr lang="en-US" dirty="0" smtClean="0">
              <a:solidFill>
                <a:srgbClr val="FF0000"/>
              </a:solidFill>
            </a:endParaRPr>
          </a:p>
          <a:p>
            <a:pPr algn="l"/>
            <a:r>
              <a:rPr lang="en-US" dirty="0" smtClean="0">
                <a:solidFill>
                  <a:srgbClr val="FF0000"/>
                </a:solidFill>
              </a:rPr>
              <a:t>quite likely to give lower T and correct </a:t>
            </a:r>
            <a:r>
              <a:rPr lang="en-US" dirty="0" smtClean="0">
                <a:solidFill>
                  <a:srgbClr val="FF0000"/>
                </a:solidFill>
                <a:latin typeface="Symbol" pitchFamily="18" charset="2"/>
              </a:rPr>
              <a:t>r </a:t>
            </a:r>
            <a:r>
              <a:rPr lang="en-US" dirty="0" smtClean="0">
                <a:solidFill>
                  <a:srgbClr val="FF0000"/>
                </a:solidFill>
                <a:latin typeface="+mn-lt"/>
              </a:rPr>
              <a:t>for </a:t>
            </a:r>
            <a:r>
              <a:rPr lang="en-US" dirty="0" err="1" smtClean="0">
                <a:solidFill>
                  <a:srgbClr val="FF0000"/>
                </a:solidFill>
                <a:latin typeface="+mn-lt"/>
              </a:rPr>
              <a:t>superfluid</a:t>
            </a:r>
            <a:r>
              <a:rPr lang="en-US" dirty="0" smtClean="0">
                <a:solidFill>
                  <a:srgbClr val="FF0000"/>
                </a:solidFill>
                <a:latin typeface="+mn-lt"/>
              </a:rPr>
              <a:t> transition</a:t>
            </a:r>
          </a:p>
          <a:p>
            <a:pPr algn="l"/>
            <a:endParaRPr lang="en-US" dirty="0" smtClean="0">
              <a:solidFill>
                <a:srgbClr val="FF0000"/>
              </a:solidFill>
              <a:latin typeface="+mn-lt"/>
            </a:endParaRPr>
          </a:p>
          <a:p>
            <a:pPr algn="l"/>
            <a:r>
              <a:rPr lang="en-US" dirty="0" err="1" smtClean="0">
                <a:solidFill>
                  <a:srgbClr val="FF0000"/>
                </a:solidFill>
                <a:latin typeface="+mn-lt"/>
              </a:rPr>
              <a:t>UrQMD</a:t>
            </a:r>
            <a:r>
              <a:rPr lang="en-US" dirty="0" smtClean="0">
                <a:solidFill>
                  <a:srgbClr val="FF0000"/>
                </a:solidFill>
                <a:latin typeface="+mn-lt"/>
              </a:rPr>
              <a:t> simulations in  Progress : 1 </a:t>
            </a:r>
            <a:r>
              <a:rPr lang="en-US" dirty="0" err="1" smtClean="0">
                <a:solidFill>
                  <a:srgbClr val="FF0000"/>
                </a:solidFill>
                <a:latin typeface="+mn-lt"/>
              </a:rPr>
              <a:t>GeV</a:t>
            </a:r>
            <a:r>
              <a:rPr lang="en-US" dirty="0" smtClean="0">
                <a:solidFill>
                  <a:srgbClr val="FF0000"/>
                </a:solidFill>
                <a:latin typeface="+mn-lt"/>
              </a:rPr>
              <a:t> collision</a:t>
            </a:r>
            <a:endParaRPr lang="en-US" dirty="0">
              <a:solidFill>
                <a:srgbClr val="FF0000"/>
              </a:solidFill>
            </a:endParaRPr>
          </a:p>
        </p:txBody>
      </p:sp>
      <p:sp>
        <p:nvSpPr>
          <p:cNvPr id="9" name="Rectangle 8"/>
          <p:cNvSpPr/>
          <p:nvPr/>
        </p:nvSpPr>
        <p:spPr>
          <a:xfrm>
            <a:off x="152400" y="3028844"/>
            <a:ext cx="8991600" cy="1323439"/>
          </a:xfrm>
          <a:prstGeom prst="rect">
            <a:avLst/>
          </a:prstGeom>
        </p:spPr>
        <p:txBody>
          <a:bodyPr wrap="square">
            <a:spAutoFit/>
          </a:bodyPr>
          <a:lstStyle/>
          <a:p>
            <a:pPr algn="l"/>
            <a:r>
              <a:rPr lang="en-US" dirty="0" smtClean="0"/>
              <a:t>Au-Au collisions at E/A = 50, 100, 150, and 200 </a:t>
            </a:r>
            <a:r>
              <a:rPr lang="en-US" dirty="0" err="1" smtClean="0"/>
              <a:t>MeV</a:t>
            </a:r>
            <a:r>
              <a:rPr lang="en-US" dirty="0" smtClean="0"/>
              <a:t>, </a:t>
            </a:r>
          </a:p>
          <a:p>
            <a:pPr algn="l"/>
            <a:r>
              <a:rPr lang="en-US" dirty="0" smtClean="0"/>
              <a:t>at heavy-ion synchrotron SIS,   </a:t>
            </a:r>
          </a:p>
          <a:p>
            <a:pPr algn="l"/>
            <a:endParaRPr lang="en-US" dirty="0" smtClean="0"/>
          </a:p>
          <a:p>
            <a:pPr algn="l"/>
            <a:r>
              <a:rPr lang="en-US" dirty="0" smtClean="0"/>
              <a:t>         T ~ 4-5 </a:t>
            </a:r>
            <a:r>
              <a:rPr lang="en-US" dirty="0" err="1" smtClean="0"/>
              <a:t>MeV</a:t>
            </a:r>
            <a:r>
              <a:rPr lang="en-US" dirty="0" smtClean="0"/>
              <a:t> is reached        </a:t>
            </a:r>
            <a:r>
              <a:rPr lang="en-US" sz="1600" dirty="0" smtClean="0"/>
              <a:t>(</a:t>
            </a:r>
            <a:r>
              <a:rPr lang="en-US" sz="1600" dirty="0" err="1" smtClean="0"/>
              <a:t>nucl</a:t>
            </a:r>
            <a:r>
              <a:rPr lang="en-US" sz="1600" dirty="0" smtClean="0"/>
              <a:t>-ex/9801006)</a:t>
            </a:r>
            <a:endParaRPr lang="en-US" sz="1600" dirty="0"/>
          </a:p>
        </p:txBody>
      </p:sp>
      <p:sp>
        <p:nvSpPr>
          <p:cNvPr id="10" name="Rectangle 9"/>
          <p:cNvSpPr/>
          <p:nvPr/>
        </p:nvSpPr>
        <p:spPr>
          <a:xfrm>
            <a:off x="5503816" y="2454095"/>
            <a:ext cx="1946366" cy="338554"/>
          </a:xfrm>
          <a:prstGeom prst="rect">
            <a:avLst/>
          </a:prstGeom>
        </p:spPr>
        <p:txBody>
          <a:bodyPr wrap="none">
            <a:spAutoFit/>
          </a:bodyPr>
          <a:lstStyle/>
          <a:p>
            <a:r>
              <a:rPr lang="en-US" sz="1600" dirty="0" err="1" smtClean="0"/>
              <a:t>nucl</a:t>
            </a:r>
            <a:r>
              <a:rPr lang="en-US" sz="1600" dirty="0" smtClean="0"/>
              <a:t>-ex/9610009</a:t>
            </a:r>
            <a:endParaRPr lang="en-US" sz="1600"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434" y="104140"/>
            <a:ext cx="8871805" cy="6555641"/>
          </a:xfrm>
          <a:prstGeom prst="rect">
            <a:avLst/>
          </a:prstGeom>
          <a:noFill/>
        </p:spPr>
        <p:txBody>
          <a:bodyPr wrap="square" rtlCol="0">
            <a:spAutoFit/>
          </a:bodyPr>
          <a:lstStyle/>
          <a:p>
            <a:pPr algn="l"/>
            <a:r>
              <a:rPr lang="en-US" b="1" dirty="0" smtClean="0">
                <a:solidFill>
                  <a:srgbClr val="FF0000"/>
                </a:solidFill>
              </a:rPr>
              <a:t>How to probe these phases:  </a:t>
            </a:r>
          </a:p>
          <a:p>
            <a:pPr algn="l"/>
            <a:endParaRPr lang="en-US" dirty="0" smtClean="0">
              <a:solidFill>
                <a:srgbClr val="FF0000"/>
              </a:solidFill>
            </a:endParaRPr>
          </a:p>
          <a:p>
            <a:pPr algn="l"/>
            <a:r>
              <a:rPr lang="en-US" dirty="0" smtClean="0">
                <a:solidFill>
                  <a:srgbClr val="000099"/>
                </a:solidFill>
              </a:rPr>
              <a:t>Only possible in the cores of Neutron stars and in low energy</a:t>
            </a:r>
          </a:p>
          <a:p>
            <a:pPr algn="l"/>
            <a:r>
              <a:rPr lang="en-US" dirty="0" smtClean="0">
                <a:solidFill>
                  <a:srgbClr val="000099"/>
                </a:solidFill>
              </a:rPr>
              <a:t>  heavy-ion collisions</a:t>
            </a:r>
          </a:p>
          <a:p>
            <a:pPr algn="l"/>
            <a:endParaRPr lang="en-US" dirty="0" smtClean="0">
              <a:solidFill>
                <a:srgbClr val="000099"/>
              </a:solidFill>
            </a:endParaRPr>
          </a:p>
          <a:p>
            <a:pPr algn="l"/>
            <a:r>
              <a:rPr lang="en-US" dirty="0" smtClean="0">
                <a:solidFill>
                  <a:srgbClr val="FF0000"/>
                </a:solidFill>
              </a:rPr>
              <a:t>Proposal: </a:t>
            </a:r>
            <a:r>
              <a:rPr lang="en-US" dirty="0" smtClean="0">
                <a:solidFill>
                  <a:srgbClr val="000099"/>
                </a:solidFill>
              </a:rPr>
              <a:t> Avoid model dependence:  </a:t>
            </a:r>
          </a:p>
          <a:p>
            <a:pPr algn="l"/>
            <a:r>
              <a:rPr lang="en-US" dirty="0" smtClean="0">
                <a:solidFill>
                  <a:srgbClr val="FF0000"/>
                </a:solidFill>
              </a:rPr>
              <a:t>Focus on universal properties, even without knowing the </a:t>
            </a:r>
          </a:p>
          <a:p>
            <a:pPr algn="l"/>
            <a:r>
              <a:rPr lang="en-US" dirty="0" smtClean="0">
                <a:solidFill>
                  <a:srgbClr val="FF0000"/>
                </a:solidFill>
              </a:rPr>
              <a:t>order of phase transition, or if the transition is a crossover </a:t>
            </a:r>
          </a:p>
          <a:p>
            <a:pPr algn="l"/>
            <a:endParaRPr lang="en-US" dirty="0" smtClean="0">
              <a:solidFill>
                <a:srgbClr val="000099"/>
              </a:solidFill>
            </a:endParaRPr>
          </a:p>
          <a:p>
            <a:pPr algn="l"/>
            <a:r>
              <a:rPr lang="en-US" dirty="0" smtClean="0">
                <a:solidFill>
                  <a:srgbClr val="000099"/>
                </a:solidFill>
              </a:rPr>
              <a:t> Focus on symmetry breaking pattern and the underlying </a:t>
            </a:r>
          </a:p>
          <a:p>
            <a:pPr algn="l"/>
            <a:r>
              <a:rPr lang="en-US" dirty="0" smtClean="0">
                <a:solidFill>
                  <a:srgbClr val="000099"/>
                </a:solidFill>
              </a:rPr>
              <a:t> topology of the vacuum manifold (order parameter space)</a:t>
            </a:r>
          </a:p>
          <a:p>
            <a:pPr algn="l"/>
            <a:endParaRPr lang="en-US" dirty="0" smtClean="0">
              <a:solidFill>
                <a:srgbClr val="000099"/>
              </a:solidFill>
            </a:endParaRPr>
          </a:p>
          <a:p>
            <a:pPr algn="l"/>
            <a:r>
              <a:rPr lang="en-US" dirty="0" smtClean="0">
                <a:solidFill>
                  <a:srgbClr val="000099"/>
                </a:solidFill>
              </a:rPr>
              <a:t>Spontaneous symmetry breaking transitions invariably lead to</a:t>
            </a:r>
          </a:p>
          <a:p>
            <a:pPr algn="l"/>
            <a:r>
              <a:rPr lang="en-US" dirty="0" smtClean="0">
                <a:solidFill>
                  <a:srgbClr val="000099"/>
                </a:solidFill>
              </a:rPr>
              <a:t>Existence of topological defects.</a:t>
            </a:r>
          </a:p>
          <a:p>
            <a:pPr algn="l"/>
            <a:endParaRPr lang="en-US" dirty="0" smtClean="0">
              <a:solidFill>
                <a:srgbClr val="000099"/>
              </a:solidFill>
            </a:endParaRPr>
          </a:p>
          <a:p>
            <a:pPr algn="l"/>
            <a:r>
              <a:rPr lang="en-US" dirty="0" smtClean="0">
                <a:solidFill>
                  <a:srgbClr val="000099"/>
                </a:solidFill>
              </a:rPr>
              <a:t>During transition, network of topological defects forms</a:t>
            </a:r>
          </a:p>
          <a:p>
            <a:pPr algn="l"/>
            <a:r>
              <a:rPr lang="en-US" dirty="0" smtClean="0">
                <a:solidFill>
                  <a:srgbClr val="000099"/>
                </a:solidFill>
              </a:rPr>
              <a:t>By: Dominantly </a:t>
            </a:r>
            <a:r>
              <a:rPr lang="en-US" dirty="0" smtClean="0">
                <a:solidFill>
                  <a:srgbClr val="FF0000"/>
                </a:solidFill>
              </a:rPr>
              <a:t>via a Non-equilibrium process of</a:t>
            </a:r>
          </a:p>
          <a:p>
            <a:pPr algn="l"/>
            <a:r>
              <a:rPr lang="en-US" dirty="0" smtClean="0">
                <a:solidFill>
                  <a:srgbClr val="FF0000"/>
                </a:solidFill>
              </a:rPr>
              <a:t>Domain coalescence, known as the Kibble mechanism</a:t>
            </a:r>
          </a:p>
          <a:p>
            <a:pPr algn="l"/>
            <a:endParaRPr lang="en-US" dirty="0" err="1" smtClean="0">
              <a:solidFill>
                <a:srgbClr val="FF0000"/>
              </a:solidFill>
            </a:endParaRPr>
          </a:p>
          <a:p>
            <a:pPr algn="l"/>
            <a:r>
              <a:rPr lang="en-US" dirty="0" smtClean="0">
                <a:solidFill>
                  <a:srgbClr val="FF0000"/>
                </a:solidFill>
              </a:rPr>
              <a:t> This leads to universal predictions of statistical</a:t>
            </a:r>
          </a:p>
          <a:p>
            <a:pPr algn="l"/>
            <a:r>
              <a:rPr lang="en-US" dirty="0" smtClean="0">
                <a:solidFill>
                  <a:srgbClr val="FF0000"/>
                </a:solidFill>
              </a:rPr>
              <a:t>properties of resulting topological defect network. </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06600"/>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06600"/>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10829</TotalTime>
  <Words>5233</Words>
  <Application>Microsoft Office PowerPoint</Application>
  <PresentationFormat>On-screen Show (4:3)</PresentationFormat>
  <Paragraphs>776</Paragraphs>
  <Slides>57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Blank Presentation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Company>Vigyan Prasar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dc:title>
  <dc:creator>Dr T V Venkateswaran, VP</dc:creator>
  <cp:lastModifiedBy>Windows User</cp:lastModifiedBy>
  <cp:revision>998</cp:revision>
  <dcterms:created xsi:type="dcterms:W3CDTF">2000-02-06T07:48:57Z</dcterms:created>
  <dcterms:modified xsi:type="dcterms:W3CDTF">2019-11-17T23:51:24Z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75</vt:i4>
  </property>
  <property fmtid="{D5CDD505-2E9C-101B-9397-08002B2CF9AE}" pid="5" name="ScreenSize">
    <vt:i4>2</vt:i4>
  </property>
  <property fmtid="{D5CDD505-2E9C-101B-9397-08002B2CF9AE}" pid="6" name="ScreenUsage">
    <vt:i4>2</vt:i4>
  </property>
  <property fmtid="{D5CDD505-2E9C-101B-9397-08002B2CF9AE}" pid="7" name="MailAddress">
    <vt:lpwstr>phyteoe@leonis.nus.edu.sg</vt:lpwstr>
  </property>
  <property fmtid="{D5CDD505-2E9C-101B-9397-08002B2CF9AE}" pid="8" name="HomePage">
    <vt:lpwstr>http://www.physics.nus.edu.sg/~phyteoe/</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C:\My Documents\html</vt:lpwstr>
  </property>
</Properties>
</file>