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92" r:id="rId2"/>
    <p:sldMasterId id="2147483804" r:id="rId3"/>
    <p:sldMasterId id="2147483780" r:id="rId4"/>
  </p:sldMasterIdLst>
  <p:notesMasterIdLst>
    <p:notesMasterId r:id="rId29"/>
  </p:notesMasterIdLst>
  <p:sldIdLst>
    <p:sldId id="256" r:id="rId5"/>
    <p:sldId id="272" r:id="rId6"/>
    <p:sldId id="264" r:id="rId7"/>
    <p:sldId id="296" r:id="rId8"/>
    <p:sldId id="278" r:id="rId9"/>
    <p:sldId id="279" r:id="rId10"/>
    <p:sldId id="313" r:id="rId11"/>
    <p:sldId id="285" r:id="rId12"/>
    <p:sldId id="260" r:id="rId13"/>
    <p:sldId id="258" r:id="rId14"/>
    <p:sldId id="302" r:id="rId15"/>
    <p:sldId id="300" r:id="rId16"/>
    <p:sldId id="276" r:id="rId17"/>
    <p:sldId id="299" r:id="rId18"/>
    <p:sldId id="291" r:id="rId19"/>
    <p:sldId id="290" r:id="rId20"/>
    <p:sldId id="281" r:id="rId21"/>
    <p:sldId id="301" r:id="rId22"/>
    <p:sldId id="282" r:id="rId23"/>
    <p:sldId id="303" r:id="rId24"/>
    <p:sldId id="288" r:id="rId25"/>
    <p:sldId id="309" r:id="rId26"/>
    <p:sldId id="311" r:id="rId27"/>
    <p:sldId id="307" r:id="rId28"/>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FFF00"/>
    <a:srgbClr val="660033"/>
    <a:srgbClr val="660066"/>
    <a:srgbClr val="663300"/>
    <a:srgbClr val="FF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73" autoAdjust="0"/>
  </p:normalViewPr>
  <p:slideViewPr>
    <p:cSldViewPr>
      <p:cViewPr varScale="1">
        <p:scale>
          <a:sx n="66" d="100"/>
          <a:sy n="66" d="100"/>
        </p:scale>
        <p:origin x="-1853"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3072" y="-77"/>
      </p:cViewPr>
      <p:guideLst>
        <p:guide orient="horz" pos="3131"/>
        <p:guide pos="2145"/>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0475" cy="49704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788C8C08-2F7D-486B-A438-7786A1091F9F}" type="datetimeFigureOut">
              <a:rPr lang="en-IN" smtClean="0"/>
              <a:pPr/>
              <a:t>04-11-2019</a:t>
            </a:fld>
            <a:endParaRPr lang="en-IN"/>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1" y="9442154"/>
            <a:ext cx="2950475" cy="497046"/>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4302D831-DA81-44B2-8753-D6EA941C7207}"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Ultraviole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n.wikipedia.org/wiki/%CE%9Cm" TargetMode="External"/><Relationship Id="rId4" Type="http://schemas.openxmlformats.org/officeDocument/2006/relationships/hyperlink" Target="https://en.wikipedia.org/wiki/Infrared"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Store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1</a:t>
            </a:fld>
            <a:endParaRPr lang="en-I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Actuator stroke operational ± 4.5  </a:t>
            </a:r>
          </a:p>
          <a:p>
            <a:r>
              <a:rPr lang="en-IN" dirty="0" smtClean="0"/>
              <a:t>Working range of motion L type± 4.5  S type 4.7 mm</a:t>
            </a:r>
          </a:p>
          <a:p>
            <a:r>
              <a:rPr lang="en-IN" dirty="0" smtClean="0"/>
              <a:t>Leaf spring actuator  7x3=21</a:t>
            </a:r>
          </a:p>
          <a:p>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11</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15</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Glass transition temperature</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16</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baseline="0" dirty="0" smtClean="0"/>
              <a:t>Parallelism   requirement =0.150 mm </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17</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18</a:t>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20</a:t>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0" i="0" kern="1200" dirty="0" smtClean="0">
                <a:solidFill>
                  <a:schemeClr val="tx1"/>
                </a:solidFill>
                <a:latin typeface="+mn-lt"/>
                <a:ea typeface="+mn-ea"/>
                <a:cs typeface="+mn-cs"/>
              </a:rPr>
              <a:t>Notably, a first-of-its-kind large optics facility called the </a:t>
            </a:r>
            <a:r>
              <a:rPr lang="en-IN" sz="1200" b="0" i="0" kern="1200" dirty="0" err="1" smtClean="0">
                <a:solidFill>
                  <a:schemeClr val="tx1"/>
                </a:solidFill>
                <a:latin typeface="+mn-lt"/>
                <a:ea typeface="+mn-ea"/>
                <a:cs typeface="+mn-cs"/>
              </a:rPr>
              <a:t>IndiaTMT</a:t>
            </a:r>
            <a:r>
              <a:rPr lang="en-IN" sz="1200" b="0" i="0" kern="1200" dirty="0" smtClean="0">
                <a:solidFill>
                  <a:schemeClr val="tx1"/>
                </a:solidFill>
                <a:latin typeface="+mn-lt"/>
                <a:ea typeface="+mn-ea"/>
                <a:cs typeface="+mn-cs"/>
              </a:rPr>
              <a:t> Optics Fabricating Facility (ITOFF) is being constructed at the Indian Institute of Astrophysics campus in </a:t>
            </a:r>
            <a:r>
              <a:rPr lang="en-IN" sz="1200" b="0" i="0" kern="1200" dirty="0" err="1" smtClean="0">
                <a:solidFill>
                  <a:schemeClr val="tx1"/>
                </a:solidFill>
                <a:latin typeface="+mn-lt"/>
                <a:ea typeface="+mn-ea"/>
                <a:cs typeface="+mn-cs"/>
              </a:rPr>
              <a:t>Hosakote</a:t>
            </a:r>
            <a:r>
              <a:rPr lang="en-IN" sz="1200" b="0" i="0" kern="1200" dirty="0" smtClean="0">
                <a:solidFill>
                  <a:schemeClr val="tx1"/>
                </a:solidFill>
                <a:latin typeface="+mn-lt"/>
                <a:ea typeface="+mn-ea"/>
                <a:cs typeface="+mn-cs"/>
              </a:rPr>
              <a:t>, near Bengaluru.</a:t>
            </a:r>
          </a:p>
          <a:p>
            <a:pPr>
              <a:buFontTx/>
              <a:buChar char="-"/>
            </a:pPr>
            <a:r>
              <a:rPr lang="en-IN" dirty="0" smtClean="0"/>
              <a:t>Polishing of the aspheric segments is done with a technique called stress mirror polishing (derived from Keck). In this technique, forces and moments are selectively applied to the edges of a mirror blank in order to warp the blank to the desired degree of distortion. The segment is polished as a sphere. After removal of the forces and moments, the spherical surface will elastically deform into the desired </a:t>
            </a:r>
            <a:r>
              <a:rPr lang="en-IN" dirty="0" err="1" smtClean="0"/>
              <a:t>aspherical</a:t>
            </a:r>
            <a:r>
              <a:rPr lang="en-IN" dirty="0" smtClean="0"/>
              <a:t> shape.</a:t>
            </a:r>
          </a:p>
          <a:p>
            <a:pPr>
              <a:buFontTx/>
              <a:buChar char="-"/>
            </a:pPr>
            <a:r>
              <a:rPr lang="en-IN" dirty="0" smtClean="0"/>
              <a:t>After segment assembly, Polished Mirror Assemblies (PMAs) are finished with ion beam figuring (IBF). Residual errors from IBF and mounting in the Mirror Cell (a small clocking error of a few micrometers creates strong astigmatism) are removed with an active Warping Harness. 21 Actuators apply small moments to the whiffletrees and can correct low-order segment aberrations such as focus and astigmatism.</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21</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0" i="1" kern="1200" dirty="0" smtClean="0">
                <a:solidFill>
                  <a:schemeClr val="tx1"/>
                </a:solidFill>
                <a:latin typeface="+mn-lt"/>
                <a:ea typeface="+mn-ea"/>
                <a:cs typeface="+mn-cs"/>
              </a:rPr>
              <a:t>Wide Field Optical Spectrometer (WFOS)</a:t>
            </a:r>
            <a:r>
              <a:rPr lang="en-IN" sz="1200" b="0" i="0" kern="1200" dirty="0" smtClean="0">
                <a:solidFill>
                  <a:schemeClr val="tx1"/>
                </a:solidFill>
                <a:latin typeface="+mn-lt"/>
                <a:ea typeface="+mn-ea"/>
                <a:cs typeface="+mn-cs"/>
              </a:rPr>
              <a:t> </a:t>
            </a:r>
          </a:p>
          <a:p>
            <a:r>
              <a:rPr lang="en-IN" dirty="0" smtClean="0"/>
              <a:t>The Wide Field Optical Spectrometer (WFOS) will provide near-ultraviolet and optical (0.3-1.0 </a:t>
            </a:r>
            <a:r>
              <a:rPr lang="en-IN" dirty="0" err="1" smtClean="0"/>
              <a:t>μm</a:t>
            </a:r>
            <a:r>
              <a:rPr lang="en-IN" dirty="0" smtClean="0"/>
              <a:t> wavelength) imaging and spectroscopy over a more than 40 </a:t>
            </a:r>
            <a:r>
              <a:rPr lang="en-IN" dirty="0" err="1" smtClean="0"/>
              <a:t>arcmin</a:t>
            </a:r>
            <a:r>
              <a:rPr lang="en-IN" dirty="0" smtClean="0"/>
              <a:t> field of view. Using precision-cut focal plane masks, WFOS will enable long-slit observations of single objects as well as short-slit observations of hundreds of objects simultaneously. WFOS will use natural (uncorrected) seeing images</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22</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0" i="0" u="none" strike="noStrike" kern="1200" dirty="0" smtClean="0">
                <a:solidFill>
                  <a:schemeClr val="tx1"/>
                </a:solidFill>
                <a:latin typeface="+mn-lt"/>
                <a:ea typeface="+mn-ea"/>
                <a:cs typeface="+mn-cs"/>
                <a:hlinkClick r:id="rId3" tooltip="Ultraviolet"/>
              </a:rPr>
              <a:t>near-ultraviolet</a:t>
            </a:r>
            <a:r>
              <a:rPr lang="en-IN" sz="1200" b="0" i="0" kern="1200" dirty="0" smtClean="0">
                <a:solidFill>
                  <a:schemeClr val="tx1"/>
                </a:solidFill>
                <a:latin typeface="+mn-lt"/>
                <a:ea typeface="+mn-ea"/>
                <a:cs typeface="+mn-cs"/>
              </a:rPr>
              <a:t> to </a:t>
            </a:r>
            <a:r>
              <a:rPr lang="en-IN" sz="1200" b="0" i="0" u="none" strike="noStrike" kern="1200" dirty="0" smtClean="0">
                <a:solidFill>
                  <a:schemeClr val="tx1"/>
                </a:solidFill>
                <a:latin typeface="+mn-lt"/>
                <a:ea typeface="+mn-ea"/>
                <a:cs typeface="+mn-cs"/>
                <a:hlinkClick r:id="rId4" tooltip="Infrared"/>
              </a:rPr>
              <a:t>mid-infrared</a:t>
            </a:r>
            <a:r>
              <a:rPr lang="en-IN" sz="1200" b="0" i="0" kern="1200" dirty="0" smtClean="0">
                <a:solidFill>
                  <a:schemeClr val="tx1"/>
                </a:solidFill>
                <a:latin typeface="+mn-lt"/>
                <a:ea typeface="+mn-ea"/>
                <a:cs typeface="+mn-cs"/>
              </a:rPr>
              <a:t> (0.31 to 28 </a:t>
            </a:r>
            <a:r>
              <a:rPr lang="en-IN" sz="1200" b="0" i="0" u="none" strike="noStrike" kern="1200" dirty="0" err="1" smtClean="0">
                <a:solidFill>
                  <a:schemeClr val="tx1"/>
                </a:solidFill>
                <a:latin typeface="+mn-lt"/>
                <a:ea typeface="+mn-ea"/>
                <a:cs typeface="+mn-cs"/>
                <a:hlinkClick r:id="rId5" tooltip="Μm"/>
              </a:rPr>
              <a:t>μm</a:t>
            </a:r>
            <a:r>
              <a:rPr lang="en-IN" sz="1200" b="0" i="0" kern="1200" dirty="0" smtClean="0">
                <a:solidFill>
                  <a:schemeClr val="tx1"/>
                </a:solidFill>
                <a:latin typeface="+mn-lt"/>
                <a:ea typeface="+mn-ea"/>
                <a:cs typeface="+mn-cs"/>
              </a:rPr>
              <a:t> wavelengths) observation</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2</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0" i="0" kern="1200" dirty="0" smtClean="0">
                <a:solidFill>
                  <a:schemeClr val="tx1"/>
                </a:solidFill>
                <a:latin typeface="+mn-lt"/>
                <a:ea typeface="+mn-ea"/>
                <a:cs typeface="+mn-cs"/>
              </a:rPr>
              <a:t>comparable in height to an eighteen-</a:t>
            </a:r>
            <a:r>
              <a:rPr lang="en-IN" sz="1200" b="0" i="0" u="none" strike="noStrike" kern="1200" dirty="0" smtClean="0">
                <a:solidFill>
                  <a:schemeClr val="tx1"/>
                </a:solidFill>
                <a:latin typeface="+mn-lt"/>
                <a:ea typeface="+mn-ea"/>
                <a:cs typeface="+mn-cs"/>
                <a:hlinkClick r:id="rId3" tooltip="Storey"/>
              </a:rPr>
              <a:t>storey</a:t>
            </a:r>
            <a:r>
              <a:rPr lang="en-IN" sz="1200" b="0" i="0" kern="1200" dirty="0" smtClean="0">
                <a:solidFill>
                  <a:schemeClr val="tx1"/>
                </a:solidFill>
                <a:latin typeface="+mn-lt"/>
                <a:ea typeface="+mn-ea"/>
                <a:cs typeface="+mn-cs"/>
              </a:rPr>
              <a:t> building</a:t>
            </a:r>
          </a:p>
          <a:p>
            <a:pPr fontAlgn="base"/>
            <a:r>
              <a:rPr lang="en-IN" sz="1200" b="1" i="0" kern="1200" dirty="0" smtClean="0">
                <a:solidFill>
                  <a:schemeClr val="tx1"/>
                </a:solidFill>
                <a:latin typeface="+mn-lt"/>
                <a:ea typeface="+mn-ea"/>
                <a:cs typeface="+mn-cs"/>
              </a:rPr>
              <a:t>Specifications</a:t>
            </a:r>
          </a:p>
          <a:p>
            <a:r>
              <a:rPr lang="en-IN" dirty="0" smtClean="0"/>
              <a:t>Aperture of primary mirror</a:t>
            </a:r>
            <a:r>
              <a:rPr lang="en-IN" sz="1200" b="0" kern="1200" dirty="0" smtClean="0">
                <a:solidFill>
                  <a:schemeClr val="tx1"/>
                </a:solidFill>
                <a:latin typeface="+mn-lt"/>
                <a:ea typeface="+mn-ea"/>
                <a:cs typeface="+mn-cs"/>
              </a:rPr>
              <a:t>30 meters (492 segments)</a:t>
            </a:r>
          </a:p>
          <a:p>
            <a:r>
              <a:rPr lang="en-IN" dirty="0" err="1" smtClean="0"/>
              <a:t>Optics</a:t>
            </a:r>
            <a:r>
              <a:rPr lang="en-IN" sz="1200" b="0" kern="1200" dirty="0" err="1" smtClean="0">
                <a:solidFill>
                  <a:schemeClr val="tx1"/>
                </a:solidFill>
                <a:latin typeface="+mn-lt"/>
                <a:ea typeface="+mn-ea"/>
                <a:cs typeface="+mn-cs"/>
              </a:rPr>
              <a:t>Ritchey-Chrétien</a:t>
            </a:r>
            <a:r>
              <a:rPr lang="en-IN" dirty="0" err="1" smtClean="0"/>
              <a:t>Focus</a:t>
            </a:r>
            <a:r>
              <a:rPr lang="en-IN" sz="1200" b="0" kern="1200" dirty="0" err="1" smtClean="0">
                <a:solidFill>
                  <a:schemeClr val="tx1"/>
                </a:solidFill>
                <a:latin typeface="+mn-lt"/>
                <a:ea typeface="+mn-ea"/>
                <a:cs typeface="+mn-cs"/>
              </a:rPr>
              <a:t>Nasmyth</a:t>
            </a:r>
            <a:r>
              <a:rPr lang="en-IN" sz="1200" b="0" kern="1200" dirty="0" smtClean="0">
                <a:solidFill>
                  <a:schemeClr val="tx1"/>
                </a:solidFill>
                <a:latin typeface="+mn-lt"/>
                <a:ea typeface="+mn-ea"/>
                <a:cs typeface="+mn-cs"/>
              </a:rPr>
              <a:t> focus</a:t>
            </a:r>
          </a:p>
          <a:p>
            <a:r>
              <a:rPr lang="en-IN" dirty="0" smtClean="0"/>
              <a:t>Combined focal length</a:t>
            </a:r>
            <a:r>
              <a:rPr lang="en-IN" sz="1200" b="0" kern="1200" dirty="0" smtClean="0">
                <a:solidFill>
                  <a:schemeClr val="tx1"/>
                </a:solidFill>
                <a:latin typeface="+mn-lt"/>
                <a:ea typeface="+mn-ea"/>
                <a:cs typeface="+mn-cs"/>
              </a:rPr>
              <a:t>450 meters</a:t>
            </a:r>
          </a:p>
          <a:p>
            <a:r>
              <a:rPr lang="en-IN" dirty="0" smtClean="0"/>
              <a:t>Field of view</a:t>
            </a:r>
            <a:r>
              <a:rPr lang="en-IN" sz="1200" b="0" kern="1200" dirty="0" smtClean="0">
                <a:solidFill>
                  <a:schemeClr val="tx1"/>
                </a:solidFill>
                <a:latin typeface="+mn-lt"/>
                <a:ea typeface="+mn-ea"/>
                <a:cs typeface="+mn-cs"/>
              </a:rPr>
              <a:t>15 </a:t>
            </a:r>
            <a:r>
              <a:rPr lang="en-IN" sz="1200" b="0" kern="1200" dirty="0" err="1" smtClean="0">
                <a:solidFill>
                  <a:schemeClr val="tx1"/>
                </a:solidFill>
                <a:latin typeface="+mn-lt"/>
                <a:ea typeface="+mn-ea"/>
                <a:cs typeface="+mn-cs"/>
              </a:rPr>
              <a:t>arcminutes</a:t>
            </a:r>
            <a:endParaRPr lang="en-IN" sz="1200" b="0" kern="1200" dirty="0" smtClean="0">
              <a:solidFill>
                <a:schemeClr val="tx1"/>
              </a:solidFill>
              <a:latin typeface="+mn-lt"/>
              <a:ea typeface="+mn-ea"/>
              <a:cs typeface="+mn-cs"/>
            </a:endParaRPr>
          </a:p>
          <a:p>
            <a:r>
              <a:rPr lang="en-IN" dirty="0" smtClean="0"/>
              <a:t>Primary mirror F-number</a:t>
            </a:r>
            <a:r>
              <a:rPr lang="en-IN" sz="1200" b="0" kern="1200" dirty="0" smtClean="0">
                <a:solidFill>
                  <a:schemeClr val="tx1"/>
                </a:solidFill>
                <a:latin typeface="+mn-lt"/>
                <a:ea typeface="+mn-ea"/>
                <a:cs typeface="+mn-cs"/>
              </a:rPr>
              <a:t>1</a:t>
            </a:r>
            <a:r>
              <a:rPr lang="en-IN" dirty="0" smtClean="0"/>
              <a:t>Diffraction limit</a:t>
            </a:r>
            <a:r>
              <a:rPr lang="en-IN" sz="1200" b="0" kern="1200" dirty="0" smtClean="0">
                <a:solidFill>
                  <a:schemeClr val="tx1"/>
                </a:solidFill>
                <a:latin typeface="+mn-lt"/>
                <a:ea typeface="+mn-ea"/>
                <a:cs typeface="+mn-cs"/>
              </a:rPr>
              <a:t>8 arc milliseconds (1 micrometer in wavelength)</a:t>
            </a:r>
          </a:p>
          <a:p>
            <a:r>
              <a:rPr lang="en-IN" dirty="0" smtClean="0"/>
              <a:t>Observing wavelength</a:t>
            </a:r>
            <a:r>
              <a:rPr lang="en-IN" sz="1200" b="0" kern="1200" dirty="0" smtClean="0">
                <a:solidFill>
                  <a:schemeClr val="tx1"/>
                </a:solidFill>
                <a:latin typeface="+mn-lt"/>
                <a:ea typeface="+mn-ea"/>
                <a:cs typeface="+mn-cs"/>
              </a:rPr>
              <a:t>0.31 to 28 micrometers</a:t>
            </a:r>
          </a:p>
          <a:p>
            <a:r>
              <a:rPr lang="en-IN" dirty="0" smtClean="0"/>
              <a:t>Main observing </a:t>
            </a:r>
            <a:r>
              <a:rPr lang="en-IN" dirty="0" err="1" smtClean="0"/>
              <a:t>instruments</a:t>
            </a:r>
            <a:r>
              <a:rPr lang="en-IN" sz="1200" b="0" kern="1200" dirty="0" err="1" smtClean="0">
                <a:solidFill>
                  <a:schemeClr val="tx1"/>
                </a:solidFill>
                <a:latin typeface="+mn-lt"/>
                <a:ea typeface="+mn-ea"/>
                <a:cs typeface="+mn-cs"/>
              </a:rPr>
              <a:t>Infrared</a:t>
            </a:r>
            <a:r>
              <a:rPr lang="en-IN" sz="1200" b="0" kern="1200" dirty="0" smtClean="0">
                <a:solidFill>
                  <a:schemeClr val="tx1"/>
                </a:solidFill>
                <a:latin typeface="+mn-lt"/>
                <a:ea typeface="+mn-ea"/>
                <a:cs typeface="+mn-cs"/>
              </a:rPr>
              <a:t> Imaging Spectrograph (IRIS)</a:t>
            </a:r>
            <a:br>
              <a:rPr lang="en-IN" sz="1200" b="0" kern="1200" dirty="0" smtClean="0">
                <a:solidFill>
                  <a:schemeClr val="tx1"/>
                </a:solidFill>
                <a:latin typeface="+mn-lt"/>
                <a:ea typeface="+mn-ea"/>
                <a:cs typeface="+mn-cs"/>
              </a:rPr>
            </a:br>
            <a:r>
              <a:rPr lang="en-IN" sz="1200" b="0" kern="1200" dirty="0" smtClean="0">
                <a:solidFill>
                  <a:schemeClr val="tx1"/>
                </a:solidFill>
                <a:latin typeface="+mn-lt"/>
                <a:ea typeface="+mn-ea"/>
                <a:cs typeface="+mn-cs"/>
              </a:rPr>
              <a:t>Wide-field Optical Spectrometer (WFOS)</a:t>
            </a:r>
            <a:br>
              <a:rPr lang="en-IN" sz="1200" b="0" kern="1200" dirty="0" smtClean="0">
                <a:solidFill>
                  <a:schemeClr val="tx1"/>
                </a:solidFill>
                <a:latin typeface="+mn-lt"/>
                <a:ea typeface="+mn-ea"/>
                <a:cs typeface="+mn-cs"/>
              </a:rPr>
            </a:br>
            <a:r>
              <a:rPr lang="en-IN" sz="1200" b="0" kern="1200" dirty="0" smtClean="0">
                <a:solidFill>
                  <a:schemeClr val="tx1"/>
                </a:solidFill>
                <a:latin typeface="+mn-lt"/>
                <a:ea typeface="+mn-ea"/>
                <a:cs typeface="+mn-cs"/>
              </a:rPr>
              <a:t>Infra-Red Multi-object Spectrograph (IRMS)</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3</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Ray diagram</a:t>
            </a:r>
            <a:r>
              <a:rPr lang="en-IN" baseline="0" dirty="0" smtClean="0"/>
              <a:t> of telescope.</a:t>
            </a:r>
          </a:p>
          <a:p>
            <a:r>
              <a:rPr lang="en-IN" dirty="0" smtClean="0"/>
              <a:t>Mounted  on </a:t>
            </a:r>
            <a:r>
              <a:rPr lang="en-IN" dirty="0" err="1" smtClean="0"/>
              <a:t>hexa</a:t>
            </a:r>
            <a:r>
              <a:rPr lang="en-IN" dirty="0" smtClean="0"/>
              <a:t> pad Secondary 3.1m </a:t>
            </a:r>
            <a:r>
              <a:rPr lang="en-IN" dirty="0" err="1" smtClean="0"/>
              <a:t>dia</a:t>
            </a:r>
            <a:r>
              <a:rPr lang="en-IN" dirty="0" smtClean="0"/>
              <a:t> </a:t>
            </a:r>
            <a:r>
              <a:rPr lang="en-IN" baseline="0" dirty="0" smtClean="0"/>
              <a:t> concave hyper 100 mm thick</a:t>
            </a:r>
          </a:p>
          <a:p>
            <a:r>
              <a:rPr lang="en-IN" baseline="0" dirty="0" smtClean="0"/>
              <a:t>Tertiary   a flat mirror2.5x3.5  100 thick </a:t>
            </a:r>
            <a:endParaRPr lang="en-IN" dirty="0" smtClean="0"/>
          </a:p>
          <a:p>
            <a:endParaRPr lang="en-IN" dirty="0" smtClean="0"/>
          </a:p>
          <a:p>
            <a:r>
              <a:rPr lang="en-IN" sz="1200" i="0" kern="1200" dirty="0" smtClean="0">
                <a:solidFill>
                  <a:schemeClr val="tx1"/>
                </a:solidFill>
                <a:latin typeface="+mn-lt"/>
                <a:ea typeface="+mn-ea"/>
                <a:cs typeface="+mn-cs"/>
              </a:rPr>
              <a:t>The</a:t>
            </a:r>
            <a:br>
              <a:rPr lang="en-IN" sz="1200" i="0" kern="1200" dirty="0" smtClean="0">
                <a:solidFill>
                  <a:schemeClr val="tx1"/>
                </a:solidFill>
                <a:latin typeface="+mn-lt"/>
                <a:ea typeface="+mn-ea"/>
                <a:cs typeface="+mn-cs"/>
              </a:rPr>
            </a:br>
            <a:r>
              <a:rPr lang="en-IN" sz="1200" i="0" kern="1200" dirty="0" smtClean="0">
                <a:solidFill>
                  <a:schemeClr val="tx1"/>
                </a:solidFill>
                <a:latin typeface="+mn-lt"/>
                <a:ea typeface="+mn-ea"/>
                <a:cs typeface="+mn-cs"/>
              </a:rPr>
              <a:t>atmosphere limits the angular resolution (‘seeing-limited image quality’) to about 0.5 </a:t>
            </a:r>
            <a:r>
              <a:rPr lang="en-IN" sz="1200" i="0" kern="1200" dirty="0" err="1" smtClean="0">
                <a:solidFill>
                  <a:schemeClr val="tx1"/>
                </a:solidFill>
                <a:latin typeface="+mn-lt"/>
                <a:ea typeface="+mn-ea"/>
                <a:cs typeface="+mn-cs"/>
              </a:rPr>
              <a:t>arcsec</a:t>
            </a:r>
            <a:r>
              <a:rPr lang="en-IN" sz="1200" i="0" kern="1200" dirty="0" smtClean="0">
                <a:solidFill>
                  <a:schemeClr val="tx1"/>
                </a:solidFill>
                <a:latin typeface="+mn-lt"/>
                <a:ea typeface="+mn-ea"/>
                <a:cs typeface="+mn-cs"/>
              </a:rPr>
              <a:t>. However, using adaptive optics (AO) a diffraction-limited angular resolution of 7</a:t>
            </a:r>
            <a:br>
              <a:rPr lang="en-IN" sz="1200" i="0" kern="1200" dirty="0" smtClean="0">
                <a:solidFill>
                  <a:schemeClr val="tx1"/>
                </a:solidFill>
                <a:latin typeface="+mn-lt"/>
                <a:ea typeface="+mn-ea"/>
                <a:cs typeface="+mn-cs"/>
              </a:rPr>
            </a:br>
            <a:r>
              <a:rPr lang="en-IN" sz="1200" i="0" kern="1200" dirty="0" err="1" smtClean="0">
                <a:solidFill>
                  <a:schemeClr val="tx1"/>
                </a:solidFill>
                <a:latin typeface="+mn-lt"/>
                <a:ea typeface="+mn-ea"/>
                <a:cs typeface="+mn-cs"/>
              </a:rPr>
              <a:t>milliarc</a:t>
            </a:r>
            <a:r>
              <a:rPr lang="en-IN" sz="1200" i="0" kern="1200" dirty="0" smtClean="0">
                <a:solidFill>
                  <a:schemeClr val="tx1"/>
                </a:solidFill>
                <a:latin typeface="+mn-lt"/>
                <a:ea typeface="+mn-ea"/>
                <a:cs typeface="+mn-cs"/>
              </a:rPr>
              <a:t>-sec can be achieved at a wavelength of 1 </a:t>
            </a:r>
            <a:r>
              <a:rPr lang="en-IN" sz="1200" i="0" kern="1200" dirty="0" err="1" smtClean="0">
                <a:solidFill>
                  <a:schemeClr val="tx1"/>
                </a:solidFill>
                <a:latin typeface="+mn-lt"/>
                <a:ea typeface="+mn-ea"/>
                <a:cs typeface="+mn-cs"/>
              </a:rPr>
              <a:t>μm</a:t>
            </a:r>
            <a:r>
              <a:rPr lang="en-IN" sz="1200" i="0" kern="1200" dirty="0" smtClean="0">
                <a:solidFill>
                  <a:schemeClr val="tx1"/>
                </a:solidFill>
                <a:latin typeface="+mn-lt"/>
                <a:ea typeface="+mn-ea"/>
                <a:cs typeface="+mn-cs"/>
              </a:rPr>
              <a:t>. TMT’s Adaptive Optics Instrument will produce images ten times sharper than those of the Hubble Space Telescope</a:t>
            </a:r>
            <a:br>
              <a:rPr lang="en-IN" sz="1200" i="0" kern="1200" dirty="0" smtClean="0">
                <a:solidFill>
                  <a:schemeClr val="tx1"/>
                </a:solidFill>
                <a:latin typeface="+mn-lt"/>
                <a:ea typeface="+mn-ea"/>
                <a:cs typeface="+mn-cs"/>
              </a:rPr>
            </a:br>
            <a:r>
              <a:rPr lang="en-IN" sz="1200" i="0" kern="1200" dirty="0" smtClean="0">
                <a:solidFill>
                  <a:schemeClr val="tx1"/>
                </a:solidFill>
                <a:latin typeface="+mn-lt"/>
                <a:ea typeface="+mn-ea"/>
                <a:cs typeface="+mn-cs"/>
              </a:rPr>
              <a:t/>
            </a:r>
            <a:br>
              <a:rPr lang="en-IN" sz="1200" i="0" kern="1200" dirty="0" smtClean="0">
                <a:solidFill>
                  <a:schemeClr val="tx1"/>
                </a:solidFill>
                <a:latin typeface="+mn-lt"/>
                <a:ea typeface="+mn-ea"/>
                <a:cs typeface="+mn-cs"/>
              </a:rPr>
            </a:b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4</a:t>
            </a:fld>
            <a:endParaRPr lang="en-I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M2 is made by </a:t>
            </a:r>
            <a:r>
              <a:rPr lang="en-IN" dirty="0" smtClean="0">
                <a:solidFill>
                  <a:srgbClr val="FF0000"/>
                </a:solidFill>
              </a:rPr>
              <a:t>Chin</a:t>
            </a:r>
            <a:r>
              <a:rPr lang="en-IN" dirty="0" smtClean="0"/>
              <a:t>a</a:t>
            </a:r>
          </a:p>
          <a:p>
            <a:r>
              <a:rPr lang="en-IN" dirty="0" smtClean="0"/>
              <a:t>The Secondary Mirror (M2) is a 3.1m convex hyperboloid. It reflects the light from the f/1 primary mirror and converts it to an f/15 beam for the science instruments. It will have a passive whiffletree support and a hexapod for active alignment. </a:t>
            </a:r>
          </a:p>
          <a:p>
            <a:endParaRPr lang="en-IN" dirty="0" smtClean="0"/>
          </a:p>
          <a:p>
            <a:r>
              <a:rPr lang="en-IN" dirty="0" smtClean="0"/>
              <a:t>M3 is made by </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5</a:t>
            </a:fld>
            <a:endParaRPr lang="en-I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0" kern="1200" dirty="0" smtClean="0">
                <a:solidFill>
                  <a:schemeClr val="tx1"/>
                </a:solidFill>
                <a:latin typeface="+mn-lt"/>
                <a:ea typeface="+mn-ea"/>
                <a:cs typeface="+mn-cs"/>
              </a:rPr>
              <a:t>total of 1,476</a:t>
            </a:r>
            <a:br>
              <a:rPr lang="en-IN" sz="1200" i="0" kern="1200" dirty="0" smtClean="0">
                <a:solidFill>
                  <a:schemeClr val="tx1"/>
                </a:solidFill>
                <a:latin typeface="+mn-lt"/>
                <a:ea typeface="+mn-ea"/>
                <a:cs typeface="+mn-cs"/>
              </a:rPr>
            </a:br>
            <a:r>
              <a:rPr lang="en-IN" sz="1200" i="0" kern="1200" dirty="0" smtClean="0">
                <a:solidFill>
                  <a:schemeClr val="tx1"/>
                </a:solidFill>
                <a:latin typeface="+mn-lt"/>
                <a:ea typeface="+mn-ea"/>
                <a:cs typeface="+mn-cs"/>
              </a:rPr>
              <a:t>actuators and 2,772 sensors will control the overall shape of</a:t>
            </a:r>
            <a:br>
              <a:rPr lang="en-IN" sz="1200" i="0" kern="1200" dirty="0" smtClean="0">
                <a:solidFill>
                  <a:schemeClr val="tx1"/>
                </a:solidFill>
                <a:latin typeface="+mn-lt"/>
                <a:ea typeface="+mn-ea"/>
                <a:cs typeface="+mn-cs"/>
              </a:rPr>
            </a:br>
            <a:r>
              <a:rPr lang="en-IN" sz="1200" i="0" kern="1200" dirty="0" smtClean="0">
                <a:solidFill>
                  <a:schemeClr val="tx1"/>
                </a:solidFill>
                <a:latin typeface="+mn-lt"/>
                <a:ea typeface="+mn-ea"/>
                <a:cs typeface="+mn-cs"/>
              </a:rPr>
              <a:t>the primary mirror to just a few </a:t>
            </a:r>
            <a:r>
              <a:rPr lang="en-IN" sz="1200" i="0" kern="1200" dirty="0" err="1" smtClean="0">
                <a:solidFill>
                  <a:schemeClr val="tx1"/>
                </a:solidFill>
                <a:latin typeface="+mn-lt"/>
                <a:ea typeface="+mn-ea"/>
                <a:cs typeface="+mn-cs"/>
              </a:rPr>
              <a:t>nanometers</a:t>
            </a:r>
            <a:endParaRPr lang="en-IN" sz="1200" i="0" kern="1200" dirty="0" smtClean="0">
              <a:solidFill>
                <a:schemeClr val="tx1"/>
              </a:solidFill>
              <a:latin typeface="+mn-lt"/>
              <a:ea typeface="+mn-ea"/>
              <a:cs typeface="+mn-cs"/>
            </a:endParaRPr>
          </a:p>
          <a:p>
            <a:r>
              <a:rPr lang="en-IN" sz="1200" i="0" kern="1200" dirty="0" smtClean="0">
                <a:solidFill>
                  <a:schemeClr val="tx1"/>
                </a:solidFill>
                <a:latin typeface="+mn-lt"/>
                <a:ea typeface="+mn-ea"/>
                <a:cs typeface="+mn-cs"/>
              </a:rPr>
              <a:t>-</a:t>
            </a:r>
            <a:r>
              <a:rPr lang="en-IN" dirty="0" smtClean="0"/>
              <a:t>The focal ratio of the TMT M1 is faster than Keck (f/1 vs. f/1.75). This leads to segments that are more aspheric for a given size. It was the main reason to make the TMT segments 20% smaller than the Keck segments. The smaller segments can also be thinner. </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6</a:t>
            </a:fld>
            <a:endParaRPr lang="en-I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i="0" kern="1200" dirty="0" smtClean="0">
                <a:solidFill>
                  <a:schemeClr val="tx1"/>
                </a:solidFill>
                <a:latin typeface="+mn-lt"/>
                <a:ea typeface="+mn-ea"/>
                <a:cs typeface="+mn-cs"/>
              </a:rPr>
              <a:t>low-order</a:t>
            </a:r>
            <a:r>
              <a:rPr lang="en-IN" sz="1200" i="0" kern="1200" baseline="0" dirty="0" smtClean="0">
                <a:solidFill>
                  <a:schemeClr val="tx1"/>
                </a:solidFill>
                <a:latin typeface="+mn-lt"/>
                <a:ea typeface="+mn-ea"/>
                <a:cs typeface="+mn-cs"/>
              </a:rPr>
              <a:t> </a:t>
            </a:r>
            <a:r>
              <a:rPr lang="en-IN" sz="1200" i="0" kern="1200" dirty="0" smtClean="0">
                <a:solidFill>
                  <a:schemeClr val="tx1"/>
                </a:solidFill>
                <a:latin typeface="+mn-lt"/>
                <a:ea typeface="+mn-ea"/>
                <a:cs typeface="+mn-cs"/>
              </a:rPr>
              <a:t>aberrations, which are primarily induced by manufacturing</a:t>
            </a:r>
            <a:br>
              <a:rPr lang="en-IN" sz="1200" i="0" kern="1200" dirty="0" smtClean="0">
                <a:solidFill>
                  <a:schemeClr val="tx1"/>
                </a:solidFill>
                <a:latin typeface="+mn-lt"/>
                <a:ea typeface="+mn-ea"/>
                <a:cs typeface="+mn-cs"/>
              </a:rPr>
            </a:br>
            <a:r>
              <a:rPr lang="en-IN" sz="1200" i="0" kern="1200" dirty="0" smtClean="0">
                <a:solidFill>
                  <a:schemeClr val="tx1"/>
                </a:solidFill>
                <a:latin typeface="+mn-lt"/>
                <a:ea typeface="+mn-ea"/>
                <a:cs typeface="+mn-cs"/>
              </a:rPr>
              <a:t>error, gravity deformation, and temperature change</a:t>
            </a:r>
          </a:p>
          <a:p>
            <a:endParaRPr lang="en-IN" sz="1200" i="0" kern="1200" dirty="0" smtClean="0">
              <a:solidFill>
                <a:schemeClr val="tx1"/>
              </a:solidFill>
              <a:latin typeface="+mn-lt"/>
              <a:ea typeface="+mn-ea"/>
              <a:cs typeface="+mn-cs"/>
            </a:endParaRPr>
          </a:p>
          <a:p>
            <a:r>
              <a:rPr lang="en-IN" sz="1200" i="0" kern="1200" dirty="0" smtClean="0">
                <a:solidFill>
                  <a:schemeClr val="tx1"/>
                </a:solidFill>
                <a:latin typeface="+mn-lt"/>
                <a:ea typeface="+mn-ea"/>
                <a:cs typeface="+mn-cs"/>
              </a:rPr>
              <a:t>RMS value improves from 64.9 to 25.4 nm</a:t>
            </a:r>
            <a:br>
              <a:rPr lang="en-IN" sz="1200" i="0" kern="1200" dirty="0" smtClean="0">
                <a:solidFill>
                  <a:schemeClr val="tx1"/>
                </a:solidFill>
                <a:latin typeface="+mn-lt"/>
                <a:ea typeface="+mn-ea"/>
                <a:cs typeface="+mn-cs"/>
              </a:rPr>
            </a:br>
            <a:r>
              <a:rPr lang="en-IN" sz="1200" i="0" kern="1200" dirty="0" smtClean="0">
                <a:solidFill>
                  <a:schemeClr val="tx1"/>
                </a:solidFill>
                <a:latin typeface="+mn-lt"/>
                <a:ea typeface="+mn-ea"/>
                <a:cs typeface="+mn-cs"/>
              </a:rPr>
              <a:t/>
            </a:r>
            <a:br>
              <a:rPr lang="en-IN" sz="1200" i="0" kern="1200" dirty="0" smtClean="0">
                <a:solidFill>
                  <a:schemeClr val="tx1"/>
                </a:solidFill>
                <a:latin typeface="+mn-lt"/>
                <a:ea typeface="+mn-ea"/>
                <a:cs typeface="+mn-cs"/>
              </a:rPr>
            </a:br>
            <a:r>
              <a:rPr lang="en-IN" sz="1200" i="0" kern="1200" dirty="0" smtClean="0">
                <a:solidFill>
                  <a:schemeClr val="tx1"/>
                </a:solidFill>
                <a:latin typeface="+mn-lt"/>
                <a:ea typeface="+mn-ea"/>
                <a:cs typeface="+mn-cs"/>
              </a:rPr>
              <a:t/>
            </a:r>
            <a:br>
              <a:rPr lang="en-IN" sz="1200" i="0" kern="1200" dirty="0" smtClean="0">
                <a:solidFill>
                  <a:schemeClr val="tx1"/>
                </a:solidFill>
                <a:latin typeface="+mn-lt"/>
                <a:ea typeface="+mn-ea"/>
                <a:cs typeface="+mn-cs"/>
              </a:rPr>
            </a:br>
            <a:r>
              <a:rPr lang="en-IN" sz="1200" i="0" kern="1200" dirty="0" smtClean="0">
                <a:solidFill>
                  <a:schemeClr val="tx1"/>
                </a:solidFill>
                <a:latin typeface="+mn-lt"/>
                <a:ea typeface="+mn-ea"/>
                <a:cs typeface="+mn-cs"/>
              </a:rPr>
              <a:t/>
            </a:r>
            <a:br>
              <a:rPr lang="en-IN" sz="1200" i="0" kern="1200" dirty="0" smtClean="0">
                <a:solidFill>
                  <a:schemeClr val="tx1"/>
                </a:solidFill>
                <a:latin typeface="+mn-lt"/>
                <a:ea typeface="+mn-ea"/>
                <a:cs typeface="+mn-cs"/>
              </a:rPr>
            </a:b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7</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9</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0" i="0" kern="1200" dirty="0" smtClean="0">
                <a:solidFill>
                  <a:schemeClr val="tx1"/>
                </a:solidFill>
                <a:latin typeface="+mn-lt"/>
                <a:ea typeface="+mn-ea"/>
                <a:cs typeface="+mn-cs"/>
              </a:rPr>
              <a:t>The Department of Science and Technology (DST) and the Department of Atomic Energy (DAE) are jointly giving Rs 1,300 </a:t>
            </a:r>
            <a:r>
              <a:rPr lang="en-IN" sz="1200" b="0" i="0" kern="1200" dirty="0" err="1" smtClean="0">
                <a:solidFill>
                  <a:schemeClr val="tx1"/>
                </a:solidFill>
                <a:latin typeface="+mn-lt"/>
                <a:ea typeface="+mn-ea"/>
                <a:cs typeface="+mn-cs"/>
              </a:rPr>
              <a:t>crore</a:t>
            </a:r>
            <a:r>
              <a:rPr lang="en-IN" sz="1200" b="0" i="0" kern="1200" dirty="0" smtClean="0">
                <a:solidFill>
                  <a:schemeClr val="tx1"/>
                </a:solidFill>
                <a:latin typeface="+mn-lt"/>
                <a:ea typeface="+mn-ea"/>
                <a:cs typeface="+mn-cs"/>
              </a:rPr>
              <a:t> to the project, of which 70% is to be spent on developing hardware and software systems for the project. The total project cost is $1.4 billion, or just over Rs 10,000 </a:t>
            </a:r>
            <a:r>
              <a:rPr lang="en-IN" sz="1200" b="0" i="0" kern="1200" dirty="0" err="1" smtClean="0">
                <a:solidFill>
                  <a:schemeClr val="tx1"/>
                </a:solidFill>
                <a:latin typeface="+mn-lt"/>
                <a:ea typeface="+mn-ea"/>
                <a:cs typeface="+mn-cs"/>
              </a:rPr>
              <a:t>crore</a:t>
            </a:r>
            <a:r>
              <a:rPr lang="en-IN" sz="1200" b="0" i="0" kern="1200" dirty="0" smtClean="0">
                <a:solidFill>
                  <a:schemeClr val="tx1"/>
                </a:solidFill>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4302D831-DA81-44B2-8753-D6EA941C7207}" type="slidenum">
              <a:rPr lang="en-IN" smtClean="0"/>
              <a:pPr/>
              <a:t>10</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solidFill>
                  <a:srgbClr val="7030A0"/>
                </a:solidFill>
              </a:defRPr>
            </a:lvl1pPr>
          </a:lstStyle>
          <a:p>
            <a:fld id="{4B1782B0-94EC-4B3B-BC56-6D5E059759B6}" type="datetimeFigureOut">
              <a:rPr lang="en-IN" smtClean="0"/>
              <a:pPr/>
              <a:t>04-11-2019</a:t>
            </a:fld>
            <a:endParaRPr lang="en-IN" dirty="0"/>
          </a:p>
        </p:txBody>
      </p:sp>
      <p:sp>
        <p:nvSpPr>
          <p:cNvPr id="5" name="Footer Placeholder 4"/>
          <p:cNvSpPr>
            <a:spLocks noGrp="1"/>
          </p:cNvSpPr>
          <p:nvPr>
            <p:ph type="ftr" sz="quarter" idx="11"/>
          </p:nvPr>
        </p:nvSpPr>
        <p:spPr>
          <a:xfrm>
            <a:off x="2699792" y="6356350"/>
            <a:ext cx="3528392" cy="365125"/>
          </a:xfrm>
        </p:spPr>
        <p:txBody>
          <a:bodyPr/>
          <a:lstStyle>
            <a:lvl1pPr>
              <a:defRPr>
                <a:solidFill>
                  <a:srgbClr val="002060"/>
                </a:solidFill>
              </a:defRPr>
            </a:lvl1pPr>
          </a:lstStyle>
          <a:p>
            <a:r>
              <a:rPr lang="en-IN" dirty="0" smtClean="0"/>
              <a:t>META - India's Contribution to TMT Hardware</a:t>
            </a:r>
            <a:endParaRPr lang="en-IN" dirty="0"/>
          </a:p>
        </p:txBody>
      </p:sp>
      <p:sp>
        <p:nvSpPr>
          <p:cNvPr id="6" name="Slide Number Placeholder 5"/>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B1782B0-94EC-4B3B-BC56-6D5E059759B6}" type="datetimeFigureOut">
              <a:rPr lang="en-IN" smtClean="0"/>
              <a:pPr/>
              <a:t>04-11-2019</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8880DBD9-2930-4904-90FB-6AAF36498943}" type="slidenum">
              <a:rPr lang="en-IN" smtClean="0"/>
              <a:pPr/>
              <a:t>‹#›</a:t>
            </a:fld>
            <a:endParaRPr lang="en-IN" dirty="0"/>
          </a:p>
        </p:txBody>
      </p:sp>
      <p:sp>
        <p:nvSpPr>
          <p:cNvPr id="20" name="TextBox 19"/>
          <p:cNvSpPr txBox="1"/>
          <p:nvPr userDrawn="1"/>
        </p:nvSpPr>
        <p:spPr>
          <a:xfrm>
            <a:off x="1115616" y="0"/>
            <a:ext cx="8028384" cy="830997"/>
          </a:xfrm>
          <a:prstGeom prst="rect">
            <a:avLst/>
          </a:prstGeom>
          <a:solidFill>
            <a:schemeClr val="accent1"/>
          </a:solidFill>
        </p:spPr>
        <p:txBody>
          <a:bodyPr wrap="square" rtlCol="0">
            <a:spAutoFit/>
          </a:bodyPr>
          <a:lstStyle/>
          <a:p>
            <a:endParaRPr lang="en-IN" sz="4800" dirty="0"/>
          </a:p>
        </p:txBody>
      </p:sp>
      <p:cxnSp>
        <p:nvCxnSpPr>
          <p:cNvPr id="12" name="Straight Connector 11"/>
          <p:cNvCxnSpPr/>
          <p:nvPr userDrawn="1"/>
        </p:nvCxnSpPr>
        <p:spPr>
          <a:xfrm flipV="1">
            <a:off x="1115616" y="0"/>
            <a:ext cx="0" cy="98072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23528" y="836712"/>
            <a:ext cx="882047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descr="IndiaTMT_logo_1.png"/>
          <p:cNvPicPr>
            <a:picLocks noChangeAspect="1"/>
          </p:cNvPicPr>
          <p:nvPr userDrawn="1"/>
        </p:nvPicPr>
        <p:blipFill>
          <a:blip r:embed="rId2" cstate="print"/>
          <a:stretch>
            <a:fillRect/>
          </a:stretch>
        </p:blipFill>
        <p:spPr>
          <a:xfrm>
            <a:off x="107504" y="0"/>
            <a:ext cx="954615" cy="763691"/>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8707C73-0C3D-4523-B9A9-0AEA94C427C5}"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E4021A8-8B23-4524-A46A-5703B3A6C84B}" type="slidenum">
              <a:rPr lang="en-IN" smtClean="0"/>
              <a:pPr/>
              <a:t>‹#›</a:t>
            </a:fld>
            <a:endParaRPr lang="en-I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BC64137-25FB-46E1-85FC-30953F5FEE8B}" type="datetimeFigureOut">
              <a:rPr lang="en-IN" smtClean="0"/>
              <a:pPr/>
              <a:t>04-11-2019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34E2E9-A1B7-470B-B32D-631F0764CBF2}" type="slidenum">
              <a:rPr lang="en-IN" smtClean="0"/>
              <a:pPr/>
              <a:t>‹#›</a:t>
            </a:fld>
            <a:endParaRPr lang="en-I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122363"/>
            <a:ext cx="7772400" cy="2387600"/>
          </a:xfrm>
        </p:spPr>
        <p:txBody>
          <a:bodyPr anchor="b"/>
          <a:lstStyle>
            <a:lvl1pPr algn="ctr">
              <a:defRPr sz="4500">
                <a:solidFill>
                  <a:srgbClr val="00B050"/>
                </a:solidFill>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143001" y="3602039"/>
            <a:ext cx="6858000" cy="1655762"/>
          </a:xfrm>
        </p:spPr>
        <p:txBody>
          <a:bodyPr/>
          <a:lstStyle>
            <a:lvl1pPr marL="0" indent="0" algn="ctr">
              <a:buNone/>
              <a:defRPr sz="1800">
                <a:solidFill>
                  <a:srgbClr val="00B050"/>
                </a:solidFill>
                <a:latin typeface="Cambria" panose="02040503050406030204" pitchFamily="18" charset="0"/>
              </a:defRPr>
            </a:lvl1pPr>
            <a:lvl2pPr marL="342897" indent="0" algn="ctr">
              <a:buNone/>
              <a:defRPr sz="1500"/>
            </a:lvl2pPr>
            <a:lvl3pPr marL="685793" indent="0" algn="ctr">
              <a:buNone/>
              <a:defRPr sz="1350"/>
            </a:lvl3pPr>
            <a:lvl4pPr marL="1028691" indent="0" algn="ctr">
              <a:buNone/>
              <a:defRPr sz="1200"/>
            </a:lvl4pPr>
            <a:lvl5pPr marL="1371587" indent="0" algn="ctr">
              <a:buNone/>
              <a:defRPr sz="1200"/>
            </a:lvl5pPr>
            <a:lvl6pPr marL="1714484" indent="0" algn="ctr">
              <a:buNone/>
              <a:defRPr sz="1200"/>
            </a:lvl6pPr>
            <a:lvl7pPr marL="2057380" indent="0" algn="ctr">
              <a:buNone/>
              <a:defRPr sz="1200"/>
            </a:lvl7pPr>
            <a:lvl8pPr marL="2400278" indent="0" algn="ctr">
              <a:buNone/>
              <a:defRPr sz="1200"/>
            </a:lvl8pPr>
            <a:lvl9pPr marL="2743174"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Cambria" panose="02040503050406030204" pitchFamily="18" charset="0"/>
              </a:defRPr>
            </a:lvl1pPr>
          </a:lstStyle>
          <a:p>
            <a:fld id="{46FE2868-A4AA-4A25-9EB1-0CBDE989318C}" type="datetime5">
              <a:rPr lang="en-US" smtClean="0"/>
              <a:pPr/>
              <a:t>4-Nov-19</a:t>
            </a:fld>
            <a:endParaRPr lang="en-US" dirty="0"/>
          </a:p>
        </p:txBody>
      </p:sp>
      <p:sp>
        <p:nvSpPr>
          <p:cNvPr id="5" name="Footer Placeholder 4"/>
          <p:cNvSpPr>
            <a:spLocks noGrp="1"/>
          </p:cNvSpPr>
          <p:nvPr>
            <p:ph type="ftr" sz="quarter" idx="11"/>
          </p:nvPr>
        </p:nvSpPr>
        <p:spPr/>
        <p:txBody>
          <a:bodyPr/>
          <a:lstStyle>
            <a:lvl1pPr>
              <a:defRPr>
                <a:latin typeface="Cambria" panose="02040503050406030204" pitchFamily="18" charset="0"/>
              </a:defRPr>
            </a:lvl1pPr>
          </a:lstStyle>
          <a:p>
            <a:r>
              <a:rPr lang="en-US" dirty="0" smtClean="0"/>
              <a:t>ITCC</a:t>
            </a:r>
            <a:endParaRPr lang="en-US" dirty="0"/>
          </a:p>
        </p:txBody>
      </p:sp>
      <p:sp>
        <p:nvSpPr>
          <p:cNvPr id="6" name="Slide Number Placeholder 5"/>
          <p:cNvSpPr>
            <a:spLocks noGrp="1"/>
          </p:cNvSpPr>
          <p:nvPr>
            <p:ph type="sldNum" sz="quarter" idx="12"/>
          </p:nvPr>
        </p:nvSpPr>
        <p:spPr/>
        <p:txBody>
          <a:bodyPr/>
          <a:lstStyle>
            <a:lvl1pPr>
              <a:defRPr>
                <a:latin typeface="Cambria" panose="02040503050406030204" pitchFamily="18" charset="0"/>
              </a:defRPr>
            </a:lvl1p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4160975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lvl1pPr>
              <a:defRPr sz="2800" b="0">
                <a:solidFill>
                  <a:srgbClr val="FFFF00"/>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lgn="just">
              <a:spcAft>
                <a:spcPts val="600"/>
              </a:spcAft>
              <a:defRPr sz="1800">
                <a:latin typeface="Cambria" panose="02040503050406030204" pitchFamily="18" charset="0"/>
              </a:defRPr>
            </a:lvl1pPr>
            <a:lvl2pPr algn="just">
              <a:defRPr sz="1700">
                <a:latin typeface="Cambria" panose="02040503050406030204" pitchFamily="18" charset="0"/>
              </a:defRPr>
            </a:lvl2pPr>
            <a:lvl3pPr algn="just">
              <a:defRPr sz="1600">
                <a:latin typeface="Cambria" panose="02040503050406030204" pitchFamily="18" charset="0"/>
              </a:defRPr>
            </a:lvl3pPr>
            <a:lvl4pPr algn="just">
              <a:defRPr sz="1400">
                <a:latin typeface="Cambria" panose="02040503050406030204" pitchFamily="18" charset="0"/>
              </a:defRPr>
            </a:lvl4pPr>
            <a:lvl5pPr algn="just">
              <a:defRPr sz="12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F77253D-EA9F-445F-8A72-8F6F9C6152D7}" type="datetime5">
              <a:rPr lang="en-US" smtClean="0"/>
              <a:pPr/>
              <a:t>4-Nov-19</a:t>
            </a:fld>
            <a:r>
              <a:rPr lang="en-US" dirty="0" smtClean="0"/>
              <a:t>      META</a:t>
            </a:r>
            <a:endParaRPr lang="en-US" dirty="0"/>
          </a:p>
        </p:txBody>
      </p:sp>
      <p:sp>
        <p:nvSpPr>
          <p:cNvPr id="5" name="Footer Placeholder 4"/>
          <p:cNvSpPr>
            <a:spLocks noGrp="1"/>
          </p:cNvSpPr>
          <p:nvPr>
            <p:ph type="ftr" sz="quarter" idx="11"/>
          </p:nvPr>
        </p:nvSpPr>
        <p:spPr/>
        <p:txBody>
          <a:bodyPr/>
          <a:lstStyle/>
          <a:p>
            <a:r>
              <a:rPr lang="en-US" dirty="0" err="1" smtClean="0"/>
              <a:t>iTCC</a:t>
            </a:r>
            <a:endParaRPr lang="en-US" dirty="0"/>
          </a:p>
        </p:txBody>
      </p:sp>
      <p:sp>
        <p:nvSpPr>
          <p:cNvPr id="6" name="Slide Number Placeholder 5"/>
          <p:cNvSpPr>
            <a:spLocks noGrp="1"/>
          </p:cNvSpPr>
          <p:nvPr>
            <p:ph type="sldNum" sz="quarter" idx="12"/>
          </p:nvPr>
        </p:nvSpPr>
        <p:spPr/>
        <p:txBody>
          <a:bodyPr/>
          <a:lstStyle/>
          <a:p>
            <a:fld id="{DB0E0AD7-C656-4D2D-9CFA-F523CF30F984}" type="slidenum">
              <a:rPr lang="en-US" smtClean="0"/>
              <a:pPr/>
              <a:t>‹#›</a:t>
            </a:fld>
            <a:endParaRPr lang="en-US" dirty="0"/>
          </a:p>
        </p:txBody>
      </p:sp>
      <p:pic>
        <p:nvPicPr>
          <p:cNvPr id="7" name="Picture 6" descr="IndiaTMT_logo_1.png"/>
          <p:cNvPicPr>
            <a:picLocks noChangeAspect="1"/>
          </p:cNvPicPr>
          <p:nvPr userDrawn="1"/>
        </p:nvPicPr>
        <p:blipFill>
          <a:blip r:embed="rId2" cstate="print"/>
          <a:srcRect l="4175" t="23099" r="52719" b="53762"/>
          <a:stretch>
            <a:fillRect/>
          </a:stretch>
        </p:blipFill>
        <p:spPr>
          <a:xfrm>
            <a:off x="0" y="116340"/>
            <a:ext cx="390618" cy="167743"/>
          </a:xfrm>
          <a:prstGeom prst="rect">
            <a:avLst/>
          </a:prstGeom>
        </p:spPr>
      </p:pic>
    </p:spTree>
    <p:extLst>
      <p:ext uri="{BB962C8B-B14F-4D97-AF65-F5344CB8AC3E}">
        <p14:creationId xmlns="" xmlns:p14="http://schemas.microsoft.com/office/powerpoint/2010/main" val="901437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4"/>
            <a:ext cx="7886700" cy="2852737"/>
          </a:xfrm>
        </p:spPr>
        <p:txBody>
          <a:bodyPr anchor="b"/>
          <a:lstStyle>
            <a:lvl1pPr>
              <a:defRPr sz="4500">
                <a:solidFill>
                  <a:schemeClr val="tx1"/>
                </a:solidFill>
                <a:latin typeface="Cambria" panose="02040503050406030204" pitchFamily="18" charset="0"/>
              </a:defRPr>
            </a:lvl1pPr>
          </a:lstStyle>
          <a:p>
            <a:r>
              <a:rPr lang="en-US" dirty="0"/>
              <a:t>Click to edit Master title style</a:t>
            </a:r>
          </a:p>
        </p:txBody>
      </p:sp>
      <p:sp>
        <p:nvSpPr>
          <p:cNvPr id="3" name="Text Placeholder 2"/>
          <p:cNvSpPr>
            <a:spLocks noGrp="1"/>
          </p:cNvSpPr>
          <p:nvPr>
            <p:ph type="body" idx="1"/>
          </p:nvPr>
        </p:nvSpPr>
        <p:spPr>
          <a:xfrm>
            <a:off x="623888" y="4589469"/>
            <a:ext cx="7886700" cy="1500187"/>
          </a:xfrm>
        </p:spPr>
        <p:txBody>
          <a:bodyPr/>
          <a:lstStyle>
            <a:lvl1pPr marL="0" indent="0">
              <a:buNone/>
              <a:defRPr sz="1800">
                <a:solidFill>
                  <a:schemeClr val="tx1"/>
                </a:solidFill>
                <a:latin typeface="Cambria" panose="02040503050406030204" pitchFamily="18" charset="0"/>
              </a:defRPr>
            </a:lvl1pPr>
            <a:lvl2pPr marL="342897" indent="0">
              <a:buNone/>
              <a:defRPr sz="1500">
                <a:solidFill>
                  <a:schemeClr val="tx1">
                    <a:tint val="75000"/>
                  </a:schemeClr>
                </a:solidFill>
              </a:defRPr>
            </a:lvl2pPr>
            <a:lvl3pPr marL="685793" indent="0">
              <a:buNone/>
              <a:defRPr sz="1350">
                <a:solidFill>
                  <a:schemeClr val="tx1">
                    <a:tint val="75000"/>
                  </a:schemeClr>
                </a:solidFill>
              </a:defRPr>
            </a:lvl3pPr>
            <a:lvl4pPr marL="1028691" indent="0">
              <a:buNone/>
              <a:defRPr sz="1200">
                <a:solidFill>
                  <a:schemeClr val="tx1">
                    <a:tint val="75000"/>
                  </a:schemeClr>
                </a:solidFill>
              </a:defRPr>
            </a:lvl4pPr>
            <a:lvl5pPr marL="1371587" indent="0">
              <a:buNone/>
              <a:defRPr sz="1200">
                <a:solidFill>
                  <a:schemeClr val="tx1">
                    <a:tint val="75000"/>
                  </a:schemeClr>
                </a:solidFill>
              </a:defRPr>
            </a:lvl5pPr>
            <a:lvl6pPr marL="1714484" indent="0">
              <a:buNone/>
              <a:defRPr sz="1200">
                <a:solidFill>
                  <a:schemeClr val="tx1">
                    <a:tint val="75000"/>
                  </a:schemeClr>
                </a:solidFill>
              </a:defRPr>
            </a:lvl6pPr>
            <a:lvl7pPr marL="2057380" indent="0">
              <a:buNone/>
              <a:defRPr sz="1200">
                <a:solidFill>
                  <a:schemeClr val="tx1">
                    <a:tint val="75000"/>
                  </a:schemeClr>
                </a:solidFill>
              </a:defRPr>
            </a:lvl7pPr>
            <a:lvl8pPr marL="2400278" indent="0">
              <a:buNone/>
              <a:defRPr sz="1200">
                <a:solidFill>
                  <a:schemeClr val="tx1">
                    <a:tint val="75000"/>
                  </a:schemeClr>
                </a:solidFill>
              </a:defRPr>
            </a:lvl8pPr>
            <a:lvl9pPr marL="274317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AA244E-CE7A-4AA9-8101-D1DD2BB8C8CA}" type="datetime5">
              <a:rPr lang="en-US" smtClean="0"/>
              <a:pPr/>
              <a:t>4-Nov-19</a:t>
            </a:fld>
            <a:endParaRPr lang="en-US" dirty="0"/>
          </a:p>
        </p:txBody>
      </p:sp>
      <p:sp>
        <p:nvSpPr>
          <p:cNvPr id="5" name="Footer Placeholder 4"/>
          <p:cNvSpPr>
            <a:spLocks noGrp="1"/>
          </p:cNvSpPr>
          <p:nvPr>
            <p:ph type="ftr" sz="quarter" idx="11"/>
          </p:nvPr>
        </p:nvSpPr>
        <p:spPr/>
        <p:txBody>
          <a:bodyPr/>
          <a:lstStyle/>
          <a:p>
            <a:r>
              <a:rPr lang="en-US" dirty="0" smtClean="0"/>
              <a:t>ITCC</a:t>
            </a:r>
            <a:endParaRPr lang="en-US" dirty="0"/>
          </a:p>
        </p:txBody>
      </p:sp>
      <p:sp>
        <p:nvSpPr>
          <p:cNvPr id="6" name="Slide Number Placeholder 5"/>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2448127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Cambria" panose="02040503050406030204" pitchFamily="18" charset="0"/>
              </a:defRPr>
            </a:lvl1pPr>
          </a:lstStyle>
          <a:p>
            <a:r>
              <a:rPr lang="en-US" dirty="0"/>
              <a:t>Click to edit Master title style</a:t>
            </a:r>
          </a:p>
        </p:txBody>
      </p:sp>
      <p:sp>
        <p:nvSpPr>
          <p:cNvPr id="3" name="Content Placeholder 2"/>
          <p:cNvSpPr>
            <a:spLocks noGrp="1"/>
          </p:cNvSpPr>
          <p:nvPr>
            <p:ph sz="half" idx="1"/>
          </p:nvPr>
        </p:nvSpPr>
        <p:spPr>
          <a:xfrm>
            <a:off x="628651" y="1825625"/>
            <a:ext cx="3886200" cy="4351338"/>
          </a:xfrm>
        </p:spPr>
        <p:txBody>
          <a:bodyPr>
            <a:normAutofit/>
          </a:bodyPr>
          <a:lstStyle>
            <a:lvl1pPr>
              <a:defRPr sz="1800">
                <a:latin typeface="Cambria" panose="02040503050406030204" pitchFamily="18" charset="0"/>
              </a:defRPr>
            </a:lvl1pPr>
            <a:lvl2pPr>
              <a:defRPr sz="1800">
                <a:latin typeface="Cambria" panose="02040503050406030204" pitchFamily="18" charset="0"/>
              </a:defRPr>
            </a:lvl2pPr>
            <a:lvl3pPr>
              <a:defRPr sz="1800">
                <a:latin typeface="Cambria" panose="02040503050406030204" pitchFamily="18" charset="0"/>
              </a:defRPr>
            </a:lvl3pPr>
            <a:lvl4pPr>
              <a:defRPr sz="1800">
                <a:latin typeface="Cambria" panose="02040503050406030204" pitchFamily="18" charset="0"/>
              </a:defRPr>
            </a:lvl4pPr>
            <a:lvl5pPr>
              <a:defRPr sz="18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800">
                <a:latin typeface="Cambria" panose="02040503050406030204" pitchFamily="18" charset="0"/>
              </a:defRPr>
            </a:lvl1pPr>
            <a:lvl2pPr>
              <a:defRPr sz="1800">
                <a:latin typeface="Cambria" panose="02040503050406030204" pitchFamily="18" charset="0"/>
              </a:defRPr>
            </a:lvl2pPr>
            <a:lvl3pPr>
              <a:defRPr sz="1800">
                <a:latin typeface="Cambria" panose="02040503050406030204" pitchFamily="18" charset="0"/>
              </a:defRPr>
            </a:lvl3pPr>
            <a:lvl4pPr>
              <a:defRPr sz="1800">
                <a:latin typeface="Cambria" panose="02040503050406030204" pitchFamily="18" charset="0"/>
              </a:defRPr>
            </a:lvl4pPr>
            <a:lvl5pPr>
              <a:defRPr sz="18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58CAF6-252E-4C9E-ABAF-FD9566EBBE1A}" type="datetime5">
              <a:rPr lang="en-US" smtClean="0"/>
              <a:pPr/>
              <a:t>4-Nov-19</a:t>
            </a:fld>
            <a:endParaRPr lang="en-US" dirty="0"/>
          </a:p>
        </p:txBody>
      </p:sp>
      <p:sp>
        <p:nvSpPr>
          <p:cNvPr id="6" name="Footer Placeholder 5"/>
          <p:cNvSpPr>
            <a:spLocks noGrp="1"/>
          </p:cNvSpPr>
          <p:nvPr>
            <p:ph type="ftr" sz="quarter" idx="11"/>
          </p:nvPr>
        </p:nvSpPr>
        <p:spPr/>
        <p:txBody>
          <a:bodyPr/>
          <a:lstStyle/>
          <a:p>
            <a:r>
              <a:rPr lang="en-US" dirty="0" smtClean="0"/>
              <a:t>ITCC</a:t>
            </a:r>
            <a:endParaRPr lang="en-US" dirty="0"/>
          </a:p>
        </p:txBody>
      </p:sp>
      <p:sp>
        <p:nvSpPr>
          <p:cNvPr id="7" name="Slide Number Placeholder 6"/>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3291342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9241" y="0"/>
            <a:ext cx="7886700" cy="770467"/>
          </a:xfrm>
        </p:spPr>
        <p:txBody>
          <a:bodyPr>
            <a:normAutofit/>
          </a:bodyPr>
          <a:lstStyle>
            <a:lvl1pPr>
              <a:defRPr sz="2800">
                <a:latin typeface="Cambria" panose="02040503050406030204" pitchFamily="18" charset="0"/>
              </a:defRPr>
            </a:lvl1pPr>
          </a:lstStyle>
          <a:p>
            <a:r>
              <a:rPr lang="en-US" dirty="0"/>
              <a:t>Click to edit Master title style</a:t>
            </a:r>
          </a:p>
        </p:txBody>
      </p:sp>
      <p:sp>
        <p:nvSpPr>
          <p:cNvPr id="3" name="Text Placeholder 2"/>
          <p:cNvSpPr>
            <a:spLocks noGrp="1"/>
          </p:cNvSpPr>
          <p:nvPr>
            <p:ph type="body" idx="1"/>
          </p:nvPr>
        </p:nvSpPr>
        <p:spPr>
          <a:xfrm>
            <a:off x="629842" y="1681164"/>
            <a:ext cx="3868340" cy="823912"/>
          </a:xfrm>
        </p:spPr>
        <p:txBody>
          <a:bodyPr anchor="b"/>
          <a:lstStyle>
            <a:lvl1pPr marL="0" indent="0">
              <a:buNone/>
              <a:defRPr sz="1800" b="1">
                <a:latin typeface="Cambria" panose="02040503050406030204" pitchFamily="18" charset="0"/>
              </a:defRPr>
            </a:lvl1pPr>
            <a:lvl2pPr marL="342897" indent="0">
              <a:buNone/>
              <a:defRPr sz="1500" b="1"/>
            </a:lvl2pPr>
            <a:lvl3pPr marL="685793" indent="0">
              <a:buNone/>
              <a:defRPr sz="1350" b="1"/>
            </a:lvl3pPr>
            <a:lvl4pPr marL="1028691" indent="0">
              <a:buNone/>
              <a:defRPr sz="1200" b="1"/>
            </a:lvl4pPr>
            <a:lvl5pPr marL="1371587" indent="0">
              <a:buNone/>
              <a:defRPr sz="1200" b="1"/>
            </a:lvl5pPr>
            <a:lvl6pPr marL="1714484" indent="0">
              <a:buNone/>
              <a:defRPr sz="1200" b="1"/>
            </a:lvl6pPr>
            <a:lvl7pPr marL="2057380" indent="0">
              <a:buNone/>
              <a:defRPr sz="1200" b="1"/>
            </a:lvl7pPr>
            <a:lvl8pPr marL="2400278" indent="0">
              <a:buNone/>
              <a:defRPr sz="1200" b="1"/>
            </a:lvl8pPr>
            <a:lvl9pPr marL="274317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normAutofit/>
          </a:bodyPr>
          <a:lstStyle>
            <a:lvl1pPr>
              <a:defRPr sz="1800">
                <a:latin typeface="Cambria" panose="02040503050406030204" pitchFamily="18" charset="0"/>
              </a:defRPr>
            </a:lvl1pPr>
            <a:lvl2pPr>
              <a:defRPr sz="1800">
                <a:latin typeface="Cambria" panose="02040503050406030204" pitchFamily="18" charset="0"/>
              </a:defRPr>
            </a:lvl2pPr>
            <a:lvl3pPr>
              <a:defRPr sz="1800">
                <a:latin typeface="Cambria" panose="02040503050406030204" pitchFamily="18" charset="0"/>
              </a:defRPr>
            </a:lvl3pPr>
            <a:lvl4pPr>
              <a:defRPr sz="1800">
                <a:latin typeface="Cambria" panose="02040503050406030204" pitchFamily="18" charset="0"/>
              </a:defRPr>
            </a:lvl4pPr>
            <a:lvl5pPr>
              <a:defRPr sz="18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681164"/>
            <a:ext cx="3887391" cy="823912"/>
          </a:xfrm>
        </p:spPr>
        <p:txBody>
          <a:bodyPr anchor="b"/>
          <a:lstStyle>
            <a:lvl1pPr marL="0" indent="0">
              <a:buNone/>
              <a:defRPr sz="1800" b="1">
                <a:latin typeface="Cambria" panose="02040503050406030204" pitchFamily="18" charset="0"/>
              </a:defRPr>
            </a:lvl1pPr>
            <a:lvl2pPr marL="342897" indent="0">
              <a:buNone/>
              <a:defRPr sz="1500" b="1"/>
            </a:lvl2pPr>
            <a:lvl3pPr marL="685793" indent="0">
              <a:buNone/>
              <a:defRPr sz="1350" b="1"/>
            </a:lvl3pPr>
            <a:lvl4pPr marL="1028691" indent="0">
              <a:buNone/>
              <a:defRPr sz="1200" b="1"/>
            </a:lvl4pPr>
            <a:lvl5pPr marL="1371587" indent="0">
              <a:buNone/>
              <a:defRPr sz="1200" b="1"/>
            </a:lvl5pPr>
            <a:lvl6pPr marL="1714484" indent="0">
              <a:buNone/>
              <a:defRPr sz="1200" b="1"/>
            </a:lvl6pPr>
            <a:lvl7pPr marL="2057380" indent="0">
              <a:buNone/>
              <a:defRPr sz="1200" b="1"/>
            </a:lvl7pPr>
            <a:lvl8pPr marL="2400278" indent="0">
              <a:buNone/>
              <a:defRPr sz="1200" b="1"/>
            </a:lvl8pPr>
            <a:lvl9pPr marL="274317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3" y="2505075"/>
            <a:ext cx="3887391" cy="3684588"/>
          </a:xfrm>
        </p:spPr>
        <p:txBody>
          <a:bodyPr>
            <a:normAutofit/>
          </a:bodyPr>
          <a:lstStyle>
            <a:lvl1pPr>
              <a:defRPr sz="1800">
                <a:latin typeface="Cambria" panose="02040503050406030204" pitchFamily="18" charset="0"/>
              </a:defRPr>
            </a:lvl1pPr>
            <a:lvl2pPr>
              <a:defRPr sz="1800">
                <a:latin typeface="Cambria" panose="02040503050406030204" pitchFamily="18" charset="0"/>
              </a:defRPr>
            </a:lvl2pPr>
            <a:lvl3pPr>
              <a:defRPr sz="1800">
                <a:latin typeface="Cambria" panose="02040503050406030204" pitchFamily="18" charset="0"/>
              </a:defRPr>
            </a:lvl3pPr>
            <a:lvl4pPr>
              <a:defRPr sz="1800">
                <a:latin typeface="Cambria" panose="02040503050406030204" pitchFamily="18" charset="0"/>
              </a:defRPr>
            </a:lvl4pPr>
            <a:lvl5pPr>
              <a:defRPr sz="18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79B6070-E3E1-49AB-AFAA-3A3502ADAE9F}" type="datetime5">
              <a:rPr lang="en-US" smtClean="0"/>
              <a:pPr/>
              <a:t>4-Nov-19</a:t>
            </a:fld>
            <a:endParaRPr lang="en-US" dirty="0"/>
          </a:p>
        </p:txBody>
      </p:sp>
      <p:sp>
        <p:nvSpPr>
          <p:cNvPr id="8" name="Footer Placeholder 7"/>
          <p:cNvSpPr>
            <a:spLocks noGrp="1"/>
          </p:cNvSpPr>
          <p:nvPr>
            <p:ph type="ftr" sz="quarter" idx="11"/>
          </p:nvPr>
        </p:nvSpPr>
        <p:spPr/>
        <p:txBody>
          <a:bodyPr/>
          <a:lstStyle/>
          <a:p>
            <a:r>
              <a:rPr lang="en-US" dirty="0" smtClean="0"/>
              <a:t>ITCC</a:t>
            </a:r>
            <a:endParaRPr lang="en-US" dirty="0"/>
          </a:p>
        </p:txBody>
      </p:sp>
      <p:sp>
        <p:nvSpPr>
          <p:cNvPr id="9" name="Slide Number Placeholder 8"/>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1118417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Cambria" panose="020405030504060302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DC34A693-C258-4DA1-9874-9C0042A3E954}" type="datetime5">
              <a:rPr lang="en-US" smtClean="0"/>
              <a:pPr/>
              <a:t>4-Nov-19</a:t>
            </a:fld>
            <a:endParaRPr lang="en-US" dirty="0"/>
          </a:p>
        </p:txBody>
      </p:sp>
      <p:sp>
        <p:nvSpPr>
          <p:cNvPr id="4" name="Footer Placeholder 3"/>
          <p:cNvSpPr>
            <a:spLocks noGrp="1"/>
          </p:cNvSpPr>
          <p:nvPr>
            <p:ph type="ftr" sz="quarter" idx="11"/>
          </p:nvPr>
        </p:nvSpPr>
        <p:spPr/>
        <p:txBody>
          <a:bodyPr/>
          <a:lstStyle/>
          <a:p>
            <a:r>
              <a:rPr lang="en-US" dirty="0" smtClean="0"/>
              <a:t>ITCC</a:t>
            </a:r>
            <a:endParaRPr lang="en-US" dirty="0"/>
          </a:p>
        </p:txBody>
      </p:sp>
      <p:sp>
        <p:nvSpPr>
          <p:cNvPr id="5" name="Slide Number Placeholder 4"/>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28743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A53E3-3FB7-450F-A2C8-8F5E434F2F7F}" type="datetime5">
              <a:rPr lang="en-US" smtClean="0"/>
              <a:pPr/>
              <a:t>4-Nov-19</a:t>
            </a:fld>
            <a:endParaRPr lang="en-US" dirty="0"/>
          </a:p>
        </p:txBody>
      </p:sp>
      <p:sp>
        <p:nvSpPr>
          <p:cNvPr id="3" name="Footer Placeholder 2"/>
          <p:cNvSpPr>
            <a:spLocks noGrp="1"/>
          </p:cNvSpPr>
          <p:nvPr>
            <p:ph type="ftr" sz="quarter" idx="11"/>
          </p:nvPr>
        </p:nvSpPr>
        <p:spPr/>
        <p:txBody>
          <a:bodyPr/>
          <a:lstStyle/>
          <a:p>
            <a:r>
              <a:rPr lang="en-US" dirty="0" smtClean="0"/>
              <a:t>ITCC</a:t>
            </a:r>
            <a:endParaRPr lang="en-US" dirty="0"/>
          </a:p>
        </p:txBody>
      </p:sp>
      <p:sp>
        <p:nvSpPr>
          <p:cNvPr id="4" name="Slide Number Placeholder 3"/>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209421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70466"/>
            <a:ext cx="2949178" cy="1286933"/>
          </a:xfrm>
        </p:spPr>
        <p:txBody>
          <a:bodyPr anchor="b">
            <a:normAutofit/>
          </a:bodyPr>
          <a:lstStyle>
            <a:lvl1pPr>
              <a:defRPr sz="1800">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3733799" y="770466"/>
            <a:ext cx="5190067" cy="5090589"/>
          </a:xfrm>
        </p:spPr>
        <p:txBody>
          <a:bodyPr>
            <a:normAutofit/>
          </a:bodyPr>
          <a:lstStyle>
            <a:lvl1pPr>
              <a:defRPr sz="1800">
                <a:latin typeface="Cambria" panose="02040503050406030204" pitchFamily="18" charset="0"/>
              </a:defRPr>
            </a:lvl1pPr>
            <a:lvl2pPr>
              <a:defRPr sz="1800">
                <a:latin typeface="Cambria" panose="02040503050406030204" pitchFamily="18" charset="0"/>
              </a:defRPr>
            </a:lvl2pPr>
            <a:lvl3pPr>
              <a:defRPr sz="1800">
                <a:latin typeface="Cambria" panose="02040503050406030204" pitchFamily="18" charset="0"/>
              </a:defRPr>
            </a:lvl3pPr>
            <a:lvl4pPr>
              <a:defRPr sz="1800">
                <a:latin typeface="Cambria" panose="02040503050406030204" pitchFamily="18" charset="0"/>
              </a:defRPr>
            </a:lvl4pPr>
            <a:lvl5pPr>
              <a:defRPr sz="1800">
                <a:latin typeface="Cambria" panose="02040503050406030204" pitchFamily="18"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atin typeface="Cambria" panose="02040503050406030204" pitchFamily="18" charset="0"/>
              </a:defRPr>
            </a:lvl1pPr>
            <a:lvl2pPr marL="342897" indent="0">
              <a:buNone/>
              <a:defRPr sz="1050"/>
            </a:lvl2pPr>
            <a:lvl3pPr marL="685793" indent="0">
              <a:buNone/>
              <a:defRPr sz="900"/>
            </a:lvl3pPr>
            <a:lvl4pPr marL="1028691" indent="0">
              <a:buNone/>
              <a:defRPr sz="750"/>
            </a:lvl4pPr>
            <a:lvl5pPr marL="1371587" indent="0">
              <a:buNone/>
              <a:defRPr sz="750"/>
            </a:lvl5pPr>
            <a:lvl6pPr marL="1714484" indent="0">
              <a:buNone/>
              <a:defRPr sz="750"/>
            </a:lvl6pPr>
            <a:lvl7pPr marL="2057380" indent="0">
              <a:buNone/>
              <a:defRPr sz="750"/>
            </a:lvl7pPr>
            <a:lvl8pPr marL="2400278" indent="0">
              <a:buNone/>
              <a:defRPr sz="750"/>
            </a:lvl8pPr>
            <a:lvl9pPr marL="2743174"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2B1108E-E8A0-4D29-BB1F-3C1DA2273DAD}" type="datetime5">
              <a:rPr lang="en-US" smtClean="0"/>
              <a:pPr/>
              <a:t>4-Nov-19</a:t>
            </a:fld>
            <a:endParaRPr lang="en-US" dirty="0"/>
          </a:p>
        </p:txBody>
      </p:sp>
      <p:sp>
        <p:nvSpPr>
          <p:cNvPr id="6" name="Footer Placeholder 5"/>
          <p:cNvSpPr>
            <a:spLocks noGrp="1"/>
          </p:cNvSpPr>
          <p:nvPr>
            <p:ph type="ftr" sz="quarter" idx="11"/>
          </p:nvPr>
        </p:nvSpPr>
        <p:spPr/>
        <p:txBody>
          <a:bodyPr/>
          <a:lstStyle/>
          <a:p>
            <a:r>
              <a:rPr lang="en-US" dirty="0" smtClean="0"/>
              <a:t>ITCC</a:t>
            </a:r>
            <a:endParaRPr lang="en-US" dirty="0"/>
          </a:p>
        </p:txBody>
      </p:sp>
      <p:sp>
        <p:nvSpPr>
          <p:cNvPr id="7" name="Slide Number Placeholder 6"/>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408515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atin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2" y="987430"/>
            <a:ext cx="4629150" cy="4873625"/>
          </a:xfrm>
        </p:spPr>
        <p:txBody>
          <a:bodyPr anchor="t"/>
          <a:lstStyle>
            <a:lvl1pPr marL="0" indent="0">
              <a:buNone/>
              <a:defRPr sz="2400">
                <a:latin typeface="Cambria" panose="02040503050406030204" pitchFamily="18" charset="0"/>
              </a:defRPr>
            </a:lvl1pPr>
            <a:lvl2pPr marL="342897" indent="0">
              <a:buNone/>
              <a:defRPr sz="2100"/>
            </a:lvl2pPr>
            <a:lvl3pPr marL="685793" indent="0">
              <a:buNone/>
              <a:defRPr sz="1800"/>
            </a:lvl3pPr>
            <a:lvl4pPr marL="1028691" indent="0">
              <a:buNone/>
              <a:defRPr sz="1500"/>
            </a:lvl4pPr>
            <a:lvl5pPr marL="1371587" indent="0">
              <a:buNone/>
              <a:defRPr sz="1500"/>
            </a:lvl5pPr>
            <a:lvl6pPr marL="1714484" indent="0">
              <a:buNone/>
              <a:defRPr sz="1500"/>
            </a:lvl6pPr>
            <a:lvl7pPr marL="2057380" indent="0">
              <a:buNone/>
              <a:defRPr sz="1500"/>
            </a:lvl7pPr>
            <a:lvl8pPr marL="2400278" indent="0">
              <a:buNone/>
              <a:defRPr sz="1500"/>
            </a:lvl8pPr>
            <a:lvl9pPr marL="2743174"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atin typeface="Cambria" panose="02040503050406030204" pitchFamily="18" charset="0"/>
              </a:defRPr>
            </a:lvl1pPr>
            <a:lvl2pPr marL="342897" indent="0">
              <a:buNone/>
              <a:defRPr sz="1050"/>
            </a:lvl2pPr>
            <a:lvl3pPr marL="685793" indent="0">
              <a:buNone/>
              <a:defRPr sz="900"/>
            </a:lvl3pPr>
            <a:lvl4pPr marL="1028691" indent="0">
              <a:buNone/>
              <a:defRPr sz="750"/>
            </a:lvl4pPr>
            <a:lvl5pPr marL="1371587" indent="0">
              <a:buNone/>
              <a:defRPr sz="750"/>
            </a:lvl5pPr>
            <a:lvl6pPr marL="1714484" indent="0">
              <a:buNone/>
              <a:defRPr sz="750"/>
            </a:lvl6pPr>
            <a:lvl7pPr marL="2057380" indent="0">
              <a:buNone/>
              <a:defRPr sz="750"/>
            </a:lvl7pPr>
            <a:lvl8pPr marL="2400278" indent="0">
              <a:buNone/>
              <a:defRPr sz="750"/>
            </a:lvl8pPr>
            <a:lvl9pPr marL="274317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DFEFE78-169A-4D53-AD4A-D330F0140DF0}" type="datetime5">
              <a:rPr lang="en-US" smtClean="0"/>
              <a:pPr/>
              <a:t>4-Nov-19</a:t>
            </a:fld>
            <a:endParaRPr lang="en-US" dirty="0"/>
          </a:p>
        </p:txBody>
      </p:sp>
      <p:sp>
        <p:nvSpPr>
          <p:cNvPr id="6" name="Footer Placeholder 5"/>
          <p:cNvSpPr>
            <a:spLocks noGrp="1"/>
          </p:cNvSpPr>
          <p:nvPr>
            <p:ph type="ftr" sz="quarter" idx="11"/>
          </p:nvPr>
        </p:nvSpPr>
        <p:spPr/>
        <p:txBody>
          <a:bodyPr/>
          <a:lstStyle/>
          <a:p>
            <a:r>
              <a:rPr lang="en-US" dirty="0" smtClean="0"/>
              <a:t>ITCC</a:t>
            </a:r>
            <a:endParaRPr lang="en-US" dirty="0"/>
          </a:p>
        </p:txBody>
      </p:sp>
      <p:sp>
        <p:nvSpPr>
          <p:cNvPr id="7" name="Slide Number Placeholder 6"/>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2144948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8C9513-D4FA-4F80-8F52-CFAF6C643563}" type="datetime5">
              <a:rPr lang="en-US" smtClean="0"/>
              <a:pPr/>
              <a:t>4-Nov-19</a:t>
            </a:fld>
            <a:endParaRPr lang="en-US" dirty="0"/>
          </a:p>
        </p:txBody>
      </p:sp>
      <p:sp>
        <p:nvSpPr>
          <p:cNvPr id="5" name="Footer Placeholder 4"/>
          <p:cNvSpPr>
            <a:spLocks noGrp="1"/>
          </p:cNvSpPr>
          <p:nvPr>
            <p:ph type="ftr" sz="quarter" idx="11"/>
          </p:nvPr>
        </p:nvSpPr>
        <p:spPr/>
        <p:txBody>
          <a:bodyPr/>
          <a:lstStyle/>
          <a:p>
            <a:r>
              <a:rPr lang="en-US" dirty="0" smtClean="0"/>
              <a:t>ITCC</a:t>
            </a:r>
            <a:endParaRPr lang="en-US" dirty="0"/>
          </a:p>
        </p:txBody>
      </p:sp>
      <p:sp>
        <p:nvSpPr>
          <p:cNvPr id="6" name="Slide Number Placeholder 5"/>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3252123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lvl1pPr>
              <a:defRPr>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3" y="365125"/>
            <a:ext cx="5800725" cy="5811838"/>
          </a:xfrm>
        </p:spPr>
        <p:txBody>
          <a:bodyPr vert="eaVert"/>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A472AB-B59F-4E42-8FE0-2F0D8C55D795}" type="datetime5">
              <a:rPr lang="en-US" smtClean="0"/>
              <a:pPr/>
              <a:t>4-Nov-19</a:t>
            </a:fld>
            <a:endParaRPr lang="en-US" dirty="0"/>
          </a:p>
        </p:txBody>
      </p:sp>
      <p:sp>
        <p:nvSpPr>
          <p:cNvPr id="5" name="Footer Placeholder 4"/>
          <p:cNvSpPr>
            <a:spLocks noGrp="1"/>
          </p:cNvSpPr>
          <p:nvPr>
            <p:ph type="ftr" sz="quarter" idx="11"/>
          </p:nvPr>
        </p:nvSpPr>
        <p:spPr/>
        <p:txBody>
          <a:bodyPr/>
          <a:lstStyle/>
          <a:p>
            <a:r>
              <a:rPr lang="en-US" dirty="0" smtClean="0"/>
              <a:t>ITCC</a:t>
            </a:r>
            <a:endParaRPr lang="en-US" dirty="0"/>
          </a:p>
        </p:txBody>
      </p:sp>
      <p:sp>
        <p:nvSpPr>
          <p:cNvPr id="6" name="Slide Number Placeholder 5"/>
          <p:cNvSpPr>
            <a:spLocks noGrp="1"/>
          </p:cNvSpPr>
          <p:nvPr>
            <p:ph type="sldNum" sz="quarter" idx="12"/>
          </p:nvPr>
        </p:nvSpPr>
        <p:spPr/>
        <p:txBody>
          <a:bodyPr/>
          <a:lstStyle/>
          <a:p>
            <a:fld id="{DB0E0AD7-C656-4D2D-9CFA-F523CF30F984}" type="slidenum">
              <a:rPr lang="en-US" smtClean="0"/>
              <a:pPr/>
              <a:t>‹#›</a:t>
            </a:fld>
            <a:endParaRPr lang="en-US" dirty="0"/>
          </a:p>
        </p:txBody>
      </p:sp>
    </p:spTree>
    <p:extLst>
      <p:ext uri="{BB962C8B-B14F-4D97-AF65-F5344CB8AC3E}">
        <p14:creationId xmlns="" xmlns:p14="http://schemas.microsoft.com/office/powerpoint/2010/main" val="349234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782B0-94EC-4B3B-BC56-6D5E059759B6}" type="datetimeFigureOut">
              <a:rPr lang="en-IN" smtClean="0"/>
              <a:pPr/>
              <a:t>04-11-2019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880DBD9-2930-4904-90FB-6AAF36498943}"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782B0-94EC-4B3B-BC56-6D5E059759B6}" type="datetimeFigureOut">
              <a:rPr lang="en-IN" smtClean="0"/>
              <a:pPr/>
              <a:t>04-11-2019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0DBD9-2930-4904-90FB-6AAF36498943}"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07C73-0C3D-4523-B9A9-0AEA94C427C5}" type="datetimeFigureOut">
              <a:rPr lang="en-IN" smtClean="0"/>
              <a:pPr/>
              <a:t>04-11-2019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021A8-8B23-4524-A46A-5703B3A6C84B}"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64137-25FB-46E1-85FC-30953F5FEE8B}" type="datetimeFigureOut">
              <a:rPr lang="en-IN" smtClean="0"/>
              <a:pPr/>
              <a:t>04-11-2019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4E2E9-A1B7-470B-B32D-631F0764CBF2}"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200025" y="844553"/>
            <a:ext cx="8705850" cy="53292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886134" y="40086"/>
            <a:ext cx="7750464" cy="662782"/>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95250" y="6611938"/>
            <a:ext cx="2057400" cy="182564"/>
          </a:xfrm>
          <a:prstGeom prst="rect">
            <a:avLst/>
          </a:prstGeom>
        </p:spPr>
        <p:txBody>
          <a:bodyPr vert="horz" lIns="91440" tIns="45720" rIns="91440" bIns="45720" rtlCol="0" anchor="ctr"/>
          <a:lstStyle>
            <a:lvl1pPr algn="l">
              <a:defRPr sz="900">
                <a:solidFill>
                  <a:srgbClr val="FFFF00"/>
                </a:solidFill>
                <a:latin typeface="Cambria" panose="02040503050406030204" pitchFamily="18" charset="0"/>
              </a:defRPr>
            </a:lvl1pPr>
          </a:lstStyle>
          <a:p>
            <a:pPr defTabSz="914269"/>
            <a:fld id="{1C2EC9B6-1749-4C27-8A77-4FD6ED4252A4}" type="datetime5">
              <a:rPr lang="en-US" smtClean="0"/>
              <a:pPr defTabSz="914269"/>
              <a:t>4-Nov-19</a:t>
            </a:fld>
            <a:endParaRPr lang="en-US" dirty="0"/>
          </a:p>
        </p:txBody>
      </p:sp>
      <p:sp>
        <p:nvSpPr>
          <p:cNvPr id="5" name="Footer Placeholder 4"/>
          <p:cNvSpPr>
            <a:spLocks noGrp="1"/>
          </p:cNvSpPr>
          <p:nvPr>
            <p:ph type="ftr" sz="quarter" idx="3"/>
          </p:nvPr>
        </p:nvSpPr>
        <p:spPr>
          <a:xfrm>
            <a:off x="3028950" y="6602810"/>
            <a:ext cx="3086100" cy="200820"/>
          </a:xfrm>
          <a:prstGeom prst="rect">
            <a:avLst/>
          </a:prstGeom>
        </p:spPr>
        <p:txBody>
          <a:bodyPr vert="horz" lIns="91440" tIns="45720" rIns="91440" bIns="45720" rtlCol="0" anchor="ctr"/>
          <a:lstStyle>
            <a:lvl1pPr algn="ctr">
              <a:defRPr sz="900">
                <a:solidFill>
                  <a:srgbClr val="FFFF00"/>
                </a:solidFill>
                <a:latin typeface="Cambria" panose="02040503050406030204" pitchFamily="18" charset="0"/>
              </a:defRPr>
            </a:lvl1pPr>
          </a:lstStyle>
          <a:p>
            <a:pPr defTabSz="914269"/>
            <a:r>
              <a:rPr lang="en-US" dirty="0" smtClean="0"/>
              <a:t>ITCC</a:t>
            </a:r>
            <a:endParaRPr lang="en-US" dirty="0"/>
          </a:p>
        </p:txBody>
      </p:sp>
      <p:sp>
        <p:nvSpPr>
          <p:cNvPr id="6" name="Slide Number Placeholder 5"/>
          <p:cNvSpPr>
            <a:spLocks noGrp="1"/>
          </p:cNvSpPr>
          <p:nvPr>
            <p:ph type="sldNum" sz="quarter" idx="4"/>
          </p:nvPr>
        </p:nvSpPr>
        <p:spPr>
          <a:xfrm>
            <a:off x="6991351" y="6611938"/>
            <a:ext cx="2057400" cy="200820"/>
          </a:xfrm>
          <a:prstGeom prst="rect">
            <a:avLst/>
          </a:prstGeom>
        </p:spPr>
        <p:txBody>
          <a:bodyPr vert="horz" lIns="91440" tIns="45720" rIns="91440" bIns="45720" rtlCol="0" anchor="ctr"/>
          <a:lstStyle>
            <a:lvl1pPr algn="r">
              <a:defRPr sz="900">
                <a:solidFill>
                  <a:srgbClr val="FFFF00"/>
                </a:solidFill>
                <a:latin typeface="Cambria" panose="02040503050406030204" pitchFamily="18" charset="0"/>
              </a:defRPr>
            </a:lvl1pPr>
          </a:lstStyle>
          <a:p>
            <a:pPr defTabSz="914269"/>
            <a:fld id="{DB0E0AD7-C656-4D2D-9CFA-F523CF30F984}" type="slidenum">
              <a:rPr lang="en-US" smtClean="0"/>
              <a:pPr defTabSz="914269"/>
              <a:t>‹#›</a:t>
            </a:fld>
            <a:endParaRPr lang="en-US" dirty="0"/>
          </a:p>
        </p:txBody>
      </p:sp>
    </p:spTree>
    <p:extLst>
      <p:ext uri="{BB962C8B-B14F-4D97-AF65-F5344CB8AC3E}">
        <p14:creationId xmlns="" xmlns:p14="http://schemas.microsoft.com/office/powerpoint/2010/main" val="10627943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p:txStyles>
    <p:titleStyle>
      <a:lvl1pPr algn="l" defTabSz="685793" rtl="0" eaLnBrk="1" latinLnBrk="0" hangingPunct="1">
        <a:lnSpc>
          <a:spcPct val="90000"/>
        </a:lnSpc>
        <a:spcBef>
          <a:spcPct val="0"/>
        </a:spcBef>
        <a:buNone/>
        <a:defRPr sz="2800" kern="1200">
          <a:solidFill>
            <a:srgbClr val="FFFF00"/>
          </a:solidFill>
          <a:latin typeface="Cambria" panose="02040503050406030204" pitchFamily="18" charset="0"/>
          <a:ea typeface="+mj-ea"/>
          <a:cs typeface="Times New Roman" panose="02020603050405020304" pitchFamily="18" charset="0"/>
        </a:defRPr>
      </a:lvl1pPr>
    </p:titleStyle>
    <p:bodyStyle>
      <a:lvl1pPr marL="171448" indent="-171448" algn="l" defTabSz="685793" rtl="0" eaLnBrk="1" latinLnBrk="0" hangingPunct="1">
        <a:lnSpc>
          <a:spcPct val="90000"/>
        </a:lnSpc>
        <a:spcBef>
          <a:spcPts val="750"/>
        </a:spcBef>
        <a:buFont typeface="Arial" panose="020B0604020202020204" pitchFamily="34" charset="0"/>
        <a:buChar char="•"/>
        <a:defRPr sz="1800" kern="1200">
          <a:solidFill>
            <a:schemeClr val="tx1"/>
          </a:solidFill>
          <a:latin typeface="Cambria" panose="02040503050406030204" pitchFamily="18" charset="0"/>
          <a:ea typeface="+mn-ea"/>
          <a:cs typeface="Times New Roman" panose="02020603050405020304" pitchFamily="18" charset="0"/>
        </a:defRPr>
      </a:lvl1pPr>
      <a:lvl2pPr marL="514345" indent="-171448" algn="l" defTabSz="685793" rtl="0" eaLnBrk="1" latinLnBrk="0" hangingPunct="1">
        <a:lnSpc>
          <a:spcPct val="90000"/>
        </a:lnSpc>
        <a:spcBef>
          <a:spcPts val="375"/>
        </a:spcBef>
        <a:buFont typeface="Arial" panose="020B0604020202020204" pitchFamily="34" charset="0"/>
        <a:buChar char="•"/>
        <a:defRPr sz="1800" kern="1200">
          <a:solidFill>
            <a:schemeClr val="tx1"/>
          </a:solidFill>
          <a:latin typeface="Cambria" panose="02040503050406030204" pitchFamily="18" charset="0"/>
          <a:ea typeface="+mn-ea"/>
          <a:cs typeface="Times New Roman" panose="02020603050405020304" pitchFamily="18" charset="0"/>
        </a:defRPr>
      </a:lvl2pPr>
      <a:lvl3pPr marL="857242" indent="-171448" algn="l" defTabSz="685793" rtl="0" eaLnBrk="1" latinLnBrk="0" hangingPunct="1">
        <a:lnSpc>
          <a:spcPct val="90000"/>
        </a:lnSpc>
        <a:spcBef>
          <a:spcPts val="375"/>
        </a:spcBef>
        <a:buFont typeface="Arial" panose="020B0604020202020204" pitchFamily="34" charset="0"/>
        <a:buChar char="•"/>
        <a:defRPr sz="1800" kern="1200">
          <a:solidFill>
            <a:schemeClr val="tx1"/>
          </a:solidFill>
          <a:latin typeface="Cambria" panose="02040503050406030204" pitchFamily="18" charset="0"/>
          <a:ea typeface="+mn-ea"/>
          <a:cs typeface="Times New Roman" panose="02020603050405020304" pitchFamily="18" charset="0"/>
        </a:defRPr>
      </a:lvl3pPr>
      <a:lvl4pPr marL="1200139" indent="-171448" algn="l" defTabSz="685793" rtl="0" eaLnBrk="1" latinLnBrk="0" hangingPunct="1">
        <a:lnSpc>
          <a:spcPct val="90000"/>
        </a:lnSpc>
        <a:spcBef>
          <a:spcPts val="375"/>
        </a:spcBef>
        <a:buFont typeface="Arial" panose="020B0604020202020204" pitchFamily="34" charset="0"/>
        <a:buChar char="•"/>
        <a:defRPr sz="1800" kern="1200">
          <a:solidFill>
            <a:schemeClr val="tx1"/>
          </a:solidFill>
          <a:latin typeface="Cambria" panose="02040503050406030204" pitchFamily="18" charset="0"/>
          <a:ea typeface="+mn-ea"/>
          <a:cs typeface="Times New Roman" panose="02020603050405020304" pitchFamily="18" charset="0"/>
        </a:defRPr>
      </a:lvl4pPr>
      <a:lvl5pPr marL="1543035" indent="-171448" algn="l" defTabSz="685793" rtl="0" eaLnBrk="1" latinLnBrk="0" hangingPunct="1">
        <a:lnSpc>
          <a:spcPct val="90000"/>
        </a:lnSpc>
        <a:spcBef>
          <a:spcPts val="375"/>
        </a:spcBef>
        <a:buFont typeface="Arial" panose="020B0604020202020204" pitchFamily="34" charset="0"/>
        <a:buChar char="•"/>
        <a:defRPr sz="1800" kern="1200">
          <a:solidFill>
            <a:schemeClr val="tx1"/>
          </a:solidFill>
          <a:latin typeface="Cambria" panose="02040503050406030204" pitchFamily="18" charset="0"/>
          <a:ea typeface="+mn-ea"/>
          <a:cs typeface="Times New Roman" panose="02020603050405020304" pitchFamily="18" charset="0"/>
        </a:defRPr>
      </a:lvl5pPr>
      <a:lvl6pPr marL="1885932" indent="-171448" algn="l" defTabSz="68579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9" indent="-171448" algn="l" defTabSz="68579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6" indent="-171448" algn="l" defTabSz="68579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22" indent="-171448" algn="l" defTabSz="68579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7"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1"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4" algn="l" defTabSz="685793" rtl="0" eaLnBrk="1" latinLnBrk="0" hangingPunct="1">
        <a:defRPr sz="1350" kern="1200">
          <a:solidFill>
            <a:schemeClr val="tx1"/>
          </a:solidFill>
          <a:latin typeface="+mn-lt"/>
          <a:ea typeface="+mn-ea"/>
          <a:cs typeface="+mn-cs"/>
        </a:defRPr>
      </a:lvl6pPr>
      <a:lvl7pPr marL="2057380" algn="l" defTabSz="685793" rtl="0" eaLnBrk="1" latinLnBrk="0" hangingPunct="1">
        <a:defRPr sz="1350" kern="1200">
          <a:solidFill>
            <a:schemeClr val="tx1"/>
          </a:solidFill>
          <a:latin typeface="+mn-lt"/>
          <a:ea typeface="+mn-ea"/>
          <a:cs typeface="+mn-cs"/>
        </a:defRPr>
      </a:lvl7pPr>
      <a:lvl8pPr marL="2400278" algn="l" defTabSz="685793" rtl="0" eaLnBrk="1" latinLnBrk="0" hangingPunct="1">
        <a:defRPr sz="1350" kern="1200">
          <a:solidFill>
            <a:schemeClr val="tx1"/>
          </a:solidFill>
          <a:latin typeface="+mn-lt"/>
          <a:ea typeface="+mn-ea"/>
          <a:cs typeface="+mn-cs"/>
        </a:defRPr>
      </a:lvl8pPr>
      <a:lvl9pPr marL="2743174" algn="l" defTabSz="68579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17.gif"/><Relationship Id="rId5" Type="http://schemas.openxmlformats.org/officeDocument/2006/relationships/hyperlink" Target="Camera%20and%20GRATING_CONCEPT_03.mp4" TargetMode="Externa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3 TMT.jpg"/>
          <p:cNvPicPr>
            <a:picLocks noChangeAspect="1"/>
          </p:cNvPicPr>
          <p:nvPr/>
        </p:nvPicPr>
        <p:blipFill>
          <a:blip r:embed="rId3" cstate="print">
            <a:lum bright="70000" contrast="4000"/>
          </a:blip>
          <a:srcRect l="10609"/>
          <a:stretch>
            <a:fillRect/>
          </a:stretch>
        </p:blipFill>
        <p:spPr>
          <a:xfrm>
            <a:off x="-612576" y="0"/>
            <a:ext cx="10255493" cy="6858000"/>
          </a:xfrm>
          <a:prstGeom prst="rect">
            <a:avLst/>
          </a:prstGeom>
        </p:spPr>
      </p:pic>
      <p:sp>
        <p:nvSpPr>
          <p:cNvPr id="2" name="Title 1"/>
          <p:cNvSpPr>
            <a:spLocks noGrp="1"/>
          </p:cNvSpPr>
          <p:nvPr>
            <p:ph type="ctrTitle"/>
          </p:nvPr>
        </p:nvSpPr>
        <p:spPr>
          <a:xfrm>
            <a:off x="539552" y="764704"/>
            <a:ext cx="7772400" cy="1971650"/>
          </a:xfrm>
        </p:spPr>
        <p:txBody>
          <a:bodyPr>
            <a:normAutofit/>
          </a:bodyPr>
          <a:lstStyle/>
          <a:p>
            <a:r>
              <a:rPr lang="en-IN" sz="4000" b="1" dirty="0" smtClean="0">
                <a:solidFill>
                  <a:srgbClr val="002060"/>
                </a:solidFill>
                <a:latin typeface="Cambria" pitchFamily="18" charset="0"/>
                <a:ea typeface="Cambria" pitchFamily="18" charset="0"/>
              </a:rPr>
              <a:t>India's Contribution to </a:t>
            </a:r>
            <a:r>
              <a:rPr lang="en-IN" sz="4000" b="1" dirty="0" smtClean="0">
                <a:solidFill>
                  <a:srgbClr val="002060"/>
                </a:solidFill>
                <a:latin typeface="Cambria" pitchFamily="18" charset="0"/>
                <a:ea typeface="Cambria" pitchFamily="18" charset="0"/>
              </a:rPr>
              <a:t> TMT</a:t>
            </a:r>
            <a:r>
              <a:rPr lang="en-IN" sz="4000" b="1" dirty="0" smtClean="0">
                <a:solidFill>
                  <a:srgbClr val="002060"/>
                </a:solidFill>
                <a:latin typeface="Cambria" pitchFamily="18" charset="0"/>
                <a:ea typeface="Cambria" pitchFamily="18" charset="0"/>
              </a:rPr>
              <a:t/>
            </a:r>
            <a:br>
              <a:rPr lang="en-IN" sz="4000" b="1" dirty="0" smtClean="0">
                <a:solidFill>
                  <a:srgbClr val="002060"/>
                </a:solidFill>
                <a:latin typeface="Cambria" pitchFamily="18" charset="0"/>
                <a:ea typeface="Cambria" pitchFamily="18" charset="0"/>
              </a:rPr>
            </a:br>
            <a:r>
              <a:rPr lang="en-IN" sz="4000" b="1" dirty="0" smtClean="0">
                <a:solidFill>
                  <a:srgbClr val="002060"/>
                </a:solidFill>
                <a:latin typeface="Cambria" pitchFamily="18" charset="0"/>
                <a:ea typeface="Cambria" pitchFamily="18" charset="0"/>
              </a:rPr>
              <a:t>and the Challenges</a:t>
            </a:r>
            <a:endParaRPr lang="en-IN" sz="4000" b="1" dirty="0">
              <a:solidFill>
                <a:srgbClr val="002060"/>
              </a:solidFill>
              <a:latin typeface="Cambria" pitchFamily="18" charset="0"/>
              <a:ea typeface="Cambria" pitchFamily="18" charset="0"/>
            </a:endParaRPr>
          </a:p>
        </p:txBody>
      </p:sp>
      <p:sp>
        <p:nvSpPr>
          <p:cNvPr id="3" name="Subtitle 2"/>
          <p:cNvSpPr>
            <a:spLocks noGrp="1"/>
          </p:cNvSpPr>
          <p:nvPr>
            <p:ph type="subTitle" idx="1"/>
          </p:nvPr>
        </p:nvSpPr>
        <p:spPr>
          <a:xfrm>
            <a:off x="1371600" y="3573016"/>
            <a:ext cx="6400800" cy="2448272"/>
          </a:xfrm>
        </p:spPr>
        <p:txBody>
          <a:bodyPr>
            <a:normAutofit fontScale="70000" lnSpcReduction="20000"/>
          </a:bodyPr>
          <a:lstStyle/>
          <a:p>
            <a:r>
              <a:rPr lang="en-IN" sz="3400" b="1" dirty="0" smtClean="0">
                <a:solidFill>
                  <a:srgbClr val="660066"/>
                </a:solidFill>
                <a:latin typeface="Cambria" pitchFamily="18" charset="0"/>
                <a:ea typeface="Cambria" pitchFamily="18" charset="0"/>
              </a:rPr>
              <a:t>Viswanatha N</a:t>
            </a:r>
          </a:p>
          <a:p>
            <a:r>
              <a:rPr lang="en-IN" sz="2900" b="1" dirty="0" smtClean="0">
                <a:solidFill>
                  <a:srgbClr val="660066"/>
                </a:solidFill>
                <a:latin typeface="Calibri Light" pitchFamily="34" charset="0"/>
                <a:ea typeface="Cambria" pitchFamily="18" charset="0"/>
                <a:cs typeface="Calibri Light" pitchFamily="34" charset="0"/>
              </a:rPr>
              <a:t>viswanatha.itcc@iiap.res.in</a:t>
            </a:r>
          </a:p>
          <a:p>
            <a:endParaRPr lang="en-IN" dirty="0" smtClean="0">
              <a:solidFill>
                <a:schemeClr val="tx1"/>
              </a:solidFill>
              <a:latin typeface="Cambria" pitchFamily="18" charset="0"/>
              <a:ea typeface="Cambria" pitchFamily="18" charset="0"/>
            </a:endParaRPr>
          </a:p>
          <a:p>
            <a:endParaRPr lang="en-IN" dirty="0" smtClean="0">
              <a:solidFill>
                <a:schemeClr val="tx1"/>
              </a:solidFill>
              <a:latin typeface="Cambria" pitchFamily="18" charset="0"/>
              <a:ea typeface="Cambria" pitchFamily="18" charset="0"/>
            </a:endParaRPr>
          </a:p>
          <a:p>
            <a:endParaRPr lang="en-IN" dirty="0" smtClean="0">
              <a:solidFill>
                <a:schemeClr val="tx1"/>
              </a:solidFill>
              <a:latin typeface="Cambria" pitchFamily="18" charset="0"/>
              <a:ea typeface="Cambria" pitchFamily="18" charset="0"/>
            </a:endParaRPr>
          </a:p>
          <a:p>
            <a:r>
              <a:rPr lang="en-IN" b="1" dirty="0" smtClean="0">
                <a:solidFill>
                  <a:srgbClr val="002060"/>
                </a:solidFill>
                <a:latin typeface="Cambria" pitchFamily="18" charset="0"/>
                <a:ea typeface="Cambria" pitchFamily="18" charset="0"/>
              </a:rPr>
              <a:t>India TMT Coordination Centre</a:t>
            </a:r>
          </a:p>
          <a:p>
            <a:r>
              <a:rPr lang="en-IN" b="1" dirty="0" smtClean="0">
                <a:solidFill>
                  <a:srgbClr val="002060"/>
                </a:solidFill>
                <a:latin typeface="Cambria" pitchFamily="18" charset="0"/>
                <a:ea typeface="Cambria" pitchFamily="18" charset="0"/>
              </a:rPr>
              <a:t>Indian Institute of Astrophysics.  Bangalore</a:t>
            </a:r>
            <a:endParaRPr lang="en-IN" b="1" dirty="0">
              <a:solidFill>
                <a:srgbClr val="002060"/>
              </a:solidFill>
              <a:latin typeface="Cambria" pitchFamily="18" charset="0"/>
              <a:ea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3568" y="116632"/>
            <a:ext cx="8003232" cy="778098"/>
          </a:xfrm>
        </p:spPr>
        <p:txBody>
          <a:bodyPr>
            <a:noAutofit/>
          </a:bodyPr>
          <a:lstStyle/>
          <a:p>
            <a:r>
              <a:rPr lang="en-IN" sz="2800" b="1" dirty="0" smtClean="0">
                <a:solidFill>
                  <a:srgbClr val="FFFF00"/>
                </a:solidFill>
              </a:rPr>
              <a:t>List of India’s Contribution to TMT Hardware</a:t>
            </a:r>
            <a:endParaRPr lang="en-IN" sz="2800" b="1" dirty="0">
              <a:solidFill>
                <a:srgbClr val="FFFF00"/>
              </a:solidFill>
            </a:endParaRPr>
          </a:p>
        </p:txBody>
      </p:sp>
      <p:sp>
        <p:nvSpPr>
          <p:cNvPr id="3" name="Content Placeholder 2"/>
          <p:cNvSpPr>
            <a:spLocks noGrp="1"/>
          </p:cNvSpPr>
          <p:nvPr>
            <p:ph idx="4294967295"/>
          </p:nvPr>
        </p:nvSpPr>
        <p:spPr>
          <a:xfrm>
            <a:off x="467544" y="980728"/>
            <a:ext cx="8352928" cy="5616624"/>
          </a:xfrm>
        </p:spPr>
        <p:txBody>
          <a:bodyPr>
            <a:normAutofit fontScale="85000" lnSpcReduction="20000"/>
          </a:bodyPr>
          <a:lstStyle/>
          <a:p>
            <a:pPr>
              <a:buBlip>
                <a:blip r:embed="rId3"/>
              </a:buBlip>
            </a:pPr>
            <a:r>
              <a:rPr lang="en-IN" sz="2600" b="1" dirty="0" smtClean="0"/>
              <a:t>Mechanical hardware </a:t>
            </a:r>
          </a:p>
          <a:p>
            <a:pPr lvl="1">
              <a:buBlip>
                <a:blip r:embed="rId4"/>
              </a:buBlip>
            </a:pPr>
            <a:r>
              <a:rPr lang="en-IN" sz="2200" dirty="0" smtClean="0">
                <a:solidFill>
                  <a:srgbClr val="002060"/>
                </a:solidFill>
              </a:rPr>
              <a:t>Primary mirror Segment </a:t>
            </a:r>
            <a:r>
              <a:rPr lang="en-IN" sz="2200" dirty="0" smtClean="0">
                <a:solidFill>
                  <a:srgbClr val="002060"/>
                </a:solidFill>
              </a:rPr>
              <a:t>Support </a:t>
            </a:r>
            <a:r>
              <a:rPr lang="en-IN" sz="2200" dirty="0" smtClean="0">
                <a:solidFill>
                  <a:srgbClr val="002060"/>
                </a:solidFill>
              </a:rPr>
              <a:t>Assemblies-SSAs  </a:t>
            </a:r>
            <a:r>
              <a:rPr lang="en-IN" sz="2200" dirty="0" smtClean="0">
                <a:solidFill>
                  <a:srgbClr val="002060"/>
                </a:solidFill>
              </a:rPr>
              <a:t>( 492 </a:t>
            </a:r>
            <a:r>
              <a:rPr lang="en-IN" sz="2200" dirty="0" err="1">
                <a:solidFill>
                  <a:srgbClr val="002060"/>
                </a:solidFill>
              </a:rPr>
              <a:t>N</a:t>
            </a:r>
            <a:r>
              <a:rPr lang="en-IN" sz="2200" dirty="0" err="1" smtClean="0">
                <a:solidFill>
                  <a:srgbClr val="002060"/>
                </a:solidFill>
              </a:rPr>
              <a:t>os</a:t>
            </a:r>
            <a:r>
              <a:rPr lang="en-IN" sz="2200" dirty="0" smtClean="0">
                <a:solidFill>
                  <a:srgbClr val="002060"/>
                </a:solidFill>
              </a:rPr>
              <a:t> +82 spares)</a:t>
            </a:r>
          </a:p>
          <a:p>
            <a:pPr lvl="1">
              <a:buBlip>
                <a:blip r:embed="rId4"/>
              </a:buBlip>
            </a:pPr>
            <a:r>
              <a:rPr lang="en-IN" sz="2200" dirty="0" smtClean="0">
                <a:solidFill>
                  <a:srgbClr val="002060"/>
                </a:solidFill>
              </a:rPr>
              <a:t>Actuators - LH&amp;RH Type (1476+ 60 Spares)</a:t>
            </a:r>
          </a:p>
          <a:p>
            <a:pPr>
              <a:buBlip>
                <a:blip r:embed="rId3"/>
              </a:buBlip>
            </a:pPr>
            <a:r>
              <a:rPr lang="en-IN" sz="2600" b="1" dirty="0" smtClean="0"/>
              <a:t>Optics Hardware </a:t>
            </a:r>
          </a:p>
          <a:p>
            <a:pPr lvl="1">
              <a:buBlip>
                <a:blip r:embed="rId4"/>
              </a:buBlip>
            </a:pPr>
            <a:r>
              <a:rPr lang="en-IN" sz="2200" dirty="0" smtClean="0">
                <a:solidFill>
                  <a:srgbClr val="002060"/>
                </a:solidFill>
              </a:rPr>
              <a:t>Primary Mirror Segments (  84 </a:t>
            </a:r>
            <a:r>
              <a:rPr lang="en-IN" sz="2200" dirty="0" err="1" smtClean="0">
                <a:solidFill>
                  <a:srgbClr val="002060"/>
                </a:solidFill>
              </a:rPr>
              <a:t>nos</a:t>
            </a:r>
            <a:r>
              <a:rPr lang="en-IN" sz="2200" dirty="0" smtClean="0">
                <a:solidFill>
                  <a:srgbClr val="002060"/>
                </a:solidFill>
              </a:rPr>
              <a:t> out of total 584 </a:t>
            </a:r>
            <a:r>
              <a:rPr lang="en-IN" sz="2200" dirty="0" err="1" smtClean="0">
                <a:solidFill>
                  <a:srgbClr val="002060"/>
                </a:solidFill>
              </a:rPr>
              <a:t>nos</a:t>
            </a:r>
            <a:r>
              <a:rPr lang="en-IN" sz="2200" dirty="0" smtClean="0">
                <a:solidFill>
                  <a:srgbClr val="002060"/>
                </a:solidFill>
              </a:rPr>
              <a:t>)</a:t>
            </a:r>
          </a:p>
          <a:p>
            <a:pPr>
              <a:buBlip>
                <a:blip r:embed="rId3"/>
              </a:buBlip>
            </a:pPr>
            <a:r>
              <a:rPr lang="en-IN" sz="2600" b="1" dirty="0" smtClean="0"/>
              <a:t>Edge sensors</a:t>
            </a:r>
          </a:p>
          <a:p>
            <a:pPr lvl="1">
              <a:buBlip>
                <a:blip r:embed="rId4"/>
              </a:buBlip>
            </a:pPr>
            <a:r>
              <a:rPr lang="en-IN" sz="2200" dirty="0" smtClean="0">
                <a:solidFill>
                  <a:srgbClr val="002060"/>
                </a:solidFill>
              </a:rPr>
              <a:t>Sense and </a:t>
            </a:r>
            <a:r>
              <a:rPr lang="en-IN" sz="2200" dirty="0">
                <a:solidFill>
                  <a:srgbClr val="002060"/>
                </a:solidFill>
              </a:rPr>
              <a:t>D</a:t>
            </a:r>
            <a:r>
              <a:rPr lang="en-IN" sz="2200" dirty="0" smtClean="0">
                <a:solidFill>
                  <a:srgbClr val="002060"/>
                </a:solidFill>
              </a:rPr>
              <a:t>rive Pair ( 3334 pairs)</a:t>
            </a:r>
          </a:p>
          <a:p>
            <a:pPr>
              <a:buBlip>
                <a:blip r:embed="rId3"/>
              </a:buBlip>
            </a:pPr>
            <a:r>
              <a:rPr lang="en-IN" sz="2600" b="1" dirty="0" smtClean="0">
                <a:solidFill>
                  <a:srgbClr val="002060"/>
                </a:solidFill>
              </a:rPr>
              <a:t>SSA Electrical harness</a:t>
            </a:r>
          </a:p>
          <a:p>
            <a:pPr>
              <a:buBlip>
                <a:blip r:embed="rId3"/>
              </a:buBlip>
            </a:pPr>
            <a:r>
              <a:rPr lang="en-IN" sz="2600" b="1" dirty="0" smtClean="0">
                <a:solidFill>
                  <a:srgbClr val="660033"/>
                </a:solidFill>
              </a:rPr>
              <a:t>Science Instruments</a:t>
            </a:r>
          </a:p>
          <a:p>
            <a:pPr lvl="1">
              <a:buBlip>
                <a:blip r:embed="rId4"/>
              </a:buBlip>
            </a:pPr>
            <a:r>
              <a:rPr lang="en-IN" sz="2400" dirty="0">
                <a:solidFill>
                  <a:srgbClr val="002060"/>
                </a:solidFill>
              </a:rPr>
              <a:t>WFOS - Wide Field Optical </a:t>
            </a:r>
            <a:r>
              <a:rPr lang="en-IN" sz="2400" dirty="0" smtClean="0">
                <a:solidFill>
                  <a:srgbClr val="002060"/>
                </a:solidFill>
              </a:rPr>
              <a:t>Spectrograph</a:t>
            </a:r>
            <a:endParaRPr lang="en-IN" sz="2200" dirty="0" smtClean="0">
              <a:solidFill>
                <a:srgbClr val="002060"/>
              </a:solidFill>
            </a:endParaRPr>
          </a:p>
          <a:p>
            <a:pPr lvl="2">
              <a:buBlip>
                <a:blip r:embed="rId3"/>
              </a:buBlip>
            </a:pPr>
            <a:r>
              <a:rPr lang="en-IN" sz="1900" dirty="0" smtClean="0"/>
              <a:t>Camera Tilt Mechanism</a:t>
            </a:r>
          </a:p>
          <a:p>
            <a:pPr lvl="2">
              <a:buBlip>
                <a:blip r:embed="rId3"/>
              </a:buBlip>
            </a:pPr>
            <a:r>
              <a:rPr lang="en-IN" sz="1900" dirty="0" smtClean="0"/>
              <a:t>Grating &amp; Filter Exchange Mechanism</a:t>
            </a:r>
          </a:p>
          <a:p>
            <a:pPr lvl="1">
              <a:buBlip>
                <a:blip r:embed="rId4"/>
              </a:buBlip>
            </a:pPr>
            <a:r>
              <a:rPr lang="en-IN" sz="2400" dirty="0" smtClean="0">
                <a:solidFill>
                  <a:srgbClr val="002060"/>
                </a:solidFill>
              </a:rPr>
              <a:t>HROS - High Resolution Optical Spectrograph</a:t>
            </a:r>
            <a:endParaRPr lang="en-IN" sz="2200" dirty="0" smtClean="0">
              <a:solidFill>
                <a:srgbClr val="002060"/>
              </a:solidFill>
            </a:endParaRPr>
          </a:p>
          <a:p>
            <a:pPr lvl="2">
              <a:buBlip>
                <a:blip r:embed="rId3"/>
              </a:buBlip>
            </a:pPr>
            <a:r>
              <a:rPr lang="en-IN" sz="1900" dirty="0" smtClean="0"/>
              <a:t>Leading  PI</a:t>
            </a:r>
          </a:p>
          <a:p>
            <a:pPr>
              <a:buBlip>
                <a:blip r:embed="rId3"/>
              </a:buBlip>
            </a:pPr>
            <a:r>
              <a:rPr lang="en-IN" sz="2600" b="1" dirty="0" smtClean="0"/>
              <a:t>Software</a:t>
            </a:r>
          </a:p>
          <a:p>
            <a:pPr lvl="1">
              <a:buBlip>
                <a:blip r:embed="rId4"/>
              </a:buBlip>
            </a:pPr>
            <a:r>
              <a:rPr lang="en-IN" sz="2300" dirty="0" smtClean="0">
                <a:solidFill>
                  <a:srgbClr val="002060"/>
                </a:solidFill>
              </a:rPr>
              <a:t>Observatory Software, Telescope </a:t>
            </a:r>
            <a:r>
              <a:rPr lang="en-IN" sz="2300" dirty="0">
                <a:solidFill>
                  <a:srgbClr val="002060"/>
                </a:solidFill>
              </a:rPr>
              <a:t>C</a:t>
            </a:r>
            <a:r>
              <a:rPr lang="en-IN" sz="2300" dirty="0" smtClean="0">
                <a:solidFill>
                  <a:srgbClr val="002060"/>
                </a:solidFill>
              </a:rPr>
              <a:t>ontrol System (TCS), </a:t>
            </a:r>
            <a:r>
              <a:rPr lang="en-IN" sz="2300" dirty="0" err="1" smtClean="0">
                <a:solidFill>
                  <a:srgbClr val="002060"/>
                </a:solidFill>
              </a:rPr>
              <a:t>Ect</a:t>
            </a:r>
            <a:r>
              <a:rPr lang="en-IN" sz="2300" dirty="0" smtClean="0">
                <a:solidFill>
                  <a:srgbClr val="002060"/>
                </a:solidFill>
              </a:rPr>
              <a:t>.</a:t>
            </a:r>
          </a:p>
          <a:p>
            <a:pPr>
              <a:buBlip>
                <a:blip r:embed="rId3"/>
              </a:buBlip>
            </a:pPr>
            <a:r>
              <a:rPr lang="en-IN" sz="2600" b="1" dirty="0" smtClean="0">
                <a:solidFill>
                  <a:srgbClr val="660066"/>
                </a:solidFill>
              </a:rPr>
              <a:t>Others  Facility</a:t>
            </a:r>
          </a:p>
          <a:p>
            <a:pPr lvl="1">
              <a:buBlip>
                <a:blip r:embed="rId4"/>
              </a:buBlip>
            </a:pPr>
            <a:r>
              <a:rPr lang="en-IN" sz="2300" dirty="0" smtClean="0"/>
              <a:t>Aluminium coating chamber and handling fixtures at Telescope facility</a:t>
            </a:r>
          </a:p>
          <a:p>
            <a:endParaRPr lang="en-IN" dirty="0" smtClean="0"/>
          </a:p>
          <a:p>
            <a:pPr lvl="1"/>
            <a:endParaRPr lang="en-IN" dirty="0"/>
          </a:p>
        </p:txBody>
      </p:sp>
      <p:pic>
        <p:nvPicPr>
          <p:cNvPr id="4" name="Picture 4" descr="https://www.tmt.org/system/avm_images/binaries/153/huger/20141217_M1_SSA_Render_3_Cropped.jpg?1550618587"/>
          <p:cNvPicPr>
            <a:picLocks noChangeAspect="1" noChangeArrowheads="1"/>
          </p:cNvPicPr>
          <p:nvPr/>
        </p:nvPicPr>
        <p:blipFill>
          <a:blip r:embed="rId5" cstate="print"/>
          <a:srcRect/>
          <a:stretch>
            <a:fillRect/>
          </a:stretch>
        </p:blipFill>
        <p:spPr bwMode="auto">
          <a:xfrm>
            <a:off x="5940152" y="2636912"/>
            <a:ext cx="3033840" cy="159377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187624" y="908720"/>
            <a:ext cx="7271853" cy="5489228"/>
          </a:xfrm>
          <a:prstGeom prst="rect">
            <a:avLst/>
          </a:prstGeom>
          <a:noFill/>
          <a:ln w="9525">
            <a:noFill/>
            <a:miter lim="800000"/>
            <a:headEnd/>
            <a:tailEnd/>
          </a:ln>
        </p:spPr>
      </p:pic>
      <p:sp>
        <p:nvSpPr>
          <p:cNvPr id="3" name="TextBox 2"/>
          <p:cNvSpPr txBox="1"/>
          <p:nvPr/>
        </p:nvSpPr>
        <p:spPr>
          <a:xfrm>
            <a:off x="1187624" y="260648"/>
            <a:ext cx="7797904" cy="523220"/>
          </a:xfrm>
          <a:prstGeom prst="rect">
            <a:avLst/>
          </a:prstGeom>
          <a:noFill/>
        </p:spPr>
        <p:txBody>
          <a:bodyPr wrap="square" rtlCol="0">
            <a:spAutoFit/>
          </a:bodyPr>
          <a:lstStyle/>
          <a:p>
            <a:r>
              <a:rPr lang="en-IN" sz="2800" b="1" dirty="0" smtClean="0">
                <a:solidFill>
                  <a:srgbClr val="FFFF00"/>
                </a:solidFill>
              </a:rPr>
              <a:t>Triangles, whiffletrees system and Leaf springs</a:t>
            </a:r>
            <a:endParaRPr lang="en-IN" sz="2800" b="1" dirty="0">
              <a:solidFill>
                <a:srgbClr val="FFFF00"/>
              </a:solidFill>
            </a:endParaRPr>
          </a:p>
        </p:txBody>
      </p:sp>
      <p:sp>
        <p:nvSpPr>
          <p:cNvPr id="4" name="TextBox 3"/>
          <p:cNvSpPr txBox="1"/>
          <p:nvPr/>
        </p:nvSpPr>
        <p:spPr>
          <a:xfrm>
            <a:off x="395536" y="4509120"/>
            <a:ext cx="1742785" cy="400110"/>
          </a:xfrm>
          <a:prstGeom prst="rect">
            <a:avLst/>
          </a:prstGeom>
          <a:noFill/>
        </p:spPr>
        <p:txBody>
          <a:bodyPr wrap="none" rtlCol="0">
            <a:spAutoFit/>
          </a:bodyPr>
          <a:lstStyle/>
          <a:p>
            <a:r>
              <a:rPr lang="en-IN" sz="2000" dirty="0" smtClean="0"/>
              <a:t>Moving Frame </a:t>
            </a:r>
            <a:endParaRPr lang="en-IN" sz="2000" dirty="0"/>
          </a:p>
        </p:txBody>
      </p:sp>
      <p:sp>
        <p:nvSpPr>
          <p:cNvPr id="5" name="TextBox 4"/>
          <p:cNvSpPr txBox="1"/>
          <p:nvPr/>
        </p:nvSpPr>
        <p:spPr>
          <a:xfrm>
            <a:off x="3131840" y="6021288"/>
            <a:ext cx="1318118" cy="400110"/>
          </a:xfrm>
          <a:prstGeom prst="rect">
            <a:avLst/>
          </a:prstGeom>
          <a:noFill/>
        </p:spPr>
        <p:txBody>
          <a:bodyPr wrap="none" rtlCol="0">
            <a:spAutoFit/>
          </a:bodyPr>
          <a:lstStyle/>
          <a:p>
            <a:r>
              <a:rPr lang="en-IN" sz="2000" dirty="0" smtClean="0"/>
              <a:t>Leaf spring</a:t>
            </a:r>
            <a:endParaRPr lang="en-IN" sz="2000" dirty="0"/>
          </a:p>
        </p:txBody>
      </p:sp>
      <p:sp>
        <p:nvSpPr>
          <p:cNvPr id="6" name="TextBox 5"/>
          <p:cNvSpPr txBox="1"/>
          <p:nvPr/>
        </p:nvSpPr>
        <p:spPr>
          <a:xfrm>
            <a:off x="1763688" y="1340768"/>
            <a:ext cx="1426353" cy="369332"/>
          </a:xfrm>
          <a:prstGeom prst="rect">
            <a:avLst/>
          </a:prstGeom>
          <a:noFill/>
        </p:spPr>
        <p:txBody>
          <a:bodyPr wrap="none" rtlCol="0">
            <a:spAutoFit/>
          </a:bodyPr>
          <a:lstStyle/>
          <a:p>
            <a:r>
              <a:rPr lang="en-IN" dirty="0" smtClean="0"/>
              <a:t>Rod Flexures </a:t>
            </a:r>
            <a:endParaRPr lang="en-IN" dirty="0"/>
          </a:p>
        </p:txBody>
      </p:sp>
      <p:sp>
        <p:nvSpPr>
          <p:cNvPr id="8" name="TextBox 7"/>
          <p:cNvSpPr txBox="1"/>
          <p:nvPr/>
        </p:nvSpPr>
        <p:spPr>
          <a:xfrm>
            <a:off x="7164288" y="5589240"/>
            <a:ext cx="1640321" cy="369332"/>
          </a:xfrm>
          <a:prstGeom prst="rect">
            <a:avLst/>
          </a:prstGeom>
          <a:noFill/>
        </p:spPr>
        <p:txBody>
          <a:bodyPr wrap="none" rtlCol="0">
            <a:spAutoFit/>
          </a:bodyPr>
          <a:lstStyle/>
          <a:p>
            <a:r>
              <a:rPr lang="en-IN" dirty="0" smtClean="0"/>
              <a:t>Middle Triangle</a:t>
            </a:r>
            <a:endParaRPr lang="en-IN" dirty="0"/>
          </a:p>
        </p:txBody>
      </p:sp>
      <p:cxnSp>
        <p:nvCxnSpPr>
          <p:cNvPr id="10" name="Straight Arrow Connector 9"/>
          <p:cNvCxnSpPr/>
          <p:nvPr/>
        </p:nvCxnSpPr>
        <p:spPr>
          <a:xfrm flipV="1">
            <a:off x="3203848" y="1412776"/>
            <a:ext cx="949911"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059832" y="1628800"/>
            <a:ext cx="36004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835696" y="4005064"/>
            <a:ext cx="936104" cy="648072"/>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1"/>
          </p:cNvCxnSpPr>
          <p:nvPr/>
        </p:nvCxnSpPr>
        <p:spPr>
          <a:xfrm flipH="1" flipV="1">
            <a:off x="5940152" y="5085184"/>
            <a:ext cx="1224136" cy="688722"/>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3851920" y="5085184"/>
            <a:ext cx="216024" cy="1008112"/>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067944" y="4221088"/>
            <a:ext cx="780342" cy="369332"/>
          </a:xfrm>
          <a:prstGeom prst="rect">
            <a:avLst/>
          </a:prstGeom>
          <a:noFill/>
        </p:spPr>
        <p:txBody>
          <a:bodyPr wrap="none" rtlCol="0">
            <a:spAutoFit/>
          </a:bodyPr>
          <a:lstStyle/>
          <a:p>
            <a:r>
              <a:rPr lang="en-IN" dirty="0" smtClean="0"/>
              <a:t>Motor</a:t>
            </a:r>
            <a:endParaRPr lang="en-IN" dirty="0"/>
          </a:p>
        </p:txBody>
      </p:sp>
      <p:cxnSp>
        <p:nvCxnSpPr>
          <p:cNvPr id="26" name="Straight Arrow Connector 25"/>
          <p:cNvCxnSpPr>
            <a:stCxn id="25" idx="1"/>
          </p:cNvCxnSpPr>
          <p:nvPr/>
        </p:nvCxnSpPr>
        <p:spPr>
          <a:xfrm flipH="1" flipV="1">
            <a:off x="3563888" y="4077072"/>
            <a:ext cx="504056" cy="328682"/>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87624" y="0"/>
            <a:ext cx="1803571" cy="369332"/>
          </a:xfrm>
          <a:prstGeom prst="rect">
            <a:avLst/>
          </a:prstGeom>
        </p:spPr>
        <p:txBody>
          <a:bodyPr wrap="none">
            <a:spAutoFit/>
          </a:bodyPr>
          <a:lstStyle/>
          <a:p>
            <a:r>
              <a:rPr lang="en-IN" b="1" dirty="0" smtClean="0">
                <a:solidFill>
                  <a:schemeClr val="bg1"/>
                </a:solidFill>
              </a:rPr>
              <a:t>SSA Components</a:t>
            </a:r>
            <a:endParaRPr lang="en-IN"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489" t="10334" r="21399" b="3276"/>
          <a:stretch/>
        </p:blipFill>
        <p:spPr bwMode="auto">
          <a:xfrm>
            <a:off x="1162217" y="1124744"/>
            <a:ext cx="7082192" cy="5112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475656" y="0"/>
            <a:ext cx="2376264" cy="369332"/>
          </a:xfrm>
          <a:prstGeom prst="rect">
            <a:avLst/>
          </a:prstGeom>
        </p:spPr>
        <p:txBody>
          <a:bodyPr wrap="square">
            <a:spAutoFit/>
          </a:bodyPr>
          <a:lstStyle/>
          <a:p>
            <a:r>
              <a:rPr lang="en-IN" b="1" dirty="0" smtClean="0">
                <a:solidFill>
                  <a:schemeClr val="bg1"/>
                </a:solidFill>
              </a:rPr>
              <a:t>SSA Components</a:t>
            </a:r>
            <a:endParaRPr lang="en-IN" b="1" dirty="0">
              <a:solidFill>
                <a:schemeClr val="bg1"/>
              </a:solidFill>
            </a:endParaRPr>
          </a:p>
        </p:txBody>
      </p:sp>
      <p:sp>
        <p:nvSpPr>
          <p:cNvPr id="5" name="TextBox 4"/>
          <p:cNvSpPr txBox="1"/>
          <p:nvPr/>
        </p:nvSpPr>
        <p:spPr>
          <a:xfrm>
            <a:off x="1403648" y="260648"/>
            <a:ext cx="4032448" cy="584775"/>
          </a:xfrm>
          <a:prstGeom prst="rect">
            <a:avLst/>
          </a:prstGeom>
          <a:noFill/>
        </p:spPr>
        <p:txBody>
          <a:bodyPr wrap="square" rtlCol="0">
            <a:spAutoFit/>
          </a:bodyPr>
          <a:lstStyle/>
          <a:p>
            <a:r>
              <a:rPr lang="en-IN" sz="3200" b="1" dirty="0" smtClean="0">
                <a:solidFill>
                  <a:srgbClr val="FFFF00"/>
                </a:solidFill>
              </a:rPr>
              <a:t>SSA Assembly</a:t>
            </a:r>
            <a:endParaRPr lang="en-IN" sz="3200" b="1" dirty="0">
              <a:solidFill>
                <a:srgbClr val="FFFF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980728"/>
          </a:xfrm>
        </p:spPr>
        <p:txBody>
          <a:bodyPr>
            <a:normAutofit/>
          </a:bodyPr>
          <a:lstStyle/>
          <a:p>
            <a:r>
              <a:rPr lang="en-IN" sz="4000" dirty="0" smtClean="0">
                <a:solidFill>
                  <a:srgbClr val="FFFF00"/>
                </a:solidFill>
              </a:rPr>
              <a:t>Proto SSA Assembly</a:t>
            </a:r>
            <a:endParaRPr lang="en-IN" sz="4000" dirty="0">
              <a:solidFill>
                <a:srgbClr val="FFFF00"/>
              </a:solidFill>
            </a:endParaRPr>
          </a:p>
        </p:txBody>
      </p:sp>
      <p:pic>
        <p:nvPicPr>
          <p:cNvPr id="150530" name="Picture 2" descr="https://www.tmt.org/system/avm_images/binaries/151/largest/IMG_3218_cropped.jpg?1550616721"/>
          <p:cNvPicPr>
            <a:picLocks noGrp="1" noChangeAspect="1" noChangeArrowheads="1"/>
          </p:cNvPicPr>
          <p:nvPr>
            <p:ph idx="4294967295"/>
          </p:nvPr>
        </p:nvPicPr>
        <p:blipFill>
          <a:blip r:embed="rId2" cstate="print"/>
          <a:srcRect/>
          <a:stretch>
            <a:fillRect/>
          </a:stretch>
        </p:blipFill>
        <p:spPr bwMode="auto">
          <a:xfrm>
            <a:off x="940141" y="1124744"/>
            <a:ext cx="7176045" cy="554461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neDrive - ITCC\SSA Docs\Vendor data\VENDOR COMPANY PROFILE DETAILS\Nucon Aerospace\Components picture\IMG_6265.JPG"/>
          <p:cNvPicPr>
            <a:picLocks noChangeAspect="1" noChangeArrowheads="1"/>
          </p:cNvPicPr>
          <p:nvPr/>
        </p:nvPicPr>
        <p:blipFill>
          <a:blip r:embed="rId2" cstate="print"/>
          <a:srcRect r="680" b="13514"/>
          <a:stretch>
            <a:fillRect/>
          </a:stretch>
        </p:blipFill>
        <p:spPr bwMode="auto">
          <a:xfrm>
            <a:off x="755576" y="1052736"/>
            <a:ext cx="3197605" cy="2088232"/>
          </a:xfrm>
          <a:prstGeom prst="rect">
            <a:avLst/>
          </a:prstGeom>
          <a:noFill/>
        </p:spPr>
      </p:pic>
      <p:pic>
        <p:nvPicPr>
          <p:cNvPr id="3" name="Picture 2" descr="D:\OneDrive - ITCC\SSA Docs\vendor data\VENDOR COMPANY PROFILE DETAILS\Future tech engineering Pvt Ltd\Components picture\20181105-SSA-MiddletriangleImages\20181105-SSA-Middletriangle.jpeg"/>
          <p:cNvPicPr>
            <a:picLocks noChangeAspect="1" noChangeArrowheads="1"/>
          </p:cNvPicPr>
          <p:nvPr/>
        </p:nvPicPr>
        <p:blipFill>
          <a:blip r:embed="rId3" cstate="print"/>
          <a:srcRect/>
          <a:stretch>
            <a:fillRect/>
          </a:stretch>
        </p:blipFill>
        <p:spPr bwMode="auto">
          <a:xfrm>
            <a:off x="5076056" y="1124744"/>
            <a:ext cx="3528392" cy="1984720"/>
          </a:xfrm>
          <a:prstGeom prst="rect">
            <a:avLst/>
          </a:prstGeom>
          <a:noFill/>
        </p:spPr>
      </p:pic>
      <p:pic>
        <p:nvPicPr>
          <p:cNvPr id="4" name="Picture 3" descr="C:\Users\Nikhil-ITCC\Desktop\20190809-SSA-FixedFrame1.jpeg"/>
          <p:cNvPicPr>
            <a:picLocks noChangeAspect="1" noChangeArrowheads="1"/>
          </p:cNvPicPr>
          <p:nvPr/>
        </p:nvPicPr>
        <p:blipFill>
          <a:blip r:embed="rId4" cstate="print"/>
          <a:srcRect/>
          <a:stretch>
            <a:fillRect/>
          </a:stretch>
        </p:blipFill>
        <p:spPr bwMode="auto">
          <a:xfrm>
            <a:off x="5076056" y="3645024"/>
            <a:ext cx="3264363" cy="2448272"/>
          </a:xfrm>
          <a:prstGeom prst="rect">
            <a:avLst/>
          </a:prstGeom>
          <a:noFill/>
        </p:spPr>
      </p:pic>
      <p:pic>
        <p:nvPicPr>
          <p:cNvPr id="5" name="Picture 4" descr="C:\Users\Nikhil-ITCC\Desktop\Tower weldment.jpeg"/>
          <p:cNvPicPr>
            <a:picLocks noChangeAspect="1" noChangeArrowheads="1"/>
          </p:cNvPicPr>
          <p:nvPr/>
        </p:nvPicPr>
        <p:blipFill>
          <a:blip r:embed="rId5" cstate="print"/>
          <a:srcRect l="13609" r="15964" b="2128"/>
          <a:stretch>
            <a:fillRect/>
          </a:stretch>
        </p:blipFill>
        <p:spPr bwMode="auto">
          <a:xfrm>
            <a:off x="971600" y="3789040"/>
            <a:ext cx="2376264" cy="2476701"/>
          </a:xfrm>
          <a:prstGeom prst="rect">
            <a:avLst/>
          </a:prstGeom>
          <a:noFill/>
        </p:spPr>
      </p:pic>
      <p:sp>
        <p:nvSpPr>
          <p:cNvPr id="6" name="Rectangle 5"/>
          <p:cNvSpPr/>
          <p:nvPr/>
        </p:nvSpPr>
        <p:spPr>
          <a:xfrm>
            <a:off x="1403648" y="6237312"/>
            <a:ext cx="1758430" cy="369332"/>
          </a:xfrm>
          <a:prstGeom prst="rect">
            <a:avLst/>
          </a:prstGeom>
        </p:spPr>
        <p:txBody>
          <a:bodyPr wrap="none">
            <a:spAutoFit/>
          </a:bodyPr>
          <a:lstStyle/>
          <a:p>
            <a:r>
              <a:rPr lang="en-IN" dirty="0" smtClean="0"/>
              <a:t>Tower </a:t>
            </a:r>
            <a:r>
              <a:rPr lang="en-IN" dirty="0" err="1" smtClean="0"/>
              <a:t>weldment</a:t>
            </a:r>
            <a:endParaRPr lang="en-IN" dirty="0"/>
          </a:p>
        </p:txBody>
      </p:sp>
      <p:sp>
        <p:nvSpPr>
          <p:cNvPr id="7" name="Rectangle 6"/>
          <p:cNvSpPr/>
          <p:nvPr/>
        </p:nvSpPr>
        <p:spPr>
          <a:xfrm>
            <a:off x="5508104" y="6093296"/>
            <a:ext cx="2285626" cy="369332"/>
          </a:xfrm>
          <a:prstGeom prst="rect">
            <a:avLst/>
          </a:prstGeom>
        </p:spPr>
        <p:txBody>
          <a:bodyPr wrap="none">
            <a:spAutoFit/>
          </a:bodyPr>
          <a:lstStyle/>
          <a:p>
            <a:r>
              <a:rPr lang="en-IN" dirty="0" smtClean="0"/>
              <a:t>Fixed frame </a:t>
            </a:r>
            <a:r>
              <a:rPr lang="en-IN" dirty="0" err="1" smtClean="0"/>
              <a:t>weldment</a:t>
            </a:r>
            <a:endParaRPr lang="en-IN" dirty="0"/>
          </a:p>
        </p:txBody>
      </p:sp>
      <p:sp>
        <p:nvSpPr>
          <p:cNvPr id="8" name="Rectangle 7"/>
          <p:cNvSpPr/>
          <p:nvPr/>
        </p:nvSpPr>
        <p:spPr>
          <a:xfrm>
            <a:off x="6012160" y="3068960"/>
            <a:ext cx="1619354" cy="369332"/>
          </a:xfrm>
          <a:prstGeom prst="rect">
            <a:avLst/>
          </a:prstGeom>
        </p:spPr>
        <p:txBody>
          <a:bodyPr wrap="none">
            <a:spAutoFit/>
          </a:bodyPr>
          <a:lstStyle/>
          <a:p>
            <a:r>
              <a:rPr lang="en-IN" dirty="0" smtClean="0"/>
              <a:t>Middle triangle</a:t>
            </a:r>
            <a:endParaRPr lang="en-IN" dirty="0"/>
          </a:p>
        </p:txBody>
      </p:sp>
      <p:sp>
        <p:nvSpPr>
          <p:cNvPr id="9" name="Rectangle 8"/>
          <p:cNvSpPr/>
          <p:nvPr/>
        </p:nvSpPr>
        <p:spPr>
          <a:xfrm>
            <a:off x="1331640" y="3068960"/>
            <a:ext cx="1501437" cy="369332"/>
          </a:xfrm>
          <a:prstGeom prst="rect">
            <a:avLst/>
          </a:prstGeom>
        </p:spPr>
        <p:txBody>
          <a:bodyPr wrap="none">
            <a:spAutoFit/>
          </a:bodyPr>
          <a:lstStyle/>
          <a:p>
            <a:r>
              <a:rPr lang="en-IN" dirty="0" smtClean="0"/>
              <a:t>Outer triangle</a:t>
            </a:r>
            <a:endParaRPr lang="en-IN" dirty="0"/>
          </a:p>
        </p:txBody>
      </p:sp>
      <p:sp>
        <p:nvSpPr>
          <p:cNvPr id="10" name="Rectangle 9"/>
          <p:cNvSpPr/>
          <p:nvPr/>
        </p:nvSpPr>
        <p:spPr>
          <a:xfrm>
            <a:off x="2699792" y="0"/>
            <a:ext cx="3522446" cy="646331"/>
          </a:xfrm>
          <a:prstGeom prst="rect">
            <a:avLst/>
          </a:prstGeom>
        </p:spPr>
        <p:txBody>
          <a:bodyPr wrap="square">
            <a:spAutoFit/>
          </a:bodyPr>
          <a:lstStyle/>
          <a:p>
            <a:r>
              <a:rPr lang="en-IN" sz="3600" dirty="0" smtClean="0">
                <a:solidFill>
                  <a:srgbClr val="FFFF00"/>
                </a:solidFill>
              </a:rPr>
              <a:t>SSA Components</a:t>
            </a:r>
            <a:endParaRPr lang="en-IN" sz="3600"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880" y="260648"/>
            <a:ext cx="5194920" cy="1498178"/>
          </a:xfrm>
        </p:spPr>
        <p:txBody>
          <a:bodyPr>
            <a:normAutofit fontScale="90000"/>
          </a:bodyPr>
          <a:lstStyle/>
          <a:p>
            <a:r>
              <a:rPr lang="en-US" b="1" dirty="0" smtClean="0"/>
              <a:t>Mirror Rod Flexure</a:t>
            </a:r>
            <a:r>
              <a:rPr lang="en-US" sz="4900" dirty="0" smtClean="0"/>
              <a:t/>
            </a:r>
            <a:br>
              <a:rPr lang="en-US" sz="4900" dirty="0" smtClean="0"/>
            </a:br>
            <a:r>
              <a:rPr lang="en-US" sz="3100" dirty="0" smtClean="0">
                <a:solidFill>
                  <a:srgbClr val="002060"/>
                </a:solidFill>
              </a:rPr>
              <a:t>Axially stiff and lateral flexible</a:t>
            </a:r>
            <a:br>
              <a:rPr lang="en-US" sz="3100" dirty="0" smtClean="0">
                <a:solidFill>
                  <a:srgbClr val="002060"/>
                </a:solidFill>
              </a:rPr>
            </a:br>
            <a:r>
              <a:rPr lang="en-US" sz="3100" dirty="0" smtClean="0">
                <a:solidFill>
                  <a:srgbClr val="002060"/>
                </a:solidFill>
              </a:rPr>
              <a:t>15768 </a:t>
            </a:r>
            <a:r>
              <a:rPr lang="en-US" sz="3100" dirty="0" err="1" smtClean="0">
                <a:solidFill>
                  <a:srgbClr val="002060"/>
                </a:solidFill>
              </a:rPr>
              <a:t>nos</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 </a:t>
            </a:r>
            <a:endParaRPr lang="en-US" dirty="0">
              <a:solidFill>
                <a:srgbClr val="002060"/>
              </a:solidFill>
            </a:endParaRPr>
          </a:p>
        </p:txBody>
      </p:sp>
      <p:sp>
        <p:nvSpPr>
          <p:cNvPr id="5" name="Footer Placeholder 4"/>
          <p:cNvSpPr>
            <a:spLocks noGrp="1"/>
          </p:cNvSpPr>
          <p:nvPr>
            <p:ph type="ftr" sz="quarter" idx="11"/>
          </p:nvPr>
        </p:nvSpPr>
        <p:spPr/>
        <p:txBody>
          <a:bodyPr/>
          <a:lstStyle/>
          <a:p>
            <a:pPr>
              <a:defRPr/>
            </a:pPr>
            <a:r>
              <a:rPr lang="en-US" dirty="0" smtClean="0"/>
              <a:t>META 2019 </a:t>
            </a:r>
            <a:endParaRPr lang="en-US" dirty="0"/>
          </a:p>
        </p:txBody>
      </p:sp>
      <p:sp>
        <p:nvSpPr>
          <p:cNvPr id="6" name="Slide Number Placeholder 5"/>
          <p:cNvSpPr>
            <a:spLocks noGrp="1"/>
          </p:cNvSpPr>
          <p:nvPr>
            <p:ph type="sldNum" sz="quarter" idx="12"/>
          </p:nvPr>
        </p:nvSpPr>
        <p:spPr/>
        <p:txBody>
          <a:bodyPr/>
          <a:lstStyle/>
          <a:p>
            <a:pPr>
              <a:defRPr/>
            </a:pPr>
            <a:fld id="{FEC78F53-D508-4F8C-A6FC-6F88BC5D5DF5}" type="slidenum">
              <a:rPr lang="en-US" smtClean="0"/>
              <a:pPr>
                <a:defRPr/>
              </a:pPr>
              <a:t>15</a:t>
            </a:fld>
            <a:endParaRPr lang="en-US" dirty="0"/>
          </a:p>
        </p:txBody>
      </p:sp>
      <p:pic>
        <p:nvPicPr>
          <p:cNvPr id="8" name="Picture 7"/>
          <p:cNvPicPr>
            <a:picLocks noChangeAspect="1"/>
          </p:cNvPicPr>
          <p:nvPr/>
        </p:nvPicPr>
        <p:blipFill rotWithShape="1">
          <a:blip r:embed="rId3" cstate="print">
            <a:extLst>
              <a:ext uri="{28A0092B-C50C-407E-A947-70E740481C1C}">
                <a14:useLocalDpi xmlns="" xmlns:a14="http://schemas.microsoft.com/office/drawing/2010/main" val="0"/>
              </a:ext>
            </a:extLst>
          </a:blip>
          <a:srcRect l="49872" t="11856" r="33461" b="4820"/>
          <a:stretch/>
        </p:blipFill>
        <p:spPr>
          <a:xfrm>
            <a:off x="5037608" y="2198296"/>
            <a:ext cx="1417975" cy="3956028"/>
          </a:xfrm>
          <a:prstGeom prst="rect">
            <a:avLst/>
          </a:prstGeom>
        </p:spPr>
      </p:pic>
      <p:sp>
        <p:nvSpPr>
          <p:cNvPr id="11" name="TextBox 10"/>
          <p:cNvSpPr txBox="1"/>
          <p:nvPr/>
        </p:nvSpPr>
        <p:spPr>
          <a:xfrm>
            <a:off x="1574101" y="4953000"/>
            <a:ext cx="1906291" cy="307777"/>
          </a:xfrm>
          <a:prstGeom prst="rect">
            <a:avLst/>
          </a:prstGeom>
          <a:noFill/>
        </p:spPr>
        <p:txBody>
          <a:bodyPr wrap="none" rtlCol="0">
            <a:spAutoFit/>
          </a:bodyPr>
          <a:lstStyle/>
          <a:p>
            <a:pPr>
              <a:buNone/>
            </a:pPr>
            <a:r>
              <a:rPr lang="en-US" altLang="en-US" sz="1400" dirty="0"/>
              <a:t>Rod Material: 304 </a:t>
            </a:r>
            <a:r>
              <a:rPr lang="en-US" altLang="en-US" sz="1400" dirty="0" smtClean="0"/>
              <a:t>CD</a:t>
            </a:r>
            <a:endParaRPr lang="en-US" altLang="en-US" sz="1400" dirty="0"/>
          </a:p>
        </p:txBody>
      </p:sp>
      <p:sp>
        <p:nvSpPr>
          <p:cNvPr id="12" name="TextBox 11"/>
          <p:cNvSpPr txBox="1"/>
          <p:nvPr/>
        </p:nvSpPr>
        <p:spPr>
          <a:xfrm>
            <a:off x="5737526" y="4953000"/>
            <a:ext cx="2519729" cy="307777"/>
          </a:xfrm>
          <a:prstGeom prst="rect">
            <a:avLst/>
          </a:prstGeom>
          <a:noFill/>
        </p:spPr>
        <p:txBody>
          <a:bodyPr wrap="none" rtlCol="0">
            <a:spAutoFit/>
          </a:bodyPr>
          <a:lstStyle/>
          <a:p>
            <a:pPr>
              <a:buNone/>
            </a:pPr>
            <a:r>
              <a:rPr lang="en-US" altLang="en-US" sz="1400" dirty="0"/>
              <a:t>Rod Material: </a:t>
            </a:r>
            <a:r>
              <a:rPr lang="en-US" altLang="en-US" sz="1400" dirty="0" smtClean="0"/>
              <a:t>17-4 PH H1150</a:t>
            </a:r>
            <a:endParaRPr lang="en-US" altLang="en-US" sz="1400" dirty="0"/>
          </a:p>
        </p:txBody>
      </p:sp>
      <p:sp>
        <p:nvSpPr>
          <p:cNvPr id="13" name="AutoShape 348"/>
          <p:cNvSpPr>
            <a:spLocks/>
          </p:cNvSpPr>
          <p:nvPr/>
        </p:nvSpPr>
        <p:spPr bwMode="auto">
          <a:xfrm>
            <a:off x="6506825" y="3302692"/>
            <a:ext cx="2117958" cy="473976"/>
          </a:xfrm>
          <a:prstGeom prst="callout2">
            <a:avLst>
              <a:gd name="adj1" fmla="val 52940"/>
              <a:gd name="adj2" fmla="val -4065"/>
              <a:gd name="adj3" fmla="val 52940"/>
              <a:gd name="adj4" fmla="val -10835"/>
              <a:gd name="adj5" fmla="val -16978"/>
              <a:gd name="adj6" fmla="val -37078"/>
            </a:avLst>
          </a:prstGeom>
          <a:noFill/>
          <a:ln w="3175">
            <a:solidFill>
              <a:schemeClr val="tx1"/>
            </a:solidFill>
            <a:miter lim="800000"/>
            <a:headEnd/>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chemeClr val="accent2"/>
              </a:buClr>
              <a:buBlip>
                <a:blip r:embed="rId4"/>
              </a:buBlip>
              <a:defRPr sz="2000">
                <a:solidFill>
                  <a:schemeClr val="tx1"/>
                </a:solidFill>
                <a:latin typeface="Arial" panose="020B0604020202020204" pitchFamily="34" charset="0"/>
              </a:defRPr>
            </a:lvl1pPr>
            <a:lvl2pPr marL="742950" indent="-285750" defTabSz="820738">
              <a:spcBef>
                <a:spcPct val="200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defTabSz="820738">
              <a:spcBef>
                <a:spcPct val="20000"/>
              </a:spcBef>
              <a:buClr>
                <a:schemeClr val="accent2"/>
              </a:buClr>
              <a:buBlip>
                <a:blip r:embed="rId4"/>
              </a:buBlip>
              <a:defRPr>
                <a:solidFill>
                  <a:schemeClr val="tx1"/>
                </a:solidFill>
                <a:latin typeface="Arial" panose="020B0604020202020204" pitchFamily="34" charset="0"/>
              </a:defRPr>
            </a:lvl3pPr>
            <a:lvl4pPr marL="1600200" indent="-228600" defTabSz="820738">
              <a:spcBef>
                <a:spcPct val="200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marL="2057400" indent="-228600" defTabSz="820738">
              <a:spcBef>
                <a:spcPct val="20000"/>
              </a:spcBef>
              <a:buClr>
                <a:schemeClr val="accent2"/>
              </a:buClr>
              <a:buBlip>
                <a:blip r:embed="rId4"/>
              </a:buBlip>
              <a:defRPr sz="16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lr>
                <a:schemeClr val="accent2"/>
              </a:buClr>
              <a:buBlip>
                <a:blip r:embed="rId4"/>
              </a:buBlip>
              <a:defRPr sz="16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lr>
                <a:schemeClr val="accent2"/>
              </a:buClr>
              <a:buBlip>
                <a:blip r:embed="rId4"/>
              </a:buBlip>
              <a:defRPr sz="16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lr>
                <a:schemeClr val="accent2"/>
              </a:buClr>
              <a:buBlip>
                <a:blip r:embed="rId4"/>
              </a:buBlip>
              <a:defRPr sz="16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lr>
                <a:schemeClr val="accent2"/>
              </a:buClr>
              <a:buBlip>
                <a:blip r:embed="rId4"/>
              </a:buBlip>
              <a:defRPr sz="1600">
                <a:solidFill>
                  <a:schemeClr val="tx1"/>
                </a:solidFill>
                <a:latin typeface="Arial" panose="020B0604020202020204" pitchFamily="34" charset="0"/>
              </a:defRPr>
            </a:lvl9pPr>
          </a:lstStyle>
          <a:p>
            <a:pPr>
              <a:buNone/>
            </a:pPr>
            <a:r>
              <a:rPr lang="en-US" altLang="en-US" sz="1400" dirty="0" smtClean="0"/>
              <a:t>2X Flexible </a:t>
            </a:r>
            <a:r>
              <a:rPr lang="en-US" altLang="en-US" sz="1400" dirty="0"/>
              <a:t>Region:</a:t>
            </a:r>
          </a:p>
          <a:p>
            <a:pPr>
              <a:buNone/>
            </a:pPr>
            <a:r>
              <a:rPr lang="en-US" altLang="en-US" sz="1400" dirty="0" smtClean="0"/>
              <a:t>1.6mm Dia </a:t>
            </a:r>
            <a:r>
              <a:rPr lang="en-US" altLang="en-US" sz="1400" dirty="0"/>
              <a:t>x </a:t>
            </a:r>
            <a:r>
              <a:rPr lang="en-US" altLang="en-US" sz="1400" dirty="0" smtClean="0"/>
              <a:t>10mm </a:t>
            </a:r>
            <a:r>
              <a:rPr lang="en-US" altLang="en-US" sz="1400" dirty="0"/>
              <a:t>Long</a:t>
            </a:r>
            <a:r>
              <a:rPr lang="en-US" sz="1400" dirty="0"/>
              <a:t> </a:t>
            </a:r>
          </a:p>
        </p:txBody>
      </p:sp>
      <p:sp>
        <p:nvSpPr>
          <p:cNvPr id="14" name="AutoShape 348"/>
          <p:cNvSpPr>
            <a:spLocks/>
          </p:cNvSpPr>
          <p:nvPr/>
        </p:nvSpPr>
        <p:spPr bwMode="auto">
          <a:xfrm>
            <a:off x="6506825" y="4113019"/>
            <a:ext cx="2117958" cy="732508"/>
          </a:xfrm>
          <a:prstGeom prst="callout2">
            <a:avLst>
              <a:gd name="adj1" fmla="val 52940"/>
              <a:gd name="adj2" fmla="val -4065"/>
              <a:gd name="adj3" fmla="val 52940"/>
              <a:gd name="adj4" fmla="val -10835"/>
              <a:gd name="adj5" fmla="val -16978"/>
              <a:gd name="adj6" fmla="val -37078"/>
            </a:avLst>
          </a:prstGeom>
          <a:noFill/>
          <a:ln w="3175">
            <a:solidFill>
              <a:schemeClr val="tx1"/>
            </a:solidFill>
            <a:miter lim="800000"/>
            <a:headEnd/>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chemeClr val="accent2"/>
              </a:buClr>
              <a:buBlip>
                <a:blip r:embed="rId4"/>
              </a:buBlip>
              <a:defRPr sz="2000">
                <a:solidFill>
                  <a:schemeClr val="tx1"/>
                </a:solidFill>
                <a:latin typeface="Arial" panose="020B0604020202020204" pitchFamily="34" charset="0"/>
              </a:defRPr>
            </a:lvl1pPr>
            <a:lvl2pPr marL="742950" indent="-285750" defTabSz="820738">
              <a:spcBef>
                <a:spcPct val="200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defTabSz="820738">
              <a:spcBef>
                <a:spcPct val="20000"/>
              </a:spcBef>
              <a:buClr>
                <a:schemeClr val="accent2"/>
              </a:buClr>
              <a:buBlip>
                <a:blip r:embed="rId4"/>
              </a:buBlip>
              <a:defRPr>
                <a:solidFill>
                  <a:schemeClr val="tx1"/>
                </a:solidFill>
                <a:latin typeface="Arial" panose="020B0604020202020204" pitchFamily="34" charset="0"/>
              </a:defRPr>
            </a:lvl3pPr>
            <a:lvl4pPr marL="1600200" indent="-228600" defTabSz="820738">
              <a:spcBef>
                <a:spcPct val="200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marL="2057400" indent="-228600" defTabSz="820738">
              <a:spcBef>
                <a:spcPct val="20000"/>
              </a:spcBef>
              <a:buClr>
                <a:schemeClr val="accent2"/>
              </a:buClr>
              <a:buBlip>
                <a:blip r:embed="rId4"/>
              </a:buBlip>
              <a:defRPr sz="16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lr>
                <a:schemeClr val="accent2"/>
              </a:buClr>
              <a:buBlip>
                <a:blip r:embed="rId4"/>
              </a:buBlip>
              <a:defRPr sz="16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lr>
                <a:schemeClr val="accent2"/>
              </a:buClr>
              <a:buBlip>
                <a:blip r:embed="rId4"/>
              </a:buBlip>
              <a:defRPr sz="16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lr>
                <a:schemeClr val="accent2"/>
              </a:buClr>
              <a:buBlip>
                <a:blip r:embed="rId4"/>
              </a:buBlip>
              <a:defRPr sz="16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lr>
                <a:schemeClr val="accent2"/>
              </a:buClr>
              <a:buBlip>
                <a:blip r:embed="rId4"/>
              </a:buBlip>
              <a:defRPr sz="1600">
                <a:solidFill>
                  <a:schemeClr val="tx1"/>
                </a:solidFill>
                <a:latin typeface="Arial" panose="020B0604020202020204" pitchFamily="34" charset="0"/>
              </a:defRPr>
            </a:lvl9pPr>
          </a:lstStyle>
          <a:p>
            <a:pPr>
              <a:buNone/>
            </a:pPr>
            <a:r>
              <a:rPr lang="en-US" altLang="en-US" sz="1400" dirty="0" smtClean="0"/>
              <a:t>Stiffer </a:t>
            </a:r>
            <a:r>
              <a:rPr lang="en-US" altLang="en-US" sz="1400" dirty="0"/>
              <a:t>Region:</a:t>
            </a:r>
          </a:p>
          <a:p>
            <a:pPr>
              <a:buNone/>
            </a:pPr>
            <a:r>
              <a:rPr lang="en-US" altLang="en-US" sz="1400" dirty="0" smtClean="0"/>
              <a:t>3.0mm Dia </a:t>
            </a:r>
            <a:r>
              <a:rPr lang="en-US" altLang="en-US" sz="1400" dirty="0"/>
              <a:t>x </a:t>
            </a:r>
            <a:r>
              <a:rPr lang="en-US" altLang="en-US" sz="1400" dirty="0" smtClean="0"/>
              <a:t>126mm Long</a:t>
            </a:r>
          </a:p>
          <a:p>
            <a:pPr>
              <a:buNone/>
            </a:pPr>
            <a:r>
              <a:rPr lang="en-US" sz="1400" dirty="0" smtClean="0"/>
              <a:t>Total 208 long </a:t>
            </a:r>
            <a:endParaRPr lang="en-US" sz="1400" dirty="0"/>
          </a:p>
        </p:txBody>
      </p:sp>
      <p:pic>
        <p:nvPicPr>
          <p:cNvPr id="2050" name="Picture 2"/>
          <p:cNvPicPr>
            <a:picLocks noGrp="1" noChangeAspect="1" noChangeArrowheads="1"/>
          </p:cNvPicPr>
          <p:nvPr>
            <p:ph sz="half" idx="1"/>
          </p:nvPr>
        </p:nvPicPr>
        <p:blipFill>
          <a:blip r:embed="rId5" cstate="print">
            <a:lum bright="-12000" contrast="40000"/>
          </a:blip>
          <a:srcRect/>
          <a:stretch>
            <a:fillRect/>
          </a:stretch>
        </p:blipFill>
        <p:spPr bwMode="auto">
          <a:xfrm rot="16200000">
            <a:off x="-1117144" y="2230869"/>
            <a:ext cx="6229982" cy="2721587"/>
          </a:xfrm>
          <a:prstGeom prst="rect">
            <a:avLst/>
          </a:prstGeom>
          <a:noFill/>
          <a:ln w="9525">
            <a:solidFill>
              <a:schemeClr val="bg2">
                <a:lumMod val="50000"/>
              </a:schemeClr>
            </a:solidFill>
            <a:miter lim="800000"/>
            <a:headEnd/>
            <a:tailEnd/>
          </a:ln>
        </p:spPr>
      </p:pic>
      <p:pic>
        <p:nvPicPr>
          <p:cNvPr id="16" name="Picture 2" descr="D:\OneDrive - ITCC\SSA Docs\Vendor data\VENDOR COMPANY PROFILE DETAILS\Lakshmi technology LTD\Components picture\20190410-SSA-PicturestakenatLTE\MRF component.jpeg"/>
          <p:cNvPicPr>
            <a:picLocks noChangeAspect="1" noChangeArrowheads="1"/>
          </p:cNvPicPr>
          <p:nvPr/>
        </p:nvPicPr>
        <p:blipFill>
          <a:blip r:embed="rId6" cstate="print">
            <a:lum bright="37000" contrast="50000"/>
          </a:blip>
          <a:srcRect l="35938" t="5186" r="47928"/>
          <a:stretch>
            <a:fillRect/>
          </a:stretch>
        </p:blipFill>
        <p:spPr bwMode="auto">
          <a:xfrm rot="10959685">
            <a:off x="3563888" y="1916832"/>
            <a:ext cx="504056" cy="3949577"/>
          </a:xfrm>
          <a:prstGeom prst="rect">
            <a:avLst/>
          </a:prstGeom>
          <a:noFill/>
        </p:spPr>
      </p:pic>
      <p:sp>
        <p:nvSpPr>
          <p:cNvPr id="15" name="Rectangle 14"/>
          <p:cNvSpPr/>
          <p:nvPr/>
        </p:nvSpPr>
        <p:spPr>
          <a:xfrm>
            <a:off x="1115616" y="116632"/>
            <a:ext cx="1803571" cy="369332"/>
          </a:xfrm>
          <a:prstGeom prst="rect">
            <a:avLst/>
          </a:prstGeom>
        </p:spPr>
        <p:txBody>
          <a:bodyPr wrap="none">
            <a:spAutoFit/>
          </a:bodyPr>
          <a:lstStyle/>
          <a:p>
            <a:r>
              <a:rPr lang="en-IN" b="1" dirty="0" smtClean="0">
                <a:solidFill>
                  <a:srgbClr val="7030A0"/>
                </a:solidFill>
              </a:rPr>
              <a:t>SSA Components</a:t>
            </a:r>
            <a:endParaRPr lang="en-IN" b="1" dirty="0">
              <a:solidFill>
                <a:srgbClr val="7030A0"/>
              </a:solidFill>
            </a:endParaRPr>
          </a:p>
        </p:txBody>
      </p:sp>
    </p:spTree>
    <p:extLst>
      <p:ext uri="{BB962C8B-B14F-4D97-AF65-F5344CB8AC3E}">
        <p14:creationId xmlns="" xmlns:p14="http://schemas.microsoft.com/office/powerpoint/2010/main" val="1269611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340768"/>
          </a:xfrm>
        </p:spPr>
        <p:txBody>
          <a:bodyPr>
            <a:normAutofit fontScale="90000"/>
          </a:bodyPr>
          <a:lstStyle/>
          <a:p>
            <a:r>
              <a:rPr lang="en-US" dirty="0" smtClean="0"/>
              <a:t>Central Diaphragm Design Evolution</a:t>
            </a:r>
            <a:endParaRPr lang="en-US" dirty="0"/>
          </a:p>
        </p:txBody>
      </p:sp>
      <p:sp>
        <p:nvSpPr>
          <p:cNvPr id="3" name="Content Placeholder 2"/>
          <p:cNvSpPr>
            <a:spLocks noGrp="1"/>
          </p:cNvSpPr>
          <p:nvPr>
            <p:ph sz="half" idx="1"/>
          </p:nvPr>
        </p:nvSpPr>
        <p:spPr/>
        <p:txBody>
          <a:bodyPr>
            <a:normAutofit/>
          </a:bodyPr>
          <a:lstStyle/>
          <a:p>
            <a:r>
              <a:rPr lang="en-US" sz="2400" dirty="0" smtClean="0"/>
              <a:t>Central Diaphragm (PDR)</a:t>
            </a:r>
            <a:endParaRPr lang="en-US" sz="2400" dirty="0"/>
          </a:p>
        </p:txBody>
      </p:sp>
      <p:sp>
        <p:nvSpPr>
          <p:cNvPr id="4" name="Content Placeholder 3"/>
          <p:cNvSpPr>
            <a:spLocks noGrp="1"/>
          </p:cNvSpPr>
          <p:nvPr>
            <p:ph sz="half" idx="2"/>
          </p:nvPr>
        </p:nvSpPr>
        <p:spPr/>
        <p:txBody>
          <a:bodyPr/>
          <a:lstStyle/>
          <a:p>
            <a:r>
              <a:rPr lang="en-US" sz="2400" dirty="0" smtClean="0"/>
              <a:t>Central Diaphragm </a:t>
            </a:r>
            <a:r>
              <a:rPr lang="en-US" dirty="0" smtClean="0"/>
              <a:t>(FDR)</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EC78F53-D508-4F8C-A6FC-6F88BC5D5DF5}" type="slidenum">
              <a:rPr lang="en-US" smtClean="0"/>
              <a:pPr>
                <a:defRPr/>
              </a:pPr>
              <a:t>16</a:t>
            </a:fld>
            <a:endParaRPr lang="en-US" dirty="0"/>
          </a:p>
        </p:txBody>
      </p:sp>
      <p:pic>
        <p:nvPicPr>
          <p:cNvPr id="7" name="Content Placeholder 8"/>
          <p:cNvPicPr>
            <a:picLocks noChangeAspect="1"/>
          </p:cNvPicPr>
          <p:nvPr/>
        </p:nvPicPr>
        <p:blipFill rotWithShape="1">
          <a:blip r:embed="rId3" cstate="print">
            <a:extLst>
              <a:ext uri="{28A0092B-C50C-407E-A947-70E740481C1C}">
                <a14:useLocalDpi xmlns="" xmlns:a14="http://schemas.microsoft.com/office/drawing/2010/main" val="0"/>
              </a:ext>
            </a:extLst>
          </a:blip>
          <a:srcRect l="13216" t="11661" r="24476" b="8174"/>
          <a:stretch/>
        </p:blipFill>
        <p:spPr bwMode="auto">
          <a:xfrm>
            <a:off x="5121042" y="2748915"/>
            <a:ext cx="3505200" cy="2443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5" descr="central diaphram1"/>
          <p:cNvPicPr>
            <a:picLocks noChangeAspect="1" noChangeArrowheads="1"/>
          </p:cNvPicPr>
          <p:nvPr/>
        </p:nvPicPr>
        <p:blipFill>
          <a:blip r:embed="rId4" cstate="print">
            <a:extLst>
              <a:ext uri="{28A0092B-C50C-407E-A947-70E740481C1C}">
                <a14:useLocalDpi xmlns="" xmlns:a14="http://schemas.microsoft.com/office/drawing/2010/main" val="0"/>
              </a:ext>
            </a:extLst>
          </a:blip>
          <a:srcRect l="12253" t="17625" r="14066" b="24174"/>
          <a:stretch>
            <a:fillRect/>
          </a:stretch>
        </p:blipFill>
        <p:spPr bwMode="auto">
          <a:xfrm rot="233763">
            <a:off x="637377" y="2722879"/>
            <a:ext cx="3440822" cy="2366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AutoShape 348"/>
          <p:cNvSpPr>
            <a:spLocks/>
          </p:cNvSpPr>
          <p:nvPr/>
        </p:nvSpPr>
        <p:spPr bwMode="auto">
          <a:xfrm>
            <a:off x="2476500" y="2318433"/>
            <a:ext cx="2117958" cy="215444"/>
          </a:xfrm>
          <a:prstGeom prst="callout2">
            <a:avLst>
              <a:gd name="adj1" fmla="val 52940"/>
              <a:gd name="adj2" fmla="val -4065"/>
              <a:gd name="adj3" fmla="val 52940"/>
              <a:gd name="adj4" fmla="val -10835"/>
              <a:gd name="adj5" fmla="val 681485"/>
              <a:gd name="adj6" fmla="val -19373"/>
            </a:avLst>
          </a:prstGeom>
          <a:noFill/>
          <a:ln w="3175">
            <a:solidFill>
              <a:schemeClr val="tx1"/>
            </a:solidFill>
            <a:miter lim="800000"/>
            <a:headEnd/>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chemeClr val="accent2"/>
              </a:buClr>
              <a:buBlip>
                <a:blip r:embed="rId5"/>
              </a:buBlip>
              <a:defRPr sz="2000">
                <a:solidFill>
                  <a:schemeClr val="tx1"/>
                </a:solidFill>
                <a:latin typeface="Arial" panose="020B0604020202020204" pitchFamily="34" charset="0"/>
              </a:defRPr>
            </a:lvl1pPr>
            <a:lvl2pPr marL="742950" indent="-285750" defTabSz="820738">
              <a:spcBef>
                <a:spcPct val="200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defTabSz="820738">
              <a:spcBef>
                <a:spcPct val="20000"/>
              </a:spcBef>
              <a:buClr>
                <a:schemeClr val="accent2"/>
              </a:buClr>
              <a:buBlip>
                <a:blip r:embed="rId5"/>
              </a:buBlip>
              <a:defRPr>
                <a:solidFill>
                  <a:schemeClr val="tx1"/>
                </a:solidFill>
                <a:latin typeface="Arial" panose="020B0604020202020204" pitchFamily="34" charset="0"/>
              </a:defRPr>
            </a:lvl3pPr>
            <a:lvl4pPr marL="1600200" indent="-228600" defTabSz="820738">
              <a:spcBef>
                <a:spcPct val="200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marL="2057400" indent="-228600" defTabSz="820738">
              <a:spcBef>
                <a:spcPct val="20000"/>
              </a:spcBef>
              <a:buClr>
                <a:schemeClr val="accent2"/>
              </a:buClr>
              <a:buBlip>
                <a:blip r:embed="rId5"/>
              </a:buBlip>
              <a:defRPr sz="16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9pPr>
          </a:lstStyle>
          <a:p>
            <a:pPr>
              <a:buNone/>
            </a:pPr>
            <a:r>
              <a:rPr lang="en-US" altLang="en-US" sz="1400" dirty="0" smtClean="0"/>
              <a:t>6X M6 Through</a:t>
            </a:r>
            <a:endParaRPr lang="en-US" sz="1400" dirty="0"/>
          </a:p>
        </p:txBody>
      </p:sp>
      <p:sp>
        <p:nvSpPr>
          <p:cNvPr id="10" name="AutoShape 348"/>
          <p:cNvSpPr>
            <a:spLocks/>
          </p:cNvSpPr>
          <p:nvPr/>
        </p:nvSpPr>
        <p:spPr bwMode="auto">
          <a:xfrm>
            <a:off x="2008473" y="5317621"/>
            <a:ext cx="2117958" cy="430887"/>
          </a:xfrm>
          <a:prstGeom prst="callout2">
            <a:avLst>
              <a:gd name="adj1" fmla="val 52940"/>
              <a:gd name="adj2" fmla="val -4065"/>
              <a:gd name="adj3" fmla="val 52940"/>
              <a:gd name="adj4" fmla="val -10835"/>
              <a:gd name="adj5" fmla="val -100354"/>
              <a:gd name="adj6" fmla="val -13920"/>
            </a:avLst>
          </a:prstGeom>
          <a:noFill/>
          <a:ln w="3175">
            <a:solidFill>
              <a:schemeClr val="tx1"/>
            </a:solidFill>
            <a:miter lim="800000"/>
            <a:headEnd/>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chemeClr val="accent2"/>
              </a:buClr>
              <a:buBlip>
                <a:blip r:embed="rId5"/>
              </a:buBlip>
              <a:defRPr sz="2000">
                <a:solidFill>
                  <a:schemeClr val="tx1"/>
                </a:solidFill>
                <a:latin typeface="Arial" panose="020B0604020202020204" pitchFamily="34" charset="0"/>
              </a:defRPr>
            </a:lvl1pPr>
            <a:lvl2pPr marL="742950" indent="-285750" defTabSz="820738">
              <a:spcBef>
                <a:spcPct val="200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defTabSz="820738">
              <a:spcBef>
                <a:spcPct val="20000"/>
              </a:spcBef>
              <a:buClr>
                <a:schemeClr val="accent2"/>
              </a:buClr>
              <a:buBlip>
                <a:blip r:embed="rId5"/>
              </a:buBlip>
              <a:defRPr>
                <a:solidFill>
                  <a:schemeClr val="tx1"/>
                </a:solidFill>
                <a:latin typeface="Arial" panose="020B0604020202020204" pitchFamily="34" charset="0"/>
              </a:defRPr>
            </a:lvl3pPr>
            <a:lvl4pPr marL="1600200" indent="-228600" defTabSz="820738">
              <a:spcBef>
                <a:spcPct val="200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marL="2057400" indent="-228600" defTabSz="820738">
              <a:spcBef>
                <a:spcPct val="20000"/>
              </a:spcBef>
              <a:buClr>
                <a:schemeClr val="accent2"/>
              </a:buClr>
              <a:buBlip>
                <a:blip r:embed="rId5"/>
              </a:buBlip>
              <a:defRPr sz="16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9pPr>
          </a:lstStyle>
          <a:p>
            <a:pPr>
              <a:buNone/>
            </a:pPr>
            <a:r>
              <a:rPr lang="en-US" altLang="en-US" sz="1400" dirty="0" smtClean="0"/>
              <a:t>Continuous Outer Flange, Bond Surface, </a:t>
            </a:r>
            <a:endParaRPr lang="en-US" sz="1400" dirty="0"/>
          </a:p>
        </p:txBody>
      </p:sp>
      <p:sp>
        <p:nvSpPr>
          <p:cNvPr id="11" name="AutoShape 348"/>
          <p:cNvSpPr>
            <a:spLocks/>
          </p:cNvSpPr>
          <p:nvPr/>
        </p:nvSpPr>
        <p:spPr bwMode="auto">
          <a:xfrm>
            <a:off x="6771776" y="5205472"/>
            <a:ext cx="2117958" cy="430887"/>
          </a:xfrm>
          <a:prstGeom prst="callout2">
            <a:avLst>
              <a:gd name="adj1" fmla="val 52940"/>
              <a:gd name="adj2" fmla="val -4065"/>
              <a:gd name="adj3" fmla="val 52940"/>
              <a:gd name="adj4" fmla="val -10835"/>
              <a:gd name="adj5" fmla="val -258953"/>
              <a:gd name="adj6" fmla="val -5285"/>
            </a:avLst>
          </a:prstGeom>
          <a:noFill/>
          <a:ln w="3175">
            <a:solidFill>
              <a:schemeClr val="tx1"/>
            </a:solidFill>
            <a:miter lim="800000"/>
            <a:headEnd/>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chemeClr val="accent2"/>
              </a:buClr>
              <a:buBlip>
                <a:blip r:embed="rId5"/>
              </a:buBlip>
              <a:defRPr sz="2000">
                <a:solidFill>
                  <a:schemeClr val="tx1"/>
                </a:solidFill>
                <a:latin typeface="Arial" panose="020B0604020202020204" pitchFamily="34" charset="0"/>
              </a:defRPr>
            </a:lvl1pPr>
            <a:lvl2pPr marL="742950" indent="-285750" defTabSz="820738">
              <a:spcBef>
                <a:spcPct val="200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defTabSz="820738">
              <a:spcBef>
                <a:spcPct val="20000"/>
              </a:spcBef>
              <a:buClr>
                <a:schemeClr val="accent2"/>
              </a:buClr>
              <a:buBlip>
                <a:blip r:embed="rId5"/>
              </a:buBlip>
              <a:defRPr>
                <a:solidFill>
                  <a:schemeClr val="tx1"/>
                </a:solidFill>
                <a:latin typeface="Arial" panose="020B0604020202020204" pitchFamily="34" charset="0"/>
              </a:defRPr>
            </a:lvl3pPr>
            <a:lvl4pPr marL="1600200" indent="-228600" defTabSz="820738">
              <a:spcBef>
                <a:spcPct val="200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marL="2057400" indent="-228600" defTabSz="820738">
              <a:spcBef>
                <a:spcPct val="20000"/>
              </a:spcBef>
              <a:buClr>
                <a:schemeClr val="accent2"/>
              </a:buClr>
              <a:buBlip>
                <a:blip r:embed="rId5"/>
              </a:buBlip>
              <a:defRPr sz="16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9pPr>
          </a:lstStyle>
          <a:p>
            <a:pPr>
              <a:buNone/>
            </a:pPr>
            <a:r>
              <a:rPr lang="en-US" altLang="en-US" sz="1400" dirty="0" smtClean="0"/>
              <a:t>M5 Helicoil and C’Bore for Custom Flanged Stud</a:t>
            </a:r>
            <a:endParaRPr lang="en-US" sz="1400" dirty="0"/>
          </a:p>
        </p:txBody>
      </p:sp>
      <p:sp>
        <p:nvSpPr>
          <p:cNvPr id="12" name="AutoShape 348"/>
          <p:cNvSpPr>
            <a:spLocks/>
          </p:cNvSpPr>
          <p:nvPr/>
        </p:nvSpPr>
        <p:spPr bwMode="auto">
          <a:xfrm>
            <a:off x="6400800" y="2511418"/>
            <a:ext cx="3108558" cy="215444"/>
          </a:xfrm>
          <a:prstGeom prst="callout2">
            <a:avLst>
              <a:gd name="adj1" fmla="val 52940"/>
              <a:gd name="adj2" fmla="val -4065"/>
              <a:gd name="adj3" fmla="val 52940"/>
              <a:gd name="adj4" fmla="val -10835"/>
              <a:gd name="adj5" fmla="val 601067"/>
              <a:gd name="adj6" fmla="val 12520"/>
            </a:avLst>
          </a:prstGeom>
          <a:noFill/>
          <a:ln w="3175">
            <a:solidFill>
              <a:schemeClr val="tx1"/>
            </a:solidFill>
            <a:miter lim="800000"/>
            <a:headEnd/>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chemeClr val="accent2"/>
              </a:buClr>
              <a:buBlip>
                <a:blip r:embed="rId5"/>
              </a:buBlip>
              <a:defRPr sz="2000">
                <a:solidFill>
                  <a:schemeClr val="tx1"/>
                </a:solidFill>
                <a:latin typeface="Arial" panose="020B0604020202020204" pitchFamily="34" charset="0"/>
              </a:defRPr>
            </a:lvl1pPr>
            <a:lvl2pPr marL="742950" indent="-285750" defTabSz="820738">
              <a:spcBef>
                <a:spcPct val="200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defTabSz="820738">
              <a:spcBef>
                <a:spcPct val="20000"/>
              </a:spcBef>
              <a:buClr>
                <a:schemeClr val="accent2"/>
              </a:buClr>
              <a:buBlip>
                <a:blip r:embed="rId5"/>
              </a:buBlip>
              <a:defRPr>
                <a:solidFill>
                  <a:schemeClr val="tx1"/>
                </a:solidFill>
                <a:latin typeface="Arial" panose="020B0604020202020204" pitchFamily="34" charset="0"/>
              </a:defRPr>
            </a:lvl3pPr>
            <a:lvl4pPr marL="1600200" indent="-228600" defTabSz="820738">
              <a:spcBef>
                <a:spcPct val="200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marL="2057400" indent="-228600" defTabSz="820738">
              <a:spcBef>
                <a:spcPct val="20000"/>
              </a:spcBef>
              <a:buClr>
                <a:schemeClr val="accent2"/>
              </a:buClr>
              <a:buBlip>
                <a:blip r:embed="rId5"/>
              </a:buBlip>
              <a:defRPr sz="16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9pPr>
          </a:lstStyle>
          <a:p>
            <a:pPr>
              <a:buNone/>
            </a:pPr>
            <a:r>
              <a:rPr lang="en-US" altLang="en-US" sz="1400" dirty="0" smtClean="0"/>
              <a:t>Central Hole for Centering Boss</a:t>
            </a:r>
            <a:endParaRPr lang="en-US" sz="1400" dirty="0"/>
          </a:p>
        </p:txBody>
      </p:sp>
      <p:sp>
        <p:nvSpPr>
          <p:cNvPr id="13" name="AutoShape 348"/>
          <p:cNvSpPr>
            <a:spLocks/>
          </p:cNvSpPr>
          <p:nvPr/>
        </p:nvSpPr>
        <p:spPr bwMode="auto">
          <a:xfrm>
            <a:off x="5676700" y="5782613"/>
            <a:ext cx="3238700" cy="430887"/>
          </a:xfrm>
          <a:prstGeom prst="callout2">
            <a:avLst>
              <a:gd name="adj1" fmla="val 52940"/>
              <a:gd name="adj2" fmla="val -4065"/>
              <a:gd name="adj3" fmla="val 52940"/>
              <a:gd name="adj4" fmla="val -10835"/>
              <a:gd name="adj5" fmla="val -285759"/>
              <a:gd name="adj6" fmla="val -3622"/>
            </a:avLst>
          </a:prstGeom>
          <a:noFill/>
          <a:ln w="3175">
            <a:solidFill>
              <a:schemeClr val="tx1"/>
            </a:solidFill>
            <a:miter lim="800000"/>
            <a:headEnd/>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chemeClr val="accent2"/>
              </a:buClr>
              <a:buBlip>
                <a:blip r:embed="rId5"/>
              </a:buBlip>
              <a:defRPr sz="2000">
                <a:solidFill>
                  <a:schemeClr val="tx1"/>
                </a:solidFill>
                <a:latin typeface="Arial" panose="020B0604020202020204" pitchFamily="34" charset="0"/>
              </a:defRPr>
            </a:lvl1pPr>
            <a:lvl2pPr marL="742950" indent="-285750" defTabSz="820738">
              <a:spcBef>
                <a:spcPct val="200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defTabSz="820738">
              <a:spcBef>
                <a:spcPct val="20000"/>
              </a:spcBef>
              <a:buClr>
                <a:schemeClr val="accent2"/>
              </a:buClr>
              <a:buBlip>
                <a:blip r:embed="rId5"/>
              </a:buBlip>
              <a:defRPr>
                <a:solidFill>
                  <a:schemeClr val="tx1"/>
                </a:solidFill>
                <a:latin typeface="Arial" panose="020B0604020202020204" pitchFamily="34" charset="0"/>
              </a:defRPr>
            </a:lvl3pPr>
            <a:lvl4pPr marL="1600200" indent="-228600" defTabSz="820738">
              <a:spcBef>
                <a:spcPct val="200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marL="2057400" indent="-228600" defTabSz="820738">
              <a:spcBef>
                <a:spcPct val="20000"/>
              </a:spcBef>
              <a:buClr>
                <a:schemeClr val="accent2"/>
              </a:buClr>
              <a:buBlip>
                <a:blip r:embed="rId5"/>
              </a:buBlip>
              <a:defRPr sz="16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9pPr>
          </a:lstStyle>
          <a:p>
            <a:pPr>
              <a:buNone/>
            </a:pPr>
            <a:r>
              <a:rPr lang="en-US" altLang="en-US" sz="1400" dirty="0" smtClean="0"/>
              <a:t>Slotted Outer Flange, 24 Bond Surfaces with tooling interface M2 tapped holes</a:t>
            </a:r>
            <a:endParaRPr lang="en-US" sz="1400" dirty="0"/>
          </a:p>
        </p:txBody>
      </p:sp>
      <p:sp>
        <p:nvSpPr>
          <p:cNvPr id="14" name="AutoShape 348"/>
          <p:cNvSpPr>
            <a:spLocks/>
          </p:cNvSpPr>
          <p:nvPr/>
        </p:nvSpPr>
        <p:spPr bwMode="auto">
          <a:xfrm>
            <a:off x="5494221" y="2194078"/>
            <a:ext cx="3649779" cy="215444"/>
          </a:xfrm>
          <a:prstGeom prst="callout2">
            <a:avLst>
              <a:gd name="adj1" fmla="val 52940"/>
              <a:gd name="adj2" fmla="val -4065"/>
              <a:gd name="adj3" fmla="val 52940"/>
              <a:gd name="adj4" fmla="val -10835"/>
              <a:gd name="adj5" fmla="val 560858"/>
              <a:gd name="adj6" fmla="val 407"/>
            </a:avLst>
          </a:prstGeom>
          <a:noFill/>
          <a:ln w="3175">
            <a:solidFill>
              <a:schemeClr val="tx1"/>
            </a:solidFill>
            <a:miter lim="800000"/>
            <a:headEnd/>
            <a:tailEnd type="triangle"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20738">
              <a:spcBef>
                <a:spcPct val="20000"/>
              </a:spcBef>
              <a:buClr>
                <a:schemeClr val="accent2"/>
              </a:buClr>
              <a:buBlip>
                <a:blip r:embed="rId5"/>
              </a:buBlip>
              <a:defRPr sz="2000">
                <a:solidFill>
                  <a:schemeClr val="tx1"/>
                </a:solidFill>
                <a:latin typeface="Arial" panose="020B0604020202020204" pitchFamily="34" charset="0"/>
              </a:defRPr>
            </a:lvl1pPr>
            <a:lvl2pPr marL="742950" indent="-285750" defTabSz="820738">
              <a:spcBef>
                <a:spcPct val="200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defTabSz="820738">
              <a:spcBef>
                <a:spcPct val="20000"/>
              </a:spcBef>
              <a:buClr>
                <a:schemeClr val="accent2"/>
              </a:buClr>
              <a:buBlip>
                <a:blip r:embed="rId5"/>
              </a:buBlip>
              <a:defRPr>
                <a:solidFill>
                  <a:schemeClr val="tx1"/>
                </a:solidFill>
                <a:latin typeface="Arial" panose="020B0604020202020204" pitchFamily="34" charset="0"/>
              </a:defRPr>
            </a:lvl3pPr>
            <a:lvl4pPr marL="1600200" indent="-228600" defTabSz="820738">
              <a:spcBef>
                <a:spcPct val="200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marL="2057400" indent="-228600" defTabSz="820738">
              <a:spcBef>
                <a:spcPct val="20000"/>
              </a:spcBef>
              <a:buClr>
                <a:schemeClr val="accent2"/>
              </a:buClr>
              <a:buBlip>
                <a:blip r:embed="rId5"/>
              </a:buBlip>
              <a:defRPr sz="16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lr>
                <a:schemeClr val="accent2"/>
              </a:buClr>
              <a:buBlip>
                <a:blip r:embed="rId5"/>
              </a:buBlip>
              <a:defRPr sz="1600">
                <a:solidFill>
                  <a:schemeClr val="tx1"/>
                </a:solidFill>
                <a:latin typeface="Arial" panose="020B0604020202020204" pitchFamily="34" charset="0"/>
              </a:defRPr>
            </a:lvl9pPr>
          </a:lstStyle>
          <a:p>
            <a:pPr>
              <a:buNone/>
            </a:pPr>
            <a:r>
              <a:rPr lang="en-US" sz="1400" dirty="0" smtClean="0"/>
              <a:t>V-Slots index with Tooling </a:t>
            </a:r>
            <a:endParaRPr lang="en-US" sz="1400" dirty="0"/>
          </a:p>
        </p:txBody>
      </p:sp>
      <p:sp>
        <p:nvSpPr>
          <p:cNvPr id="15" name="Striped Right Arrow 14"/>
          <p:cNvSpPr/>
          <p:nvPr/>
        </p:nvSpPr>
        <p:spPr>
          <a:xfrm>
            <a:off x="8604448" y="4581128"/>
            <a:ext cx="539552" cy="2880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971600" y="188640"/>
            <a:ext cx="1803571" cy="369332"/>
          </a:xfrm>
          <a:prstGeom prst="rect">
            <a:avLst/>
          </a:prstGeom>
        </p:spPr>
        <p:txBody>
          <a:bodyPr wrap="none">
            <a:spAutoFit/>
          </a:bodyPr>
          <a:lstStyle/>
          <a:p>
            <a:r>
              <a:rPr lang="en-IN" b="1" dirty="0" smtClean="0">
                <a:solidFill>
                  <a:srgbClr val="663300"/>
                </a:solidFill>
              </a:rPr>
              <a:t>SSA Components</a:t>
            </a:r>
            <a:endParaRPr lang="en-IN" b="1" dirty="0">
              <a:solidFill>
                <a:srgbClr val="663300"/>
              </a:solidFill>
            </a:endParaRPr>
          </a:p>
        </p:txBody>
      </p:sp>
    </p:spTree>
    <p:extLst>
      <p:ext uri="{BB962C8B-B14F-4D97-AF65-F5344CB8AC3E}">
        <p14:creationId xmlns="" xmlns:p14="http://schemas.microsoft.com/office/powerpoint/2010/main" val="34335203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512" y="0"/>
            <a:ext cx="8229600" cy="1124744"/>
          </a:xfrm>
        </p:spPr>
        <p:txBody>
          <a:bodyPr/>
          <a:lstStyle/>
          <a:p>
            <a:r>
              <a:rPr lang="en-IN" smtClean="0"/>
              <a:t> </a:t>
            </a:r>
            <a:r>
              <a:rPr lang="en-IN" smtClean="0">
                <a:solidFill>
                  <a:srgbClr val="FFFF00"/>
                </a:solidFill>
              </a:rPr>
              <a:t>New Central Diaphragm</a:t>
            </a:r>
            <a:endParaRPr lang="en-IN" dirty="0">
              <a:solidFill>
                <a:srgbClr val="FFFF00"/>
              </a:solidFill>
            </a:endParaRPr>
          </a:p>
        </p:txBody>
      </p:sp>
      <p:pic>
        <p:nvPicPr>
          <p:cNvPr id="151554" name="Picture 2" descr="C:\Users\nv\OneDrive - India-TMT Coordination Centre\ITCC\Central diaphragm NEW\Marony\2018-06-14_21-31-01.png"/>
          <p:cNvPicPr>
            <a:picLocks noGrp="1" noChangeAspect="1" noChangeArrowheads="1"/>
          </p:cNvPicPr>
          <p:nvPr>
            <p:ph idx="4294967295"/>
          </p:nvPr>
        </p:nvPicPr>
        <p:blipFill>
          <a:blip r:embed="rId3" cstate="print">
            <a:lum bright="-18000" contrast="12000"/>
          </a:blip>
          <a:srcRect l="10655" t="4127" r="7149"/>
          <a:stretch>
            <a:fillRect/>
          </a:stretch>
        </p:blipFill>
        <p:spPr bwMode="auto">
          <a:xfrm>
            <a:off x="251520" y="1916832"/>
            <a:ext cx="3888432" cy="3345235"/>
          </a:xfrm>
          <a:prstGeom prst="rect">
            <a:avLst/>
          </a:prstGeom>
          <a:noFill/>
        </p:spPr>
      </p:pic>
      <p:pic>
        <p:nvPicPr>
          <p:cNvPr id="151555" name="Picture 3" descr="C:\Users\nv\OneDrive - India-TMT Coordination Centre\ITCC\Central diaphragm NEW\Marony\2018-06-14_21-30-42.png"/>
          <p:cNvPicPr>
            <a:picLocks noChangeAspect="1" noChangeArrowheads="1"/>
          </p:cNvPicPr>
          <p:nvPr/>
        </p:nvPicPr>
        <p:blipFill>
          <a:blip r:embed="rId4" cstate="print">
            <a:lum bright="-20000" contrast="40000"/>
          </a:blip>
          <a:srcRect l="5756" t="18144" r="7904" b="9282"/>
          <a:stretch>
            <a:fillRect/>
          </a:stretch>
        </p:blipFill>
        <p:spPr bwMode="auto">
          <a:xfrm rot="243101">
            <a:off x="4431982" y="1274499"/>
            <a:ext cx="4320480" cy="2304256"/>
          </a:xfrm>
          <a:prstGeom prst="rect">
            <a:avLst/>
          </a:prstGeom>
          <a:noFill/>
        </p:spPr>
      </p:pic>
      <p:pic>
        <p:nvPicPr>
          <p:cNvPr id="151556" name="Picture 4" descr="C:\Users\nv\OneDrive - India-TMT Coordination Centre\ITCC\Central diaphragm NEW\Marony\Close up .png"/>
          <p:cNvPicPr>
            <a:picLocks noChangeAspect="1" noChangeArrowheads="1"/>
          </p:cNvPicPr>
          <p:nvPr/>
        </p:nvPicPr>
        <p:blipFill>
          <a:blip r:embed="rId5" cstate="print">
            <a:lum bright="-20000" contrast="9000"/>
          </a:blip>
          <a:srcRect l="1677" t="10398" r="6095"/>
          <a:stretch>
            <a:fillRect/>
          </a:stretch>
        </p:blipFill>
        <p:spPr bwMode="auto">
          <a:xfrm>
            <a:off x="4716016" y="4221088"/>
            <a:ext cx="3960440" cy="2482156"/>
          </a:xfrm>
          <a:prstGeom prst="rect">
            <a:avLst/>
          </a:prstGeom>
          <a:noFill/>
        </p:spPr>
      </p:pic>
      <p:grpSp>
        <p:nvGrpSpPr>
          <p:cNvPr id="33" name="Group 32"/>
          <p:cNvGrpSpPr/>
          <p:nvPr/>
        </p:nvGrpSpPr>
        <p:grpSpPr>
          <a:xfrm>
            <a:off x="4644008" y="764704"/>
            <a:ext cx="4499992" cy="2304256"/>
            <a:chOff x="4644008" y="764704"/>
            <a:chExt cx="4499992" cy="2304256"/>
          </a:xfrm>
        </p:grpSpPr>
        <p:cxnSp>
          <p:nvCxnSpPr>
            <p:cNvPr id="9" name="Straight Connector 8"/>
            <p:cNvCxnSpPr/>
            <p:nvPr/>
          </p:nvCxnSpPr>
          <p:spPr>
            <a:xfrm>
              <a:off x="4644008" y="908720"/>
              <a:ext cx="0" cy="1368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60432" y="764704"/>
              <a:ext cx="0" cy="1656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1" idx="1"/>
            </p:cNvCxnSpPr>
            <p:nvPr/>
          </p:nvCxnSpPr>
          <p:spPr>
            <a:xfrm flipH="1">
              <a:off x="4644008" y="1036767"/>
              <a:ext cx="1224136" cy="159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164288" y="1052736"/>
              <a:ext cx="129614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56605" y="2348880"/>
              <a:ext cx="787395" cy="369332"/>
            </a:xfrm>
            <a:prstGeom prst="rect">
              <a:avLst/>
            </a:prstGeom>
            <a:noFill/>
          </p:spPr>
          <p:txBody>
            <a:bodyPr wrap="none" rtlCol="0">
              <a:spAutoFit/>
            </a:bodyPr>
            <a:lstStyle/>
            <a:p>
              <a:r>
                <a:rPr lang="en-IN" dirty="0" smtClean="0"/>
                <a:t>11mm</a:t>
              </a:r>
              <a:endParaRPr lang="en-IN" dirty="0"/>
            </a:p>
          </p:txBody>
        </p:sp>
        <p:sp>
          <p:nvSpPr>
            <p:cNvPr id="21" name="TextBox 20"/>
            <p:cNvSpPr txBox="1"/>
            <p:nvPr/>
          </p:nvSpPr>
          <p:spPr>
            <a:xfrm>
              <a:off x="5868144" y="836712"/>
              <a:ext cx="1348446" cy="400110"/>
            </a:xfrm>
            <a:prstGeom prst="rect">
              <a:avLst/>
            </a:prstGeom>
            <a:noFill/>
          </p:spPr>
          <p:txBody>
            <a:bodyPr wrap="none" rtlCol="0">
              <a:spAutoFit/>
            </a:bodyPr>
            <a:lstStyle/>
            <a:p>
              <a:r>
                <a:rPr lang="en-IN" sz="2000" dirty="0" smtClean="0"/>
                <a:t>Ø155.5mm</a:t>
              </a:r>
              <a:endParaRPr lang="en-IN" sz="2000" dirty="0"/>
            </a:p>
          </p:txBody>
        </p:sp>
        <p:cxnSp>
          <p:nvCxnSpPr>
            <p:cNvPr id="24" name="Straight Connector 23"/>
            <p:cNvCxnSpPr/>
            <p:nvPr/>
          </p:nvCxnSpPr>
          <p:spPr>
            <a:xfrm>
              <a:off x="8460432" y="2348880"/>
              <a:ext cx="504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60432" y="2708920"/>
              <a:ext cx="504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604448" y="1844824"/>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8604448" y="2708920"/>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467544" y="5589240"/>
            <a:ext cx="3816424" cy="400110"/>
          </a:xfrm>
          <a:prstGeom prst="rect">
            <a:avLst/>
          </a:prstGeom>
          <a:noFill/>
        </p:spPr>
        <p:txBody>
          <a:bodyPr wrap="square" rtlCol="0">
            <a:spAutoFit/>
          </a:bodyPr>
          <a:lstStyle/>
          <a:p>
            <a:r>
              <a:rPr lang="en-IN" sz="2000" b="1" dirty="0" smtClean="0"/>
              <a:t>Middle thin section is 0.4 ± 0.025</a:t>
            </a:r>
            <a:endParaRPr lang="en-IN" sz="2000" b="1" dirty="0"/>
          </a:p>
        </p:txBody>
      </p:sp>
      <p:sp>
        <p:nvSpPr>
          <p:cNvPr id="18" name="Rectangle 17"/>
          <p:cNvSpPr/>
          <p:nvPr/>
        </p:nvSpPr>
        <p:spPr>
          <a:xfrm>
            <a:off x="1619672" y="0"/>
            <a:ext cx="2448272" cy="400110"/>
          </a:xfrm>
          <a:prstGeom prst="rect">
            <a:avLst/>
          </a:prstGeom>
        </p:spPr>
        <p:txBody>
          <a:bodyPr wrap="square">
            <a:spAutoFit/>
          </a:bodyPr>
          <a:lstStyle/>
          <a:p>
            <a:r>
              <a:rPr lang="en-IN" sz="2000" b="1" dirty="0" smtClean="0">
                <a:solidFill>
                  <a:schemeClr val="bg1"/>
                </a:solidFill>
              </a:rPr>
              <a:t>SSA Components</a:t>
            </a:r>
            <a:endParaRPr lang="en-IN" sz="2000"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260648"/>
            <a:ext cx="6768752" cy="646331"/>
          </a:xfrm>
          <a:prstGeom prst="rect">
            <a:avLst/>
          </a:prstGeom>
          <a:noFill/>
        </p:spPr>
        <p:txBody>
          <a:bodyPr wrap="square" rtlCol="0">
            <a:spAutoFit/>
          </a:bodyPr>
          <a:lstStyle/>
          <a:p>
            <a:r>
              <a:rPr lang="en-IN" sz="3600" dirty="0" smtClean="0">
                <a:solidFill>
                  <a:srgbClr val="FFFF00"/>
                </a:solidFill>
              </a:rPr>
              <a:t>Warping Harness (Leaf springs)</a:t>
            </a:r>
            <a:endParaRPr lang="en-IN" sz="3600" dirty="0">
              <a:solidFill>
                <a:srgbClr val="FFFF00"/>
              </a:solidFill>
            </a:endParaRPr>
          </a:p>
        </p:txBody>
      </p:sp>
      <p:pic>
        <p:nvPicPr>
          <p:cNvPr id="3" name="Picture 2" descr="leaf spring test condencing cycle.jpeg"/>
          <p:cNvPicPr>
            <a:picLocks noChangeAspect="1"/>
          </p:cNvPicPr>
          <p:nvPr/>
        </p:nvPicPr>
        <p:blipFill>
          <a:blip r:embed="rId3" cstate="print"/>
          <a:srcRect l="24244"/>
          <a:stretch>
            <a:fillRect/>
          </a:stretch>
        </p:blipFill>
        <p:spPr>
          <a:xfrm>
            <a:off x="6712756" y="1196752"/>
            <a:ext cx="2087177" cy="3240360"/>
          </a:xfrm>
          <a:prstGeom prst="rect">
            <a:avLst/>
          </a:prstGeom>
        </p:spPr>
      </p:pic>
      <p:sp>
        <p:nvSpPr>
          <p:cNvPr id="4" name="TextBox 3"/>
          <p:cNvSpPr txBox="1"/>
          <p:nvPr/>
        </p:nvSpPr>
        <p:spPr>
          <a:xfrm>
            <a:off x="6660232" y="908720"/>
            <a:ext cx="1995290" cy="369332"/>
          </a:xfrm>
          <a:prstGeom prst="rect">
            <a:avLst/>
          </a:prstGeom>
          <a:noFill/>
        </p:spPr>
        <p:txBody>
          <a:bodyPr wrap="none" rtlCol="0">
            <a:spAutoFit/>
          </a:bodyPr>
          <a:lstStyle/>
          <a:p>
            <a:r>
              <a:rPr lang="en-IN" dirty="0" smtClean="0"/>
              <a:t>Condensation   test</a:t>
            </a:r>
            <a:endParaRPr lang="en-IN" dirty="0"/>
          </a:p>
        </p:txBody>
      </p:sp>
      <p:pic>
        <p:nvPicPr>
          <p:cNvPr id="5" name="Picture 4" descr="WhatsApp Image 2019-09-12 at 12.39.17 AM.jpeg"/>
          <p:cNvPicPr>
            <a:picLocks noChangeAspect="1"/>
          </p:cNvPicPr>
          <p:nvPr/>
        </p:nvPicPr>
        <p:blipFill>
          <a:blip r:embed="rId4" cstate="print"/>
          <a:srcRect l="6810"/>
          <a:stretch>
            <a:fillRect/>
          </a:stretch>
        </p:blipFill>
        <p:spPr>
          <a:xfrm>
            <a:off x="6660232" y="4581128"/>
            <a:ext cx="2359364" cy="1898829"/>
          </a:xfrm>
          <a:prstGeom prst="rect">
            <a:avLst/>
          </a:prstGeom>
        </p:spPr>
      </p:pic>
      <p:pic>
        <p:nvPicPr>
          <p:cNvPr id="8" name="Grafik 7"/>
          <p:cNvPicPr/>
          <p:nvPr/>
        </p:nvPicPr>
        <p:blipFill>
          <a:blip r:embed="rId5" cstate="print"/>
          <a:stretch>
            <a:fillRect/>
          </a:stretch>
        </p:blipFill>
        <p:spPr>
          <a:xfrm>
            <a:off x="971600" y="3573016"/>
            <a:ext cx="2274570" cy="2974975"/>
          </a:xfrm>
          <a:prstGeom prst="rect">
            <a:avLst/>
          </a:prstGeom>
        </p:spPr>
      </p:pic>
      <p:pic>
        <p:nvPicPr>
          <p:cNvPr id="5122" name="Picture 2"/>
          <p:cNvPicPr>
            <a:picLocks noChangeAspect="1" noChangeArrowheads="1"/>
          </p:cNvPicPr>
          <p:nvPr/>
        </p:nvPicPr>
        <p:blipFill>
          <a:blip r:embed="rId6" cstate="print"/>
          <a:srcRect/>
          <a:stretch>
            <a:fillRect/>
          </a:stretch>
        </p:blipFill>
        <p:spPr bwMode="auto">
          <a:xfrm rot="16200000">
            <a:off x="3037074" y="2443645"/>
            <a:ext cx="4752528" cy="2258741"/>
          </a:xfrm>
          <a:prstGeom prst="rect">
            <a:avLst/>
          </a:prstGeom>
          <a:noFill/>
          <a:ln w="15875">
            <a:solidFill>
              <a:schemeClr val="bg2">
                <a:lumMod val="50000"/>
              </a:schemeClr>
            </a:solidFill>
            <a:miter lim="800000"/>
            <a:headEnd/>
            <a:tailEnd/>
          </a:ln>
        </p:spPr>
      </p:pic>
      <p:pic>
        <p:nvPicPr>
          <p:cNvPr id="5123" name="Picture 3"/>
          <p:cNvPicPr>
            <a:picLocks noChangeAspect="1" noChangeArrowheads="1"/>
          </p:cNvPicPr>
          <p:nvPr/>
        </p:nvPicPr>
        <p:blipFill>
          <a:blip r:embed="rId7" cstate="print"/>
          <a:srcRect/>
          <a:stretch>
            <a:fillRect/>
          </a:stretch>
        </p:blipFill>
        <p:spPr bwMode="auto">
          <a:xfrm>
            <a:off x="179512" y="1196752"/>
            <a:ext cx="4009793" cy="2160240"/>
          </a:xfrm>
          <a:prstGeom prst="rect">
            <a:avLst/>
          </a:prstGeom>
          <a:noFill/>
          <a:ln w="15875">
            <a:solidFill>
              <a:schemeClr val="bg2">
                <a:lumMod val="50000"/>
              </a:schemeClr>
            </a:solidFill>
            <a:miter lim="800000"/>
            <a:headEnd/>
            <a:tailEnd/>
          </a:ln>
        </p:spPr>
      </p:pic>
      <p:sp>
        <p:nvSpPr>
          <p:cNvPr id="9" name="Rectangle 8"/>
          <p:cNvSpPr/>
          <p:nvPr/>
        </p:nvSpPr>
        <p:spPr>
          <a:xfrm>
            <a:off x="1475656" y="0"/>
            <a:ext cx="1803571" cy="369332"/>
          </a:xfrm>
          <a:prstGeom prst="rect">
            <a:avLst/>
          </a:prstGeom>
        </p:spPr>
        <p:txBody>
          <a:bodyPr wrap="none">
            <a:spAutoFit/>
          </a:bodyPr>
          <a:lstStyle/>
          <a:p>
            <a:r>
              <a:rPr lang="en-IN" b="1" dirty="0" smtClean="0">
                <a:solidFill>
                  <a:schemeClr val="bg1"/>
                </a:solidFill>
              </a:rPr>
              <a:t>SSA Components</a:t>
            </a:r>
            <a:endParaRPr lang="en-IN"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5616" y="188640"/>
            <a:ext cx="6995120" cy="706090"/>
          </a:xfrm>
        </p:spPr>
        <p:txBody>
          <a:bodyPr>
            <a:normAutofit fontScale="90000"/>
          </a:bodyPr>
          <a:lstStyle/>
          <a:p>
            <a:r>
              <a:rPr lang="en-IN" dirty="0" smtClean="0">
                <a:solidFill>
                  <a:srgbClr val="FFFF00"/>
                </a:solidFill>
              </a:rPr>
              <a:t>Assembled Actuator –P2E</a:t>
            </a:r>
            <a:endParaRPr lang="en-IN" dirty="0">
              <a:solidFill>
                <a:srgbClr val="FFFF00"/>
              </a:solidFill>
            </a:endParaRPr>
          </a:p>
        </p:txBody>
      </p:sp>
      <p:pic>
        <p:nvPicPr>
          <p:cNvPr id="152578" name="Picture 2"/>
          <p:cNvPicPr>
            <a:picLocks noGrp="1" noChangeAspect="1" noChangeArrowheads="1"/>
          </p:cNvPicPr>
          <p:nvPr>
            <p:ph idx="4294967295"/>
          </p:nvPr>
        </p:nvPicPr>
        <p:blipFill>
          <a:blip r:embed="rId2" cstate="print">
            <a:lum bright="-10000" contrast="28000"/>
          </a:blip>
          <a:srcRect l="64817" t="24147" r="8876" b="36722"/>
          <a:stretch>
            <a:fillRect/>
          </a:stretch>
        </p:blipFill>
        <p:spPr bwMode="auto">
          <a:xfrm>
            <a:off x="395536" y="980728"/>
            <a:ext cx="6624736" cy="5356170"/>
          </a:xfrm>
          <a:prstGeom prst="rect">
            <a:avLst/>
          </a:prstGeom>
          <a:noFill/>
          <a:ln w="9525">
            <a:noFill/>
            <a:miter lim="800000"/>
            <a:headEnd/>
            <a:tailEnd/>
          </a:ln>
        </p:spPr>
      </p:pic>
      <p:sp>
        <p:nvSpPr>
          <p:cNvPr id="4" name="TextBox 3"/>
          <p:cNvSpPr txBox="1"/>
          <p:nvPr/>
        </p:nvSpPr>
        <p:spPr>
          <a:xfrm>
            <a:off x="467544" y="6309320"/>
            <a:ext cx="7391062" cy="400110"/>
          </a:xfrm>
          <a:prstGeom prst="rect">
            <a:avLst/>
          </a:prstGeom>
          <a:noFill/>
        </p:spPr>
        <p:txBody>
          <a:bodyPr wrap="none" rtlCol="0">
            <a:spAutoFit/>
          </a:bodyPr>
          <a:lstStyle/>
          <a:p>
            <a:r>
              <a:rPr lang="en-IN" sz="2000" b="1" dirty="0" smtClean="0"/>
              <a:t>20 Actuators  manufactured by 4 vendors supplied and are qualified</a:t>
            </a:r>
            <a:endParaRPr lang="en-IN" sz="2000" b="1" dirty="0"/>
          </a:p>
        </p:txBody>
      </p:sp>
      <p:sp>
        <p:nvSpPr>
          <p:cNvPr id="5" name="TextBox 4"/>
          <p:cNvSpPr txBox="1"/>
          <p:nvPr/>
        </p:nvSpPr>
        <p:spPr>
          <a:xfrm>
            <a:off x="7236296" y="2636912"/>
            <a:ext cx="1882054" cy="1015663"/>
          </a:xfrm>
          <a:prstGeom prst="rect">
            <a:avLst/>
          </a:prstGeom>
          <a:noFill/>
        </p:spPr>
        <p:txBody>
          <a:bodyPr wrap="none" rtlCol="0">
            <a:spAutoFit/>
          </a:bodyPr>
          <a:lstStyle/>
          <a:p>
            <a:r>
              <a:rPr lang="en-IN" sz="2000" dirty="0" smtClean="0"/>
              <a:t>To be supplied </a:t>
            </a:r>
          </a:p>
          <a:p>
            <a:r>
              <a:rPr lang="en-IN" sz="2000" dirty="0" smtClean="0"/>
              <a:t>1476+ spares 60</a:t>
            </a:r>
          </a:p>
          <a:p>
            <a:r>
              <a:rPr lang="en-IN" sz="2000" dirty="0" smtClean="0"/>
              <a:t>Total =1536</a:t>
            </a:r>
            <a:endParaRPr lang="en-IN"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0"/>
            <a:ext cx="8229600" cy="908720"/>
          </a:xfrm>
        </p:spPr>
        <p:txBody>
          <a:bodyPr>
            <a:normAutofit/>
          </a:bodyPr>
          <a:lstStyle/>
          <a:p>
            <a:r>
              <a:rPr lang="en-IN" sz="3600" dirty="0" smtClean="0">
                <a:solidFill>
                  <a:srgbClr val="FFFF00"/>
                </a:solidFill>
              </a:rPr>
              <a:t>Thirty Meter Telescope (TMT)</a:t>
            </a:r>
            <a:endParaRPr lang="en-IN" sz="3600" dirty="0">
              <a:solidFill>
                <a:srgbClr val="FFFF00"/>
              </a:solidFill>
            </a:endParaRPr>
          </a:p>
        </p:txBody>
      </p:sp>
      <p:pic>
        <p:nvPicPr>
          <p:cNvPr id="13314" name="Picture 2"/>
          <p:cNvPicPr>
            <a:picLocks noGrp="1" noChangeAspect="1" noChangeArrowheads="1"/>
          </p:cNvPicPr>
          <p:nvPr>
            <p:ph idx="4294967295"/>
          </p:nvPr>
        </p:nvPicPr>
        <p:blipFill>
          <a:blip r:embed="rId3" cstate="print"/>
          <a:stretch>
            <a:fillRect/>
          </a:stretch>
        </p:blipFill>
        <p:spPr bwMode="auto">
          <a:xfrm>
            <a:off x="658206" y="973371"/>
            <a:ext cx="8162266" cy="55519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0"/>
            <a:ext cx="4032448" cy="646331"/>
          </a:xfrm>
          <a:prstGeom prst="rect">
            <a:avLst/>
          </a:prstGeom>
          <a:noFill/>
        </p:spPr>
        <p:txBody>
          <a:bodyPr wrap="square" rtlCol="0">
            <a:spAutoFit/>
          </a:bodyPr>
          <a:lstStyle/>
          <a:p>
            <a:r>
              <a:rPr lang="en-IN" sz="3600" b="1" dirty="0" smtClean="0">
                <a:solidFill>
                  <a:srgbClr val="FFFF00"/>
                </a:solidFill>
              </a:rPr>
              <a:t>Edge sensors</a:t>
            </a:r>
            <a:endParaRPr lang="en-IN" sz="3600" b="1" dirty="0">
              <a:solidFill>
                <a:srgbClr val="FFFF00"/>
              </a:solidFill>
            </a:endParaRPr>
          </a:p>
        </p:txBody>
      </p:sp>
      <p:pic>
        <p:nvPicPr>
          <p:cNvPr id="3" name="Content Placeholder 4" descr="D:\PROJECT\official\IIA\presentation\presentation stuff\boards.png"/>
          <p:cNvPicPr>
            <a:picLocks noChangeAspect="1" noChangeArrowheads="1"/>
          </p:cNvPicPr>
          <p:nvPr/>
        </p:nvPicPr>
        <p:blipFill>
          <a:blip r:embed="rId3" cstate="print"/>
          <a:srcRect/>
          <a:stretch>
            <a:fillRect/>
          </a:stretch>
        </p:blipFill>
        <p:spPr bwMode="auto">
          <a:xfrm>
            <a:off x="899592" y="2204864"/>
            <a:ext cx="4038600" cy="3901082"/>
          </a:xfrm>
          <a:prstGeom prst="rect">
            <a:avLst/>
          </a:prstGeom>
          <a:noFill/>
          <a:ln w="9525">
            <a:noFill/>
            <a:miter lim="800000"/>
            <a:headEnd/>
            <a:tailEnd/>
          </a:ln>
        </p:spPr>
      </p:pic>
      <p:sp>
        <p:nvSpPr>
          <p:cNvPr id="4" name="Rectangle 3"/>
          <p:cNvSpPr/>
          <p:nvPr/>
        </p:nvSpPr>
        <p:spPr>
          <a:xfrm>
            <a:off x="683568" y="1268760"/>
            <a:ext cx="4896544" cy="1200329"/>
          </a:xfrm>
          <a:prstGeom prst="rect">
            <a:avLst/>
          </a:prstGeom>
        </p:spPr>
        <p:txBody>
          <a:bodyPr wrap="square">
            <a:spAutoFit/>
          </a:bodyPr>
          <a:lstStyle/>
          <a:p>
            <a:pPr algn="just">
              <a:buFont typeface="Wingdings" pitchFamily="2" charset="2"/>
              <a:buChar char="§"/>
            </a:pPr>
            <a:r>
              <a:rPr lang="en-IN" dirty="0" smtClean="0">
                <a:solidFill>
                  <a:srgbClr val="663300"/>
                </a:solidFill>
                <a:latin typeface="Arial" pitchFamily="34" charset="0"/>
                <a:cs typeface="Arial" pitchFamily="34" charset="0"/>
              </a:rPr>
              <a:t>  Capacitive Parallel Plate technology </a:t>
            </a:r>
          </a:p>
          <a:p>
            <a:pPr algn="just">
              <a:buFont typeface="Wingdings" pitchFamily="2" charset="2"/>
              <a:buChar char="§"/>
            </a:pPr>
            <a:r>
              <a:rPr lang="en-IN" dirty="0" smtClean="0">
                <a:solidFill>
                  <a:srgbClr val="663300"/>
                </a:solidFill>
                <a:latin typeface="Arial" pitchFamily="34" charset="0"/>
                <a:cs typeface="Arial" pitchFamily="34" charset="0"/>
              </a:rPr>
              <a:t>  Air as Dielectric medium. </a:t>
            </a:r>
          </a:p>
          <a:p>
            <a:pPr algn="just">
              <a:buFont typeface="Wingdings" pitchFamily="2" charset="2"/>
              <a:buChar char="§"/>
            </a:pPr>
            <a:r>
              <a:rPr lang="en-IN" dirty="0" smtClean="0">
                <a:solidFill>
                  <a:srgbClr val="663300"/>
                </a:solidFill>
                <a:latin typeface="Arial" pitchFamily="34" charset="0"/>
                <a:cs typeface="Arial" pitchFamily="34" charset="0"/>
              </a:rPr>
              <a:t>  High precision contact-less measurement</a:t>
            </a:r>
          </a:p>
          <a:p>
            <a:pPr algn="just"/>
            <a:endParaRPr lang="en-IN" dirty="0" smtClean="0">
              <a:latin typeface="Arial" pitchFamily="34" charset="0"/>
              <a:cs typeface="Arial" pitchFamily="34" charset="0"/>
            </a:endParaRPr>
          </a:p>
        </p:txBody>
      </p:sp>
      <p:sp>
        <p:nvSpPr>
          <p:cNvPr id="5" name="Subtitle 9"/>
          <p:cNvSpPr txBox="1">
            <a:spLocks/>
          </p:cNvSpPr>
          <p:nvPr/>
        </p:nvSpPr>
        <p:spPr>
          <a:xfrm>
            <a:off x="5220072" y="3717032"/>
            <a:ext cx="3657600" cy="2834283"/>
          </a:xfrm>
          <a:prstGeom prst="rect">
            <a:avLst/>
          </a:prstGeom>
        </p:spPr>
        <p:txBody>
          <a:bodyPr>
            <a:normAutofit/>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IN"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73038" marR="0" lvl="0" indent="-173038"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IN" dirty="0" smtClean="0">
                <a:solidFill>
                  <a:srgbClr val="660066"/>
                </a:solidFill>
                <a:latin typeface="Arial" pitchFamily="34" charset="0"/>
                <a:cs typeface="Arial" pitchFamily="34" charset="0"/>
              </a:rPr>
              <a:t>A</a:t>
            </a:r>
            <a:r>
              <a:rPr kumimoji="0" lang="en-IN" sz="1800" b="0" i="0" u="none" strike="noStrike" kern="1200" cap="none" spc="0" normalizeH="0" baseline="0" noProof="0" dirty="0" smtClean="0">
                <a:ln>
                  <a:noFill/>
                </a:ln>
                <a:solidFill>
                  <a:srgbClr val="660066"/>
                </a:solidFill>
                <a:effectLst/>
                <a:uLnTx/>
                <a:uFillTx/>
                <a:latin typeface="Arial" pitchFamily="34" charset="0"/>
                <a:ea typeface="+mn-ea"/>
                <a:cs typeface="Arial" pitchFamily="34" charset="0"/>
              </a:rPr>
              <a:t> </a:t>
            </a:r>
            <a:r>
              <a:rPr kumimoji="0" lang="en-IN" sz="1800" b="1" i="0" u="none" strike="noStrike" kern="1200" cap="none" spc="0" normalizeH="0" baseline="0" noProof="0" dirty="0" smtClean="0">
                <a:ln>
                  <a:noFill/>
                </a:ln>
                <a:solidFill>
                  <a:srgbClr val="660066"/>
                </a:solidFill>
                <a:effectLst/>
                <a:uLnTx/>
                <a:uFillTx/>
                <a:latin typeface="Arial" pitchFamily="34" charset="0"/>
                <a:ea typeface="+mn-ea"/>
                <a:cs typeface="Arial" pitchFamily="34" charset="0"/>
              </a:rPr>
              <a:t>Drive Half </a:t>
            </a:r>
            <a:r>
              <a:rPr kumimoji="0" lang="en-IN" sz="1800" b="0" i="0" u="none" strike="noStrike" kern="1200" cap="none" spc="0" normalizeH="0" baseline="0" noProof="0" dirty="0" smtClean="0">
                <a:ln>
                  <a:noFill/>
                </a:ln>
                <a:solidFill>
                  <a:srgbClr val="660066"/>
                </a:solidFill>
                <a:effectLst/>
                <a:uLnTx/>
                <a:uFillTx/>
                <a:latin typeface="Arial" pitchFamily="34" charset="0"/>
                <a:ea typeface="+mn-ea"/>
                <a:cs typeface="Arial" pitchFamily="34" charset="0"/>
              </a:rPr>
              <a:t>(or transmitter) mounted on one Segment edge and a</a:t>
            </a:r>
          </a:p>
          <a:p>
            <a:pPr marL="173038" marR="0" lvl="0" indent="-173038"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N" sz="1800" b="0" i="0" u="none" strike="noStrike" kern="1200" cap="none" spc="0" normalizeH="0" baseline="0" noProof="0" dirty="0" smtClean="0">
                <a:ln>
                  <a:noFill/>
                </a:ln>
                <a:solidFill>
                  <a:srgbClr val="660066"/>
                </a:solidFill>
                <a:effectLst/>
                <a:uLnTx/>
                <a:uFillTx/>
                <a:latin typeface="Arial" pitchFamily="34" charset="0"/>
                <a:ea typeface="+mn-ea"/>
                <a:cs typeface="Arial" pitchFamily="34" charset="0"/>
              </a:rPr>
              <a:t>Mating </a:t>
            </a:r>
            <a:r>
              <a:rPr kumimoji="0" lang="en-IN" sz="1800" b="1" i="0" u="none" strike="noStrike" kern="1200" cap="none" spc="0" normalizeH="0" baseline="0" noProof="0" dirty="0" smtClean="0">
                <a:ln>
                  <a:noFill/>
                </a:ln>
                <a:solidFill>
                  <a:srgbClr val="660066"/>
                </a:solidFill>
                <a:effectLst/>
                <a:uLnTx/>
                <a:uFillTx/>
                <a:latin typeface="Arial" pitchFamily="34" charset="0"/>
                <a:ea typeface="+mn-ea"/>
                <a:cs typeface="Arial" pitchFamily="34" charset="0"/>
              </a:rPr>
              <a:t>Sense Half </a:t>
            </a:r>
            <a:r>
              <a:rPr kumimoji="0" lang="en-IN" sz="1800" b="0" i="0" u="none" strike="noStrike" kern="1200" cap="none" spc="0" normalizeH="0" baseline="0" noProof="0" dirty="0" smtClean="0">
                <a:ln>
                  <a:noFill/>
                </a:ln>
                <a:solidFill>
                  <a:srgbClr val="660066"/>
                </a:solidFill>
                <a:effectLst/>
                <a:uLnTx/>
                <a:uFillTx/>
                <a:latin typeface="Arial" pitchFamily="34" charset="0"/>
                <a:ea typeface="+mn-ea"/>
                <a:cs typeface="Arial" pitchFamily="34" charset="0"/>
              </a:rPr>
              <a:t>(or receiver) mounted on a neighbouring Segment edge. </a:t>
            </a:r>
          </a:p>
          <a:p>
            <a:pPr marL="173038" lvl="0" indent="-173038" algn="just">
              <a:spcBef>
                <a:spcPct val="20000"/>
              </a:spcBef>
              <a:buFont typeface="Arial" pitchFamily="34" charset="0"/>
              <a:buChar char="•"/>
            </a:pPr>
            <a:r>
              <a:rPr lang="en-IN" dirty="0" err="1" smtClean="0">
                <a:solidFill>
                  <a:srgbClr val="660066"/>
                </a:solidFill>
                <a:latin typeface="Arial" pitchFamily="34" charset="0"/>
                <a:cs typeface="Arial" pitchFamily="34" charset="0"/>
              </a:rPr>
              <a:t>Ohara</a:t>
            </a:r>
            <a:r>
              <a:rPr lang="en-IN" dirty="0" smtClean="0">
                <a:solidFill>
                  <a:srgbClr val="660066"/>
                </a:solidFill>
                <a:latin typeface="Arial" pitchFamily="34" charset="0"/>
                <a:cs typeface="Arial" pitchFamily="34" charset="0"/>
              </a:rPr>
              <a:t> </a:t>
            </a:r>
            <a:r>
              <a:rPr lang="en-IN" dirty="0" err="1" smtClean="0">
                <a:solidFill>
                  <a:srgbClr val="660066"/>
                </a:solidFill>
                <a:latin typeface="Arial" pitchFamily="34" charset="0"/>
                <a:cs typeface="Arial" pitchFamily="34" charset="0"/>
              </a:rPr>
              <a:t>Clearceram</a:t>
            </a:r>
            <a:r>
              <a:rPr lang="en-IN" dirty="0" smtClean="0">
                <a:solidFill>
                  <a:srgbClr val="660066"/>
                </a:solidFill>
                <a:latin typeface="Arial" pitchFamily="34" charset="0"/>
                <a:cs typeface="Arial" pitchFamily="34" charset="0"/>
              </a:rPr>
              <a:t> Z HS Material</a:t>
            </a:r>
            <a:endParaRPr kumimoji="0" lang="en-IN" sz="1800" b="1" i="0" u="none" strike="noStrike" kern="1200" cap="none" spc="0" normalizeH="0" baseline="0" noProof="0" dirty="0">
              <a:ln>
                <a:noFill/>
              </a:ln>
              <a:solidFill>
                <a:srgbClr val="660066"/>
              </a:solidFill>
              <a:effectLst/>
              <a:uLnTx/>
              <a:uFillTx/>
              <a:latin typeface="+mn-lt"/>
              <a:ea typeface="+mn-ea"/>
              <a:cs typeface="+mn-cs"/>
            </a:endParaRPr>
          </a:p>
        </p:txBody>
      </p:sp>
      <p:pic>
        <p:nvPicPr>
          <p:cNvPr id="6146" name="Picture 2"/>
          <p:cNvPicPr>
            <a:picLocks noChangeAspect="1" noChangeArrowheads="1"/>
          </p:cNvPicPr>
          <p:nvPr/>
        </p:nvPicPr>
        <p:blipFill>
          <a:blip r:embed="rId4" cstate="print"/>
          <a:srcRect/>
          <a:stretch>
            <a:fillRect/>
          </a:stretch>
        </p:blipFill>
        <p:spPr bwMode="auto">
          <a:xfrm>
            <a:off x="5580112" y="908720"/>
            <a:ext cx="3333353" cy="2605547"/>
          </a:xfrm>
          <a:prstGeom prst="rect">
            <a:avLst/>
          </a:prstGeom>
          <a:noFill/>
          <a:ln w="9525">
            <a:solidFill>
              <a:srgbClr val="002060"/>
            </a:solidFill>
            <a:miter lim="800000"/>
            <a:headEnd/>
            <a:tailEnd/>
          </a:ln>
        </p:spPr>
      </p:pic>
      <p:sp>
        <p:nvSpPr>
          <p:cNvPr id="7" name="TextBox 6"/>
          <p:cNvSpPr txBox="1"/>
          <p:nvPr/>
        </p:nvSpPr>
        <p:spPr>
          <a:xfrm>
            <a:off x="7524328" y="3212976"/>
            <a:ext cx="1411284" cy="369332"/>
          </a:xfrm>
          <a:prstGeom prst="rect">
            <a:avLst/>
          </a:prstGeom>
          <a:noFill/>
        </p:spPr>
        <p:txBody>
          <a:bodyPr wrap="none" rtlCol="0">
            <a:spAutoFit/>
          </a:bodyPr>
          <a:lstStyle/>
          <a:p>
            <a:r>
              <a:rPr lang="en-IN" dirty="0" smtClean="0">
                <a:solidFill>
                  <a:srgbClr val="002060"/>
                </a:solidFill>
              </a:rPr>
              <a:t>Edge Sensors</a:t>
            </a:r>
            <a:endParaRPr lang="en-IN" dirty="0">
              <a:solidFill>
                <a:srgbClr val="002060"/>
              </a:solidFill>
            </a:endParaRPr>
          </a:p>
        </p:txBody>
      </p:sp>
      <p:cxnSp>
        <p:nvCxnSpPr>
          <p:cNvPr id="9" name="Straight Arrow Connector 8"/>
          <p:cNvCxnSpPr>
            <a:stCxn id="7" idx="0"/>
          </p:cNvCxnSpPr>
          <p:nvPr/>
        </p:nvCxnSpPr>
        <p:spPr>
          <a:xfrm flipH="1" flipV="1">
            <a:off x="7524328" y="2276872"/>
            <a:ext cx="705642"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236296" y="3068960"/>
            <a:ext cx="36004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1"/>
          </p:cNvCxnSpPr>
          <p:nvPr/>
        </p:nvCxnSpPr>
        <p:spPr>
          <a:xfrm flipH="1" flipV="1">
            <a:off x="6516216" y="3212976"/>
            <a:ext cx="1008112"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71600" y="5373216"/>
            <a:ext cx="216024"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71600" y="3645024"/>
            <a:ext cx="216024"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43608" y="4797152"/>
            <a:ext cx="7200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43608" y="3717032"/>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99592" y="4437112"/>
            <a:ext cx="418704" cy="369332"/>
          </a:xfrm>
          <a:prstGeom prst="rect">
            <a:avLst/>
          </a:prstGeom>
          <a:noFill/>
        </p:spPr>
        <p:txBody>
          <a:bodyPr wrap="none" rtlCol="0">
            <a:spAutoFit/>
          </a:bodyPr>
          <a:lstStyle/>
          <a:p>
            <a:r>
              <a:rPr lang="en-IN" dirty="0" smtClean="0">
                <a:solidFill>
                  <a:srgbClr val="FFFF00"/>
                </a:solidFill>
              </a:rPr>
              <a:t>75</a:t>
            </a:r>
            <a:endParaRPr lang="en-IN" dirty="0">
              <a:solidFill>
                <a:srgbClr val="FFFF00"/>
              </a:solidFill>
            </a:endParaRPr>
          </a:p>
        </p:txBody>
      </p:sp>
      <p:sp>
        <p:nvSpPr>
          <p:cNvPr id="28" name="TextBox 27"/>
          <p:cNvSpPr txBox="1"/>
          <p:nvPr/>
        </p:nvSpPr>
        <p:spPr>
          <a:xfrm>
            <a:off x="899592" y="6211669"/>
            <a:ext cx="3816424" cy="646331"/>
          </a:xfrm>
          <a:prstGeom prst="rect">
            <a:avLst/>
          </a:prstGeom>
          <a:noFill/>
        </p:spPr>
        <p:txBody>
          <a:bodyPr wrap="square" rtlCol="0">
            <a:spAutoFit/>
          </a:bodyPr>
          <a:lstStyle/>
          <a:p>
            <a:r>
              <a:rPr lang="en-IN" dirty="0" smtClean="0"/>
              <a:t>Size: 50x75x25.54 mm </a:t>
            </a:r>
            <a:r>
              <a:rPr lang="en-IN" dirty="0" smtClean="0"/>
              <a:t>each ~1700nos</a:t>
            </a:r>
            <a:endParaRPr lang="en-IN" dirty="0" smtClean="0"/>
          </a:p>
          <a:p>
            <a:r>
              <a:rPr lang="en-IN" dirty="0" smtClean="0"/>
              <a:t>Gold  coating: 0.45 to0.55 µ thick </a:t>
            </a:r>
            <a:endParaRPr lang="en-IN" dirty="0"/>
          </a:p>
        </p:txBody>
      </p:sp>
      <p:sp>
        <p:nvSpPr>
          <p:cNvPr id="17" name="TextBox 16"/>
          <p:cNvSpPr txBox="1"/>
          <p:nvPr/>
        </p:nvSpPr>
        <p:spPr>
          <a:xfrm rot="20713910">
            <a:off x="1475656" y="2996952"/>
            <a:ext cx="418704" cy="369332"/>
          </a:xfrm>
          <a:prstGeom prst="rect">
            <a:avLst/>
          </a:prstGeom>
          <a:noFill/>
        </p:spPr>
        <p:txBody>
          <a:bodyPr wrap="none" rtlCol="0">
            <a:spAutoFit/>
          </a:bodyPr>
          <a:lstStyle/>
          <a:p>
            <a:r>
              <a:rPr lang="en-IN" dirty="0" smtClean="0">
                <a:solidFill>
                  <a:srgbClr val="FFFF00"/>
                </a:solidFill>
              </a:rPr>
              <a:t>50</a:t>
            </a:r>
            <a:endParaRPr lang="en-IN" dirty="0">
              <a:solidFill>
                <a:srgbClr val="FFFF00"/>
              </a:solidFill>
            </a:endParaRPr>
          </a:p>
        </p:txBody>
      </p:sp>
      <p:cxnSp>
        <p:nvCxnSpPr>
          <p:cNvPr id="19" name="Straight Arrow Connector 18"/>
          <p:cNvCxnSpPr>
            <a:stCxn id="17" idx="1"/>
          </p:cNvCxnSpPr>
          <p:nvPr/>
        </p:nvCxnSpPr>
        <p:spPr>
          <a:xfrm flipH="1">
            <a:off x="1043608" y="3234984"/>
            <a:ext cx="438964" cy="194016"/>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907704" y="2996952"/>
            <a:ext cx="288032" cy="10240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4294967295"/>
          </p:nvPr>
        </p:nvPicPr>
        <p:blipFill>
          <a:blip r:embed="rId3" cstate="print"/>
          <a:srcRect l="45925" t="47848" r="17532" b="16358"/>
          <a:stretch>
            <a:fillRect/>
          </a:stretch>
        </p:blipFill>
        <p:spPr bwMode="auto">
          <a:xfrm>
            <a:off x="4139952" y="4509120"/>
            <a:ext cx="4821211" cy="216024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48250" t="14083" r="28125" b="23155"/>
          <a:stretch>
            <a:fillRect/>
          </a:stretch>
        </p:blipFill>
        <p:spPr bwMode="auto">
          <a:xfrm>
            <a:off x="111098" y="1556792"/>
            <a:ext cx="3922856" cy="5085184"/>
          </a:xfrm>
          <a:prstGeom prst="rect">
            <a:avLst/>
          </a:prstGeom>
          <a:noFill/>
          <a:ln w="9525">
            <a:noFill/>
            <a:miter lim="800000"/>
            <a:headEnd/>
            <a:tailEnd/>
          </a:ln>
        </p:spPr>
      </p:pic>
      <p:sp>
        <p:nvSpPr>
          <p:cNvPr id="2" name="Title 1"/>
          <p:cNvSpPr>
            <a:spLocks noGrp="1"/>
          </p:cNvSpPr>
          <p:nvPr>
            <p:ph type="title" idx="4294967295"/>
          </p:nvPr>
        </p:nvSpPr>
        <p:spPr>
          <a:xfrm>
            <a:off x="683568" y="0"/>
            <a:ext cx="8229600" cy="908720"/>
          </a:xfrm>
        </p:spPr>
        <p:txBody>
          <a:bodyPr>
            <a:normAutofit/>
          </a:bodyPr>
          <a:lstStyle/>
          <a:p>
            <a:r>
              <a:rPr lang="en-US" sz="3600" b="1" dirty="0" smtClean="0">
                <a:solidFill>
                  <a:srgbClr val="FFFF00"/>
                </a:solidFill>
              </a:rPr>
              <a:t>Primary Mirror Segments Polishing</a:t>
            </a:r>
            <a:endParaRPr lang="en-IN" sz="3600" b="1" dirty="0"/>
          </a:p>
        </p:txBody>
      </p:sp>
      <p:sp>
        <p:nvSpPr>
          <p:cNvPr id="5" name="TextBox 4"/>
          <p:cNvSpPr txBox="1"/>
          <p:nvPr/>
        </p:nvSpPr>
        <p:spPr>
          <a:xfrm>
            <a:off x="3203848" y="6165304"/>
            <a:ext cx="792088" cy="369332"/>
          </a:xfrm>
          <a:prstGeom prst="rect">
            <a:avLst/>
          </a:prstGeom>
          <a:noFill/>
        </p:spPr>
        <p:txBody>
          <a:bodyPr wrap="square" rtlCol="0">
            <a:spAutoFit/>
          </a:bodyPr>
          <a:lstStyle/>
          <a:p>
            <a:r>
              <a:rPr lang="en-IN" dirty="0" smtClean="0">
                <a:solidFill>
                  <a:srgbClr val="FFFF00"/>
                </a:solidFill>
              </a:rPr>
              <a:t>F</a:t>
            </a:r>
            <a:r>
              <a:rPr lang="en-IN" baseline="-25000" dirty="0" smtClean="0">
                <a:solidFill>
                  <a:srgbClr val="FFFF00"/>
                </a:solidFill>
              </a:rPr>
              <a:t>in</a:t>
            </a:r>
            <a:r>
              <a:rPr lang="en-IN" dirty="0" smtClean="0">
                <a:solidFill>
                  <a:srgbClr val="FFFF00"/>
                </a:solidFill>
              </a:rPr>
              <a:t> </a:t>
            </a:r>
            <a:r>
              <a:rPr lang="en-IN" dirty="0" err="1" smtClean="0">
                <a:solidFill>
                  <a:srgbClr val="FFFF00"/>
                </a:solidFill>
              </a:rPr>
              <a:t>F</a:t>
            </a:r>
            <a:r>
              <a:rPr lang="en-IN" baseline="-25000" dirty="0" err="1" smtClean="0">
                <a:solidFill>
                  <a:srgbClr val="FFFF00"/>
                </a:solidFill>
              </a:rPr>
              <a:t>out</a:t>
            </a:r>
            <a:endParaRPr lang="en-IN" dirty="0">
              <a:solidFill>
                <a:srgbClr val="FFFF00"/>
              </a:solidFill>
            </a:endParaRPr>
          </a:p>
        </p:txBody>
      </p:sp>
      <p:sp>
        <p:nvSpPr>
          <p:cNvPr id="6" name="TextBox 5"/>
          <p:cNvSpPr txBox="1"/>
          <p:nvPr/>
        </p:nvSpPr>
        <p:spPr>
          <a:xfrm>
            <a:off x="107504" y="6148953"/>
            <a:ext cx="792088" cy="369332"/>
          </a:xfrm>
          <a:prstGeom prst="rect">
            <a:avLst/>
          </a:prstGeom>
          <a:noFill/>
        </p:spPr>
        <p:txBody>
          <a:bodyPr wrap="square" rtlCol="0">
            <a:spAutoFit/>
          </a:bodyPr>
          <a:lstStyle/>
          <a:p>
            <a:r>
              <a:rPr lang="en-IN" dirty="0" err="1" smtClean="0">
                <a:solidFill>
                  <a:srgbClr val="FFFF00"/>
                </a:solidFill>
              </a:rPr>
              <a:t>F</a:t>
            </a:r>
            <a:r>
              <a:rPr lang="en-IN" baseline="-25000" dirty="0" err="1" smtClean="0">
                <a:solidFill>
                  <a:srgbClr val="FFFF00"/>
                </a:solidFill>
              </a:rPr>
              <a:t>out</a:t>
            </a:r>
            <a:r>
              <a:rPr lang="en-IN" baseline="-25000" dirty="0" smtClean="0">
                <a:solidFill>
                  <a:srgbClr val="FFFF00"/>
                </a:solidFill>
              </a:rPr>
              <a:t> </a:t>
            </a:r>
            <a:r>
              <a:rPr lang="en-IN" dirty="0" smtClean="0">
                <a:solidFill>
                  <a:srgbClr val="FFFF00"/>
                </a:solidFill>
              </a:rPr>
              <a:t>F</a:t>
            </a:r>
            <a:r>
              <a:rPr lang="en-IN" baseline="-25000" dirty="0" smtClean="0">
                <a:solidFill>
                  <a:srgbClr val="FFFF00"/>
                </a:solidFill>
              </a:rPr>
              <a:t>in</a:t>
            </a:r>
            <a:endParaRPr lang="en-IN" dirty="0">
              <a:solidFill>
                <a:srgbClr val="FFFF00"/>
              </a:solidFill>
            </a:endParaRPr>
          </a:p>
        </p:txBody>
      </p:sp>
      <p:sp>
        <p:nvSpPr>
          <p:cNvPr id="8" name="TextBox 7"/>
          <p:cNvSpPr txBox="1"/>
          <p:nvPr/>
        </p:nvSpPr>
        <p:spPr>
          <a:xfrm>
            <a:off x="2987824" y="1556792"/>
            <a:ext cx="1512168" cy="369332"/>
          </a:xfrm>
          <a:prstGeom prst="rect">
            <a:avLst/>
          </a:prstGeom>
          <a:noFill/>
        </p:spPr>
        <p:txBody>
          <a:bodyPr wrap="square" rtlCol="0">
            <a:spAutoFit/>
          </a:bodyPr>
          <a:lstStyle/>
          <a:p>
            <a:r>
              <a:rPr lang="en-IN" dirty="0" smtClean="0">
                <a:solidFill>
                  <a:srgbClr val="FFCCFF"/>
                </a:solidFill>
              </a:rPr>
              <a:t>Lever Arm</a:t>
            </a:r>
            <a:endParaRPr lang="en-IN" dirty="0">
              <a:solidFill>
                <a:srgbClr val="FFCCFF"/>
              </a:solidFill>
            </a:endParaRPr>
          </a:p>
        </p:txBody>
      </p:sp>
      <p:sp>
        <p:nvSpPr>
          <p:cNvPr id="22" name="TextBox 21"/>
          <p:cNvSpPr txBox="1"/>
          <p:nvPr/>
        </p:nvSpPr>
        <p:spPr>
          <a:xfrm>
            <a:off x="0" y="1628800"/>
            <a:ext cx="1512168" cy="369332"/>
          </a:xfrm>
          <a:prstGeom prst="rect">
            <a:avLst/>
          </a:prstGeom>
          <a:noFill/>
        </p:spPr>
        <p:txBody>
          <a:bodyPr wrap="square" rtlCol="0">
            <a:spAutoFit/>
          </a:bodyPr>
          <a:lstStyle/>
          <a:p>
            <a:r>
              <a:rPr lang="en-IN" dirty="0" smtClean="0">
                <a:solidFill>
                  <a:srgbClr val="FFCCFF"/>
                </a:solidFill>
              </a:rPr>
              <a:t> Bond Pads</a:t>
            </a:r>
            <a:endParaRPr lang="en-IN" dirty="0">
              <a:solidFill>
                <a:srgbClr val="FFCCFF"/>
              </a:solidFill>
            </a:endParaRPr>
          </a:p>
        </p:txBody>
      </p:sp>
      <p:grpSp>
        <p:nvGrpSpPr>
          <p:cNvPr id="7" name="Group 30"/>
          <p:cNvGrpSpPr/>
          <p:nvPr/>
        </p:nvGrpSpPr>
        <p:grpSpPr>
          <a:xfrm rot="10800000">
            <a:off x="979551" y="4149080"/>
            <a:ext cx="1144177" cy="1152128"/>
            <a:chOff x="3275856" y="1628800"/>
            <a:chExt cx="1136281" cy="504056"/>
          </a:xfrm>
        </p:grpSpPr>
        <p:cxnSp>
          <p:nvCxnSpPr>
            <p:cNvPr id="32" name="Straight Connector 31"/>
            <p:cNvCxnSpPr/>
            <p:nvPr/>
          </p:nvCxnSpPr>
          <p:spPr>
            <a:xfrm flipV="1">
              <a:off x="3275856" y="1628800"/>
              <a:ext cx="792088" cy="5040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52097" y="1629794"/>
              <a:ext cx="36004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5796136" y="6237312"/>
            <a:ext cx="1512168" cy="369332"/>
          </a:xfrm>
          <a:prstGeom prst="rect">
            <a:avLst/>
          </a:prstGeom>
          <a:noFill/>
        </p:spPr>
        <p:txBody>
          <a:bodyPr wrap="square" rtlCol="0">
            <a:spAutoFit/>
          </a:bodyPr>
          <a:lstStyle/>
          <a:p>
            <a:r>
              <a:rPr lang="en-IN" dirty="0" smtClean="0">
                <a:solidFill>
                  <a:srgbClr val="FFFF00"/>
                </a:solidFill>
              </a:rPr>
              <a:t>Back Support</a:t>
            </a:r>
            <a:endParaRPr lang="en-IN" dirty="0">
              <a:solidFill>
                <a:srgbClr val="FFFF00"/>
              </a:solidFill>
            </a:endParaRPr>
          </a:p>
        </p:txBody>
      </p:sp>
      <p:sp>
        <p:nvSpPr>
          <p:cNvPr id="35" name="TextBox 34"/>
          <p:cNvSpPr txBox="1"/>
          <p:nvPr/>
        </p:nvSpPr>
        <p:spPr>
          <a:xfrm>
            <a:off x="8244408" y="5301208"/>
            <a:ext cx="1008112" cy="369332"/>
          </a:xfrm>
          <a:prstGeom prst="rect">
            <a:avLst/>
          </a:prstGeom>
          <a:noFill/>
        </p:spPr>
        <p:txBody>
          <a:bodyPr wrap="square" rtlCol="0">
            <a:spAutoFit/>
          </a:bodyPr>
          <a:lstStyle/>
          <a:p>
            <a:r>
              <a:rPr lang="en-IN" dirty="0" smtClean="0">
                <a:solidFill>
                  <a:srgbClr val="FFFF00"/>
                </a:solidFill>
              </a:rPr>
              <a:t>F</a:t>
            </a:r>
            <a:r>
              <a:rPr lang="en-IN" baseline="-25000" dirty="0" smtClean="0">
                <a:solidFill>
                  <a:srgbClr val="FFFF00"/>
                </a:solidFill>
              </a:rPr>
              <a:t>in   </a:t>
            </a:r>
            <a:r>
              <a:rPr lang="en-IN" dirty="0" smtClean="0">
                <a:solidFill>
                  <a:srgbClr val="FFFF00"/>
                </a:solidFill>
              </a:rPr>
              <a:t> </a:t>
            </a:r>
            <a:r>
              <a:rPr lang="en-IN" dirty="0" err="1" smtClean="0">
                <a:solidFill>
                  <a:srgbClr val="FFFF00"/>
                </a:solidFill>
              </a:rPr>
              <a:t>F</a:t>
            </a:r>
            <a:r>
              <a:rPr lang="en-IN" baseline="-25000" dirty="0" err="1" smtClean="0">
                <a:solidFill>
                  <a:srgbClr val="FFFF00"/>
                </a:solidFill>
              </a:rPr>
              <a:t>out</a:t>
            </a:r>
            <a:endParaRPr lang="en-IN" dirty="0">
              <a:solidFill>
                <a:srgbClr val="FFFF00"/>
              </a:solidFill>
            </a:endParaRPr>
          </a:p>
        </p:txBody>
      </p:sp>
      <p:sp>
        <p:nvSpPr>
          <p:cNvPr id="36" name="TextBox 35"/>
          <p:cNvSpPr txBox="1"/>
          <p:nvPr/>
        </p:nvSpPr>
        <p:spPr>
          <a:xfrm>
            <a:off x="4283968" y="5301208"/>
            <a:ext cx="1008112" cy="369332"/>
          </a:xfrm>
          <a:prstGeom prst="rect">
            <a:avLst/>
          </a:prstGeom>
          <a:noFill/>
        </p:spPr>
        <p:txBody>
          <a:bodyPr wrap="square" rtlCol="0">
            <a:spAutoFit/>
          </a:bodyPr>
          <a:lstStyle/>
          <a:p>
            <a:r>
              <a:rPr lang="en-IN" dirty="0" err="1" smtClean="0">
                <a:solidFill>
                  <a:srgbClr val="FFFF00"/>
                </a:solidFill>
              </a:rPr>
              <a:t>F</a:t>
            </a:r>
            <a:r>
              <a:rPr lang="en-IN" baseline="-25000" dirty="0" err="1" smtClean="0">
                <a:solidFill>
                  <a:srgbClr val="FFFF00"/>
                </a:solidFill>
              </a:rPr>
              <a:t>out</a:t>
            </a:r>
            <a:r>
              <a:rPr lang="en-IN" baseline="-25000" dirty="0" smtClean="0">
                <a:solidFill>
                  <a:srgbClr val="FFFF00"/>
                </a:solidFill>
              </a:rPr>
              <a:t>       </a:t>
            </a:r>
            <a:r>
              <a:rPr lang="en-IN" dirty="0" smtClean="0">
                <a:solidFill>
                  <a:srgbClr val="FFFF00"/>
                </a:solidFill>
              </a:rPr>
              <a:t>F</a:t>
            </a:r>
            <a:r>
              <a:rPr lang="en-IN" baseline="-25000" dirty="0" smtClean="0">
                <a:solidFill>
                  <a:srgbClr val="FFFF00"/>
                </a:solidFill>
              </a:rPr>
              <a:t>in</a:t>
            </a:r>
            <a:endParaRPr lang="en-IN" dirty="0">
              <a:solidFill>
                <a:srgbClr val="FFFF00"/>
              </a:solidFill>
            </a:endParaRPr>
          </a:p>
        </p:txBody>
      </p:sp>
      <p:sp>
        <p:nvSpPr>
          <p:cNvPr id="37" name="TextBox 36"/>
          <p:cNvSpPr txBox="1"/>
          <p:nvPr/>
        </p:nvSpPr>
        <p:spPr>
          <a:xfrm>
            <a:off x="1331640" y="6165304"/>
            <a:ext cx="1512168" cy="369332"/>
          </a:xfrm>
          <a:prstGeom prst="rect">
            <a:avLst/>
          </a:prstGeom>
          <a:noFill/>
        </p:spPr>
        <p:txBody>
          <a:bodyPr wrap="square" rtlCol="0">
            <a:spAutoFit/>
          </a:bodyPr>
          <a:lstStyle/>
          <a:p>
            <a:r>
              <a:rPr lang="en-IN" dirty="0" smtClean="0">
                <a:solidFill>
                  <a:srgbClr val="FFFF00"/>
                </a:solidFill>
              </a:rPr>
              <a:t>Back Support</a:t>
            </a:r>
            <a:endParaRPr lang="en-IN" dirty="0">
              <a:solidFill>
                <a:srgbClr val="FFFF00"/>
              </a:solidFill>
            </a:endParaRPr>
          </a:p>
        </p:txBody>
      </p:sp>
      <p:sp>
        <p:nvSpPr>
          <p:cNvPr id="38" name="TextBox 37"/>
          <p:cNvSpPr txBox="1"/>
          <p:nvPr/>
        </p:nvSpPr>
        <p:spPr>
          <a:xfrm>
            <a:off x="0" y="5085184"/>
            <a:ext cx="1187624" cy="369332"/>
          </a:xfrm>
          <a:prstGeom prst="rect">
            <a:avLst/>
          </a:prstGeom>
          <a:noFill/>
        </p:spPr>
        <p:txBody>
          <a:bodyPr wrap="square" rtlCol="0">
            <a:spAutoFit/>
          </a:bodyPr>
          <a:lstStyle/>
          <a:p>
            <a:r>
              <a:rPr lang="en-IN" dirty="0" smtClean="0">
                <a:solidFill>
                  <a:srgbClr val="FFFF00"/>
                </a:solidFill>
              </a:rPr>
              <a:t> Roundel</a:t>
            </a:r>
            <a:endParaRPr lang="en-IN" dirty="0">
              <a:solidFill>
                <a:srgbClr val="FFFF00"/>
              </a:solidFill>
            </a:endParaRPr>
          </a:p>
        </p:txBody>
      </p:sp>
      <p:cxnSp>
        <p:nvCxnSpPr>
          <p:cNvPr id="25" name="Elbow Connector 24"/>
          <p:cNvCxnSpPr>
            <a:stCxn id="8" idx="1"/>
          </p:cNvCxnSpPr>
          <p:nvPr/>
        </p:nvCxnSpPr>
        <p:spPr>
          <a:xfrm rot="10800000" flipV="1">
            <a:off x="2555776" y="1741458"/>
            <a:ext cx="432048" cy="247382"/>
          </a:xfrm>
          <a:prstGeom prst="bentConnector3">
            <a:avLst>
              <a:gd name="adj1" fmla="val 50000"/>
            </a:avLst>
          </a:prstGeom>
          <a:ln w="15875">
            <a:solidFill>
              <a:schemeClr val="accent3">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27584" y="2060848"/>
            <a:ext cx="720080" cy="504056"/>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283968" y="3645024"/>
            <a:ext cx="4536504" cy="830997"/>
          </a:xfrm>
          <a:prstGeom prst="rect">
            <a:avLst/>
          </a:prstGeom>
          <a:noFill/>
        </p:spPr>
        <p:txBody>
          <a:bodyPr wrap="square" rtlCol="0">
            <a:spAutoFit/>
          </a:bodyPr>
          <a:lstStyle/>
          <a:p>
            <a:r>
              <a:rPr lang="en-US" sz="1600" b="1" dirty="0" smtClean="0">
                <a:solidFill>
                  <a:srgbClr val="002060"/>
                </a:solidFill>
                <a:latin typeface="Century Gothic" pitchFamily="34" charset="0"/>
              </a:rPr>
              <a:t>Edge moments and shear force are used to bent the glass to attain aspheric shape over which sphere is grind and polished.</a:t>
            </a:r>
            <a:endParaRPr lang="en-IN" sz="1600" b="1" dirty="0">
              <a:solidFill>
                <a:srgbClr val="002060"/>
              </a:solidFill>
            </a:endParaRPr>
          </a:p>
        </p:txBody>
      </p:sp>
      <p:sp>
        <p:nvSpPr>
          <p:cNvPr id="31" name="TextBox 30"/>
          <p:cNvSpPr txBox="1"/>
          <p:nvPr/>
        </p:nvSpPr>
        <p:spPr>
          <a:xfrm>
            <a:off x="467544" y="1052736"/>
            <a:ext cx="3184974" cy="400110"/>
          </a:xfrm>
          <a:prstGeom prst="rect">
            <a:avLst/>
          </a:prstGeom>
          <a:noFill/>
        </p:spPr>
        <p:txBody>
          <a:bodyPr wrap="none" rtlCol="0">
            <a:spAutoFit/>
          </a:bodyPr>
          <a:lstStyle/>
          <a:p>
            <a:r>
              <a:rPr lang="en-IN" sz="2000" b="1" dirty="0" smtClean="0"/>
              <a:t>Stress Mirror Polishing  SMP</a:t>
            </a:r>
            <a:endParaRPr lang="en-IN" sz="2000" b="1" dirty="0"/>
          </a:p>
        </p:txBody>
      </p:sp>
      <p:pic>
        <p:nvPicPr>
          <p:cNvPr id="24" name="Picture 23"/>
          <p:cNvPicPr>
            <a:picLocks noChangeAspect="1" noChangeArrowheads="1"/>
          </p:cNvPicPr>
          <p:nvPr/>
        </p:nvPicPr>
        <p:blipFill>
          <a:blip r:embed="rId5" cstate="print"/>
          <a:srcRect l="3788" t="25043" r="8143" b="38866"/>
          <a:stretch>
            <a:fillRect/>
          </a:stretch>
        </p:blipFill>
        <p:spPr bwMode="auto">
          <a:xfrm>
            <a:off x="7668344" y="1412776"/>
            <a:ext cx="1296144" cy="658701"/>
          </a:xfrm>
          <a:prstGeom prst="rect">
            <a:avLst/>
          </a:prstGeom>
          <a:noFill/>
          <a:ln w="28575" algn="ctr">
            <a:noFill/>
            <a:miter lim="800000"/>
            <a:headEnd/>
            <a:tailEnd/>
          </a:ln>
        </p:spPr>
      </p:pic>
      <p:sp>
        <p:nvSpPr>
          <p:cNvPr id="26" name="TextBox 25"/>
          <p:cNvSpPr txBox="1"/>
          <p:nvPr/>
        </p:nvSpPr>
        <p:spPr>
          <a:xfrm>
            <a:off x="7783243" y="2060848"/>
            <a:ext cx="1360757" cy="646331"/>
          </a:xfrm>
          <a:prstGeom prst="rect">
            <a:avLst/>
          </a:prstGeom>
          <a:noFill/>
        </p:spPr>
        <p:txBody>
          <a:bodyPr wrap="none" rtlCol="0">
            <a:spAutoFit/>
          </a:bodyPr>
          <a:lstStyle/>
          <a:p>
            <a:r>
              <a:rPr lang="en-IN" dirty="0" smtClean="0">
                <a:solidFill>
                  <a:srgbClr val="002060"/>
                </a:solidFill>
              </a:rPr>
              <a:t>Mirror Blank</a:t>
            </a:r>
          </a:p>
          <a:p>
            <a:r>
              <a:rPr lang="en-IN" dirty="0" smtClean="0">
                <a:solidFill>
                  <a:srgbClr val="002060"/>
                </a:solidFill>
              </a:rPr>
              <a:t>80 </a:t>
            </a:r>
            <a:r>
              <a:rPr lang="en-IN" dirty="0" err="1" smtClean="0">
                <a:solidFill>
                  <a:srgbClr val="002060"/>
                </a:solidFill>
              </a:rPr>
              <a:t>Nos</a:t>
            </a:r>
            <a:endParaRPr lang="en-IN" dirty="0">
              <a:solidFill>
                <a:srgbClr val="002060"/>
              </a:solidFill>
            </a:endParaRPr>
          </a:p>
        </p:txBody>
      </p:sp>
      <p:sp>
        <p:nvSpPr>
          <p:cNvPr id="28" name="TextBox 27"/>
          <p:cNvSpPr txBox="1"/>
          <p:nvPr/>
        </p:nvSpPr>
        <p:spPr>
          <a:xfrm>
            <a:off x="6156176" y="5013176"/>
            <a:ext cx="637290" cy="338554"/>
          </a:xfrm>
          <a:prstGeom prst="rect">
            <a:avLst/>
          </a:prstGeom>
          <a:noFill/>
        </p:spPr>
        <p:txBody>
          <a:bodyPr wrap="none" rtlCol="0">
            <a:spAutoFit/>
          </a:bodyPr>
          <a:lstStyle/>
          <a:p>
            <a:r>
              <a:rPr lang="en-IN" sz="1600" dirty="0" smtClean="0">
                <a:solidFill>
                  <a:srgbClr val="FFFF00"/>
                </a:solidFill>
              </a:rPr>
              <a:t>TOOL</a:t>
            </a:r>
            <a:endParaRPr lang="en-IN" sz="1600" dirty="0">
              <a:solidFill>
                <a:srgbClr val="FFFF00"/>
              </a:solidFill>
            </a:endParaRPr>
          </a:p>
        </p:txBody>
      </p:sp>
      <p:pic>
        <p:nvPicPr>
          <p:cNvPr id="3074" name="Picture 2"/>
          <p:cNvPicPr>
            <a:picLocks noChangeAspect="1" noChangeArrowheads="1"/>
          </p:cNvPicPr>
          <p:nvPr/>
        </p:nvPicPr>
        <p:blipFill>
          <a:blip r:embed="rId6" cstate="print"/>
          <a:srcRect l="5877" r="2050"/>
          <a:stretch>
            <a:fillRect/>
          </a:stretch>
        </p:blipFill>
        <p:spPr bwMode="auto">
          <a:xfrm>
            <a:off x="4211960" y="1052736"/>
            <a:ext cx="3384376" cy="2614713"/>
          </a:xfrm>
          <a:prstGeom prst="rect">
            <a:avLst/>
          </a:prstGeom>
          <a:noFill/>
          <a:ln w="9525">
            <a:solidFill>
              <a:srgbClr val="002060"/>
            </a:solidFill>
            <a:miter lim="800000"/>
            <a:headEnd/>
            <a:tailEnd/>
          </a:ln>
        </p:spPr>
      </p:pic>
      <p:sp>
        <p:nvSpPr>
          <p:cNvPr id="29" name="TextBox 28"/>
          <p:cNvSpPr txBox="1"/>
          <p:nvPr/>
        </p:nvSpPr>
        <p:spPr>
          <a:xfrm>
            <a:off x="4788024" y="3140968"/>
            <a:ext cx="2124744" cy="369332"/>
          </a:xfrm>
          <a:prstGeom prst="rect">
            <a:avLst/>
          </a:prstGeom>
          <a:noFill/>
        </p:spPr>
        <p:txBody>
          <a:bodyPr wrap="square" rtlCol="0">
            <a:spAutoFit/>
          </a:bodyPr>
          <a:lstStyle/>
          <a:p>
            <a:r>
              <a:rPr lang="en-IN" dirty="0" smtClean="0"/>
              <a:t>Hyperbolic surface</a:t>
            </a:r>
            <a:endParaRPr lang="en-IN" dirty="0"/>
          </a:p>
        </p:txBody>
      </p:sp>
      <p:sp>
        <p:nvSpPr>
          <p:cNvPr id="39" name="TextBox 38"/>
          <p:cNvSpPr txBox="1"/>
          <p:nvPr/>
        </p:nvSpPr>
        <p:spPr>
          <a:xfrm>
            <a:off x="4932040" y="2420888"/>
            <a:ext cx="2124744" cy="369332"/>
          </a:xfrm>
          <a:prstGeom prst="rect">
            <a:avLst/>
          </a:prstGeom>
          <a:noFill/>
        </p:spPr>
        <p:txBody>
          <a:bodyPr wrap="square" rtlCol="0">
            <a:spAutoFit/>
          </a:bodyPr>
          <a:lstStyle/>
          <a:p>
            <a:r>
              <a:rPr lang="en-IN" dirty="0" smtClean="0"/>
              <a:t>Spherical polish</a:t>
            </a:r>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extLst>
              <a:ext uri="{28A0092B-C50C-407E-A947-70E740481C1C}">
                <a14:useLocalDpi xmlns="" xmlns:a14="http://schemas.microsoft.com/office/drawing/2010/main" val="0"/>
              </a:ext>
            </a:extLst>
          </a:blip>
          <a:srcRect l="10086" t="12010" r="30739" b="15128"/>
          <a:stretch/>
        </p:blipFill>
        <p:spPr>
          <a:xfrm>
            <a:off x="5551998" y="3552681"/>
            <a:ext cx="3261332" cy="2839278"/>
          </a:xfrm>
          <a:prstGeom prst="rect">
            <a:avLst/>
          </a:prstGeom>
        </p:spPr>
      </p:pic>
      <p:sp>
        <p:nvSpPr>
          <p:cNvPr id="2" name="Title 1"/>
          <p:cNvSpPr>
            <a:spLocks noGrp="1"/>
          </p:cNvSpPr>
          <p:nvPr>
            <p:ph type="title"/>
          </p:nvPr>
        </p:nvSpPr>
        <p:spPr>
          <a:xfrm>
            <a:off x="683568" y="40086"/>
            <a:ext cx="8460432" cy="662782"/>
          </a:xfrm>
        </p:spPr>
        <p:txBody>
          <a:bodyPr>
            <a:normAutofit fontScale="90000"/>
          </a:bodyPr>
          <a:lstStyle/>
          <a:p>
            <a:pPr algn="ctr"/>
            <a:r>
              <a:rPr lang="en-US" b="1" dirty="0" smtClean="0"/>
              <a:t>WFOS Camera Rotation and Grating Exchange Design Concept</a:t>
            </a:r>
            <a:endParaRPr lang="en-US" b="1" dirty="0"/>
          </a:p>
        </p:txBody>
      </p:sp>
      <p:sp>
        <p:nvSpPr>
          <p:cNvPr id="3" name="Content Placeholder 2"/>
          <p:cNvSpPr>
            <a:spLocks noGrp="1"/>
          </p:cNvSpPr>
          <p:nvPr>
            <p:ph idx="1"/>
          </p:nvPr>
        </p:nvSpPr>
        <p:spPr>
          <a:xfrm>
            <a:off x="179512" y="1484784"/>
            <a:ext cx="5624371" cy="3173062"/>
          </a:xfrm>
        </p:spPr>
        <p:txBody>
          <a:bodyPr>
            <a:normAutofit/>
          </a:bodyPr>
          <a:lstStyle/>
          <a:p>
            <a:pPr marL="0" indent="0">
              <a:buNone/>
            </a:pPr>
            <a:r>
              <a:rPr lang="en-US" b="1" dirty="0" smtClean="0"/>
              <a:t>Camera Rotation and Grating </a:t>
            </a:r>
            <a:r>
              <a:rPr lang="en-US" b="1" dirty="0"/>
              <a:t>Exchange </a:t>
            </a:r>
            <a:r>
              <a:rPr lang="en-US" b="1" dirty="0" smtClean="0"/>
              <a:t>System</a:t>
            </a:r>
          </a:p>
          <a:p>
            <a:pPr>
              <a:spcBef>
                <a:spcPts val="0"/>
              </a:spcBef>
            </a:pPr>
            <a:r>
              <a:rPr lang="en-US" sz="1600" dirty="0" smtClean="0"/>
              <a:t>The size of the grating is 330mm x 460 mm x 20 mm.</a:t>
            </a:r>
          </a:p>
          <a:p>
            <a:pPr>
              <a:spcBef>
                <a:spcPts val="0"/>
              </a:spcBef>
            </a:pPr>
            <a:r>
              <a:rPr lang="en-US" sz="1600" dirty="0" smtClean="0"/>
              <a:t>The space in-between primary and secondary optical bench is 1.5m vertically.</a:t>
            </a:r>
          </a:p>
          <a:p>
            <a:pPr>
              <a:spcBef>
                <a:spcPts val="0"/>
              </a:spcBef>
            </a:pPr>
            <a:r>
              <a:rPr lang="en-US" sz="1600" dirty="0" smtClean="0"/>
              <a:t>The axis of the camera is approx. at 415 mm from primary optical bench.</a:t>
            </a:r>
          </a:p>
          <a:p>
            <a:pPr>
              <a:spcBef>
                <a:spcPts val="0"/>
              </a:spcBef>
            </a:pPr>
            <a:r>
              <a:rPr lang="en-US" sz="1600" dirty="0" smtClean="0"/>
              <a:t>The position of the grating for each camera angle is given as below (obtained from CAD Model):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ITCC</a:t>
            </a:r>
            <a:endParaRPr lang="en-US" dirty="0"/>
          </a:p>
        </p:txBody>
      </p:sp>
      <p:sp>
        <p:nvSpPr>
          <p:cNvPr id="6" name="Slide Number Placeholder 5"/>
          <p:cNvSpPr>
            <a:spLocks noGrp="1"/>
          </p:cNvSpPr>
          <p:nvPr>
            <p:ph type="sldNum" sz="quarter" idx="12"/>
          </p:nvPr>
        </p:nvSpPr>
        <p:spPr/>
        <p:txBody>
          <a:bodyPr/>
          <a:lstStyle/>
          <a:p>
            <a:endParaRPr lang="en-US" dirty="0"/>
          </a:p>
        </p:txBody>
      </p:sp>
      <p:graphicFrame>
        <p:nvGraphicFramePr>
          <p:cNvPr id="7" name="Table 6"/>
          <p:cNvGraphicFramePr>
            <a:graphicFrameLocks noGrp="1"/>
          </p:cNvGraphicFramePr>
          <p:nvPr>
            <p:extLst>
              <p:ext uri="{D42A27DB-BD31-4B8C-83A1-F6EECF244321}">
                <p14:modId xmlns="" xmlns:p14="http://schemas.microsoft.com/office/powerpoint/2010/main" val="1666859569"/>
              </p:ext>
            </p:extLst>
          </p:nvPr>
        </p:nvGraphicFramePr>
        <p:xfrm>
          <a:off x="683568" y="3789040"/>
          <a:ext cx="4803375" cy="1828800"/>
        </p:xfrm>
        <a:graphic>
          <a:graphicData uri="http://schemas.openxmlformats.org/drawingml/2006/table">
            <a:tbl>
              <a:tblPr firstRow="1" bandRow="1">
                <a:tableStyleId>{5940675A-B579-460E-94D1-54222C63F5DA}</a:tableStyleId>
              </a:tblPr>
              <a:tblGrid>
                <a:gridCol w="960675"/>
                <a:gridCol w="960675"/>
                <a:gridCol w="960675"/>
                <a:gridCol w="960675"/>
                <a:gridCol w="960675"/>
              </a:tblGrid>
              <a:tr h="227338">
                <a:tc rowSpan="2">
                  <a:txBody>
                    <a:bodyPr/>
                    <a:lstStyle/>
                    <a:p>
                      <a:endParaRPr lang="en-US" sz="1400" b="1" dirty="0">
                        <a:latin typeface="Cambria" panose="02040503050406030204" pitchFamily="18" charset="0"/>
                        <a:ea typeface="Cambria" panose="02040503050406030204" pitchFamily="18" charset="0"/>
                      </a:endParaRPr>
                    </a:p>
                  </a:txBody>
                  <a:tcPr/>
                </a:tc>
                <a:tc gridSpan="2">
                  <a:txBody>
                    <a:bodyPr/>
                    <a:lstStyle/>
                    <a:p>
                      <a:pPr algn="ctr"/>
                      <a:r>
                        <a:rPr lang="en-US" sz="1400" b="1" dirty="0" smtClean="0">
                          <a:latin typeface="Cambria" panose="02040503050406030204" pitchFamily="18" charset="0"/>
                          <a:ea typeface="Cambria" panose="02040503050406030204" pitchFamily="18" charset="0"/>
                        </a:rPr>
                        <a:t>Red (Angle)</a:t>
                      </a:r>
                      <a:endParaRPr lang="en-US" sz="1400" b="1" dirty="0">
                        <a:latin typeface="Cambria" panose="02040503050406030204" pitchFamily="18" charset="0"/>
                        <a:ea typeface="Cambria" panose="02040503050406030204" pitchFamily="18" charset="0"/>
                      </a:endParaRPr>
                    </a:p>
                  </a:txBody>
                  <a:tcPr/>
                </a:tc>
                <a:tc hMerge="1">
                  <a:txBody>
                    <a:bodyPr/>
                    <a:lstStyle/>
                    <a:p>
                      <a:endParaRPr lang="en-US" sz="1600" dirty="0">
                        <a:latin typeface="Cambria" panose="02040503050406030204" pitchFamily="18" charset="0"/>
                        <a:ea typeface="Cambria" panose="02040503050406030204" pitchFamily="18" charset="0"/>
                      </a:endParaRPr>
                    </a:p>
                  </a:txBody>
                  <a:tcPr/>
                </a:tc>
                <a:tc gridSpan="2">
                  <a:txBody>
                    <a:bodyPr/>
                    <a:lstStyle/>
                    <a:p>
                      <a:pPr algn="ctr"/>
                      <a:r>
                        <a:rPr lang="en-US" sz="1400" b="1" dirty="0" smtClean="0">
                          <a:latin typeface="Cambria" panose="02040503050406030204" pitchFamily="18" charset="0"/>
                          <a:ea typeface="Cambria" panose="02040503050406030204" pitchFamily="18" charset="0"/>
                        </a:rPr>
                        <a:t>Blue (Angle)</a:t>
                      </a:r>
                      <a:endParaRPr lang="en-US" sz="1400" b="1" dirty="0">
                        <a:latin typeface="Cambria" panose="02040503050406030204" pitchFamily="18" charset="0"/>
                        <a:ea typeface="Cambria" panose="02040503050406030204" pitchFamily="18" charset="0"/>
                      </a:endParaRPr>
                    </a:p>
                  </a:txBody>
                  <a:tcPr/>
                </a:tc>
                <a:tc hMerge="1">
                  <a:txBody>
                    <a:bodyPr/>
                    <a:lstStyle/>
                    <a:p>
                      <a:endParaRPr lang="en-US" sz="1600" dirty="0">
                        <a:latin typeface="Cambria" panose="02040503050406030204" pitchFamily="18" charset="0"/>
                        <a:ea typeface="Cambria" panose="02040503050406030204" pitchFamily="18" charset="0"/>
                      </a:endParaRPr>
                    </a:p>
                  </a:txBody>
                  <a:tcPr/>
                </a:tc>
              </a:tr>
              <a:tr h="227338">
                <a:tc vMerge="1">
                  <a:txBody>
                    <a:bodyPr/>
                    <a:lstStyle/>
                    <a:p>
                      <a:endParaRPr lang="en-US" sz="1600" b="1" dirty="0">
                        <a:latin typeface="Cambria" panose="02040503050406030204" pitchFamily="18" charset="0"/>
                        <a:ea typeface="Cambria" panose="02040503050406030204" pitchFamily="18" charset="0"/>
                      </a:endParaRPr>
                    </a:p>
                  </a:txBody>
                  <a:tcPr/>
                </a:tc>
                <a:tc>
                  <a:txBody>
                    <a:bodyPr/>
                    <a:lstStyle/>
                    <a:p>
                      <a:pPr algn="ctr"/>
                      <a:r>
                        <a:rPr lang="en-US" sz="1400" b="1" dirty="0" smtClean="0">
                          <a:latin typeface="Cambria" panose="02040503050406030204" pitchFamily="18" charset="0"/>
                          <a:ea typeface="Cambria" panose="02040503050406030204" pitchFamily="18" charset="0"/>
                        </a:rPr>
                        <a:t>Camera</a:t>
                      </a:r>
                      <a:endParaRPr lang="en-US" sz="1400" b="1" dirty="0">
                        <a:latin typeface="Cambria" panose="02040503050406030204" pitchFamily="18" charset="0"/>
                        <a:ea typeface="Cambria" panose="02040503050406030204" pitchFamily="18" charset="0"/>
                      </a:endParaRPr>
                    </a:p>
                  </a:txBody>
                  <a:tcPr/>
                </a:tc>
                <a:tc>
                  <a:txBody>
                    <a:bodyPr/>
                    <a:lstStyle/>
                    <a:p>
                      <a:pPr algn="ctr"/>
                      <a:r>
                        <a:rPr lang="en-US" sz="1400" b="1" dirty="0" smtClean="0">
                          <a:latin typeface="Cambria" panose="02040503050406030204" pitchFamily="18" charset="0"/>
                          <a:ea typeface="Cambria" panose="02040503050406030204" pitchFamily="18" charset="0"/>
                        </a:rPr>
                        <a:t>Grating</a:t>
                      </a:r>
                      <a:endParaRPr lang="en-US" sz="1400" b="1" dirty="0">
                        <a:latin typeface="Cambria" panose="02040503050406030204" pitchFamily="18" charset="0"/>
                        <a:ea typeface="Cambria" panose="02040503050406030204" pitchFamily="18" charset="0"/>
                      </a:endParaRPr>
                    </a:p>
                  </a:txBody>
                  <a:tcPr/>
                </a:tc>
                <a:tc>
                  <a:txBody>
                    <a:bodyPr/>
                    <a:lstStyle/>
                    <a:p>
                      <a:pPr algn="ctr"/>
                      <a:r>
                        <a:rPr lang="en-US" sz="1400" b="1" dirty="0" smtClean="0">
                          <a:latin typeface="Cambria" panose="02040503050406030204" pitchFamily="18" charset="0"/>
                          <a:ea typeface="Cambria" panose="02040503050406030204" pitchFamily="18" charset="0"/>
                        </a:rPr>
                        <a:t>Camera</a:t>
                      </a:r>
                      <a:endParaRPr lang="en-US" sz="1400" b="1" dirty="0">
                        <a:latin typeface="Cambria" panose="02040503050406030204" pitchFamily="18" charset="0"/>
                        <a:ea typeface="Cambria" panose="02040503050406030204" pitchFamily="18" charset="0"/>
                      </a:endParaRPr>
                    </a:p>
                  </a:txBody>
                  <a:tcPr/>
                </a:tc>
                <a:tc>
                  <a:txBody>
                    <a:bodyPr/>
                    <a:lstStyle/>
                    <a:p>
                      <a:pPr algn="ctr"/>
                      <a:r>
                        <a:rPr lang="en-US" sz="1400" b="1" dirty="0" smtClean="0">
                          <a:latin typeface="Cambria" panose="02040503050406030204" pitchFamily="18" charset="0"/>
                          <a:ea typeface="Cambria" panose="02040503050406030204" pitchFamily="18" charset="0"/>
                        </a:rPr>
                        <a:t>Grating</a:t>
                      </a:r>
                      <a:endParaRPr lang="en-US" sz="1400" b="1" dirty="0">
                        <a:latin typeface="Cambria" panose="02040503050406030204" pitchFamily="18" charset="0"/>
                        <a:ea typeface="Cambria" panose="02040503050406030204" pitchFamily="18" charset="0"/>
                      </a:endParaRPr>
                    </a:p>
                  </a:txBody>
                  <a:tcPr/>
                </a:tc>
              </a:tr>
              <a:tr h="227338">
                <a:tc>
                  <a:txBody>
                    <a:bodyPr/>
                    <a:lstStyle/>
                    <a:p>
                      <a:r>
                        <a:rPr lang="en-US" sz="1400" dirty="0" smtClean="0">
                          <a:latin typeface="Cambria" panose="02040503050406030204" pitchFamily="18" charset="0"/>
                          <a:ea typeface="Cambria" panose="02040503050406030204" pitchFamily="18" charset="0"/>
                        </a:rPr>
                        <a:t>Imaging</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0</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0</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0</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0</a:t>
                      </a:r>
                      <a:endParaRPr lang="en-US" sz="1400" dirty="0">
                        <a:latin typeface="Cambria" panose="02040503050406030204" pitchFamily="18" charset="0"/>
                        <a:ea typeface="Cambria" panose="02040503050406030204" pitchFamily="18" charset="0"/>
                      </a:endParaRPr>
                    </a:p>
                  </a:txBody>
                  <a:tcPr/>
                </a:tc>
              </a:tr>
              <a:tr h="227338">
                <a:tc>
                  <a:txBody>
                    <a:bodyPr/>
                    <a:lstStyle/>
                    <a:p>
                      <a:r>
                        <a:rPr lang="en-US" sz="1400" dirty="0" smtClean="0">
                          <a:latin typeface="Cambria" panose="02040503050406030204" pitchFamily="18" charset="0"/>
                          <a:ea typeface="Cambria" panose="02040503050406030204" pitchFamily="18" charset="0"/>
                        </a:rPr>
                        <a:t>Low</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31.04</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15.44</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30.88</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15.52</a:t>
                      </a:r>
                      <a:endParaRPr lang="en-US" sz="1400" dirty="0">
                        <a:latin typeface="Cambria" panose="02040503050406030204" pitchFamily="18" charset="0"/>
                        <a:ea typeface="Cambria" panose="02040503050406030204" pitchFamily="18" charset="0"/>
                      </a:endParaRPr>
                    </a:p>
                  </a:txBody>
                  <a:tcPr/>
                </a:tc>
              </a:tr>
              <a:tr h="227338">
                <a:tc>
                  <a:txBody>
                    <a:bodyPr/>
                    <a:lstStyle/>
                    <a:p>
                      <a:r>
                        <a:rPr lang="en-US" sz="1400" dirty="0" smtClean="0">
                          <a:latin typeface="Cambria" panose="02040503050406030204" pitchFamily="18" charset="0"/>
                          <a:ea typeface="Cambria" panose="02040503050406030204" pitchFamily="18" charset="0"/>
                        </a:rPr>
                        <a:t>Medium</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65.82</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32.88</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65.76</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32.91</a:t>
                      </a:r>
                      <a:endParaRPr lang="en-US" sz="1400" dirty="0">
                        <a:latin typeface="Cambria" panose="02040503050406030204" pitchFamily="18" charset="0"/>
                        <a:ea typeface="Cambria" panose="02040503050406030204" pitchFamily="18" charset="0"/>
                      </a:endParaRPr>
                    </a:p>
                  </a:txBody>
                  <a:tcPr/>
                </a:tc>
              </a:tr>
              <a:tr h="227338">
                <a:tc>
                  <a:txBody>
                    <a:bodyPr/>
                    <a:lstStyle/>
                    <a:p>
                      <a:r>
                        <a:rPr lang="en-US" sz="1400" dirty="0" smtClean="0">
                          <a:latin typeface="Cambria" panose="02040503050406030204" pitchFamily="18" charset="0"/>
                          <a:ea typeface="Cambria" panose="02040503050406030204" pitchFamily="18" charset="0"/>
                        </a:rPr>
                        <a:t>High</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86.16</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43.95</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87.90</a:t>
                      </a:r>
                      <a:endParaRPr lang="en-US" sz="1400" dirty="0">
                        <a:latin typeface="Cambria" panose="02040503050406030204" pitchFamily="18" charset="0"/>
                        <a:ea typeface="Cambria" panose="02040503050406030204" pitchFamily="18" charset="0"/>
                      </a:endParaRPr>
                    </a:p>
                  </a:txBody>
                  <a:tcPr/>
                </a:tc>
                <a:tc>
                  <a:txBody>
                    <a:bodyPr/>
                    <a:lstStyle/>
                    <a:p>
                      <a:pPr algn="ctr"/>
                      <a:r>
                        <a:rPr lang="en-US" sz="1400" dirty="0" smtClean="0">
                          <a:latin typeface="Cambria" panose="02040503050406030204" pitchFamily="18" charset="0"/>
                          <a:ea typeface="Cambria" panose="02040503050406030204" pitchFamily="18" charset="0"/>
                        </a:rPr>
                        <a:t>43.08</a:t>
                      </a:r>
                      <a:endParaRPr lang="en-US" sz="1400" dirty="0">
                        <a:latin typeface="Cambria" panose="02040503050406030204" pitchFamily="18" charset="0"/>
                        <a:ea typeface="Cambria" panose="02040503050406030204" pitchFamily="18" charset="0"/>
                      </a:endParaRPr>
                    </a:p>
                  </a:txBody>
                  <a:tcPr/>
                </a:tc>
              </a:tr>
            </a:tbl>
          </a:graphicData>
        </a:graphic>
      </p:graphicFrame>
      <p:sp>
        <p:nvSpPr>
          <p:cNvPr id="33" name="TextBox 32"/>
          <p:cNvSpPr txBox="1"/>
          <p:nvPr/>
        </p:nvSpPr>
        <p:spPr>
          <a:xfrm>
            <a:off x="6584891" y="3147909"/>
            <a:ext cx="1282163" cy="276999"/>
          </a:xfrm>
          <a:prstGeom prst="rect">
            <a:avLst/>
          </a:prstGeom>
          <a:noFill/>
        </p:spPr>
        <p:txBody>
          <a:bodyPr wrap="square" rtlCol="0">
            <a:spAutoFit/>
          </a:bodyPr>
          <a:lstStyle/>
          <a:p>
            <a:pPr algn="ctr" defTabSz="914269"/>
            <a:r>
              <a:rPr lang="en-US" sz="1200" b="1" dirty="0" smtClean="0">
                <a:solidFill>
                  <a:srgbClr val="FF0000"/>
                </a:solidFill>
                <a:latin typeface="Cambria" panose="02040503050406030204" pitchFamily="18" charset="0"/>
                <a:ea typeface="Cambria" panose="02040503050406030204" pitchFamily="18" charset="0"/>
              </a:rPr>
              <a:t>510 mm</a:t>
            </a:r>
            <a:endParaRPr lang="en-US" sz="1200" b="1" dirty="0">
              <a:solidFill>
                <a:srgbClr val="FF0000"/>
              </a:solidFill>
              <a:latin typeface="Cambria" panose="02040503050406030204" pitchFamily="18" charset="0"/>
              <a:ea typeface="Cambria" panose="02040503050406030204" pitchFamily="18" charset="0"/>
            </a:endParaRPr>
          </a:p>
        </p:txBody>
      </p:sp>
      <p:grpSp>
        <p:nvGrpSpPr>
          <p:cNvPr id="9" name="Group 8"/>
          <p:cNvGrpSpPr/>
          <p:nvPr/>
        </p:nvGrpSpPr>
        <p:grpSpPr>
          <a:xfrm>
            <a:off x="5888713" y="1011603"/>
            <a:ext cx="3152893" cy="2324319"/>
            <a:chOff x="5888713" y="925875"/>
            <a:chExt cx="3152893" cy="2324319"/>
          </a:xfrm>
        </p:grpSpPr>
        <p:pic>
          <p:nvPicPr>
            <p:cNvPr id="8" name="Picture 7"/>
            <p:cNvPicPr>
              <a:picLocks noChangeAspect="1"/>
            </p:cNvPicPr>
            <p:nvPr/>
          </p:nvPicPr>
          <p:blipFill rotWithShape="1">
            <a:blip r:embed="rId4" cstate="print">
              <a:extLst>
                <a:ext uri="{28A0092B-C50C-407E-A947-70E740481C1C}">
                  <a14:useLocalDpi xmlns="" xmlns:a14="http://schemas.microsoft.com/office/drawing/2010/main" val="0"/>
                </a:ext>
              </a:extLst>
            </a:blip>
            <a:srcRect l="20529" t="19229" r="20761" b="19067"/>
            <a:stretch/>
          </p:blipFill>
          <p:spPr>
            <a:xfrm>
              <a:off x="5888713" y="925875"/>
              <a:ext cx="2521548" cy="1873719"/>
            </a:xfrm>
            <a:prstGeom prst="rect">
              <a:avLst/>
            </a:prstGeom>
          </p:spPr>
        </p:pic>
        <p:cxnSp>
          <p:nvCxnSpPr>
            <p:cNvPr id="10" name="Straight Connector 9"/>
            <p:cNvCxnSpPr/>
            <p:nvPr/>
          </p:nvCxnSpPr>
          <p:spPr>
            <a:xfrm>
              <a:off x="6047715" y="2507810"/>
              <a:ext cx="0" cy="4707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6761" y="2482723"/>
              <a:ext cx="0" cy="495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47715" y="2888055"/>
              <a:ext cx="220904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24925" y="2507810"/>
              <a:ext cx="0" cy="7423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78007" y="2489704"/>
              <a:ext cx="0" cy="74238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924925" y="3132499"/>
              <a:ext cx="245308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166226" y="1070723"/>
              <a:ext cx="4703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175075" y="2652670"/>
              <a:ext cx="47037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166226" y="943981"/>
              <a:ext cx="6880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175284" y="2760236"/>
              <a:ext cx="6880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510257" y="1070723"/>
              <a:ext cx="0" cy="158194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772808" y="925875"/>
              <a:ext cx="0" cy="183436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583571" y="2860896"/>
              <a:ext cx="1282163" cy="276999"/>
            </a:xfrm>
            <a:prstGeom prst="rect">
              <a:avLst/>
            </a:prstGeom>
            <a:noFill/>
          </p:spPr>
          <p:txBody>
            <a:bodyPr wrap="square" rtlCol="0">
              <a:spAutoFit/>
            </a:bodyPr>
            <a:lstStyle/>
            <a:p>
              <a:pPr algn="ctr" defTabSz="914269"/>
              <a:r>
                <a:rPr lang="en-US" sz="1200" b="1" dirty="0" smtClean="0">
                  <a:solidFill>
                    <a:srgbClr val="FF0000"/>
                  </a:solidFill>
                  <a:latin typeface="Cambria" panose="02040503050406030204" pitchFamily="18" charset="0"/>
                  <a:ea typeface="Cambria" panose="02040503050406030204" pitchFamily="18" charset="0"/>
                </a:rPr>
                <a:t>460 mm</a:t>
              </a:r>
              <a:endParaRPr lang="en-US" sz="1200" b="1" dirty="0">
                <a:solidFill>
                  <a:srgbClr val="FF0000"/>
                </a:solidFill>
                <a:latin typeface="Cambria" panose="02040503050406030204" pitchFamily="18" charset="0"/>
                <a:ea typeface="Cambria" panose="02040503050406030204" pitchFamily="18" charset="0"/>
              </a:endParaRPr>
            </a:p>
          </p:txBody>
        </p:sp>
        <p:sp>
          <p:nvSpPr>
            <p:cNvPr id="34" name="TextBox 33"/>
            <p:cNvSpPr txBox="1"/>
            <p:nvPr/>
          </p:nvSpPr>
          <p:spPr>
            <a:xfrm rot="16200000">
              <a:off x="7989156" y="1776980"/>
              <a:ext cx="1282163" cy="276999"/>
            </a:xfrm>
            <a:prstGeom prst="rect">
              <a:avLst/>
            </a:prstGeom>
            <a:noFill/>
          </p:spPr>
          <p:txBody>
            <a:bodyPr wrap="square" rtlCol="0">
              <a:spAutoFit/>
            </a:bodyPr>
            <a:lstStyle/>
            <a:p>
              <a:pPr algn="ctr" defTabSz="914269"/>
              <a:r>
                <a:rPr lang="en-US" sz="1200" b="1" dirty="0" smtClean="0">
                  <a:solidFill>
                    <a:srgbClr val="FF0000"/>
                  </a:solidFill>
                  <a:latin typeface="Cambria" panose="02040503050406030204" pitchFamily="18" charset="0"/>
                  <a:ea typeface="Cambria" panose="02040503050406030204" pitchFamily="18" charset="0"/>
                </a:rPr>
                <a:t>330 mm</a:t>
              </a:r>
              <a:endParaRPr lang="en-US" sz="1200" b="1" dirty="0">
                <a:solidFill>
                  <a:srgbClr val="FF0000"/>
                </a:solidFill>
                <a:latin typeface="Cambria" panose="02040503050406030204" pitchFamily="18" charset="0"/>
                <a:ea typeface="Cambria" panose="02040503050406030204" pitchFamily="18" charset="0"/>
              </a:endParaRPr>
            </a:p>
          </p:txBody>
        </p:sp>
        <p:sp>
          <p:nvSpPr>
            <p:cNvPr id="36" name="TextBox 35"/>
            <p:cNvSpPr txBox="1"/>
            <p:nvPr/>
          </p:nvSpPr>
          <p:spPr>
            <a:xfrm rot="16200000">
              <a:off x="8262025" y="1776980"/>
              <a:ext cx="1282163" cy="276999"/>
            </a:xfrm>
            <a:prstGeom prst="rect">
              <a:avLst/>
            </a:prstGeom>
            <a:noFill/>
          </p:spPr>
          <p:txBody>
            <a:bodyPr wrap="square" rtlCol="0">
              <a:spAutoFit/>
            </a:bodyPr>
            <a:lstStyle/>
            <a:p>
              <a:pPr algn="ctr" defTabSz="914269"/>
              <a:r>
                <a:rPr lang="en-US" sz="1200" b="1" dirty="0" smtClean="0">
                  <a:solidFill>
                    <a:srgbClr val="FF0000"/>
                  </a:solidFill>
                  <a:latin typeface="Cambria" panose="02040503050406030204" pitchFamily="18" charset="0"/>
                  <a:ea typeface="Cambria" panose="02040503050406030204" pitchFamily="18" charset="0"/>
                </a:rPr>
                <a:t>380 mm</a:t>
              </a:r>
              <a:endParaRPr lang="en-US" sz="1200" b="1" dirty="0">
                <a:solidFill>
                  <a:srgbClr val="FF0000"/>
                </a:solidFill>
                <a:latin typeface="Cambria" panose="02040503050406030204" pitchFamily="18" charset="0"/>
                <a:ea typeface="Cambria" panose="02040503050406030204" pitchFamily="18" charset="0"/>
              </a:endParaRPr>
            </a:p>
          </p:txBody>
        </p:sp>
      </p:grpSp>
      <p:cxnSp>
        <p:nvCxnSpPr>
          <p:cNvPr id="38" name="Straight Connector 37"/>
          <p:cNvCxnSpPr/>
          <p:nvPr/>
        </p:nvCxnSpPr>
        <p:spPr>
          <a:xfrm>
            <a:off x="8578379" y="4936553"/>
            <a:ext cx="3612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622941" y="5884757"/>
            <a:ext cx="33518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821938" y="4943186"/>
            <a:ext cx="0" cy="94157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6200000">
            <a:off x="8266155" y="5304443"/>
            <a:ext cx="1282163" cy="276999"/>
          </a:xfrm>
          <a:prstGeom prst="rect">
            <a:avLst/>
          </a:prstGeom>
          <a:noFill/>
        </p:spPr>
        <p:txBody>
          <a:bodyPr wrap="square" rtlCol="0">
            <a:spAutoFit/>
          </a:bodyPr>
          <a:lstStyle/>
          <a:p>
            <a:pPr algn="ctr" defTabSz="914269"/>
            <a:r>
              <a:rPr lang="en-US" sz="1200" b="1" dirty="0" smtClean="0">
                <a:solidFill>
                  <a:srgbClr val="FF0000"/>
                </a:solidFill>
                <a:latin typeface="Cambria" panose="02040503050406030204" pitchFamily="18" charset="0"/>
                <a:ea typeface="Cambria" panose="02040503050406030204" pitchFamily="18" charset="0"/>
              </a:rPr>
              <a:t>1.5 m</a:t>
            </a:r>
            <a:endParaRPr lang="en-US" sz="1200" b="1" dirty="0">
              <a:solidFill>
                <a:srgbClr val="FF0000"/>
              </a:solidFill>
              <a:latin typeface="Cambria" panose="02040503050406030204" pitchFamily="18" charset="0"/>
              <a:ea typeface="Cambria" panose="02040503050406030204" pitchFamily="18" charset="0"/>
            </a:endParaRPr>
          </a:p>
        </p:txBody>
      </p:sp>
      <p:sp>
        <p:nvSpPr>
          <p:cNvPr id="49" name="TextBox 48"/>
          <p:cNvSpPr txBox="1"/>
          <p:nvPr/>
        </p:nvSpPr>
        <p:spPr>
          <a:xfrm>
            <a:off x="6711430" y="3308257"/>
            <a:ext cx="1154303" cy="276999"/>
          </a:xfrm>
          <a:prstGeom prst="rect">
            <a:avLst/>
          </a:prstGeom>
          <a:noFill/>
        </p:spPr>
        <p:txBody>
          <a:bodyPr wrap="square" rtlCol="0">
            <a:spAutoFit/>
          </a:bodyPr>
          <a:lstStyle/>
          <a:p>
            <a:pPr defTabSz="914269"/>
            <a:r>
              <a:rPr lang="en-US" sz="1200" b="1" dirty="0" smtClean="0">
                <a:solidFill>
                  <a:prstClr val="black"/>
                </a:solidFill>
                <a:latin typeface="Cambria" panose="02040503050406030204" pitchFamily="18" charset="0"/>
                <a:ea typeface="Cambria" panose="02040503050406030204" pitchFamily="18" charset="0"/>
              </a:rPr>
              <a:t>Fig: Grating</a:t>
            </a:r>
            <a:endParaRPr lang="en-US" sz="1200" b="1" dirty="0">
              <a:solidFill>
                <a:prstClr val="black"/>
              </a:solidFill>
              <a:latin typeface="Cambria" panose="02040503050406030204" pitchFamily="18" charset="0"/>
              <a:ea typeface="Cambria" panose="02040503050406030204" pitchFamily="18" charset="0"/>
            </a:endParaRPr>
          </a:p>
        </p:txBody>
      </p:sp>
      <p:sp>
        <p:nvSpPr>
          <p:cNvPr id="50" name="TextBox 49"/>
          <p:cNvSpPr txBox="1"/>
          <p:nvPr/>
        </p:nvSpPr>
        <p:spPr>
          <a:xfrm>
            <a:off x="6394521" y="6266273"/>
            <a:ext cx="2115736" cy="276999"/>
          </a:xfrm>
          <a:prstGeom prst="rect">
            <a:avLst/>
          </a:prstGeom>
          <a:noFill/>
        </p:spPr>
        <p:txBody>
          <a:bodyPr wrap="square" rtlCol="0">
            <a:spAutoFit/>
          </a:bodyPr>
          <a:lstStyle/>
          <a:p>
            <a:pPr defTabSz="914269"/>
            <a:r>
              <a:rPr lang="en-US" sz="1200" b="1" dirty="0" smtClean="0">
                <a:solidFill>
                  <a:prstClr val="black"/>
                </a:solidFill>
                <a:latin typeface="Cambria" panose="02040503050406030204" pitchFamily="18" charset="0"/>
                <a:ea typeface="Cambria" panose="02040503050406030204" pitchFamily="18" charset="0"/>
              </a:rPr>
              <a:t>Fig: WFOS Structure</a:t>
            </a:r>
            <a:endParaRPr lang="en-US" sz="1200" b="1" dirty="0">
              <a:solidFill>
                <a:prstClr val="black"/>
              </a:solidFill>
              <a:latin typeface="Cambria" panose="02040503050406030204" pitchFamily="18" charset="0"/>
              <a:ea typeface="Cambria" panose="02040503050406030204" pitchFamily="18" charset="0"/>
            </a:endParaRPr>
          </a:p>
        </p:txBody>
      </p:sp>
      <p:sp>
        <p:nvSpPr>
          <p:cNvPr id="12" name="Rectangle 11"/>
          <p:cNvSpPr/>
          <p:nvPr/>
        </p:nvSpPr>
        <p:spPr>
          <a:xfrm>
            <a:off x="5924925" y="830266"/>
            <a:ext cx="2453082" cy="112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IN" sz="1799">
              <a:solidFill>
                <a:prstClr val="white"/>
              </a:solidFill>
            </a:endParaRPr>
          </a:p>
        </p:txBody>
      </p:sp>
      <p:sp>
        <p:nvSpPr>
          <p:cNvPr id="13" name="Flowchart: Connector 12"/>
          <p:cNvSpPr/>
          <p:nvPr/>
        </p:nvSpPr>
        <p:spPr>
          <a:xfrm>
            <a:off x="7092337" y="856071"/>
            <a:ext cx="57150" cy="5715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9"/>
            <a:endParaRPr lang="en-IN" sz="1799">
              <a:solidFill>
                <a:prstClr val="white"/>
              </a:solidFill>
            </a:endParaRPr>
          </a:p>
        </p:txBody>
      </p:sp>
      <p:sp>
        <p:nvSpPr>
          <p:cNvPr id="42" name="Right Arrow 41">
            <a:hlinkClick r:id="rId5" action="ppaction://hlinkfile"/>
          </p:cNvPr>
          <p:cNvSpPr/>
          <p:nvPr/>
        </p:nvSpPr>
        <p:spPr>
          <a:xfrm>
            <a:off x="4932040" y="6309320"/>
            <a:ext cx="1482464" cy="700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44"/>
          <p:cNvSpPr/>
          <p:nvPr/>
        </p:nvSpPr>
        <p:spPr>
          <a:xfrm>
            <a:off x="-252536" y="836712"/>
            <a:ext cx="6192688" cy="461665"/>
          </a:xfrm>
          <a:prstGeom prst="rect">
            <a:avLst/>
          </a:prstGeom>
        </p:spPr>
        <p:txBody>
          <a:bodyPr wrap="square">
            <a:spAutoFit/>
          </a:bodyPr>
          <a:lstStyle/>
          <a:p>
            <a:pPr lvl="1">
              <a:buBlip>
                <a:blip r:embed="rId6"/>
              </a:buBlip>
            </a:pPr>
            <a:r>
              <a:rPr lang="en-IN" sz="2400" dirty="0" smtClean="0">
                <a:solidFill>
                  <a:srgbClr val="002060"/>
                </a:solidFill>
              </a:rPr>
              <a:t>WFOS - Wide Field Optical Spectrograph</a:t>
            </a:r>
            <a:endParaRPr lang="en-IN" sz="2200" dirty="0" smtClean="0">
              <a:solidFill>
                <a:srgbClr val="002060"/>
              </a:solidFill>
            </a:endParaRPr>
          </a:p>
        </p:txBody>
      </p:sp>
      <p:pic>
        <p:nvPicPr>
          <p:cNvPr id="1026" name="Picture 2"/>
          <p:cNvPicPr>
            <a:picLocks noChangeAspect="1" noChangeArrowheads="1"/>
          </p:cNvPicPr>
          <p:nvPr/>
        </p:nvPicPr>
        <p:blipFill>
          <a:blip r:embed="rId7" cstate="print"/>
          <a:srcRect t="14301" r="25000" b="18500"/>
          <a:stretch>
            <a:fillRect/>
          </a:stretch>
        </p:blipFill>
        <p:spPr bwMode="auto">
          <a:xfrm>
            <a:off x="323528" y="3717032"/>
            <a:ext cx="5292080" cy="2667171"/>
          </a:xfrm>
          <a:prstGeom prst="rect">
            <a:avLst/>
          </a:prstGeom>
          <a:noFill/>
          <a:ln w="9525">
            <a:noFill/>
            <a:miter lim="800000"/>
            <a:headEnd/>
            <a:tailEnd/>
          </a:ln>
        </p:spPr>
      </p:pic>
    </p:spTree>
    <p:extLst>
      <p:ext uri="{BB962C8B-B14F-4D97-AF65-F5344CB8AC3E}">
        <p14:creationId xmlns="" xmlns:p14="http://schemas.microsoft.com/office/powerpoint/2010/main" val="417866844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Acknowledgements </a:t>
            </a:r>
            <a:endParaRPr lang="en-IN" dirty="0"/>
          </a:p>
        </p:txBody>
      </p:sp>
      <p:sp>
        <p:nvSpPr>
          <p:cNvPr id="3" name="Content Placeholder 2"/>
          <p:cNvSpPr>
            <a:spLocks noGrp="1"/>
          </p:cNvSpPr>
          <p:nvPr>
            <p:ph idx="1"/>
          </p:nvPr>
        </p:nvSpPr>
        <p:spPr/>
        <p:txBody>
          <a:bodyPr/>
          <a:lstStyle/>
          <a:p>
            <a:r>
              <a:rPr lang="en-IN" dirty="0" smtClean="0"/>
              <a:t>I and India TMT Project gratefully acknowledges the support of the TMT Project, TMT collaborating institutions. They are the California Institute of Technology, the University of California, the National Astronomical Observatory of Japan, the National Astronomical Observatories of China and their consortium partners, the Department of Science and Technology of India and their supported institutes, and the National Research Council of Canada. This work was supported as well by the Gordon and Betty Moore Foundation, the Canada Foundation for Innovation, the Ontario Ministry of Research and Innovation, the Natural Sciences and Engineering Research Council of Canada, the British Columbia Knowledge Development Fund, the Association of Canadian Universities for Research in Astronomy (ACURA), the Association of Universities for Research in Astronomy (AURA), the U.S. National Science Foundation, the National Institutes of Natural Sciences of Japan, and the Department of Science and technology &amp; Department of Atomic Energy of India.</a:t>
            </a:r>
            <a:endParaRPr lang="en-IN" dirty="0"/>
          </a:p>
        </p:txBody>
      </p:sp>
      <p:sp>
        <p:nvSpPr>
          <p:cNvPr id="4" name="Date Placeholder 3"/>
          <p:cNvSpPr>
            <a:spLocks noGrp="1"/>
          </p:cNvSpPr>
          <p:nvPr>
            <p:ph type="dt" sz="half" idx="10"/>
          </p:nvPr>
        </p:nvSpPr>
        <p:spPr/>
        <p:txBody>
          <a:bodyPr/>
          <a:lstStyle/>
          <a:p>
            <a:fld id="{9F77253D-EA9F-445F-8A72-8F6F9C6152D7}" type="datetime5">
              <a:rPr lang="en-US" smtClean="0"/>
              <a:pPr/>
              <a:t>4-Nov-19</a:t>
            </a:fld>
            <a:r>
              <a:rPr lang="en-US" smtClean="0"/>
              <a:t>      META</a:t>
            </a:r>
            <a:endParaRPr lang="en-US" dirty="0"/>
          </a:p>
        </p:txBody>
      </p:sp>
      <p:sp>
        <p:nvSpPr>
          <p:cNvPr id="5" name="Footer Placeholder 4"/>
          <p:cNvSpPr>
            <a:spLocks noGrp="1"/>
          </p:cNvSpPr>
          <p:nvPr>
            <p:ph type="ftr" sz="quarter" idx="11"/>
          </p:nvPr>
        </p:nvSpPr>
        <p:spPr/>
        <p:txBody>
          <a:bodyPr/>
          <a:lstStyle/>
          <a:p>
            <a:r>
              <a:rPr lang="en-US" smtClean="0"/>
              <a:t>iTCC</a:t>
            </a:r>
            <a:endParaRPr lang="en-US" dirty="0"/>
          </a:p>
        </p:txBody>
      </p:sp>
      <p:sp>
        <p:nvSpPr>
          <p:cNvPr id="6" name="Slide Number Placeholder 5"/>
          <p:cNvSpPr>
            <a:spLocks noGrp="1"/>
          </p:cNvSpPr>
          <p:nvPr>
            <p:ph type="sldNum" sz="quarter" idx="12"/>
          </p:nvPr>
        </p:nvSpPr>
        <p:spPr/>
        <p:txBody>
          <a:bodyPr/>
          <a:lstStyle/>
          <a:p>
            <a:fld id="{DB0E0AD7-C656-4D2D-9CFA-F523CF30F984}"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4466" t="30050" r="34741" b="12201"/>
          <a:stretch>
            <a:fillRect/>
          </a:stretch>
        </p:blipFill>
        <p:spPr bwMode="auto">
          <a:xfrm>
            <a:off x="755576" y="1052736"/>
            <a:ext cx="7994197"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3" cstate="print">
            <a:lum bright="-10000" contrast="10000"/>
          </a:blip>
          <a:srcRect l="7358" t="2651" r="16605" b="605"/>
          <a:stretch>
            <a:fillRect/>
          </a:stretch>
        </p:blipFill>
        <p:spPr bwMode="auto">
          <a:xfrm>
            <a:off x="-283323" y="0"/>
            <a:ext cx="9582412" cy="6858000"/>
          </a:xfrm>
          <a:prstGeom prst="rect">
            <a:avLst/>
          </a:prstGeom>
          <a:noFill/>
          <a:ln w="9525">
            <a:noFill/>
            <a:miter lim="800000"/>
            <a:headEnd/>
            <a:tailEnd/>
          </a:ln>
        </p:spPr>
      </p:pic>
      <p:cxnSp>
        <p:nvCxnSpPr>
          <p:cNvPr id="4" name="Straight Arrow Connector 3"/>
          <p:cNvCxnSpPr/>
          <p:nvPr/>
        </p:nvCxnSpPr>
        <p:spPr>
          <a:xfrm>
            <a:off x="1187624" y="3645024"/>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43608" y="3356992"/>
            <a:ext cx="792088" cy="338554"/>
          </a:xfrm>
          <a:prstGeom prst="rect">
            <a:avLst/>
          </a:prstGeom>
          <a:noFill/>
        </p:spPr>
        <p:txBody>
          <a:bodyPr wrap="square" rtlCol="0">
            <a:spAutoFit/>
          </a:bodyPr>
          <a:lstStyle/>
          <a:p>
            <a:r>
              <a:rPr lang="en-IN" sz="1600" dirty="0" smtClean="0"/>
              <a:t>Ø66m</a:t>
            </a:r>
            <a:endParaRPr lang="en-IN" sz="1600" dirty="0"/>
          </a:p>
        </p:txBody>
      </p:sp>
      <p:sp>
        <p:nvSpPr>
          <p:cNvPr id="8" name="TextBox 7"/>
          <p:cNvSpPr txBox="1"/>
          <p:nvPr/>
        </p:nvSpPr>
        <p:spPr>
          <a:xfrm>
            <a:off x="7668344" y="1340768"/>
            <a:ext cx="856966" cy="646331"/>
          </a:xfrm>
          <a:prstGeom prst="rect">
            <a:avLst/>
          </a:prstGeom>
          <a:noFill/>
        </p:spPr>
        <p:txBody>
          <a:bodyPr wrap="none" rtlCol="0">
            <a:spAutoFit/>
          </a:bodyPr>
          <a:lstStyle/>
          <a:p>
            <a:r>
              <a:rPr lang="en-IN" dirty="0" smtClean="0"/>
              <a:t>Calotte</a:t>
            </a:r>
          </a:p>
          <a:p>
            <a:r>
              <a:rPr lang="en-IN" dirty="0" smtClean="0"/>
              <a:t>Cap</a:t>
            </a:r>
            <a:endParaRPr lang="en-IN" dirty="0"/>
          </a:p>
        </p:txBody>
      </p:sp>
      <p:cxnSp>
        <p:nvCxnSpPr>
          <p:cNvPr id="10" name="Straight Arrow Connector 9"/>
          <p:cNvCxnSpPr/>
          <p:nvPr/>
        </p:nvCxnSpPr>
        <p:spPr>
          <a:xfrm flipH="1">
            <a:off x="7668344" y="1916832"/>
            <a:ext cx="288032"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3568" y="2348880"/>
            <a:ext cx="1317348" cy="338554"/>
          </a:xfrm>
          <a:prstGeom prst="rect">
            <a:avLst/>
          </a:prstGeom>
          <a:noFill/>
        </p:spPr>
        <p:txBody>
          <a:bodyPr wrap="none" rtlCol="0">
            <a:spAutoFit/>
          </a:bodyPr>
          <a:lstStyle/>
          <a:p>
            <a:r>
              <a:rPr lang="en-IN" sz="1600" dirty="0" smtClean="0"/>
              <a:t>Rotating base</a:t>
            </a:r>
            <a:endParaRPr lang="en-IN" sz="1600" dirty="0"/>
          </a:p>
        </p:txBody>
      </p:sp>
      <p:cxnSp>
        <p:nvCxnSpPr>
          <p:cNvPr id="13" name="Straight Arrow Connector 12"/>
          <p:cNvCxnSpPr/>
          <p:nvPr/>
        </p:nvCxnSpPr>
        <p:spPr>
          <a:xfrm>
            <a:off x="1475656" y="2708920"/>
            <a:ext cx="64807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9552" y="6309320"/>
            <a:ext cx="1164421" cy="369332"/>
          </a:xfrm>
          <a:prstGeom prst="rect">
            <a:avLst/>
          </a:prstGeom>
          <a:noFill/>
        </p:spPr>
        <p:txBody>
          <a:bodyPr wrap="none" rtlCol="0">
            <a:spAutoFit/>
          </a:bodyPr>
          <a:lstStyle/>
          <a:p>
            <a:r>
              <a:rPr lang="en-IN" dirty="0" smtClean="0"/>
              <a:t>Fixed base</a:t>
            </a:r>
            <a:endParaRPr lang="en-IN" dirty="0"/>
          </a:p>
        </p:txBody>
      </p:sp>
      <p:cxnSp>
        <p:nvCxnSpPr>
          <p:cNvPr id="17" name="Straight Arrow Connector 16"/>
          <p:cNvCxnSpPr>
            <a:stCxn id="15" idx="3"/>
          </p:cNvCxnSpPr>
          <p:nvPr/>
        </p:nvCxnSpPr>
        <p:spPr>
          <a:xfrm flipV="1">
            <a:off x="1703973" y="5949280"/>
            <a:ext cx="275739" cy="544706"/>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52120" y="476672"/>
            <a:ext cx="870175" cy="369332"/>
          </a:xfrm>
          <a:prstGeom prst="rect">
            <a:avLst/>
          </a:prstGeom>
          <a:noFill/>
        </p:spPr>
        <p:txBody>
          <a:bodyPr wrap="none" rtlCol="0">
            <a:spAutoFit/>
          </a:bodyPr>
          <a:lstStyle/>
          <a:p>
            <a:r>
              <a:rPr lang="en-IN" dirty="0" smtClean="0"/>
              <a:t>Shutter</a:t>
            </a:r>
            <a:endParaRPr lang="en-IN" dirty="0"/>
          </a:p>
        </p:txBody>
      </p:sp>
      <p:cxnSp>
        <p:nvCxnSpPr>
          <p:cNvPr id="20" name="Straight Arrow Connector 19"/>
          <p:cNvCxnSpPr>
            <a:stCxn id="18" idx="1"/>
          </p:cNvCxnSpPr>
          <p:nvPr/>
        </p:nvCxnSpPr>
        <p:spPr>
          <a:xfrm flipH="1">
            <a:off x="5364088" y="661338"/>
            <a:ext cx="288032" cy="3193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0"/>
            <a:ext cx="8229600" cy="850106"/>
          </a:xfrm>
        </p:spPr>
        <p:txBody>
          <a:bodyPr>
            <a:normAutofit/>
          </a:bodyPr>
          <a:lstStyle/>
          <a:p>
            <a:r>
              <a:rPr lang="en-IN" sz="3600" dirty="0" smtClean="0">
                <a:solidFill>
                  <a:srgbClr val="FFFF00"/>
                </a:solidFill>
                <a:latin typeface="Cambria" pitchFamily="18" charset="0"/>
                <a:ea typeface="Cambria" pitchFamily="18" charset="0"/>
              </a:rPr>
              <a:t>Ray Diagram of TMT</a:t>
            </a:r>
            <a:endParaRPr lang="en-IN" sz="3600" dirty="0">
              <a:solidFill>
                <a:srgbClr val="FFFF00"/>
              </a:solidFill>
              <a:latin typeface="Cambria" pitchFamily="18" charset="0"/>
              <a:ea typeface="Cambria" pitchFamily="18" charset="0"/>
            </a:endParaRPr>
          </a:p>
        </p:txBody>
      </p:sp>
      <p:pic>
        <p:nvPicPr>
          <p:cNvPr id="1026" name="Picture 2"/>
          <p:cNvPicPr>
            <a:picLocks noGrp="1" noChangeAspect="1" noChangeArrowheads="1"/>
          </p:cNvPicPr>
          <p:nvPr>
            <p:ph idx="4294967295"/>
          </p:nvPr>
        </p:nvPicPr>
        <p:blipFill>
          <a:blip r:embed="rId3" cstate="print">
            <a:lum bright="-8000" contrast="30000"/>
          </a:blip>
          <a:srcRect l="9864" t="2857" r="8975" b="8571"/>
          <a:stretch>
            <a:fillRect/>
          </a:stretch>
        </p:blipFill>
        <p:spPr bwMode="auto">
          <a:xfrm>
            <a:off x="467544" y="1196752"/>
            <a:ext cx="8211234" cy="5040560"/>
          </a:xfrm>
          <a:prstGeom prst="rect">
            <a:avLst/>
          </a:prstGeom>
          <a:noFill/>
          <a:ln w="9525">
            <a:noFill/>
            <a:miter lim="800000"/>
            <a:headEnd/>
            <a:tailEnd/>
          </a:ln>
        </p:spPr>
      </p:pic>
      <p:cxnSp>
        <p:nvCxnSpPr>
          <p:cNvPr id="6" name="Straight Arrow Connector 5"/>
          <p:cNvCxnSpPr/>
          <p:nvPr/>
        </p:nvCxnSpPr>
        <p:spPr>
          <a:xfrm>
            <a:off x="5076056" y="1340768"/>
            <a:ext cx="0" cy="648072"/>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580112" y="1340768"/>
            <a:ext cx="0" cy="648072"/>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851920" y="1268760"/>
            <a:ext cx="0" cy="648072"/>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63888" y="1340768"/>
            <a:ext cx="0" cy="648072"/>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64088" y="1340768"/>
            <a:ext cx="0" cy="648072"/>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211960" y="1268760"/>
            <a:ext cx="0" cy="648072"/>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644008" y="2564904"/>
            <a:ext cx="648072" cy="2016224"/>
          </a:xfrm>
          <a:prstGeom prst="straightConnector1">
            <a:avLst/>
          </a:prstGeom>
          <a:ln w="222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067944" y="2564904"/>
            <a:ext cx="504056" cy="2016224"/>
          </a:xfrm>
          <a:prstGeom prst="straightConnector1">
            <a:avLst/>
          </a:prstGeom>
          <a:ln w="222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860032" y="4437112"/>
            <a:ext cx="720080" cy="0"/>
          </a:xfrm>
          <a:prstGeom prst="straightConnector1">
            <a:avLst/>
          </a:prstGeom>
          <a:ln w="2222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644008" y="2564904"/>
            <a:ext cx="0" cy="1368152"/>
          </a:xfrm>
          <a:prstGeom prst="straightConnector1">
            <a:avLst/>
          </a:prstGeom>
          <a:ln w="2222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32040" y="2204864"/>
            <a:ext cx="498855" cy="369332"/>
          </a:xfrm>
          <a:prstGeom prst="rect">
            <a:avLst/>
          </a:prstGeom>
          <a:noFill/>
        </p:spPr>
        <p:txBody>
          <a:bodyPr wrap="none" rtlCol="0">
            <a:spAutoFit/>
          </a:bodyPr>
          <a:lstStyle/>
          <a:p>
            <a:r>
              <a:rPr lang="en-IN" dirty="0" smtClean="0">
                <a:solidFill>
                  <a:srgbClr val="FFFF00"/>
                </a:solidFill>
              </a:rPr>
              <a:t>M2</a:t>
            </a:r>
            <a:endParaRPr lang="en-IN" dirty="0">
              <a:solidFill>
                <a:srgbClr val="FFFF00"/>
              </a:solidFill>
            </a:endParaRPr>
          </a:p>
        </p:txBody>
      </p:sp>
      <p:sp>
        <p:nvSpPr>
          <p:cNvPr id="32" name="TextBox 31"/>
          <p:cNvSpPr txBox="1"/>
          <p:nvPr/>
        </p:nvSpPr>
        <p:spPr>
          <a:xfrm>
            <a:off x="3923928" y="4797152"/>
            <a:ext cx="1945404" cy="369332"/>
          </a:xfrm>
          <a:prstGeom prst="rect">
            <a:avLst/>
          </a:prstGeom>
          <a:noFill/>
        </p:spPr>
        <p:txBody>
          <a:bodyPr wrap="none" rtlCol="0">
            <a:spAutoFit/>
          </a:bodyPr>
          <a:lstStyle/>
          <a:p>
            <a:r>
              <a:rPr lang="en-IN" dirty="0" smtClean="0">
                <a:solidFill>
                  <a:srgbClr val="FFFF00"/>
                </a:solidFill>
              </a:rPr>
              <a:t>M1 Primary Mirror</a:t>
            </a:r>
            <a:endParaRPr lang="en-IN" dirty="0">
              <a:solidFill>
                <a:srgbClr val="FFFF00"/>
              </a:solidFill>
            </a:endParaRPr>
          </a:p>
        </p:txBody>
      </p:sp>
      <p:sp>
        <p:nvSpPr>
          <p:cNvPr id="33" name="TextBox 32"/>
          <p:cNvSpPr txBox="1"/>
          <p:nvPr/>
        </p:nvSpPr>
        <p:spPr>
          <a:xfrm>
            <a:off x="4067944" y="4077072"/>
            <a:ext cx="498855" cy="369332"/>
          </a:xfrm>
          <a:prstGeom prst="rect">
            <a:avLst/>
          </a:prstGeom>
          <a:noFill/>
        </p:spPr>
        <p:txBody>
          <a:bodyPr wrap="none" rtlCol="0">
            <a:spAutoFit/>
          </a:bodyPr>
          <a:lstStyle/>
          <a:p>
            <a:r>
              <a:rPr lang="en-IN" dirty="0" smtClean="0">
                <a:solidFill>
                  <a:srgbClr val="FFFF00"/>
                </a:solidFill>
              </a:rPr>
              <a:t>M3</a:t>
            </a:r>
            <a:endParaRPr lang="en-IN" dirty="0">
              <a:solidFill>
                <a:srgbClr val="FFFF00"/>
              </a:solidFill>
            </a:endParaRPr>
          </a:p>
        </p:txBody>
      </p:sp>
      <p:cxnSp>
        <p:nvCxnSpPr>
          <p:cNvPr id="35" name="Straight Connector 34"/>
          <p:cNvCxnSpPr>
            <a:endCxn id="31" idx="1"/>
          </p:cNvCxnSpPr>
          <p:nvPr/>
        </p:nvCxnSpPr>
        <p:spPr>
          <a:xfrm flipV="1">
            <a:off x="4644008" y="2389530"/>
            <a:ext cx="288032" cy="10336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32" idx="1"/>
          </p:cNvCxnSpPr>
          <p:nvPr/>
        </p:nvCxnSpPr>
        <p:spPr>
          <a:xfrm>
            <a:off x="3707904" y="4581128"/>
            <a:ext cx="216024" cy="40069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55976" y="4293096"/>
            <a:ext cx="216024" cy="14401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236296" y="4653136"/>
            <a:ext cx="1316514" cy="369332"/>
          </a:xfrm>
          <a:prstGeom prst="rect">
            <a:avLst/>
          </a:prstGeom>
          <a:noFill/>
        </p:spPr>
        <p:txBody>
          <a:bodyPr wrap="none" rtlCol="0">
            <a:spAutoFit/>
          </a:bodyPr>
          <a:lstStyle/>
          <a:p>
            <a:r>
              <a:rPr lang="en-IN" dirty="0" smtClean="0">
                <a:solidFill>
                  <a:schemeClr val="bg2"/>
                </a:solidFill>
              </a:rPr>
              <a:t>Instruments</a:t>
            </a:r>
            <a:endParaRPr lang="en-IN" dirty="0">
              <a:solidFill>
                <a:schemeClr val="bg2"/>
              </a:solidFill>
            </a:endParaRPr>
          </a:p>
        </p:txBody>
      </p:sp>
      <p:sp>
        <p:nvSpPr>
          <p:cNvPr id="44" name="TextBox 43"/>
          <p:cNvSpPr txBox="1"/>
          <p:nvPr/>
        </p:nvSpPr>
        <p:spPr>
          <a:xfrm>
            <a:off x="971600" y="4005064"/>
            <a:ext cx="1316514" cy="369332"/>
          </a:xfrm>
          <a:prstGeom prst="rect">
            <a:avLst/>
          </a:prstGeom>
          <a:noFill/>
        </p:spPr>
        <p:txBody>
          <a:bodyPr wrap="none" rtlCol="0">
            <a:spAutoFit/>
          </a:bodyPr>
          <a:lstStyle/>
          <a:p>
            <a:r>
              <a:rPr lang="en-IN" dirty="0" smtClean="0">
                <a:solidFill>
                  <a:schemeClr val="bg2"/>
                </a:solidFill>
              </a:rPr>
              <a:t>Instruments</a:t>
            </a:r>
            <a:endParaRPr lang="en-IN" dirty="0">
              <a:solidFill>
                <a:schemeClr val="bg2"/>
              </a:solidFill>
            </a:endParaRPr>
          </a:p>
        </p:txBody>
      </p:sp>
      <p:cxnSp>
        <p:nvCxnSpPr>
          <p:cNvPr id="46" name="Straight Arrow Connector 45"/>
          <p:cNvCxnSpPr/>
          <p:nvPr/>
        </p:nvCxnSpPr>
        <p:spPr>
          <a:xfrm>
            <a:off x="1979712" y="4365104"/>
            <a:ext cx="936104" cy="360040"/>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3" idx="1"/>
          </p:cNvCxnSpPr>
          <p:nvPr/>
        </p:nvCxnSpPr>
        <p:spPr>
          <a:xfrm flipH="1" flipV="1">
            <a:off x="6660232" y="4437112"/>
            <a:ext cx="576064" cy="400690"/>
          </a:xfrm>
          <a:prstGeom prst="straightConnector1">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283968" y="1268760"/>
            <a:ext cx="649024" cy="369332"/>
          </a:xfrm>
          <a:prstGeom prst="rect">
            <a:avLst/>
          </a:prstGeom>
          <a:noFill/>
        </p:spPr>
        <p:txBody>
          <a:bodyPr wrap="none" rtlCol="0">
            <a:spAutoFit/>
          </a:bodyPr>
          <a:lstStyle/>
          <a:p>
            <a:r>
              <a:rPr lang="en-IN" b="1" dirty="0" smtClean="0">
                <a:solidFill>
                  <a:schemeClr val="bg2"/>
                </a:solidFill>
              </a:rPr>
              <a:t>Light</a:t>
            </a:r>
            <a:endParaRPr lang="en-IN" b="1" dirty="0">
              <a:solidFill>
                <a:schemeClr val="bg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188640"/>
            <a:ext cx="8229600" cy="706090"/>
          </a:xfrm>
        </p:spPr>
        <p:txBody>
          <a:bodyPr>
            <a:normAutofit fontScale="90000"/>
          </a:bodyPr>
          <a:lstStyle/>
          <a:p>
            <a:r>
              <a:rPr lang="en-IN" dirty="0" smtClean="0">
                <a:solidFill>
                  <a:srgbClr val="FFFF00"/>
                </a:solidFill>
              </a:rPr>
              <a:t>TMT Systems</a:t>
            </a:r>
            <a:endParaRPr lang="en-IN" dirty="0">
              <a:solidFill>
                <a:srgbClr val="FFFF00"/>
              </a:solidFill>
            </a:endParaRPr>
          </a:p>
        </p:txBody>
      </p:sp>
      <p:pic>
        <p:nvPicPr>
          <p:cNvPr id="4" name="Picture 2" descr="D:\Documents\TMT\Documents\presentations\Outreach\Images\schematic of the tmt observatory.png"/>
          <p:cNvPicPr>
            <a:picLocks noGrp="1" noChangeAspect="1" noChangeArrowheads="1"/>
          </p:cNvPicPr>
          <p:nvPr>
            <p:ph idx="4294967295"/>
          </p:nvPr>
        </p:nvPicPr>
        <p:blipFill>
          <a:blip r:embed="rId3" cstate="print"/>
          <a:srcRect/>
          <a:stretch>
            <a:fillRect/>
          </a:stretch>
        </p:blipFill>
        <p:spPr bwMode="auto">
          <a:xfrm>
            <a:off x="683568" y="863940"/>
            <a:ext cx="7751203" cy="5994060"/>
          </a:xfrm>
          <a:prstGeom prst="rect">
            <a:avLst/>
          </a:prstGeom>
          <a:noFill/>
        </p:spPr>
      </p:pic>
      <p:sp>
        <p:nvSpPr>
          <p:cNvPr id="5" name="TextBox 4"/>
          <p:cNvSpPr txBox="1"/>
          <p:nvPr/>
        </p:nvSpPr>
        <p:spPr>
          <a:xfrm>
            <a:off x="6732240" y="1196753"/>
            <a:ext cx="1440160" cy="276999"/>
          </a:xfrm>
          <a:prstGeom prst="rect">
            <a:avLst/>
          </a:prstGeom>
          <a:noFill/>
        </p:spPr>
        <p:txBody>
          <a:bodyPr wrap="square" rtlCol="0">
            <a:spAutoFit/>
          </a:bodyPr>
          <a:lstStyle/>
          <a:p>
            <a:r>
              <a:rPr lang="en-IN" sz="1200" dirty="0" smtClean="0"/>
              <a:t>Ø3.1 m on Hexapod </a:t>
            </a:r>
            <a:endParaRPr lang="en-IN" sz="1200" dirty="0"/>
          </a:p>
        </p:txBody>
      </p:sp>
      <p:sp>
        <p:nvSpPr>
          <p:cNvPr id="6" name="TextBox 5"/>
          <p:cNvSpPr txBox="1"/>
          <p:nvPr/>
        </p:nvSpPr>
        <p:spPr>
          <a:xfrm>
            <a:off x="7164288" y="1412776"/>
            <a:ext cx="901209" cy="307777"/>
          </a:xfrm>
          <a:prstGeom prst="rect">
            <a:avLst/>
          </a:prstGeom>
          <a:noFill/>
        </p:spPr>
        <p:txBody>
          <a:bodyPr wrap="none" rtlCol="0">
            <a:spAutoFit/>
          </a:bodyPr>
          <a:lstStyle/>
          <a:p>
            <a:r>
              <a:rPr lang="en-IN" sz="1400" dirty="0" smtClean="0"/>
              <a:t>2.5x3.5 m</a:t>
            </a:r>
            <a:endParaRPr lang="en-IN"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0"/>
            <a:ext cx="8229600" cy="922114"/>
          </a:xfrm>
        </p:spPr>
        <p:txBody>
          <a:bodyPr>
            <a:normAutofit/>
          </a:bodyPr>
          <a:lstStyle/>
          <a:p>
            <a:r>
              <a:rPr lang="en-IN" sz="3600" b="1" dirty="0" smtClean="0">
                <a:solidFill>
                  <a:srgbClr val="FFFF00"/>
                </a:solidFill>
              </a:rPr>
              <a:t>M1 Primary Mirror</a:t>
            </a:r>
            <a:endParaRPr lang="en-IN" sz="3600" b="1" dirty="0">
              <a:solidFill>
                <a:srgbClr val="FFFF00"/>
              </a:solidFill>
            </a:endParaRPr>
          </a:p>
        </p:txBody>
      </p:sp>
      <p:grpSp>
        <p:nvGrpSpPr>
          <p:cNvPr id="4" name="Content Placeholder 3"/>
          <p:cNvGrpSpPr>
            <a:grpSpLocks noGrp="1"/>
          </p:cNvGrpSpPr>
          <p:nvPr>
            <p:ph idx="4294967295"/>
          </p:nvPr>
        </p:nvGrpSpPr>
        <p:grpSpPr>
          <a:xfrm>
            <a:off x="179512" y="1124744"/>
            <a:ext cx="4608512" cy="2808312"/>
            <a:chOff x="5072066" y="2143116"/>
            <a:chExt cx="2838446" cy="1612907"/>
          </a:xfrm>
        </p:grpSpPr>
        <p:sp>
          <p:nvSpPr>
            <p:cNvPr id="6" name="TextBox 5"/>
            <p:cNvSpPr txBox="1"/>
            <p:nvPr/>
          </p:nvSpPr>
          <p:spPr>
            <a:xfrm>
              <a:off x="6929454" y="2357430"/>
              <a:ext cx="928694" cy="369332"/>
            </a:xfrm>
            <a:prstGeom prst="rect">
              <a:avLst/>
            </a:prstGeom>
            <a:noFill/>
          </p:spPr>
          <p:txBody>
            <a:bodyPr wrap="square" rtlCol="0">
              <a:spAutoFit/>
            </a:bodyPr>
            <a:lstStyle/>
            <a:p>
              <a:r>
                <a:rPr lang="en-US" dirty="0" smtClean="0"/>
                <a:t>M1</a:t>
              </a:r>
              <a:endParaRPr lang="en-US" dirty="0"/>
            </a:p>
          </p:txBody>
        </p:sp>
        <p:pic>
          <p:nvPicPr>
            <p:cNvPr id="5" name="Picture 19" descr="M1_image_1"/>
            <p:cNvPicPr>
              <a:picLocks noChangeAspect="1" noChangeArrowheads="1"/>
            </p:cNvPicPr>
            <p:nvPr/>
          </p:nvPicPr>
          <p:blipFill>
            <a:blip r:embed="rId3" cstate="print">
              <a:lum bright="-16000" contrast="10000"/>
            </a:blip>
            <a:srcRect l="24600" t="30634" r="22533" b="29298"/>
            <a:stretch>
              <a:fillRect/>
            </a:stretch>
          </p:blipFill>
          <p:spPr bwMode="auto">
            <a:xfrm>
              <a:off x="5072066" y="2143116"/>
              <a:ext cx="2838446" cy="1612907"/>
            </a:xfrm>
            <a:prstGeom prst="rect">
              <a:avLst/>
            </a:prstGeom>
            <a:noFill/>
            <a:ln w="9525">
              <a:noFill/>
              <a:miter lim="800000"/>
              <a:headEnd/>
              <a:tailEnd/>
            </a:ln>
          </p:spPr>
        </p:pic>
      </p:grpSp>
      <p:pic>
        <p:nvPicPr>
          <p:cNvPr id="8" name="Picture 7"/>
          <p:cNvPicPr>
            <a:picLocks noChangeAspect="1" noChangeArrowheads="1"/>
          </p:cNvPicPr>
          <p:nvPr/>
        </p:nvPicPr>
        <p:blipFill>
          <a:blip r:embed="rId4" cstate="print"/>
          <a:srcRect l="3788" t="25043" r="8143" b="38866"/>
          <a:stretch>
            <a:fillRect/>
          </a:stretch>
        </p:blipFill>
        <p:spPr bwMode="auto">
          <a:xfrm>
            <a:off x="5069701" y="1720028"/>
            <a:ext cx="3894787" cy="1979333"/>
          </a:xfrm>
          <a:prstGeom prst="rect">
            <a:avLst/>
          </a:prstGeom>
          <a:noFill/>
          <a:ln w="28575" algn="ctr">
            <a:noFill/>
            <a:miter lim="800000"/>
            <a:headEnd/>
            <a:tailEnd/>
          </a:ln>
        </p:spPr>
      </p:pic>
      <p:sp>
        <p:nvSpPr>
          <p:cNvPr id="10" name="Pentagon 9"/>
          <p:cNvSpPr/>
          <p:nvPr/>
        </p:nvSpPr>
        <p:spPr>
          <a:xfrm>
            <a:off x="3203848" y="5733256"/>
            <a:ext cx="1626480" cy="720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TextBox 10"/>
          <p:cNvSpPr txBox="1"/>
          <p:nvPr/>
        </p:nvSpPr>
        <p:spPr>
          <a:xfrm>
            <a:off x="5868144" y="980728"/>
            <a:ext cx="1873526" cy="400110"/>
          </a:xfrm>
          <a:prstGeom prst="rect">
            <a:avLst/>
          </a:prstGeom>
          <a:noFill/>
        </p:spPr>
        <p:txBody>
          <a:bodyPr wrap="none" rtlCol="0">
            <a:spAutoFit/>
          </a:bodyPr>
          <a:lstStyle/>
          <a:p>
            <a:r>
              <a:rPr lang="en-IN" sz="2000" b="1" dirty="0" smtClean="0">
                <a:solidFill>
                  <a:srgbClr val="7030A0"/>
                </a:solidFill>
              </a:rPr>
              <a:t>Mirror Segment</a:t>
            </a:r>
            <a:endParaRPr lang="en-IN" sz="2000" b="1" dirty="0">
              <a:solidFill>
                <a:srgbClr val="7030A0"/>
              </a:solidFill>
            </a:endParaRPr>
          </a:p>
        </p:txBody>
      </p:sp>
      <p:grpSp>
        <p:nvGrpSpPr>
          <p:cNvPr id="19" name="Group 18"/>
          <p:cNvGrpSpPr/>
          <p:nvPr/>
        </p:nvGrpSpPr>
        <p:grpSpPr>
          <a:xfrm>
            <a:off x="3851920" y="3212976"/>
            <a:ext cx="5124145" cy="3382343"/>
            <a:chOff x="3851920" y="3212976"/>
            <a:chExt cx="5124145" cy="3382343"/>
          </a:xfrm>
        </p:grpSpPr>
        <p:pic>
          <p:nvPicPr>
            <p:cNvPr id="7" name="Picture 7"/>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8495" b="4175"/>
            <a:stretch/>
          </p:blipFill>
          <p:spPr bwMode="auto">
            <a:xfrm>
              <a:off x="4860032" y="4365104"/>
              <a:ext cx="4116033" cy="2230215"/>
            </a:xfrm>
            <a:prstGeom prst="rect">
              <a:avLst/>
            </a:prstGeom>
            <a:noFill/>
            <a:ln w="9525">
              <a:solidFill>
                <a:schemeClr val="tx1"/>
              </a:solidFill>
              <a:miter lim="800000"/>
              <a:headEnd/>
              <a:tailEnd/>
            </a:ln>
          </p:spPr>
        </p:pic>
        <p:cxnSp>
          <p:nvCxnSpPr>
            <p:cNvPr id="13" name="Straight Connector 12"/>
            <p:cNvCxnSpPr/>
            <p:nvPr/>
          </p:nvCxnSpPr>
          <p:spPr>
            <a:xfrm>
              <a:off x="3923928" y="3212976"/>
              <a:ext cx="4896544"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51920" y="3284984"/>
              <a:ext cx="1008112" cy="201622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5076056" y="980728"/>
            <a:ext cx="0"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8" idx="3"/>
          </p:cNvCxnSpPr>
          <p:nvPr/>
        </p:nvCxnSpPr>
        <p:spPr>
          <a:xfrm>
            <a:off x="8964488" y="908720"/>
            <a:ext cx="0" cy="1800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076056" y="1628800"/>
            <a:ext cx="14401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452320" y="1628800"/>
            <a:ext cx="15121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660232" y="1412776"/>
            <a:ext cx="768159" cy="369332"/>
          </a:xfrm>
          <a:prstGeom prst="rect">
            <a:avLst/>
          </a:prstGeom>
          <a:noFill/>
        </p:spPr>
        <p:txBody>
          <a:bodyPr wrap="none" rtlCol="0">
            <a:spAutoFit/>
          </a:bodyPr>
          <a:lstStyle/>
          <a:p>
            <a:r>
              <a:rPr lang="en-IN" dirty="0" smtClean="0"/>
              <a:t>~1440</a:t>
            </a:r>
            <a:endParaRPr lang="en-IN" dirty="0"/>
          </a:p>
        </p:txBody>
      </p:sp>
      <p:sp>
        <p:nvSpPr>
          <p:cNvPr id="20" name="TextBox 19"/>
          <p:cNvSpPr txBox="1"/>
          <p:nvPr/>
        </p:nvSpPr>
        <p:spPr>
          <a:xfrm>
            <a:off x="611560" y="4005064"/>
            <a:ext cx="3633752" cy="400110"/>
          </a:xfrm>
          <a:prstGeom prst="rect">
            <a:avLst/>
          </a:prstGeom>
          <a:noFill/>
        </p:spPr>
        <p:txBody>
          <a:bodyPr wrap="none" rtlCol="0">
            <a:spAutoFit/>
          </a:bodyPr>
          <a:lstStyle/>
          <a:p>
            <a:r>
              <a:rPr lang="en-IN" sz="2000" b="1" dirty="0" smtClean="0">
                <a:solidFill>
                  <a:srgbClr val="7030A0"/>
                </a:solidFill>
              </a:rPr>
              <a:t>M1 with 492 Segmented Mirrors</a:t>
            </a:r>
            <a:endParaRPr lang="en-IN" sz="2000" b="1" dirty="0">
              <a:solidFill>
                <a:srgbClr val="7030A0"/>
              </a:solidFill>
            </a:endParaRPr>
          </a:p>
        </p:txBody>
      </p:sp>
      <p:sp>
        <p:nvSpPr>
          <p:cNvPr id="22" name="Text Box 9"/>
          <p:cNvSpPr txBox="1">
            <a:spLocks noChangeArrowheads="1"/>
          </p:cNvSpPr>
          <p:nvPr/>
        </p:nvSpPr>
        <p:spPr bwMode="auto">
          <a:xfrm>
            <a:off x="2339752" y="5373216"/>
            <a:ext cx="225356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defTabSz="820738">
              <a:spcBef>
                <a:spcPct val="20000"/>
              </a:spcBef>
              <a:buClr>
                <a:schemeClr val="accent2"/>
              </a:buClr>
              <a:buBlip>
                <a:blip r:embed="rId6"/>
              </a:buBlip>
              <a:defRPr sz="2000">
                <a:solidFill>
                  <a:schemeClr val="tx1"/>
                </a:solidFill>
                <a:latin typeface="Arial" charset="0"/>
              </a:defRPr>
            </a:lvl1pPr>
            <a:lvl2pPr marL="742950" indent="-285750" defTabSz="820738">
              <a:spcBef>
                <a:spcPct val="20000"/>
              </a:spcBef>
              <a:buClr>
                <a:schemeClr val="accent2"/>
              </a:buClr>
              <a:buFont typeface="Arial" charset="0"/>
              <a:buChar char="–"/>
              <a:defRPr>
                <a:solidFill>
                  <a:schemeClr val="tx1"/>
                </a:solidFill>
                <a:latin typeface="Arial" charset="0"/>
              </a:defRPr>
            </a:lvl2pPr>
            <a:lvl3pPr marL="1143000" indent="-228600" defTabSz="820738">
              <a:spcBef>
                <a:spcPct val="20000"/>
              </a:spcBef>
              <a:buClr>
                <a:schemeClr val="accent2"/>
              </a:buClr>
              <a:buBlip>
                <a:blip r:embed="rId6"/>
              </a:buBlip>
              <a:defRPr>
                <a:solidFill>
                  <a:schemeClr val="tx1"/>
                </a:solidFill>
                <a:latin typeface="Arial" charset="0"/>
              </a:defRPr>
            </a:lvl3pPr>
            <a:lvl4pPr marL="1600200" indent="-228600" defTabSz="820738">
              <a:spcBef>
                <a:spcPct val="20000"/>
              </a:spcBef>
              <a:buClr>
                <a:schemeClr val="accent2"/>
              </a:buClr>
              <a:buFont typeface="Arial" charset="0"/>
              <a:buChar char="–"/>
              <a:defRPr sz="1600">
                <a:solidFill>
                  <a:schemeClr val="tx1"/>
                </a:solidFill>
                <a:latin typeface="Arial" charset="0"/>
              </a:defRPr>
            </a:lvl4pPr>
            <a:lvl5pPr marL="2057400" indent="-228600" defTabSz="820738">
              <a:spcBef>
                <a:spcPct val="20000"/>
              </a:spcBef>
              <a:buClr>
                <a:schemeClr val="accent2"/>
              </a:buClr>
              <a:buBlip>
                <a:blip r:embed="rId6"/>
              </a:buBlip>
              <a:defRPr sz="1600">
                <a:solidFill>
                  <a:schemeClr val="tx1"/>
                </a:solidFill>
                <a:latin typeface="Arial" charset="0"/>
              </a:defRPr>
            </a:lvl5pPr>
            <a:lvl6pPr marL="2514600" indent="-228600" defTabSz="820738" eaLnBrk="0" fontAlgn="base" hangingPunct="0">
              <a:spcBef>
                <a:spcPct val="20000"/>
              </a:spcBef>
              <a:spcAft>
                <a:spcPct val="0"/>
              </a:spcAft>
              <a:buClr>
                <a:schemeClr val="accent2"/>
              </a:buClr>
              <a:buBlip>
                <a:blip r:embed="rId6"/>
              </a:buBlip>
              <a:defRPr sz="1600">
                <a:solidFill>
                  <a:schemeClr val="tx1"/>
                </a:solidFill>
                <a:latin typeface="Arial" charset="0"/>
              </a:defRPr>
            </a:lvl6pPr>
            <a:lvl7pPr marL="2971800" indent="-228600" defTabSz="820738" eaLnBrk="0" fontAlgn="base" hangingPunct="0">
              <a:spcBef>
                <a:spcPct val="20000"/>
              </a:spcBef>
              <a:spcAft>
                <a:spcPct val="0"/>
              </a:spcAft>
              <a:buClr>
                <a:schemeClr val="accent2"/>
              </a:buClr>
              <a:buBlip>
                <a:blip r:embed="rId6"/>
              </a:buBlip>
              <a:defRPr sz="1600">
                <a:solidFill>
                  <a:schemeClr val="tx1"/>
                </a:solidFill>
                <a:latin typeface="Arial" charset="0"/>
              </a:defRPr>
            </a:lvl7pPr>
            <a:lvl8pPr marL="3429000" indent="-228600" defTabSz="820738" eaLnBrk="0" fontAlgn="base" hangingPunct="0">
              <a:spcBef>
                <a:spcPct val="20000"/>
              </a:spcBef>
              <a:spcAft>
                <a:spcPct val="0"/>
              </a:spcAft>
              <a:buClr>
                <a:schemeClr val="accent2"/>
              </a:buClr>
              <a:buBlip>
                <a:blip r:embed="rId6"/>
              </a:buBlip>
              <a:defRPr sz="1600">
                <a:solidFill>
                  <a:schemeClr val="tx1"/>
                </a:solidFill>
                <a:latin typeface="Arial" charset="0"/>
              </a:defRPr>
            </a:lvl8pPr>
            <a:lvl9pPr marL="3886200" indent="-228600" defTabSz="820738" eaLnBrk="0" fontAlgn="base" hangingPunct="0">
              <a:spcBef>
                <a:spcPct val="20000"/>
              </a:spcBef>
              <a:spcAft>
                <a:spcPct val="0"/>
              </a:spcAft>
              <a:buClr>
                <a:schemeClr val="accent2"/>
              </a:buClr>
              <a:buBlip>
                <a:blip r:embed="rId6"/>
              </a:buBlip>
              <a:defRPr sz="1600">
                <a:solidFill>
                  <a:schemeClr val="tx1"/>
                </a:solidFill>
                <a:latin typeface="Arial" charset="0"/>
              </a:defRPr>
            </a:lvl9pPr>
          </a:lstStyle>
          <a:p>
            <a:pPr>
              <a:spcBef>
                <a:spcPct val="0"/>
              </a:spcBef>
              <a:buClrTx/>
              <a:buFontTx/>
              <a:buNone/>
            </a:pPr>
            <a:r>
              <a:rPr lang="en-US" altLang="en-US" sz="1800" b="1" dirty="0">
                <a:solidFill>
                  <a:srgbClr val="7030A0"/>
                </a:solidFill>
              </a:rPr>
              <a:t>PSA On Mirror Cell</a:t>
            </a:r>
          </a:p>
        </p:txBody>
      </p:sp>
      <p:sp>
        <p:nvSpPr>
          <p:cNvPr id="24" name="TextBox 23"/>
          <p:cNvSpPr txBox="1"/>
          <p:nvPr/>
        </p:nvSpPr>
        <p:spPr>
          <a:xfrm>
            <a:off x="4716016" y="2564904"/>
            <a:ext cx="393056" cy="338554"/>
          </a:xfrm>
          <a:prstGeom prst="rect">
            <a:avLst/>
          </a:prstGeom>
          <a:noFill/>
        </p:spPr>
        <p:txBody>
          <a:bodyPr wrap="none" rtlCol="0">
            <a:spAutoFit/>
          </a:bodyPr>
          <a:lstStyle/>
          <a:p>
            <a:r>
              <a:rPr lang="en-IN" sz="1600" dirty="0" smtClean="0"/>
              <a:t>45</a:t>
            </a:r>
            <a:endParaRPr lang="en-IN" sz="16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rot="21090511">
            <a:off x="210010" y="1355121"/>
            <a:ext cx="7272808" cy="3384376"/>
          </a:xfrm>
          <a:prstGeom prst="rect">
            <a:avLst/>
          </a:prstGeom>
          <a:noFill/>
          <a:ln w="9525">
            <a:noFill/>
            <a:miter lim="800000"/>
            <a:headEnd/>
            <a:tailEnd/>
          </a:ln>
        </p:spPr>
      </p:pic>
      <p:sp>
        <p:nvSpPr>
          <p:cNvPr id="3" name="TextBox 2"/>
          <p:cNvSpPr txBox="1"/>
          <p:nvPr/>
        </p:nvSpPr>
        <p:spPr>
          <a:xfrm>
            <a:off x="1835696" y="188640"/>
            <a:ext cx="5688632" cy="646331"/>
          </a:xfrm>
          <a:prstGeom prst="rect">
            <a:avLst/>
          </a:prstGeom>
          <a:noFill/>
        </p:spPr>
        <p:txBody>
          <a:bodyPr wrap="square" rtlCol="0">
            <a:spAutoFit/>
          </a:bodyPr>
          <a:lstStyle/>
          <a:p>
            <a:r>
              <a:rPr lang="en-IN" sz="3600" b="1" dirty="0" smtClean="0">
                <a:solidFill>
                  <a:srgbClr val="FFFF00"/>
                </a:solidFill>
                <a:latin typeface="Cambria" pitchFamily="18" charset="0"/>
                <a:ea typeface="Cambria" pitchFamily="18" charset="0"/>
              </a:rPr>
              <a:t>Mirror Errors Correction</a:t>
            </a:r>
            <a:endParaRPr lang="en-IN" sz="3600" b="1" dirty="0">
              <a:solidFill>
                <a:srgbClr val="FFFF00"/>
              </a:solidFill>
              <a:latin typeface="Cambria" pitchFamily="18" charset="0"/>
              <a:ea typeface="Cambria" pitchFamily="18" charset="0"/>
            </a:endParaRPr>
          </a:p>
        </p:txBody>
      </p:sp>
      <p:sp>
        <p:nvSpPr>
          <p:cNvPr id="4" name="TextBox 3"/>
          <p:cNvSpPr txBox="1"/>
          <p:nvPr/>
        </p:nvSpPr>
        <p:spPr>
          <a:xfrm>
            <a:off x="5724128" y="3933056"/>
            <a:ext cx="3046860" cy="400110"/>
          </a:xfrm>
          <a:prstGeom prst="rect">
            <a:avLst/>
          </a:prstGeom>
          <a:noFill/>
        </p:spPr>
        <p:txBody>
          <a:bodyPr wrap="none" rtlCol="0">
            <a:spAutoFit/>
          </a:bodyPr>
          <a:lstStyle/>
          <a:p>
            <a:r>
              <a:rPr lang="en-IN" sz="2000" dirty="0" smtClean="0"/>
              <a:t>Segment Support Assembly</a:t>
            </a:r>
            <a:endParaRPr lang="en-IN" sz="2000" dirty="0"/>
          </a:p>
        </p:txBody>
      </p:sp>
      <p:cxnSp>
        <p:nvCxnSpPr>
          <p:cNvPr id="6" name="Straight Arrow Connector 5"/>
          <p:cNvCxnSpPr/>
          <p:nvPr/>
        </p:nvCxnSpPr>
        <p:spPr>
          <a:xfrm>
            <a:off x="6156176" y="2996952"/>
            <a:ext cx="144016" cy="216024"/>
          </a:xfrm>
          <a:prstGeom prst="straightConnector1">
            <a:avLst/>
          </a:prstGeom>
          <a:ln w="25400">
            <a:solidFill>
              <a:srgbClr val="00206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148064" y="3573016"/>
            <a:ext cx="144016" cy="216024"/>
          </a:xfrm>
          <a:prstGeom prst="straightConnector1">
            <a:avLst/>
          </a:prstGeom>
          <a:ln w="25400">
            <a:solidFill>
              <a:srgbClr val="00206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491880" y="4437112"/>
            <a:ext cx="72008" cy="216024"/>
          </a:xfrm>
          <a:prstGeom prst="straightConnector1">
            <a:avLst/>
          </a:prstGeom>
          <a:ln w="15875">
            <a:solidFill>
              <a:srgbClr val="00206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860032" y="3789040"/>
            <a:ext cx="144016" cy="216024"/>
          </a:xfrm>
          <a:prstGeom prst="straightConnector1">
            <a:avLst/>
          </a:prstGeom>
          <a:ln w="15875">
            <a:solidFill>
              <a:srgbClr val="00206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7" name="Curved Up Arrow 26"/>
          <p:cNvSpPr/>
          <p:nvPr/>
        </p:nvSpPr>
        <p:spPr>
          <a:xfrm rot="19665626" flipV="1">
            <a:off x="5003605" y="2832265"/>
            <a:ext cx="504056" cy="144016"/>
          </a:xfrm>
          <a:prstGeom prst="curvedUpArrow">
            <a:avLst/>
          </a:prstGeom>
          <a:ln cap="rnd">
            <a:solidFill>
              <a:srgbClr val="002060"/>
            </a:solidFill>
            <a:bevel/>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8" name="Block Arc 27"/>
          <p:cNvSpPr/>
          <p:nvPr/>
        </p:nvSpPr>
        <p:spPr>
          <a:xfrm rot="8871365">
            <a:off x="5162403" y="2957196"/>
            <a:ext cx="444329" cy="181917"/>
          </a:xfrm>
          <a:prstGeom prst="blockArc">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9" name="TextBox 28"/>
          <p:cNvSpPr txBox="1"/>
          <p:nvPr/>
        </p:nvSpPr>
        <p:spPr>
          <a:xfrm>
            <a:off x="1763688" y="2780928"/>
            <a:ext cx="2252861" cy="400110"/>
          </a:xfrm>
          <a:prstGeom prst="rect">
            <a:avLst/>
          </a:prstGeom>
          <a:noFill/>
        </p:spPr>
        <p:txBody>
          <a:bodyPr wrap="none" rtlCol="0">
            <a:spAutoFit/>
          </a:bodyPr>
          <a:lstStyle/>
          <a:p>
            <a:r>
              <a:rPr lang="en-IN" sz="2000" dirty="0" smtClean="0"/>
              <a:t>Surface Figure error</a:t>
            </a:r>
            <a:endParaRPr lang="en-IN" sz="2000" dirty="0"/>
          </a:p>
        </p:txBody>
      </p:sp>
      <p:sp>
        <p:nvSpPr>
          <p:cNvPr id="30" name="TextBox 29"/>
          <p:cNvSpPr txBox="1"/>
          <p:nvPr/>
        </p:nvSpPr>
        <p:spPr>
          <a:xfrm>
            <a:off x="3563888" y="1772816"/>
            <a:ext cx="2613344" cy="400110"/>
          </a:xfrm>
          <a:prstGeom prst="rect">
            <a:avLst/>
          </a:prstGeom>
          <a:noFill/>
        </p:spPr>
        <p:txBody>
          <a:bodyPr wrap="none" rtlCol="0">
            <a:spAutoFit/>
          </a:bodyPr>
          <a:lstStyle/>
          <a:p>
            <a:r>
              <a:rPr lang="en-IN" sz="2000" dirty="0" smtClean="0"/>
              <a:t>Tip-tilt and piston error</a:t>
            </a:r>
            <a:endParaRPr lang="en-IN" sz="2000" dirty="0"/>
          </a:p>
        </p:txBody>
      </p:sp>
      <p:sp>
        <p:nvSpPr>
          <p:cNvPr id="31" name="TextBox 30"/>
          <p:cNvSpPr txBox="1"/>
          <p:nvPr/>
        </p:nvSpPr>
        <p:spPr>
          <a:xfrm>
            <a:off x="323528" y="3429000"/>
            <a:ext cx="2483768" cy="400110"/>
          </a:xfrm>
          <a:prstGeom prst="rect">
            <a:avLst/>
          </a:prstGeom>
          <a:noFill/>
        </p:spPr>
        <p:txBody>
          <a:bodyPr wrap="square" rtlCol="0">
            <a:spAutoFit/>
          </a:bodyPr>
          <a:lstStyle/>
          <a:p>
            <a:r>
              <a:rPr lang="en-IN" sz="2000" dirty="0" smtClean="0"/>
              <a:t>Ideal Mirror Surface</a:t>
            </a:r>
            <a:endParaRPr lang="en-IN" sz="2000" dirty="0"/>
          </a:p>
        </p:txBody>
      </p:sp>
      <p:cxnSp>
        <p:nvCxnSpPr>
          <p:cNvPr id="35" name="Straight Arrow Connector 34"/>
          <p:cNvCxnSpPr>
            <a:stCxn id="31" idx="2"/>
          </p:cNvCxnSpPr>
          <p:nvPr/>
        </p:nvCxnSpPr>
        <p:spPr>
          <a:xfrm flipH="1">
            <a:off x="1187624" y="3829110"/>
            <a:ext cx="377788" cy="391978"/>
          </a:xfrm>
          <a:prstGeom prst="straightConnector1">
            <a:avLst/>
          </a:prstGeom>
          <a:ln w="2222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005572" y="3140968"/>
            <a:ext cx="1062372" cy="720080"/>
          </a:xfrm>
          <a:prstGeom prst="straightConnector1">
            <a:avLst/>
          </a:prstGeom>
          <a:ln w="2222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644008" y="2132856"/>
            <a:ext cx="720080" cy="896034"/>
          </a:xfrm>
          <a:prstGeom prst="straightConnector1">
            <a:avLst/>
          </a:prstGeom>
          <a:ln w="2222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644008" y="4149080"/>
            <a:ext cx="1080120" cy="144017"/>
          </a:xfrm>
          <a:prstGeom prst="straightConnector1">
            <a:avLst/>
          </a:prstGeom>
          <a:ln w="22225">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1064" name="Group 40"/>
          <p:cNvGrpSpPr>
            <a:grpSpLocks/>
          </p:cNvGrpSpPr>
          <p:nvPr/>
        </p:nvGrpSpPr>
        <p:grpSpPr bwMode="auto">
          <a:xfrm>
            <a:off x="4572000" y="5229200"/>
            <a:ext cx="3960440" cy="771054"/>
            <a:chOff x="2271" y="12455"/>
            <a:chExt cx="5591" cy="853"/>
          </a:xfrm>
        </p:grpSpPr>
        <p:cxnSp>
          <p:nvCxnSpPr>
            <p:cNvPr id="1065" name="AutoShape 41"/>
            <p:cNvCxnSpPr>
              <a:cxnSpLocks noChangeShapeType="1"/>
            </p:cNvCxnSpPr>
            <p:nvPr/>
          </p:nvCxnSpPr>
          <p:spPr bwMode="auto">
            <a:xfrm>
              <a:off x="2684" y="13060"/>
              <a:ext cx="874" cy="7"/>
            </a:xfrm>
            <a:prstGeom prst="straightConnector1">
              <a:avLst/>
            </a:prstGeom>
            <a:noFill/>
            <a:ln w="9525">
              <a:solidFill>
                <a:srgbClr val="000000"/>
              </a:solidFill>
              <a:round/>
              <a:headEnd/>
              <a:tailEnd/>
            </a:ln>
          </p:spPr>
        </p:cxnSp>
        <p:grpSp>
          <p:nvGrpSpPr>
            <p:cNvPr id="1066" name="Group 42"/>
            <p:cNvGrpSpPr>
              <a:grpSpLocks/>
            </p:cNvGrpSpPr>
            <p:nvPr/>
          </p:nvGrpSpPr>
          <p:grpSpPr bwMode="auto">
            <a:xfrm>
              <a:off x="2271" y="12455"/>
              <a:ext cx="5591" cy="853"/>
              <a:chOff x="2271" y="12455"/>
              <a:chExt cx="5591" cy="853"/>
            </a:xfrm>
          </p:grpSpPr>
          <p:grpSp>
            <p:nvGrpSpPr>
              <p:cNvPr id="1067" name="Group 43"/>
              <p:cNvGrpSpPr>
                <a:grpSpLocks/>
              </p:cNvGrpSpPr>
              <p:nvPr/>
            </p:nvGrpSpPr>
            <p:grpSpPr bwMode="auto">
              <a:xfrm>
                <a:off x="3317" y="12583"/>
                <a:ext cx="523" cy="477"/>
                <a:chOff x="3142" y="13499"/>
                <a:chExt cx="523" cy="477"/>
              </a:xfrm>
            </p:grpSpPr>
            <p:cxnSp>
              <p:nvCxnSpPr>
                <p:cNvPr id="1068" name="AutoShape 44"/>
                <p:cNvCxnSpPr>
                  <a:cxnSpLocks noChangeShapeType="1"/>
                </p:cNvCxnSpPr>
                <p:nvPr/>
              </p:nvCxnSpPr>
              <p:spPr bwMode="auto">
                <a:xfrm flipV="1">
                  <a:off x="3142" y="13499"/>
                  <a:ext cx="0" cy="300"/>
                </a:xfrm>
                <a:prstGeom prst="straightConnector1">
                  <a:avLst/>
                </a:prstGeom>
                <a:noFill/>
                <a:ln w="9525">
                  <a:solidFill>
                    <a:srgbClr val="000000"/>
                  </a:solidFill>
                  <a:round/>
                  <a:headEnd/>
                  <a:tailEnd type="triangle" w="med" len="med"/>
                </a:ln>
              </p:spPr>
            </p:cxnSp>
            <p:cxnSp>
              <p:nvCxnSpPr>
                <p:cNvPr id="1069" name="AutoShape 45"/>
                <p:cNvCxnSpPr>
                  <a:cxnSpLocks noChangeShapeType="1"/>
                </p:cNvCxnSpPr>
                <p:nvPr/>
              </p:nvCxnSpPr>
              <p:spPr bwMode="auto">
                <a:xfrm flipV="1">
                  <a:off x="3665" y="13499"/>
                  <a:ext cx="0" cy="300"/>
                </a:xfrm>
                <a:prstGeom prst="straightConnector1">
                  <a:avLst/>
                </a:prstGeom>
                <a:noFill/>
                <a:ln w="9525">
                  <a:solidFill>
                    <a:srgbClr val="000000"/>
                  </a:solidFill>
                  <a:round/>
                  <a:headEnd/>
                  <a:tailEnd type="triangle" w="med" len="med"/>
                </a:ln>
              </p:spPr>
            </p:cxnSp>
            <p:cxnSp>
              <p:nvCxnSpPr>
                <p:cNvPr id="1070" name="AutoShape 46"/>
                <p:cNvCxnSpPr>
                  <a:cxnSpLocks noChangeShapeType="1"/>
                </p:cNvCxnSpPr>
                <p:nvPr/>
              </p:nvCxnSpPr>
              <p:spPr bwMode="auto">
                <a:xfrm>
                  <a:off x="3142" y="13799"/>
                  <a:ext cx="523" cy="0"/>
                </a:xfrm>
                <a:prstGeom prst="straightConnector1">
                  <a:avLst/>
                </a:prstGeom>
                <a:noFill/>
                <a:ln w="9525">
                  <a:solidFill>
                    <a:srgbClr val="000000"/>
                  </a:solidFill>
                  <a:round/>
                  <a:headEnd/>
                  <a:tailEnd/>
                </a:ln>
              </p:spPr>
            </p:cxnSp>
            <p:cxnSp>
              <p:nvCxnSpPr>
                <p:cNvPr id="1071" name="AutoShape 47"/>
                <p:cNvCxnSpPr>
                  <a:cxnSpLocks noChangeShapeType="1"/>
                </p:cNvCxnSpPr>
                <p:nvPr/>
              </p:nvCxnSpPr>
              <p:spPr bwMode="auto">
                <a:xfrm flipV="1">
                  <a:off x="3383" y="13799"/>
                  <a:ext cx="0" cy="177"/>
                </a:xfrm>
                <a:prstGeom prst="straightConnector1">
                  <a:avLst/>
                </a:prstGeom>
                <a:noFill/>
                <a:ln w="9525">
                  <a:solidFill>
                    <a:srgbClr val="000000"/>
                  </a:solidFill>
                  <a:round/>
                  <a:headEnd/>
                  <a:tailEnd type="triangle" w="med" len="med"/>
                </a:ln>
              </p:spPr>
            </p:cxnSp>
          </p:grpSp>
          <p:grpSp>
            <p:nvGrpSpPr>
              <p:cNvPr id="1072" name="Group 48"/>
              <p:cNvGrpSpPr>
                <a:grpSpLocks/>
              </p:cNvGrpSpPr>
              <p:nvPr/>
            </p:nvGrpSpPr>
            <p:grpSpPr bwMode="auto">
              <a:xfrm>
                <a:off x="2443" y="12583"/>
                <a:ext cx="523" cy="477"/>
                <a:chOff x="3142" y="13499"/>
                <a:chExt cx="523" cy="477"/>
              </a:xfrm>
            </p:grpSpPr>
            <p:cxnSp>
              <p:nvCxnSpPr>
                <p:cNvPr id="1073" name="AutoShape 49"/>
                <p:cNvCxnSpPr>
                  <a:cxnSpLocks noChangeShapeType="1"/>
                </p:cNvCxnSpPr>
                <p:nvPr/>
              </p:nvCxnSpPr>
              <p:spPr bwMode="auto">
                <a:xfrm flipV="1">
                  <a:off x="3142" y="13499"/>
                  <a:ext cx="0" cy="300"/>
                </a:xfrm>
                <a:prstGeom prst="straightConnector1">
                  <a:avLst/>
                </a:prstGeom>
                <a:noFill/>
                <a:ln w="9525">
                  <a:solidFill>
                    <a:srgbClr val="000000"/>
                  </a:solidFill>
                  <a:round/>
                  <a:headEnd/>
                  <a:tailEnd type="triangle" w="med" len="med"/>
                </a:ln>
              </p:spPr>
            </p:cxnSp>
            <p:cxnSp>
              <p:nvCxnSpPr>
                <p:cNvPr id="1074" name="AutoShape 50"/>
                <p:cNvCxnSpPr>
                  <a:cxnSpLocks noChangeShapeType="1"/>
                </p:cNvCxnSpPr>
                <p:nvPr/>
              </p:nvCxnSpPr>
              <p:spPr bwMode="auto">
                <a:xfrm flipV="1">
                  <a:off x="3665" y="13499"/>
                  <a:ext cx="0" cy="300"/>
                </a:xfrm>
                <a:prstGeom prst="straightConnector1">
                  <a:avLst/>
                </a:prstGeom>
                <a:noFill/>
                <a:ln w="9525">
                  <a:solidFill>
                    <a:srgbClr val="000000"/>
                  </a:solidFill>
                  <a:round/>
                  <a:headEnd/>
                  <a:tailEnd type="triangle" w="med" len="med"/>
                </a:ln>
              </p:spPr>
            </p:cxnSp>
            <p:cxnSp>
              <p:nvCxnSpPr>
                <p:cNvPr id="1075" name="AutoShape 51"/>
                <p:cNvCxnSpPr>
                  <a:cxnSpLocks noChangeShapeType="1"/>
                </p:cNvCxnSpPr>
                <p:nvPr/>
              </p:nvCxnSpPr>
              <p:spPr bwMode="auto">
                <a:xfrm>
                  <a:off x="3142" y="13799"/>
                  <a:ext cx="523" cy="0"/>
                </a:xfrm>
                <a:prstGeom prst="straightConnector1">
                  <a:avLst/>
                </a:prstGeom>
                <a:noFill/>
                <a:ln w="9525">
                  <a:solidFill>
                    <a:srgbClr val="000000"/>
                  </a:solidFill>
                  <a:round/>
                  <a:headEnd/>
                  <a:tailEnd/>
                </a:ln>
              </p:spPr>
            </p:cxnSp>
            <p:cxnSp>
              <p:nvCxnSpPr>
                <p:cNvPr id="1076" name="AutoShape 52"/>
                <p:cNvCxnSpPr>
                  <a:cxnSpLocks noChangeShapeType="1"/>
                </p:cNvCxnSpPr>
                <p:nvPr/>
              </p:nvCxnSpPr>
              <p:spPr bwMode="auto">
                <a:xfrm flipV="1">
                  <a:off x="3383" y="13799"/>
                  <a:ext cx="0" cy="177"/>
                </a:xfrm>
                <a:prstGeom prst="straightConnector1">
                  <a:avLst/>
                </a:prstGeom>
                <a:noFill/>
                <a:ln w="9525">
                  <a:solidFill>
                    <a:srgbClr val="000000"/>
                  </a:solidFill>
                  <a:round/>
                  <a:headEnd/>
                  <a:tailEnd type="triangle" w="med" len="med"/>
                </a:ln>
              </p:spPr>
            </p:cxnSp>
          </p:grpSp>
          <p:grpSp>
            <p:nvGrpSpPr>
              <p:cNvPr id="1077" name="Group 53"/>
              <p:cNvGrpSpPr>
                <a:grpSpLocks/>
              </p:cNvGrpSpPr>
              <p:nvPr/>
            </p:nvGrpSpPr>
            <p:grpSpPr bwMode="auto">
              <a:xfrm>
                <a:off x="6224" y="12583"/>
                <a:ext cx="523" cy="477"/>
                <a:chOff x="3142" y="13499"/>
                <a:chExt cx="523" cy="477"/>
              </a:xfrm>
            </p:grpSpPr>
            <p:cxnSp>
              <p:nvCxnSpPr>
                <p:cNvPr id="1078" name="AutoShape 54"/>
                <p:cNvCxnSpPr>
                  <a:cxnSpLocks noChangeShapeType="1"/>
                </p:cNvCxnSpPr>
                <p:nvPr/>
              </p:nvCxnSpPr>
              <p:spPr bwMode="auto">
                <a:xfrm flipV="1">
                  <a:off x="3142" y="13499"/>
                  <a:ext cx="0" cy="300"/>
                </a:xfrm>
                <a:prstGeom prst="straightConnector1">
                  <a:avLst/>
                </a:prstGeom>
                <a:noFill/>
                <a:ln w="9525">
                  <a:solidFill>
                    <a:srgbClr val="000000"/>
                  </a:solidFill>
                  <a:round/>
                  <a:headEnd/>
                  <a:tailEnd type="triangle" w="med" len="med"/>
                </a:ln>
              </p:spPr>
            </p:cxnSp>
            <p:cxnSp>
              <p:nvCxnSpPr>
                <p:cNvPr id="1079" name="AutoShape 55"/>
                <p:cNvCxnSpPr>
                  <a:cxnSpLocks noChangeShapeType="1"/>
                </p:cNvCxnSpPr>
                <p:nvPr/>
              </p:nvCxnSpPr>
              <p:spPr bwMode="auto">
                <a:xfrm flipV="1">
                  <a:off x="3665" y="13499"/>
                  <a:ext cx="0" cy="300"/>
                </a:xfrm>
                <a:prstGeom prst="straightConnector1">
                  <a:avLst/>
                </a:prstGeom>
                <a:noFill/>
                <a:ln w="9525">
                  <a:solidFill>
                    <a:srgbClr val="000000"/>
                  </a:solidFill>
                  <a:round/>
                  <a:headEnd/>
                  <a:tailEnd type="triangle" w="med" len="med"/>
                </a:ln>
              </p:spPr>
            </p:cxnSp>
            <p:cxnSp>
              <p:nvCxnSpPr>
                <p:cNvPr id="1080" name="AutoShape 56"/>
                <p:cNvCxnSpPr>
                  <a:cxnSpLocks noChangeShapeType="1"/>
                </p:cNvCxnSpPr>
                <p:nvPr/>
              </p:nvCxnSpPr>
              <p:spPr bwMode="auto">
                <a:xfrm>
                  <a:off x="3142" y="13799"/>
                  <a:ext cx="523" cy="0"/>
                </a:xfrm>
                <a:prstGeom prst="straightConnector1">
                  <a:avLst/>
                </a:prstGeom>
                <a:noFill/>
                <a:ln w="9525">
                  <a:solidFill>
                    <a:srgbClr val="000000"/>
                  </a:solidFill>
                  <a:round/>
                  <a:headEnd/>
                  <a:tailEnd/>
                </a:ln>
              </p:spPr>
            </p:cxnSp>
            <p:cxnSp>
              <p:nvCxnSpPr>
                <p:cNvPr id="1081" name="AutoShape 57"/>
                <p:cNvCxnSpPr>
                  <a:cxnSpLocks noChangeShapeType="1"/>
                </p:cNvCxnSpPr>
                <p:nvPr/>
              </p:nvCxnSpPr>
              <p:spPr bwMode="auto">
                <a:xfrm flipV="1">
                  <a:off x="3383" y="13799"/>
                  <a:ext cx="0" cy="177"/>
                </a:xfrm>
                <a:prstGeom prst="straightConnector1">
                  <a:avLst/>
                </a:prstGeom>
                <a:noFill/>
                <a:ln w="9525">
                  <a:solidFill>
                    <a:srgbClr val="000000"/>
                  </a:solidFill>
                  <a:round/>
                  <a:headEnd/>
                  <a:tailEnd type="triangle" w="med" len="med"/>
                </a:ln>
              </p:spPr>
            </p:cxnSp>
          </p:grpSp>
          <p:grpSp>
            <p:nvGrpSpPr>
              <p:cNvPr id="1082" name="Group 58"/>
              <p:cNvGrpSpPr>
                <a:grpSpLocks/>
              </p:cNvGrpSpPr>
              <p:nvPr/>
            </p:nvGrpSpPr>
            <p:grpSpPr bwMode="auto">
              <a:xfrm>
                <a:off x="7182" y="12583"/>
                <a:ext cx="523" cy="477"/>
                <a:chOff x="3142" y="13499"/>
                <a:chExt cx="523" cy="477"/>
              </a:xfrm>
            </p:grpSpPr>
            <p:cxnSp>
              <p:nvCxnSpPr>
                <p:cNvPr id="1083" name="AutoShape 59"/>
                <p:cNvCxnSpPr>
                  <a:cxnSpLocks noChangeShapeType="1"/>
                </p:cNvCxnSpPr>
                <p:nvPr/>
              </p:nvCxnSpPr>
              <p:spPr bwMode="auto">
                <a:xfrm flipV="1">
                  <a:off x="3142" y="13499"/>
                  <a:ext cx="0" cy="300"/>
                </a:xfrm>
                <a:prstGeom prst="straightConnector1">
                  <a:avLst/>
                </a:prstGeom>
                <a:noFill/>
                <a:ln w="9525">
                  <a:solidFill>
                    <a:srgbClr val="000000"/>
                  </a:solidFill>
                  <a:round/>
                  <a:headEnd/>
                  <a:tailEnd type="triangle" w="med" len="med"/>
                </a:ln>
              </p:spPr>
            </p:cxnSp>
            <p:cxnSp>
              <p:nvCxnSpPr>
                <p:cNvPr id="1084" name="AutoShape 60"/>
                <p:cNvCxnSpPr>
                  <a:cxnSpLocks noChangeShapeType="1"/>
                </p:cNvCxnSpPr>
                <p:nvPr/>
              </p:nvCxnSpPr>
              <p:spPr bwMode="auto">
                <a:xfrm flipV="1">
                  <a:off x="3665" y="13499"/>
                  <a:ext cx="0" cy="300"/>
                </a:xfrm>
                <a:prstGeom prst="straightConnector1">
                  <a:avLst/>
                </a:prstGeom>
                <a:noFill/>
                <a:ln w="9525">
                  <a:solidFill>
                    <a:srgbClr val="000000"/>
                  </a:solidFill>
                  <a:round/>
                  <a:headEnd/>
                  <a:tailEnd type="triangle" w="med" len="med"/>
                </a:ln>
              </p:spPr>
            </p:cxnSp>
            <p:cxnSp>
              <p:nvCxnSpPr>
                <p:cNvPr id="1085" name="AutoShape 61"/>
                <p:cNvCxnSpPr>
                  <a:cxnSpLocks noChangeShapeType="1"/>
                </p:cNvCxnSpPr>
                <p:nvPr/>
              </p:nvCxnSpPr>
              <p:spPr bwMode="auto">
                <a:xfrm>
                  <a:off x="3142" y="13799"/>
                  <a:ext cx="523" cy="0"/>
                </a:xfrm>
                <a:prstGeom prst="straightConnector1">
                  <a:avLst/>
                </a:prstGeom>
                <a:noFill/>
                <a:ln w="9525">
                  <a:solidFill>
                    <a:srgbClr val="000000"/>
                  </a:solidFill>
                  <a:round/>
                  <a:headEnd/>
                  <a:tailEnd/>
                </a:ln>
              </p:spPr>
            </p:cxnSp>
            <p:cxnSp>
              <p:nvCxnSpPr>
                <p:cNvPr id="1086" name="AutoShape 62"/>
                <p:cNvCxnSpPr>
                  <a:cxnSpLocks noChangeShapeType="1"/>
                </p:cNvCxnSpPr>
                <p:nvPr/>
              </p:nvCxnSpPr>
              <p:spPr bwMode="auto">
                <a:xfrm flipV="1">
                  <a:off x="3383" y="13799"/>
                  <a:ext cx="0" cy="177"/>
                </a:xfrm>
                <a:prstGeom prst="straightConnector1">
                  <a:avLst/>
                </a:prstGeom>
                <a:noFill/>
                <a:ln w="9525">
                  <a:solidFill>
                    <a:srgbClr val="000000"/>
                  </a:solidFill>
                  <a:round/>
                  <a:headEnd/>
                  <a:tailEnd type="triangle" w="med" len="med"/>
                </a:ln>
              </p:spPr>
            </p:cxnSp>
          </p:grpSp>
          <p:grpSp>
            <p:nvGrpSpPr>
              <p:cNvPr id="1087" name="Group 63"/>
              <p:cNvGrpSpPr>
                <a:grpSpLocks/>
              </p:cNvGrpSpPr>
              <p:nvPr/>
            </p:nvGrpSpPr>
            <p:grpSpPr bwMode="auto">
              <a:xfrm>
                <a:off x="5028" y="12583"/>
                <a:ext cx="523" cy="477"/>
                <a:chOff x="3142" y="13499"/>
                <a:chExt cx="523" cy="477"/>
              </a:xfrm>
            </p:grpSpPr>
            <p:cxnSp>
              <p:nvCxnSpPr>
                <p:cNvPr id="1088" name="AutoShape 64"/>
                <p:cNvCxnSpPr>
                  <a:cxnSpLocks noChangeShapeType="1"/>
                </p:cNvCxnSpPr>
                <p:nvPr/>
              </p:nvCxnSpPr>
              <p:spPr bwMode="auto">
                <a:xfrm flipV="1">
                  <a:off x="3142" y="13499"/>
                  <a:ext cx="0" cy="300"/>
                </a:xfrm>
                <a:prstGeom prst="straightConnector1">
                  <a:avLst/>
                </a:prstGeom>
                <a:noFill/>
                <a:ln w="9525">
                  <a:solidFill>
                    <a:srgbClr val="000000"/>
                  </a:solidFill>
                  <a:round/>
                  <a:headEnd/>
                  <a:tailEnd type="triangle" w="med" len="med"/>
                </a:ln>
              </p:spPr>
            </p:cxnSp>
            <p:cxnSp>
              <p:nvCxnSpPr>
                <p:cNvPr id="1089" name="AutoShape 65"/>
                <p:cNvCxnSpPr>
                  <a:cxnSpLocks noChangeShapeType="1"/>
                </p:cNvCxnSpPr>
                <p:nvPr/>
              </p:nvCxnSpPr>
              <p:spPr bwMode="auto">
                <a:xfrm flipV="1">
                  <a:off x="3665" y="13499"/>
                  <a:ext cx="0" cy="300"/>
                </a:xfrm>
                <a:prstGeom prst="straightConnector1">
                  <a:avLst/>
                </a:prstGeom>
                <a:noFill/>
                <a:ln w="9525">
                  <a:solidFill>
                    <a:srgbClr val="000000"/>
                  </a:solidFill>
                  <a:round/>
                  <a:headEnd/>
                  <a:tailEnd type="triangle" w="med" len="med"/>
                </a:ln>
              </p:spPr>
            </p:cxnSp>
            <p:cxnSp>
              <p:nvCxnSpPr>
                <p:cNvPr id="1090" name="AutoShape 66"/>
                <p:cNvCxnSpPr>
                  <a:cxnSpLocks noChangeShapeType="1"/>
                </p:cNvCxnSpPr>
                <p:nvPr/>
              </p:nvCxnSpPr>
              <p:spPr bwMode="auto">
                <a:xfrm>
                  <a:off x="3142" y="13799"/>
                  <a:ext cx="523" cy="0"/>
                </a:xfrm>
                <a:prstGeom prst="straightConnector1">
                  <a:avLst/>
                </a:prstGeom>
                <a:noFill/>
                <a:ln w="9525">
                  <a:solidFill>
                    <a:srgbClr val="000000"/>
                  </a:solidFill>
                  <a:round/>
                  <a:headEnd/>
                  <a:tailEnd/>
                </a:ln>
              </p:spPr>
            </p:cxnSp>
            <p:cxnSp>
              <p:nvCxnSpPr>
                <p:cNvPr id="1091" name="AutoShape 67"/>
                <p:cNvCxnSpPr>
                  <a:cxnSpLocks noChangeShapeType="1"/>
                </p:cNvCxnSpPr>
                <p:nvPr/>
              </p:nvCxnSpPr>
              <p:spPr bwMode="auto">
                <a:xfrm flipV="1">
                  <a:off x="3383" y="13799"/>
                  <a:ext cx="0" cy="177"/>
                </a:xfrm>
                <a:prstGeom prst="straightConnector1">
                  <a:avLst/>
                </a:prstGeom>
                <a:noFill/>
                <a:ln w="9525">
                  <a:solidFill>
                    <a:srgbClr val="000000"/>
                  </a:solidFill>
                  <a:round/>
                  <a:headEnd/>
                  <a:tailEnd type="triangle" w="med" len="med"/>
                </a:ln>
              </p:spPr>
            </p:cxnSp>
          </p:grpSp>
          <p:grpSp>
            <p:nvGrpSpPr>
              <p:cNvPr id="1092" name="Group 68"/>
              <p:cNvGrpSpPr>
                <a:grpSpLocks/>
              </p:cNvGrpSpPr>
              <p:nvPr/>
            </p:nvGrpSpPr>
            <p:grpSpPr bwMode="auto">
              <a:xfrm>
                <a:off x="4175" y="12526"/>
                <a:ext cx="523" cy="541"/>
                <a:chOff x="3142" y="13499"/>
                <a:chExt cx="523" cy="477"/>
              </a:xfrm>
            </p:grpSpPr>
            <p:cxnSp>
              <p:nvCxnSpPr>
                <p:cNvPr id="1093" name="AutoShape 69"/>
                <p:cNvCxnSpPr>
                  <a:cxnSpLocks noChangeShapeType="1"/>
                </p:cNvCxnSpPr>
                <p:nvPr/>
              </p:nvCxnSpPr>
              <p:spPr bwMode="auto">
                <a:xfrm flipV="1">
                  <a:off x="3142" y="13499"/>
                  <a:ext cx="0" cy="300"/>
                </a:xfrm>
                <a:prstGeom prst="straightConnector1">
                  <a:avLst/>
                </a:prstGeom>
                <a:noFill/>
                <a:ln w="9525">
                  <a:solidFill>
                    <a:srgbClr val="000000"/>
                  </a:solidFill>
                  <a:round/>
                  <a:headEnd/>
                  <a:tailEnd type="triangle" w="med" len="med"/>
                </a:ln>
              </p:spPr>
            </p:cxnSp>
            <p:cxnSp>
              <p:nvCxnSpPr>
                <p:cNvPr id="1094" name="AutoShape 70"/>
                <p:cNvCxnSpPr>
                  <a:cxnSpLocks noChangeShapeType="1"/>
                </p:cNvCxnSpPr>
                <p:nvPr/>
              </p:nvCxnSpPr>
              <p:spPr bwMode="auto">
                <a:xfrm flipV="1">
                  <a:off x="3665" y="13499"/>
                  <a:ext cx="0" cy="300"/>
                </a:xfrm>
                <a:prstGeom prst="straightConnector1">
                  <a:avLst/>
                </a:prstGeom>
                <a:noFill/>
                <a:ln w="9525">
                  <a:solidFill>
                    <a:srgbClr val="000000"/>
                  </a:solidFill>
                  <a:round/>
                  <a:headEnd/>
                  <a:tailEnd type="triangle" w="med" len="med"/>
                </a:ln>
              </p:spPr>
            </p:cxnSp>
            <p:cxnSp>
              <p:nvCxnSpPr>
                <p:cNvPr id="1095" name="AutoShape 71"/>
                <p:cNvCxnSpPr>
                  <a:cxnSpLocks noChangeShapeType="1"/>
                </p:cNvCxnSpPr>
                <p:nvPr/>
              </p:nvCxnSpPr>
              <p:spPr bwMode="auto">
                <a:xfrm>
                  <a:off x="3142" y="13799"/>
                  <a:ext cx="523" cy="0"/>
                </a:xfrm>
                <a:prstGeom prst="straightConnector1">
                  <a:avLst/>
                </a:prstGeom>
                <a:noFill/>
                <a:ln w="9525">
                  <a:solidFill>
                    <a:srgbClr val="000000"/>
                  </a:solidFill>
                  <a:round/>
                  <a:headEnd/>
                  <a:tailEnd/>
                </a:ln>
              </p:spPr>
            </p:cxnSp>
            <p:cxnSp>
              <p:nvCxnSpPr>
                <p:cNvPr id="1096" name="AutoShape 72"/>
                <p:cNvCxnSpPr>
                  <a:cxnSpLocks noChangeShapeType="1"/>
                </p:cNvCxnSpPr>
                <p:nvPr/>
              </p:nvCxnSpPr>
              <p:spPr bwMode="auto">
                <a:xfrm flipV="1">
                  <a:off x="3383" y="13799"/>
                  <a:ext cx="0" cy="177"/>
                </a:xfrm>
                <a:prstGeom prst="straightConnector1">
                  <a:avLst/>
                </a:prstGeom>
                <a:noFill/>
                <a:ln w="9525">
                  <a:solidFill>
                    <a:srgbClr val="000000"/>
                  </a:solidFill>
                  <a:round/>
                  <a:headEnd/>
                  <a:tailEnd type="triangle" w="med" len="med"/>
                </a:ln>
              </p:spPr>
            </p:cxnSp>
          </p:grpSp>
          <p:cxnSp>
            <p:nvCxnSpPr>
              <p:cNvPr id="1097" name="AutoShape 73"/>
              <p:cNvCxnSpPr>
                <a:cxnSpLocks noChangeShapeType="1"/>
              </p:cNvCxnSpPr>
              <p:nvPr/>
            </p:nvCxnSpPr>
            <p:spPr bwMode="auto">
              <a:xfrm>
                <a:off x="4416" y="13060"/>
                <a:ext cx="874" cy="7"/>
              </a:xfrm>
              <a:prstGeom prst="straightConnector1">
                <a:avLst/>
              </a:prstGeom>
              <a:noFill/>
              <a:ln w="9525">
                <a:solidFill>
                  <a:srgbClr val="000000"/>
                </a:solidFill>
                <a:round/>
                <a:headEnd/>
                <a:tailEnd/>
              </a:ln>
            </p:spPr>
          </p:cxnSp>
          <p:cxnSp>
            <p:nvCxnSpPr>
              <p:cNvPr id="1098" name="AutoShape 74"/>
              <p:cNvCxnSpPr>
                <a:cxnSpLocks noChangeShapeType="1"/>
              </p:cNvCxnSpPr>
              <p:nvPr/>
            </p:nvCxnSpPr>
            <p:spPr bwMode="auto">
              <a:xfrm>
                <a:off x="6465" y="13067"/>
                <a:ext cx="958" cy="0"/>
              </a:xfrm>
              <a:prstGeom prst="straightConnector1">
                <a:avLst/>
              </a:prstGeom>
              <a:noFill/>
              <a:ln w="9525">
                <a:solidFill>
                  <a:srgbClr val="000000"/>
                </a:solidFill>
                <a:round/>
                <a:headEnd/>
                <a:tailEnd/>
              </a:ln>
            </p:spPr>
          </p:cxnSp>
          <p:cxnSp>
            <p:nvCxnSpPr>
              <p:cNvPr id="1099" name="AutoShape 75"/>
              <p:cNvCxnSpPr>
                <a:cxnSpLocks noChangeShapeType="1"/>
              </p:cNvCxnSpPr>
              <p:nvPr/>
            </p:nvCxnSpPr>
            <p:spPr bwMode="auto">
              <a:xfrm flipV="1">
                <a:off x="3080" y="13067"/>
                <a:ext cx="0" cy="240"/>
              </a:xfrm>
              <a:prstGeom prst="straightConnector1">
                <a:avLst/>
              </a:prstGeom>
              <a:noFill/>
              <a:ln w="9525">
                <a:solidFill>
                  <a:srgbClr val="000000"/>
                </a:solidFill>
                <a:round/>
                <a:headEnd/>
                <a:tailEnd type="triangle" w="med" len="med"/>
              </a:ln>
            </p:spPr>
          </p:cxnSp>
          <p:cxnSp>
            <p:nvCxnSpPr>
              <p:cNvPr id="1100" name="AutoShape 76"/>
              <p:cNvCxnSpPr>
                <a:cxnSpLocks noChangeShapeType="1"/>
              </p:cNvCxnSpPr>
              <p:nvPr/>
            </p:nvCxnSpPr>
            <p:spPr bwMode="auto">
              <a:xfrm flipV="1">
                <a:off x="4837" y="13067"/>
                <a:ext cx="7" cy="240"/>
              </a:xfrm>
              <a:prstGeom prst="straightConnector1">
                <a:avLst/>
              </a:prstGeom>
              <a:noFill/>
              <a:ln w="9525">
                <a:solidFill>
                  <a:srgbClr val="000000"/>
                </a:solidFill>
                <a:round/>
                <a:headEnd/>
                <a:tailEnd type="triangle" w="med" len="med"/>
              </a:ln>
            </p:spPr>
          </p:cxnSp>
          <p:cxnSp>
            <p:nvCxnSpPr>
              <p:cNvPr id="1101" name="AutoShape 77"/>
              <p:cNvCxnSpPr>
                <a:cxnSpLocks noChangeShapeType="1"/>
              </p:cNvCxnSpPr>
              <p:nvPr/>
            </p:nvCxnSpPr>
            <p:spPr bwMode="auto">
              <a:xfrm flipV="1">
                <a:off x="6894" y="13067"/>
                <a:ext cx="7" cy="240"/>
              </a:xfrm>
              <a:prstGeom prst="straightConnector1">
                <a:avLst/>
              </a:prstGeom>
              <a:noFill/>
              <a:ln w="9525">
                <a:solidFill>
                  <a:srgbClr val="000000"/>
                </a:solidFill>
                <a:round/>
                <a:headEnd/>
                <a:tailEnd type="triangle" w="med" len="med"/>
              </a:ln>
            </p:spPr>
          </p:cxnSp>
          <p:cxnSp>
            <p:nvCxnSpPr>
              <p:cNvPr id="1102" name="AutoShape 78"/>
              <p:cNvCxnSpPr>
                <a:cxnSpLocks noChangeShapeType="1"/>
              </p:cNvCxnSpPr>
              <p:nvPr/>
            </p:nvCxnSpPr>
            <p:spPr bwMode="auto">
              <a:xfrm>
                <a:off x="2318" y="13307"/>
                <a:ext cx="5387" cy="1"/>
              </a:xfrm>
              <a:prstGeom prst="straightConnector1">
                <a:avLst/>
              </a:prstGeom>
              <a:noFill/>
              <a:ln w="76200">
                <a:solidFill>
                  <a:srgbClr val="000000"/>
                </a:solidFill>
                <a:round/>
                <a:headEnd/>
                <a:tailEnd/>
              </a:ln>
            </p:spPr>
          </p:cxnSp>
          <p:sp>
            <p:nvSpPr>
              <p:cNvPr id="1103" name="Freeform 79"/>
              <p:cNvSpPr>
                <a:spLocks/>
              </p:cNvSpPr>
              <p:nvPr/>
            </p:nvSpPr>
            <p:spPr bwMode="auto">
              <a:xfrm>
                <a:off x="2271" y="12455"/>
                <a:ext cx="5591" cy="71"/>
              </a:xfrm>
              <a:custGeom>
                <a:avLst/>
                <a:gdLst/>
                <a:ahLst/>
                <a:cxnLst>
                  <a:cxn ang="0">
                    <a:pos x="0" y="60"/>
                  </a:cxn>
                  <a:cxn ang="0">
                    <a:pos x="748" y="106"/>
                  </a:cxn>
                  <a:cxn ang="0">
                    <a:pos x="1718" y="29"/>
                  </a:cxn>
                  <a:cxn ang="0">
                    <a:pos x="2684" y="121"/>
                  </a:cxn>
                  <a:cxn ang="0">
                    <a:pos x="3504" y="67"/>
                  </a:cxn>
                  <a:cxn ang="0">
                    <a:pos x="4274" y="6"/>
                  </a:cxn>
                  <a:cxn ang="0">
                    <a:pos x="5591" y="29"/>
                  </a:cxn>
                </a:cxnLst>
                <a:rect l="0" t="0" r="r" b="b"/>
                <a:pathLst>
                  <a:path w="5591" h="127">
                    <a:moveTo>
                      <a:pt x="0" y="60"/>
                    </a:moveTo>
                    <a:cubicBezTo>
                      <a:pt x="231" y="85"/>
                      <a:pt x="462" y="111"/>
                      <a:pt x="748" y="106"/>
                    </a:cubicBezTo>
                    <a:cubicBezTo>
                      <a:pt x="1034" y="101"/>
                      <a:pt x="1395" y="26"/>
                      <a:pt x="1718" y="29"/>
                    </a:cubicBezTo>
                    <a:cubicBezTo>
                      <a:pt x="2041" y="32"/>
                      <a:pt x="2386" y="115"/>
                      <a:pt x="2684" y="121"/>
                    </a:cubicBezTo>
                    <a:cubicBezTo>
                      <a:pt x="2982" y="127"/>
                      <a:pt x="3239" y="86"/>
                      <a:pt x="3504" y="67"/>
                    </a:cubicBezTo>
                    <a:cubicBezTo>
                      <a:pt x="3769" y="48"/>
                      <a:pt x="3926" y="12"/>
                      <a:pt x="4274" y="6"/>
                    </a:cubicBezTo>
                    <a:cubicBezTo>
                      <a:pt x="4622" y="0"/>
                      <a:pt x="5372" y="25"/>
                      <a:pt x="5591" y="29"/>
                    </a:cubicBezTo>
                  </a:path>
                </a:pathLst>
              </a:custGeom>
              <a:noFill/>
              <a:ln w="1270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IN"/>
              </a:p>
            </p:txBody>
          </p:sp>
        </p:grpSp>
      </p:grpSp>
      <p:sp>
        <p:nvSpPr>
          <p:cNvPr id="123" name="TextBox 122"/>
          <p:cNvSpPr txBox="1"/>
          <p:nvPr/>
        </p:nvSpPr>
        <p:spPr>
          <a:xfrm>
            <a:off x="5148064" y="6165304"/>
            <a:ext cx="2812821" cy="461665"/>
          </a:xfrm>
          <a:prstGeom prst="rect">
            <a:avLst/>
          </a:prstGeom>
          <a:noFill/>
        </p:spPr>
        <p:txBody>
          <a:bodyPr wrap="none" rtlCol="0">
            <a:spAutoFit/>
          </a:bodyPr>
          <a:lstStyle/>
          <a:p>
            <a:r>
              <a:rPr lang="en-IN" sz="2400" b="1" dirty="0" smtClean="0"/>
              <a:t>Whiffletree  Support</a:t>
            </a:r>
            <a:endParaRPr lang="en-IN" sz="2400" b="1" dirty="0"/>
          </a:p>
        </p:txBody>
      </p:sp>
      <p:sp>
        <p:nvSpPr>
          <p:cNvPr id="125" name="&quot;No&quot; Symbol 124"/>
          <p:cNvSpPr/>
          <p:nvPr/>
        </p:nvSpPr>
        <p:spPr>
          <a:xfrm rot="18924245">
            <a:off x="6320445" y="5992229"/>
            <a:ext cx="175519" cy="129670"/>
          </a:xfrm>
          <a:prstGeom prst="noSmoking">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6" name="Up-Down Arrow 125"/>
          <p:cNvSpPr/>
          <p:nvPr/>
        </p:nvSpPr>
        <p:spPr>
          <a:xfrm>
            <a:off x="4499992" y="6021288"/>
            <a:ext cx="144016" cy="504056"/>
          </a:xfrm>
          <a:prstGeom prst="up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Up-Down Arrow 126"/>
          <p:cNvSpPr/>
          <p:nvPr/>
        </p:nvSpPr>
        <p:spPr>
          <a:xfrm>
            <a:off x="8388424" y="6021288"/>
            <a:ext cx="144016" cy="504056"/>
          </a:xfrm>
          <a:prstGeom prst="up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l="8258" t="30740" r="5862" b="18598"/>
          <a:stretch>
            <a:fillRect/>
          </a:stretch>
        </p:blipFill>
        <p:spPr bwMode="auto">
          <a:xfrm>
            <a:off x="341338" y="1268760"/>
            <a:ext cx="8802662" cy="3816424"/>
          </a:xfrm>
          <a:prstGeom prst="rect">
            <a:avLst/>
          </a:prstGeom>
          <a:noFill/>
          <a:ln w="9525">
            <a:noFill/>
            <a:miter lim="800000"/>
            <a:headEnd/>
            <a:tailEnd/>
          </a:ln>
        </p:spPr>
      </p:pic>
      <p:sp>
        <p:nvSpPr>
          <p:cNvPr id="4" name="Rectangle 3"/>
          <p:cNvSpPr/>
          <p:nvPr/>
        </p:nvSpPr>
        <p:spPr>
          <a:xfrm>
            <a:off x="1547664" y="188640"/>
            <a:ext cx="6840760" cy="584775"/>
          </a:xfrm>
          <a:prstGeom prst="rect">
            <a:avLst/>
          </a:prstGeom>
        </p:spPr>
        <p:txBody>
          <a:bodyPr wrap="square">
            <a:spAutoFit/>
          </a:bodyPr>
          <a:lstStyle/>
          <a:p>
            <a:pPr lvl="0"/>
            <a:r>
              <a:rPr lang="en-IN" sz="3200" dirty="0" smtClean="0">
                <a:solidFill>
                  <a:srgbClr val="FFFF00"/>
                </a:solidFill>
              </a:rPr>
              <a:t>Segment Support Assembly  (SSA)</a:t>
            </a:r>
            <a:endParaRPr lang="en-IN" sz="3200" dirty="0">
              <a:solidFill>
                <a:srgbClr val="FFFF00"/>
              </a:solidFill>
            </a:endParaRPr>
          </a:p>
        </p:txBody>
      </p:sp>
      <p:sp>
        <p:nvSpPr>
          <p:cNvPr id="5" name="Rectangle 4"/>
          <p:cNvSpPr/>
          <p:nvPr/>
        </p:nvSpPr>
        <p:spPr>
          <a:xfrm>
            <a:off x="611560" y="4980563"/>
            <a:ext cx="8136904" cy="2246769"/>
          </a:xfrm>
          <a:prstGeom prst="rect">
            <a:avLst/>
          </a:prstGeom>
        </p:spPr>
        <p:txBody>
          <a:bodyPr wrap="square">
            <a:spAutoFit/>
          </a:bodyPr>
          <a:lstStyle/>
          <a:p>
            <a:pPr marL="0" lvl="1">
              <a:buBlip>
                <a:blip r:embed="rId3"/>
              </a:buBlip>
            </a:pPr>
            <a:r>
              <a:rPr lang="en-US" altLang="en-US" sz="2400" dirty="0" smtClean="0"/>
              <a:t> 27-point whiffletree axial support mounted on 9 Triangles</a:t>
            </a:r>
          </a:p>
          <a:p>
            <a:pPr marL="0" lvl="1">
              <a:buBlip>
                <a:blip r:embed="rId3"/>
              </a:buBlip>
            </a:pPr>
            <a:r>
              <a:rPr lang="en-US" altLang="en-US" sz="2400" dirty="0" smtClean="0"/>
              <a:t> Central diaphragm lateral support</a:t>
            </a:r>
          </a:p>
          <a:p>
            <a:pPr>
              <a:buBlip>
                <a:blip r:embed="rId3"/>
              </a:buBlip>
            </a:pPr>
            <a:r>
              <a:rPr lang="en-IN" sz="2400" dirty="0" smtClean="0"/>
              <a:t> 21 Warping Harness Actuators</a:t>
            </a:r>
          </a:p>
          <a:p>
            <a:pPr>
              <a:buBlip>
                <a:blip r:embed="rId3"/>
              </a:buBlip>
            </a:pPr>
            <a:r>
              <a:rPr lang="en-IN" sz="2400" dirty="0" smtClean="0"/>
              <a:t> 9 L type and 3 straight type  leaf springs for load</a:t>
            </a:r>
            <a:br>
              <a:rPr lang="en-IN" sz="2400" dirty="0" smtClean="0"/>
            </a:br>
            <a:r>
              <a:rPr lang="en-IN" sz="2400" dirty="0" smtClean="0"/>
              <a:t>     adjustment &amp;measurement</a:t>
            </a:r>
          </a:p>
          <a:p>
            <a:pPr>
              <a:buBlip>
                <a:blip r:embed="rId3"/>
              </a:buBlip>
            </a:pPr>
            <a:endParaRPr lang="en-US" altLang="en-US" sz="2000" dirty="0" smtClean="0"/>
          </a:p>
        </p:txBody>
      </p:sp>
      <p:sp>
        <p:nvSpPr>
          <p:cNvPr id="7" name="TextBox 6"/>
          <p:cNvSpPr txBox="1"/>
          <p:nvPr/>
        </p:nvSpPr>
        <p:spPr>
          <a:xfrm>
            <a:off x="1979712" y="1052736"/>
            <a:ext cx="2113014" cy="400110"/>
          </a:xfrm>
          <a:prstGeom prst="rect">
            <a:avLst/>
          </a:prstGeom>
          <a:noFill/>
        </p:spPr>
        <p:txBody>
          <a:bodyPr wrap="none" rtlCol="0">
            <a:spAutoFit/>
          </a:bodyPr>
          <a:lstStyle/>
          <a:p>
            <a:r>
              <a:rPr lang="en-US" altLang="en-US" sz="2000" dirty="0" smtClean="0">
                <a:solidFill>
                  <a:srgbClr val="002060"/>
                </a:solidFill>
              </a:rPr>
              <a:t>Central diaphragm</a:t>
            </a:r>
            <a:endParaRPr lang="en-IN" sz="2000" dirty="0">
              <a:solidFill>
                <a:srgbClr val="002060"/>
              </a:solidFill>
            </a:endParaRPr>
          </a:p>
        </p:txBody>
      </p:sp>
      <p:sp>
        <p:nvSpPr>
          <p:cNvPr id="8" name="TextBox 7"/>
          <p:cNvSpPr txBox="1"/>
          <p:nvPr/>
        </p:nvSpPr>
        <p:spPr>
          <a:xfrm>
            <a:off x="6876256" y="1052736"/>
            <a:ext cx="2067425" cy="400110"/>
          </a:xfrm>
          <a:prstGeom prst="rect">
            <a:avLst/>
          </a:prstGeom>
          <a:noFill/>
        </p:spPr>
        <p:txBody>
          <a:bodyPr wrap="none" rtlCol="0">
            <a:spAutoFit/>
          </a:bodyPr>
          <a:lstStyle/>
          <a:p>
            <a:r>
              <a:rPr lang="en-US" altLang="en-US" sz="2000" dirty="0" smtClean="0">
                <a:solidFill>
                  <a:srgbClr val="002060"/>
                </a:solidFill>
              </a:rPr>
              <a:t>MRF axial support</a:t>
            </a:r>
            <a:endParaRPr lang="en-IN" sz="2000" dirty="0">
              <a:solidFill>
                <a:srgbClr val="002060"/>
              </a:solidFill>
            </a:endParaRPr>
          </a:p>
        </p:txBody>
      </p:sp>
      <p:sp>
        <p:nvSpPr>
          <p:cNvPr id="9" name="TextBox 8"/>
          <p:cNvSpPr txBox="1"/>
          <p:nvPr/>
        </p:nvSpPr>
        <p:spPr>
          <a:xfrm>
            <a:off x="5220072" y="836712"/>
            <a:ext cx="1685077" cy="400110"/>
          </a:xfrm>
          <a:prstGeom prst="rect">
            <a:avLst/>
          </a:prstGeom>
          <a:noFill/>
        </p:spPr>
        <p:txBody>
          <a:bodyPr wrap="none" rtlCol="0">
            <a:spAutoFit/>
          </a:bodyPr>
          <a:lstStyle/>
          <a:p>
            <a:r>
              <a:rPr lang="en-US" sz="2000" dirty="0" smtClean="0">
                <a:solidFill>
                  <a:srgbClr val="002060"/>
                </a:solidFill>
              </a:rPr>
              <a:t>Moving Frame</a:t>
            </a:r>
            <a:endParaRPr lang="en-IN" sz="2000" dirty="0">
              <a:solidFill>
                <a:srgbClr val="002060"/>
              </a:solidFill>
            </a:endParaRPr>
          </a:p>
        </p:txBody>
      </p:sp>
      <p:cxnSp>
        <p:nvCxnSpPr>
          <p:cNvPr id="11" name="Straight Arrow Connector 10"/>
          <p:cNvCxnSpPr>
            <a:stCxn id="7" idx="3"/>
          </p:cNvCxnSpPr>
          <p:nvPr/>
        </p:nvCxnSpPr>
        <p:spPr>
          <a:xfrm>
            <a:off x="4092726" y="1252791"/>
            <a:ext cx="263250" cy="1599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172400" y="1340768"/>
            <a:ext cx="43204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rot="16200000" flipH="1">
            <a:off x="5904148" y="1304764"/>
            <a:ext cx="576064" cy="36004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80312" y="3573016"/>
            <a:ext cx="819070" cy="400110"/>
          </a:xfrm>
          <a:prstGeom prst="rect">
            <a:avLst/>
          </a:prstGeom>
          <a:noFill/>
        </p:spPr>
        <p:txBody>
          <a:bodyPr wrap="none" rtlCol="0">
            <a:spAutoFit/>
          </a:bodyPr>
          <a:lstStyle/>
          <a:p>
            <a:r>
              <a:rPr lang="en-IN" sz="2000" dirty="0" smtClean="0"/>
              <a:t>T</a:t>
            </a:r>
            <a:r>
              <a:rPr lang="en-IN" sz="2000" dirty="0" smtClean="0">
                <a:solidFill>
                  <a:srgbClr val="002060"/>
                </a:solidFill>
              </a:rPr>
              <a:t>ower</a:t>
            </a:r>
            <a:endParaRPr lang="en-IN" sz="2000" dirty="0">
              <a:solidFill>
                <a:srgbClr val="002060"/>
              </a:solidFill>
            </a:endParaRPr>
          </a:p>
        </p:txBody>
      </p:sp>
      <p:sp>
        <p:nvSpPr>
          <p:cNvPr id="19" name="TextBox 18"/>
          <p:cNvSpPr txBox="1"/>
          <p:nvPr/>
        </p:nvSpPr>
        <p:spPr>
          <a:xfrm>
            <a:off x="7668344" y="4293096"/>
            <a:ext cx="1447063" cy="400110"/>
          </a:xfrm>
          <a:prstGeom prst="rect">
            <a:avLst/>
          </a:prstGeom>
          <a:noFill/>
        </p:spPr>
        <p:txBody>
          <a:bodyPr wrap="none" rtlCol="0">
            <a:spAutoFit/>
          </a:bodyPr>
          <a:lstStyle/>
          <a:p>
            <a:r>
              <a:rPr lang="en-US" altLang="en-US" sz="2000" dirty="0" smtClean="0">
                <a:solidFill>
                  <a:srgbClr val="002060"/>
                </a:solidFill>
              </a:rPr>
              <a:t>Fixed Frame</a:t>
            </a:r>
            <a:endParaRPr lang="en-IN" sz="2000" dirty="0">
              <a:solidFill>
                <a:srgbClr val="002060"/>
              </a:solidFill>
            </a:endParaRPr>
          </a:p>
        </p:txBody>
      </p:sp>
      <p:sp>
        <p:nvSpPr>
          <p:cNvPr id="20" name="TextBox 19"/>
          <p:cNvSpPr txBox="1"/>
          <p:nvPr/>
        </p:nvSpPr>
        <p:spPr>
          <a:xfrm>
            <a:off x="251520" y="3645024"/>
            <a:ext cx="1008738" cy="400110"/>
          </a:xfrm>
          <a:prstGeom prst="rect">
            <a:avLst/>
          </a:prstGeom>
          <a:noFill/>
        </p:spPr>
        <p:txBody>
          <a:bodyPr wrap="none" rtlCol="0">
            <a:spAutoFit/>
          </a:bodyPr>
          <a:lstStyle/>
          <a:p>
            <a:r>
              <a:rPr lang="en-US" altLang="en-US" sz="2000" dirty="0" smtClean="0">
                <a:solidFill>
                  <a:srgbClr val="002060"/>
                </a:solidFill>
              </a:rPr>
              <a:t>Triangle</a:t>
            </a:r>
            <a:endParaRPr lang="en-IN" sz="2000" dirty="0">
              <a:solidFill>
                <a:srgbClr val="002060"/>
              </a:solidFill>
            </a:endParaRPr>
          </a:p>
        </p:txBody>
      </p:sp>
      <p:cxnSp>
        <p:nvCxnSpPr>
          <p:cNvPr id="22" name="Straight Arrow Connector 21"/>
          <p:cNvCxnSpPr/>
          <p:nvPr/>
        </p:nvCxnSpPr>
        <p:spPr>
          <a:xfrm flipH="1" flipV="1">
            <a:off x="4716016" y="2564904"/>
            <a:ext cx="2808312"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1"/>
          </p:cNvCxnSpPr>
          <p:nvPr/>
        </p:nvCxnSpPr>
        <p:spPr>
          <a:xfrm flipH="1" flipV="1">
            <a:off x="5292080" y="3861048"/>
            <a:ext cx="2376264" cy="6321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67544" y="2852936"/>
            <a:ext cx="576064"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s://www.tmt.org/system/avm_images/binaries/153/huger/20141217_M1_SSA_Render_3_Cropped.jpg?1550618587"/>
          <p:cNvPicPr>
            <a:picLocks noGrp="1" noChangeAspect="1" noChangeArrowheads="1"/>
          </p:cNvPicPr>
          <p:nvPr>
            <p:ph idx="4294967295"/>
          </p:nvPr>
        </p:nvPicPr>
        <p:blipFill>
          <a:blip r:embed="rId3" cstate="print"/>
          <a:srcRect/>
          <a:stretch>
            <a:fillRect/>
          </a:stretch>
        </p:blipFill>
        <p:spPr bwMode="auto">
          <a:xfrm>
            <a:off x="1043608" y="1628800"/>
            <a:ext cx="7695133" cy="4042510"/>
          </a:xfrm>
          <a:prstGeom prst="rect">
            <a:avLst/>
          </a:prstGeom>
          <a:noFill/>
        </p:spPr>
      </p:pic>
      <p:sp>
        <p:nvSpPr>
          <p:cNvPr id="5" name="Rectangle 4"/>
          <p:cNvSpPr/>
          <p:nvPr/>
        </p:nvSpPr>
        <p:spPr>
          <a:xfrm>
            <a:off x="3707904" y="5949280"/>
            <a:ext cx="3927614" cy="400110"/>
          </a:xfrm>
          <a:prstGeom prst="rect">
            <a:avLst/>
          </a:prstGeom>
        </p:spPr>
        <p:txBody>
          <a:bodyPr wrap="none">
            <a:spAutoFit/>
          </a:bodyPr>
          <a:lstStyle/>
          <a:p>
            <a:pPr lvl="0" fontAlgn="base">
              <a:spcBef>
                <a:spcPct val="20000"/>
              </a:spcBef>
              <a:spcAft>
                <a:spcPct val="0"/>
              </a:spcAft>
              <a:buClr>
                <a:srgbClr val="333399"/>
              </a:buClr>
            </a:pPr>
            <a:r>
              <a:rPr lang="en-US" altLang="en-US" sz="2000" b="1" dirty="0" smtClean="0">
                <a:solidFill>
                  <a:srgbClr val="0066FF"/>
                </a:solidFill>
                <a:cs typeface="Arial" charset="0"/>
              </a:rPr>
              <a:t>Position Actuators ( 3 per segment)</a:t>
            </a:r>
            <a:endParaRPr lang="en-US" altLang="en-US" sz="2000" b="1" dirty="0">
              <a:solidFill>
                <a:srgbClr val="0066FF"/>
              </a:solidFill>
              <a:cs typeface="Arial" charset="0"/>
            </a:endParaRPr>
          </a:p>
        </p:txBody>
      </p:sp>
      <p:sp>
        <p:nvSpPr>
          <p:cNvPr id="6" name="TextBox 5"/>
          <p:cNvSpPr txBox="1"/>
          <p:nvPr/>
        </p:nvSpPr>
        <p:spPr>
          <a:xfrm>
            <a:off x="7020272" y="1052736"/>
            <a:ext cx="1840504" cy="400110"/>
          </a:xfrm>
          <a:prstGeom prst="rect">
            <a:avLst/>
          </a:prstGeom>
          <a:noFill/>
        </p:spPr>
        <p:txBody>
          <a:bodyPr wrap="none" rtlCol="0">
            <a:spAutoFit/>
          </a:bodyPr>
          <a:lstStyle/>
          <a:p>
            <a:r>
              <a:rPr lang="en-IN" sz="2000" dirty="0" smtClean="0">
                <a:solidFill>
                  <a:srgbClr val="0070C0"/>
                </a:solidFill>
              </a:rPr>
              <a:t>Mirror Segment</a:t>
            </a:r>
            <a:endParaRPr lang="en-IN" sz="2000" dirty="0">
              <a:solidFill>
                <a:srgbClr val="0070C0"/>
              </a:solidFill>
            </a:endParaRPr>
          </a:p>
        </p:txBody>
      </p:sp>
      <p:sp>
        <p:nvSpPr>
          <p:cNvPr id="8" name="TextBox 7"/>
          <p:cNvSpPr txBox="1"/>
          <p:nvPr/>
        </p:nvSpPr>
        <p:spPr>
          <a:xfrm>
            <a:off x="3707904" y="1052736"/>
            <a:ext cx="2330446" cy="400110"/>
          </a:xfrm>
          <a:prstGeom prst="rect">
            <a:avLst/>
          </a:prstGeom>
          <a:noFill/>
        </p:spPr>
        <p:txBody>
          <a:bodyPr wrap="none" rtlCol="0">
            <a:spAutoFit/>
          </a:bodyPr>
          <a:lstStyle/>
          <a:p>
            <a:r>
              <a:rPr lang="en-IN" sz="2000" dirty="0" smtClean="0">
                <a:solidFill>
                  <a:srgbClr val="0070C0"/>
                </a:solidFill>
              </a:rPr>
              <a:t>Edge Sensors -6 </a:t>
            </a:r>
            <a:r>
              <a:rPr lang="en-IN" sz="2000" dirty="0" err="1" smtClean="0">
                <a:solidFill>
                  <a:srgbClr val="0070C0"/>
                </a:solidFill>
              </a:rPr>
              <a:t>Nos</a:t>
            </a:r>
            <a:r>
              <a:rPr lang="en-IN" sz="2000" dirty="0" smtClean="0">
                <a:solidFill>
                  <a:srgbClr val="0070C0"/>
                </a:solidFill>
              </a:rPr>
              <a:t> </a:t>
            </a:r>
            <a:endParaRPr lang="en-IN" sz="2000" dirty="0">
              <a:solidFill>
                <a:srgbClr val="0070C0"/>
              </a:solidFill>
            </a:endParaRPr>
          </a:p>
        </p:txBody>
      </p:sp>
      <p:cxnSp>
        <p:nvCxnSpPr>
          <p:cNvPr id="21" name="Elbow Connector 20"/>
          <p:cNvCxnSpPr/>
          <p:nvPr/>
        </p:nvCxnSpPr>
        <p:spPr>
          <a:xfrm rot="5400000">
            <a:off x="7416316" y="1520788"/>
            <a:ext cx="360040" cy="1440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0800000">
            <a:off x="2987824" y="4941168"/>
            <a:ext cx="504056" cy="120816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hape 32"/>
          <p:cNvCxnSpPr>
            <a:stCxn id="8" idx="3"/>
          </p:cNvCxnSpPr>
          <p:nvPr/>
        </p:nvCxnSpPr>
        <p:spPr>
          <a:xfrm>
            <a:off x="6038350" y="1252791"/>
            <a:ext cx="333850" cy="73604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5400000">
            <a:off x="3707904" y="1484784"/>
            <a:ext cx="576064" cy="432048"/>
          </a:xfrm>
          <a:prstGeom prst="bentConnector3">
            <a:avLst>
              <a:gd name="adj1" fmla="val 1778"/>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95536" y="4869160"/>
            <a:ext cx="1277016" cy="400110"/>
          </a:xfrm>
          <a:prstGeom prst="rect">
            <a:avLst/>
          </a:prstGeom>
          <a:noFill/>
        </p:spPr>
        <p:txBody>
          <a:bodyPr wrap="none" rtlCol="0">
            <a:spAutoFit/>
          </a:bodyPr>
          <a:lstStyle/>
          <a:p>
            <a:r>
              <a:rPr lang="en-IN" sz="2000" dirty="0" smtClean="0"/>
              <a:t>Mirror cell</a:t>
            </a:r>
            <a:endParaRPr lang="en-IN" sz="2000" dirty="0"/>
          </a:p>
        </p:txBody>
      </p:sp>
      <p:cxnSp>
        <p:nvCxnSpPr>
          <p:cNvPr id="47" name="Straight Arrow Connector 46"/>
          <p:cNvCxnSpPr>
            <a:stCxn id="43" idx="3"/>
          </p:cNvCxnSpPr>
          <p:nvPr/>
        </p:nvCxnSpPr>
        <p:spPr>
          <a:xfrm flipV="1">
            <a:off x="1672552" y="4365104"/>
            <a:ext cx="523184" cy="704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619672" y="188640"/>
            <a:ext cx="6607002" cy="646331"/>
          </a:xfrm>
          <a:prstGeom prst="rect">
            <a:avLst/>
          </a:prstGeom>
          <a:noFill/>
        </p:spPr>
        <p:txBody>
          <a:bodyPr wrap="none" rtlCol="0">
            <a:spAutoFit/>
          </a:bodyPr>
          <a:lstStyle/>
          <a:p>
            <a:r>
              <a:rPr lang="en-IN" sz="3600" dirty="0" smtClean="0">
                <a:solidFill>
                  <a:srgbClr val="FFFF00"/>
                </a:solidFill>
              </a:rPr>
              <a:t>Polished Segment Assembly (PSA) </a:t>
            </a:r>
            <a:endParaRPr lang="en-IN" sz="3600" dirty="0">
              <a:solidFill>
                <a:srgbClr val="FFFF00"/>
              </a:solidFill>
            </a:endParaRPr>
          </a:p>
        </p:txBody>
      </p:sp>
      <p:sp>
        <p:nvSpPr>
          <p:cNvPr id="14" name="Left Brace 13"/>
          <p:cNvSpPr/>
          <p:nvPr/>
        </p:nvSpPr>
        <p:spPr>
          <a:xfrm>
            <a:off x="1259632" y="2204864"/>
            <a:ext cx="288032" cy="1224136"/>
          </a:xfrm>
          <a:prstGeom prst="leftBrace">
            <a:avLst>
              <a:gd name="adj1" fmla="val 3646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6" name="TextBox 15"/>
          <p:cNvSpPr txBox="1"/>
          <p:nvPr/>
        </p:nvSpPr>
        <p:spPr>
          <a:xfrm>
            <a:off x="683568" y="2636912"/>
            <a:ext cx="743669" cy="400110"/>
          </a:xfrm>
          <a:prstGeom prst="rect">
            <a:avLst/>
          </a:prstGeom>
          <a:noFill/>
        </p:spPr>
        <p:txBody>
          <a:bodyPr wrap="square" rtlCol="0">
            <a:spAutoFit/>
          </a:bodyPr>
          <a:lstStyle/>
          <a:p>
            <a:r>
              <a:rPr lang="en-IN" sz="2000" dirty="0" smtClean="0">
                <a:solidFill>
                  <a:srgbClr val="0070C0"/>
                </a:solidFill>
              </a:rPr>
              <a:t>SSA</a:t>
            </a:r>
            <a:endParaRPr lang="en-IN" sz="2000" dirty="0">
              <a:solidFill>
                <a:srgbClr val="0070C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AR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HARI" id="{0DD47A92-42B5-4B21-AF9A-8E087384C3C1}" vid="{8C815B27-26F6-4BDD-BD75-B3FA5278D33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20824</TotalTime>
  <Words>1093</Words>
  <Application>Microsoft Office PowerPoint</Application>
  <PresentationFormat>On-screen Show (4:3)</PresentationFormat>
  <Paragraphs>252</Paragraphs>
  <Slides>24</Slides>
  <Notes>17</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Custom Design</vt:lpstr>
      <vt:lpstr>1_Custom Design</vt:lpstr>
      <vt:lpstr>1_HARI</vt:lpstr>
      <vt:lpstr>India's Contribution to  TMT and the Challenges</vt:lpstr>
      <vt:lpstr>Thirty Meter Telescope (TMT)</vt:lpstr>
      <vt:lpstr>Slide 3</vt:lpstr>
      <vt:lpstr>Ray Diagram of TMT</vt:lpstr>
      <vt:lpstr>TMT Systems</vt:lpstr>
      <vt:lpstr>M1 Primary Mirror</vt:lpstr>
      <vt:lpstr>Slide 7</vt:lpstr>
      <vt:lpstr>Slide 8</vt:lpstr>
      <vt:lpstr>Slide 9</vt:lpstr>
      <vt:lpstr>List of India’s Contribution to TMT Hardware</vt:lpstr>
      <vt:lpstr>Slide 11</vt:lpstr>
      <vt:lpstr>Slide 12</vt:lpstr>
      <vt:lpstr>Proto SSA Assembly</vt:lpstr>
      <vt:lpstr>Slide 14</vt:lpstr>
      <vt:lpstr>Mirror Rod Flexure Axially stiff and lateral flexible 15768 nos  </vt:lpstr>
      <vt:lpstr>Central Diaphragm Design Evolution</vt:lpstr>
      <vt:lpstr> New Central Diaphragm</vt:lpstr>
      <vt:lpstr>Slide 18</vt:lpstr>
      <vt:lpstr>Assembled Actuator –P2E</vt:lpstr>
      <vt:lpstr>Slide 20</vt:lpstr>
      <vt:lpstr>Primary Mirror Segments Polishing</vt:lpstr>
      <vt:lpstr>WFOS Camera Rotation and Grating Exchange Design Concept</vt:lpstr>
      <vt:lpstr>Acknowledgements </vt:lpstr>
      <vt:lpstr>Slide 24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TMT talk</dc:title>
  <dc:creator>VISWANATHA</dc:creator>
  <cp:lastModifiedBy>VISWANATHA</cp:lastModifiedBy>
  <cp:revision>46</cp:revision>
  <dcterms:created xsi:type="dcterms:W3CDTF">2018-12-10T11:02:49Z</dcterms:created>
  <dcterms:modified xsi:type="dcterms:W3CDTF">2019-11-05T02:30:34Z</dcterms:modified>
</cp:coreProperties>
</file>