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3"/>
  </p:notesMasterIdLst>
  <p:sldIdLst>
    <p:sldId id="256" r:id="rId2"/>
    <p:sldId id="258" r:id="rId3"/>
    <p:sldId id="259" r:id="rId4"/>
    <p:sldId id="296" r:id="rId5"/>
    <p:sldId id="260" r:id="rId6"/>
    <p:sldId id="261" r:id="rId7"/>
    <p:sldId id="297" r:id="rId8"/>
    <p:sldId id="262" r:id="rId9"/>
    <p:sldId id="291" r:id="rId10"/>
    <p:sldId id="263"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9" r:id="rId24"/>
    <p:sldId id="280" r:id="rId25"/>
    <p:sldId id="281" r:id="rId26"/>
    <p:sldId id="282" r:id="rId27"/>
    <p:sldId id="292" r:id="rId28"/>
    <p:sldId id="293" r:id="rId29"/>
    <p:sldId id="294" r:id="rId30"/>
    <p:sldId id="295"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26BD03"/>
    <a:srgbClr val="F2FE58"/>
    <a:srgbClr val="482E92"/>
    <a:srgbClr val="84219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587" autoAdjust="0"/>
  </p:normalViewPr>
  <p:slideViewPr>
    <p:cSldViewPr>
      <p:cViewPr>
        <p:scale>
          <a:sx n="66" d="100"/>
          <a:sy n="66" d="100"/>
        </p:scale>
        <p:origin x="-150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720DA5-6484-4FA8-8A61-5BB5E990E3AD}" type="datetimeFigureOut">
              <a:rPr lang="en-US" smtClean="0"/>
              <a:pPr/>
              <a:t>12/16/2010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BBB9D9-D19F-4029-A49A-0DA66DF009D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BBB9D9-D19F-4029-A49A-0DA66DF009D1}"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r>
              <a:rPr lang="en-US" smtClean="0"/>
              <a:t>12/12/2010</a:t>
            </a:r>
            <a:endParaRPr lang="en-US"/>
          </a:p>
        </p:txBody>
      </p:sp>
      <p:sp>
        <p:nvSpPr>
          <p:cNvPr id="17" name="Footer Placeholder 16"/>
          <p:cNvSpPr>
            <a:spLocks noGrp="1"/>
          </p:cNvSpPr>
          <p:nvPr>
            <p:ph type="ftr" sz="quarter" idx="11"/>
          </p:nvPr>
        </p:nvSpPr>
        <p:spPr/>
        <p:txBody>
          <a:bodyPr/>
          <a:lstStyle/>
          <a:p>
            <a:r>
              <a:rPr kumimoji="0" lang="en-US" dirty="0" smtClean="0"/>
              <a:t>WAPP2010,CRL Ooty</a:t>
            </a:r>
            <a:endParaRPr kumimoji="0" lang="en-US" dirty="0"/>
          </a:p>
        </p:txBody>
      </p:sp>
      <p:sp>
        <p:nvSpPr>
          <p:cNvPr id="29" name="Slide Number Placeholder 28"/>
          <p:cNvSpPr>
            <a:spLocks noGrp="1"/>
          </p:cNvSpPr>
          <p:nvPr>
            <p:ph type="sldNum" sz="quarter" idx="12"/>
          </p:nvPr>
        </p:nvSpPr>
        <p:spPr/>
        <p:txBody>
          <a:bodyPr/>
          <a:lstStyle/>
          <a:p>
            <a:fld id="{69E29E33-B620-47F9-BB04-8846C2A5AFCC}" type="slidenum">
              <a:rPr kumimoji="0" lang="en-US" smtClean="0"/>
              <a:pPr/>
              <a:t>‹#›</a:t>
            </a:fld>
            <a:endParaRPr kumimoji="0"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12/12/2010</a:t>
            </a:r>
            <a:endParaRPr lang="en-US"/>
          </a:p>
        </p:txBody>
      </p:sp>
      <p:sp>
        <p:nvSpPr>
          <p:cNvPr id="5" name="Footer Placeholder 4"/>
          <p:cNvSpPr>
            <a:spLocks noGrp="1"/>
          </p:cNvSpPr>
          <p:nvPr>
            <p:ph type="ftr" sz="quarter" idx="11"/>
          </p:nvPr>
        </p:nvSpPr>
        <p:spPr/>
        <p:txBody>
          <a:bodyPr/>
          <a:lstStyle/>
          <a:p>
            <a:r>
              <a:rPr kumimoji="0" lang="en-US" dirty="0" smtClean="0"/>
              <a:t>WAPP2010,CRL Ooty</a:t>
            </a:r>
            <a:endParaRPr kumimoji="0" lang="en-US" dirty="0"/>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12/12/2010</a:t>
            </a:r>
            <a:endParaRPr lang="en-US"/>
          </a:p>
        </p:txBody>
      </p:sp>
      <p:sp>
        <p:nvSpPr>
          <p:cNvPr id="5" name="Footer Placeholder 4"/>
          <p:cNvSpPr>
            <a:spLocks noGrp="1"/>
          </p:cNvSpPr>
          <p:nvPr>
            <p:ph type="ftr" sz="quarter" idx="11"/>
          </p:nvPr>
        </p:nvSpPr>
        <p:spPr/>
        <p:txBody>
          <a:bodyPr/>
          <a:lstStyle/>
          <a:p>
            <a:r>
              <a:rPr kumimoji="0" lang="en-US" dirty="0" smtClean="0"/>
              <a:t>WAPP2010,CRL Ooty</a:t>
            </a:r>
            <a:endParaRPr kumimoji="0" lang="en-US" dirty="0"/>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12/12/2010</a:t>
            </a:r>
            <a:endParaRPr lang="en-US"/>
          </a:p>
        </p:txBody>
      </p:sp>
      <p:sp>
        <p:nvSpPr>
          <p:cNvPr id="5" name="Footer Placeholder 4"/>
          <p:cNvSpPr>
            <a:spLocks noGrp="1"/>
          </p:cNvSpPr>
          <p:nvPr>
            <p:ph type="ftr" sz="quarter" idx="11"/>
          </p:nvPr>
        </p:nvSpPr>
        <p:spPr/>
        <p:txBody>
          <a:bodyPr/>
          <a:lstStyle/>
          <a:p>
            <a:r>
              <a:rPr kumimoji="0" lang="en-US" dirty="0" smtClean="0"/>
              <a:t>WAPP2010,CRL Ooty</a:t>
            </a:r>
            <a:endParaRPr kumimoji="0" lang="en-US" dirty="0"/>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t>12/12/2010</a:t>
            </a:r>
            <a:endParaRPr lang="en-US"/>
          </a:p>
        </p:txBody>
      </p:sp>
      <p:sp>
        <p:nvSpPr>
          <p:cNvPr id="5" name="Footer Placeholder 4"/>
          <p:cNvSpPr>
            <a:spLocks noGrp="1"/>
          </p:cNvSpPr>
          <p:nvPr>
            <p:ph type="ftr" sz="quarter" idx="11"/>
          </p:nvPr>
        </p:nvSpPr>
        <p:spPr/>
        <p:txBody>
          <a:bodyPr/>
          <a:lstStyle/>
          <a:p>
            <a:r>
              <a:rPr kumimoji="0" lang="en-US" dirty="0" smtClean="0"/>
              <a:t>WAPP2010,CRL Ooty</a:t>
            </a:r>
            <a:endParaRPr kumimoji="0" lang="en-US" dirty="0"/>
          </a:p>
        </p:txBody>
      </p:sp>
      <p:sp>
        <p:nvSpPr>
          <p:cNvPr id="6" name="Slide Number Placeholder 5"/>
          <p:cNvSpPr>
            <a:spLocks noGrp="1"/>
          </p:cNvSpPr>
          <p:nvPr>
            <p:ph type="sldNum" sz="quarter" idx="12"/>
          </p:nvPr>
        </p:nvSpPr>
        <p:spPr>
          <a:xfrm>
            <a:off x="7924800" y="6416675"/>
            <a:ext cx="762000" cy="365125"/>
          </a:xfrm>
        </p:spPr>
        <p:txBody>
          <a:bodyPr/>
          <a:lstStyle/>
          <a:p>
            <a:fld id="{69E29E33-B620-47F9-BB04-8846C2A5AFC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12/12/2010</a:t>
            </a:r>
            <a:endParaRPr lang="en-US"/>
          </a:p>
        </p:txBody>
      </p:sp>
      <p:sp>
        <p:nvSpPr>
          <p:cNvPr id="6" name="Footer Placeholder 5"/>
          <p:cNvSpPr>
            <a:spLocks noGrp="1"/>
          </p:cNvSpPr>
          <p:nvPr>
            <p:ph type="ftr" sz="quarter" idx="11"/>
          </p:nvPr>
        </p:nvSpPr>
        <p:spPr/>
        <p:txBody>
          <a:bodyPr/>
          <a:lstStyle/>
          <a:p>
            <a:r>
              <a:rPr kumimoji="0" lang="en-US" dirty="0" smtClean="0"/>
              <a:t>WAPP2010,CRL Ooty</a:t>
            </a:r>
            <a:endParaRPr kumimoji="0" lang="en-US" dirty="0"/>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en-US" smtClean="0"/>
              <a:t>12/12/2010</a:t>
            </a:r>
            <a:endParaRPr lang="en-US"/>
          </a:p>
        </p:txBody>
      </p:sp>
      <p:sp>
        <p:nvSpPr>
          <p:cNvPr id="8" name="Footer Placeholder 7"/>
          <p:cNvSpPr>
            <a:spLocks noGrp="1"/>
          </p:cNvSpPr>
          <p:nvPr>
            <p:ph type="ftr" sz="quarter" idx="11"/>
          </p:nvPr>
        </p:nvSpPr>
        <p:spPr/>
        <p:txBody>
          <a:bodyPr/>
          <a:lstStyle/>
          <a:p>
            <a:r>
              <a:rPr kumimoji="0" lang="en-US" dirty="0" smtClean="0"/>
              <a:t>WAPP2010,CRL Ooty</a:t>
            </a:r>
            <a:endParaRPr kumimoji="0" lang="en-US" dirty="0"/>
          </a:p>
        </p:txBody>
      </p:sp>
      <p:sp>
        <p:nvSpPr>
          <p:cNvPr id="9" name="Slide Number Placeholder 8"/>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12/12/2010</a:t>
            </a:r>
            <a:endParaRPr lang="en-US"/>
          </a:p>
        </p:txBody>
      </p:sp>
      <p:sp>
        <p:nvSpPr>
          <p:cNvPr id="4" name="Footer Placeholder 3"/>
          <p:cNvSpPr>
            <a:spLocks noGrp="1"/>
          </p:cNvSpPr>
          <p:nvPr>
            <p:ph type="ftr" sz="quarter" idx="11"/>
          </p:nvPr>
        </p:nvSpPr>
        <p:spPr/>
        <p:txBody>
          <a:bodyPr/>
          <a:lstStyle/>
          <a:p>
            <a:r>
              <a:rPr kumimoji="0" lang="en-US" dirty="0" smtClean="0"/>
              <a:t>WAPP2010,CRL Ooty</a:t>
            </a:r>
            <a:endParaRPr kumimoji="0" lang="en-US" dirty="0"/>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12/12/2010</a:t>
            </a:r>
            <a:endParaRPr lang="en-US"/>
          </a:p>
        </p:txBody>
      </p:sp>
      <p:sp>
        <p:nvSpPr>
          <p:cNvPr id="3" name="Footer Placeholder 2"/>
          <p:cNvSpPr>
            <a:spLocks noGrp="1"/>
          </p:cNvSpPr>
          <p:nvPr>
            <p:ph type="ftr" sz="quarter" idx="11"/>
          </p:nvPr>
        </p:nvSpPr>
        <p:spPr/>
        <p:txBody>
          <a:bodyPr/>
          <a:lstStyle/>
          <a:p>
            <a:r>
              <a:rPr kumimoji="0" lang="en-US" dirty="0" smtClean="0"/>
              <a:t>WAPP2010,CRL Ooty</a:t>
            </a:r>
            <a:endParaRPr kumimoji="0" lang="en-US" dirty="0"/>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12/12/2010</a:t>
            </a:r>
            <a:endParaRPr lang="en-US"/>
          </a:p>
        </p:txBody>
      </p:sp>
      <p:sp>
        <p:nvSpPr>
          <p:cNvPr id="6" name="Footer Placeholder 5"/>
          <p:cNvSpPr>
            <a:spLocks noGrp="1"/>
          </p:cNvSpPr>
          <p:nvPr>
            <p:ph type="ftr" sz="quarter" idx="11"/>
          </p:nvPr>
        </p:nvSpPr>
        <p:spPr/>
        <p:txBody>
          <a:bodyPr/>
          <a:lstStyle/>
          <a:p>
            <a:r>
              <a:rPr kumimoji="0" lang="en-US" dirty="0" smtClean="0"/>
              <a:t>WAPP2010,CRL Ooty</a:t>
            </a:r>
            <a:endParaRPr kumimoji="0" lang="en-US" dirty="0"/>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12/12/2010</a:t>
            </a:r>
            <a:endParaRPr lang="en-US"/>
          </a:p>
        </p:txBody>
      </p:sp>
      <p:sp>
        <p:nvSpPr>
          <p:cNvPr id="6" name="Footer Placeholder 5"/>
          <p:cNvSpPr>
            <a:spLocks noGrp="1"/>
          </p:cNvSpPr>
          <p:nvPr>
            <p:ph type="ftr" sz="quarter" idx="11"/>
          </p:nvPr>
        </p:nvSpPr>
        <p:spPr/>
        <p:txBody>
          <a:bodyPr/>
          <a:lstStyle/>
          <a:p>
            <a:r>
              <a:rPr kumimoji="0" lang="en-US" dirty="0" smtClean="0"/>
              <a:t>WAPP2010,CRL Ooty</a:t>
            </a:r>
            <a:endParaRPr kumimoji="0" lang="en-US" dirty="0"/>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r>
              <a:rPr lang="en-US" smtClean="0"/>
              <a:t>12/12/2010</a:t>
            </a:r>
            <a:endParaRPr lang="en-US">
              <a:solidFill>
                <a:schemeClr val="tx1">
                  <a:shade val="50000"/>
                </a:scheme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kumimoji="0" lang="en-US" dirty="0" smtClean="0">
                <a:solidFill>
                  <a:schemeClr val="tx1">
                    <a:shade val="50000"/>
                  </a:schemeClr>
                </a:solidFill>
              </a:rPr>
              <a:t>WAPP2010,CRL Ooty</a:t>
            </a:r>
            <a:endParaRPr kumimoji="0" lang="en-US" dirty="0">
              <a:solidFill>
                <a:schemeClr val="tx1">
                  <a:shade val="50000"/>
                </a:scheme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9E29E33-B620-47F9-BB04-8846C2A5AFCC}" type="slidenum">
              <a:rPr kumimoji="0" lang="en-US" smtClean="0"/>
              <a:pPr/>
              <a:t>‹#›</a:t>
            </a:fld>
            <a:endParaRPr kumimoji="0" lang="en-US" dirty="0">
              <a:solidFill>
                <a:schemeClr val="tx1">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752600"/>
            <a:ext cx="8229600" cy="1828800"/>
          </a:xfrm>
        </p:spPr>
        <p:txBody>
          <a:bodyPr>
            <a:normAutofit fontScale="90000"/>
          </a:bodyPr>
          <a:lstStyle/>
          <a:p>
            <a:r>
              <a:rPr lang="en-US" dirty="0" smtClean="0"/>
              <a:t>An Automated  calibration  method from shower data </a:t>
            </a:r>
            <a:br>
              <a:rPr lang="en-US" dirty="0" smtClean="0"/>
            </a:br>
            <a:endParaRPr lang="en-US" dirty="0"/>
          </a:p>
        </p:txBody>
      </p:sp>
      <p:sp>
        <p:nvSpPr>
          <p:cNvPr id="3" name="Subtitle 2"/>
          <p:cNvSpPr>
            <a:spLocks noGrp="1"/>
          </p:cNvSpPr>
          <p:nvPr>
            <p:ph type="subTitle" idx="1"/>
          </p:nvPr>
        </p:nvSpPr>
        <p:spPr>
          <a:xfrm>
            <a:off x="1371600" y="3352800"/>
            <a:ext cx="6400800" cy="1752600"/>
          </a:xfrm>
        </p:spPr>
        <p:txBody>
          <a:bodyPr>
            <a:normAutofit fontScale="77500" lnSpcReduction="20000"/>
          </a:bodyPr>
          <a:lstStyle/>
          <a:p>
            <a:r>
              <a:rPr lang="en-US" dirty="0" err="1" smtClean="0"/>
              <a:t>Prabhakar</a:t>
            </a:r>
            <a:r>
              <a:rPr lang="en-US" dirty="0" smtClean="0"/>
              <a:t> </a:t>
            </a:r>
            <a:r>
              <a:rPr lang="en-US" dirty="0" err="1" smtClean="0"/>
              <a:t>Tiwari</a:t>
            </a:r>
            <a:r>
              <a:rPr lang="en-US" dirty="0" smtClean="0"/>
              <a:t> , </a:t>
            </a:r>
            <a:r>
              <a:rPr lang="en-US" dirty="0" err="1" smtClean="0"/>
              <a:t>Pankaj</a:t>
            </a:r>
            <a:r>
              <a:rPr lang="en-US" dirty="0" smtClean="0"/>
              <a:t> Jain,</a:t>
            </a:r>
          </a:p>
          <a:p>
            <a:r>
              <a:rPr lang="en-US" dirty="0" smtClean="0"/>
              <a:t>Indian Institute of Technology Kanpur</a:t>
            </a:r>
          </a:p>
          <a:p>
            <a:endParaRPr lang="en-US" dirty="0" smtClean="0"/>
          </a:p>
          <a:p>
            <a:r>
              <a:rPr lang="en-US" dirty="0" smtClean="0"/>
              <a:t>P K </a:t>
            </a:r>
            <a:r>
              <a:rPr lang="en-US" dirty="0" err="1" smtClean="0"/>
              <a:t>Mohanty</a:t>
            </a:r>
            <a:r>
              <a:rPr lang="en-US" dirty="0" smtClean="0"/>
              <a:t> , GRAPES-3 Team ,</a:t>
            </a:r>
          </a:p>
          <a:p>
            <a:r>
              <a:rPr lang="en-US" dirty="0" smtClean="0"/>
              <a:t>Tata Institute of Fundamental Research </a:t>
            </a:r>
          </a:p>
          <a:p>
            <a:endParaRPr lang="en-US" dirty="0"/>
          </a:p>
        </p:txBody>
      </p:sp>
      <p:sp>
        <p:nvSpPr>
          <p:cNvPr id="9" name="TextBox 8"/>
          <p:cNvSpPr txBox="1"/>
          <p:nvPr/>
        </p:nvSpPr>
        <p:spPr>
          <a:xfrm>
            <a:off x="762000" y="5638800"/>
            <a:ext cx="7391400" cy="954107"/>
          </a:xfrm>
          <a:prstGeom prst="rect">
            <a:avLst/>
          </a:prstGeom>
          <a:noFill/>
        </p:spPr>
        <p:txBody>
          <a:bodyPr wrap="square" rtlCol="0">
            <a:spAutoFit/>
          </a:bodyPr>
          <a:lstStyle/>
          <a:p>
            <a:pPr algn="ctr"/>
            <a:r>
              <a:rPr lang="en-US" sz="2800" dirty="0" smtClean="0">
                <a:solidFill>
                  <a:srgbClr val="0000FF"/>
                </a:solidFill>
              </a:rPr>
              <a:t>5</a:t>
            </a:r>
            <a:r>
              <a:rPr lang="en-US" sz="2800" baseline="30000" dirty="0" smtClean="0">
                <a:solidFill>
                  <a:srgbClr val="0000FF"/>
                </a:solidFill>
              </a:rPr>
              <a:t>th</a:t>
            </a:r>
            <a:r>
              <a:rPr lang="en-US" sz="2800" dirty="0" smtClean="0">
                <a:solidFill>
                  <a:srgbClr val="0000FF"/>
                </a:solidFill>
              </a:rPr>
              <a:t> Winter Program on AstroParticle Physics </a:t>
            </a:r>
          </a:p>
          <a:p>
            <a:pPr algn="ctr"/>
            <a:r>
              <a:rPr lang="en-US" sz="2800" dirty="0" smtClean="0">
                <a:solidFill>
                  <a:srgbClr val="0000FF"/>
                </a:solidFill>
              </a:rPr>
              <a:t>14-29 December 2010 , CRL , Ooty</a:t>
            </a:r>
            <a:endParaRPr lang="en-US" sz="2800" dirty="0">
              <a:solidFill>
                <a:srgbClr val="0000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SHOWER DATA!!!</a:t>
            </a:r>
            <a:endParaRPr lang="en-US" dirty="0"/>
          </a:p>
        </p:txBody>
      </p:sp>
      <p:sp>
        <p:nvSpPr>
          <p:cNvPr id="3" name="Content Placeholder 2"/>
          <p:cNvSpPr>
            <a:spLocks noGrp="1"/>
          </p:cNvSpPr>
          <p:nvPr>
            <p:ph idx="1"/>
          </p:nvPr>
        </p:nvSpPr>
        <p:spPr/>
        <p:txBody>
          <a:bodyPr>
            <a:normAutofit/>
          </a:bodyPr>
          <a:lstStyle/>
          <a:p>
            <a:r>
              <a:rPr lang="en-US" dirty="0" smtClean="0"/>
              <a:t> To monitor all type gain changes  we need something which is available all the time. </a:t>
            </a:r>
          </a:p>
          <a:p>
            <a:endParaRPr lang="en-US" dirty="0" smtClean="0"/>
          </a:p>
          <a:p>
            <a:pPr>
              <a:buNone/>
            </a:pPr>
            <a:endParaRPr lang="en-US" dirty="0" smtClean="0"/>
          </a:p>
          <a:p>
            <a:pPr>
              <a:buNone/>
            </a:pPr>
            <a:r>
              <a:rPr lang="en-US" dirty="0" smtClean="0"/>
              <a:t>                       </a:t>
            </a:r>
            <a:r>
              <a:rPr lang="en-US" dirty="0" smtClean="0">
                <a:solidFill>
                  <a:srgbClr val="C00000"/>
                </a:solidFill>
              </a:rPr>
              <a:t>SHOWER DATA !!!</a:t>
            </a:r>
          </a:p>
          <a:p>
            <a:endParaRPr lang="en-US" dirty="0" smtClean="0">
              <a:solidFill>
                <a:srgbClr val="C00000"/>
              </a:solidFill>
            </a:endParaRPr>
          </a:p>
          <a:p>
            <a:r>
              <a:rPr lang="en-US" dirty="0" smtClean="0"/>
              <a:t>If we can use shower data then this is available all the time.                                                                                   </a:t>
            </a:r>
          </a:p>
          <a:p>
            <a:pPr>
              <a:buNone/>
            </a:pPr>
            <a:r>
              <a:rPr lang="en-US" dirty="0" smtClean="0"/>
              <a:t>           </a:t>
            </a:r>
            <a:endParaRPr lang="en-US" dirty="0"/>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10</a:t>
            </a:fld>
            <a:endParaRPr kumimoji="0" lang="en-US"/>
          </a:p>
        </p:txBody>
      </p:sp>
      <p:sp>
        <p:nvSpPr>
          <p:cNvPr id="6" name="Footer Placeholder 5"/>
          <p:cNvSpPr>
            <a:spLocks noGrp="1"/>
          </p:cNvSpPr>
          <p:nvPr>
            <p:ph type="ftr" sz="quarter" idx="11"/>
          </p:nvPr>
        </p:nvSpPr>
        <p:spPr/>
        <p:txBody>
          <a:bodyPr/>
          <a:lstStyle/>
          <a:p>
            <a:r>
              <a:rPr kumimoji="0" lang="en-US" dirty="0" smtClean="0"/>
              <a:t>WAPP2010,CRL Ooty</a:t>
            </a:r>
            <a:endParaRPr kumimoji="0"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Robust Method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method is based on some universality. </a:t>
            </a:r>
          </a:p>
          <a:p>
            <a:r>
              <a:rPr lang="en-US" dirty="0" smtClean="0"/>
              <a:t>If the detector is functioning normally then ratio between average ADC mean of the shower  to single particle gain is constant ,  In other words the average number of particles in shower data is  constant. </a:t>
            </a:r>
          </a:p>
          <a:p>
            <a:r>
              <a:rPr lang="en-US" dirty="0" smtClean="0">
                <a:solidFill>
                  <a:srgbClr val="FFFF00"/>
                </a:solidFill>
              </a:rPr>
              <a:t> If the gain of the detector is changing due to any reason then the average shower ADC mean  will change and it will be proportional to change in gain .  And if we are using wrong calibration gain then the ratio will also change proportional to change in one particle gain.</a:t>
            </a:r>
            <a:endParaRPr lang="en-US" dirty="0" smtClean="0"/>
          </a:p>
          <a:p>
            <a:pPr>
              <a:buNone/>
            </a:pPr>
            <a:r>
              <a:rPr lang="en-US" dirty="0" smtClean="0"/>
              <a:t>             </a:t>
            </a:r>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11</a:t>
            </a:fld>
            <a:endParaRPr kumimoji="0" lang="en-US"/>
          </a:p>
        </p:txBody>
      </p:sp>
      <p:sp>
        <p:nvSpPr>
          <p:cNvPr id="6" name="Footer Placeholder 5"/>
          <p:cNvSpPr>
            <a:spLocks noGrp="1"/>
          </p:cNvSpPr>
          <p:nvPr>
            <p:ph type="ftr" sz="quarter" idx="11"/>
          </p:nvPr>
        </p:nvSpPr>
        <p:spPr/>
        <p:txBody>
          <a:bodyPr/>
          <a:lstStyle/>
          <a:p>
            <a:r>
              <a:rPr kumimoji="0" lang="en-US" dirty="0" smtClean="0"/>
              <a:t>WAPP2010,CRL Ooty</a:t>
            </a:r>
            <a:endParaRPr kumimoji="0"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mean value  of the shower data for every one hour is calculated taking the showers with ADC value grater than 0.5 particles in the detector.</a:t>
            </a:r>
          </a:p>
          <a:p>
            <a:r>
              <a:rPr lang="en-US" dirty="0" smtClean="0"/>
              <a:t>The  ratio of the shower ADC mean to paddle gain is calculated using the previous calibration or current calibration </a:t>
            </a:r>
            <a:r>
              <a:rPr lang="en-US" dirty="0" smtClean="0">
                <a:solidFill>
                  <a:srgbClr val="0000FF"/>
                </a:solidFill>
              </a:rPr>
              <a:t>(if detector is calibrated in same hour !).</a:t>
            </a:r>
          </a:p>
          <a:p>
            <a:pPr>
              <a:buNone/>
            </a:pPr>
            <a:endParaRPr lang="en-US" dirty="0"/>
          </a:p>
        </p:txBody>
      </p:sp>
      <p:sp>
        <p:nvSpPr>
          <p:cNvPr id="4" name="Title 1"/>
          <p:cNvSpPr>
            <a:spLocks noGrp="1"/>
          </p:cNvSpPr>
          <p:nvPr>
            <p:ph type="title"/>
          </p:nvPr>
        </p:nvSpPr>
        <p:spPr/>
        <p:txBody>
          <a:bodyPr/>
          <a:lstStyle/>
          <a:p>
            <a:r>
              <a:rPr lang="en-US" dirty="0" smtClean="0"/>
              <a:t>A Robust Method </a:t>
            </a:r>
            <a:endParaRPr lang="en-US" dirty="0"/>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12</a:t>
            </a:fld>
            <a:endParaRPr kumimoji="0" lang="en-US"/>
          </a:p>
        </p:txBody>
      </p:sp>
      <p:sp>
        <p:nvSpPr>
          <p:cNvPr id="7" name="Footer Placeholder 6"/>
          <p:cNvSpPr>
            <a:spLocks noGrp="1"/>
          </p:cNvSpPr>
          <p:nvPr>
            <p:ph type="ftr" sz="quarter" idx="11"/>
          </p:nvPr>
        </p:nvSpPr>
        <p:spPr/>
        <p:txBody>
          <a:bodyPr/>
          <a:lstStyle/>
          <a:p>
            <a:r>
              <a:rPr kumimoji="0" lang="en-US" dirty="0" smtClean="0"/>
              <a:t>WAPP2010,CRL Ooty</a:t>
            </a:r>
            <a:endParaRPr kumimoji="0"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Uses </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sz="3600" dirty="0" smtClean="0">
                <a:solidFill>
                  <a:srgbClr val="FF0000"/>
                </a:solidFill>
              </a:rPr>
              <a:t>Identification  and Rejection of data</a:t>
            </a:r>
          </a:p>
          <a:p>
            <a:pPr algn="ctr">
              <a:buNone/>
            </a:pPr>
            <a:r>
              <a:rPr lang="en-US" sz="3600" dirty="0" smtClean="0">
                <a:solidFill>
                  <a:srgbClr val="FF0000"/>
                </a:solidFill>
              </a:rPr>
              <a:t> during the transit period </a:t>
            </a:r>
          </a:p>
          <a:p>
            <a:pPr algn="ctr">
              <a:buNone/>
            </a:pPr>
            <a:r>
              <a:rPr lang="en-US" sz="3600" dirty="0" smtClean="0">
                <a:solidFill>
                  <a:srgbClr val="FF0000"/>
                </a:solidFill>
              </a:rPr>
              <a:t>(from HT change to next calibration ) </a:t>
            </a:r>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13</a:t>
            </a:fld>
            <a:endParaRPr kumimoji="0" lang="en-US"/>
          </a:p>
        </p:txBody>
      </p:sp>
      <p:sp>
        <p:nvSpPr>
          <p:cNvPr id="6" name="Footer Placeholder 5"/>
          <p:cNvSpPr>
            <a:spLocks noGrp="1"/>
          </p:cNvSpPr>
          <p:nvPr>
            <p:ph type="ftr" sz="quarter" idx="11"/>
          </p:nvPr>
        </p:nvSpPr>
        <p:spPr/>
        <p:txBody>
          <a:bodyPr/>
          <a:lstStyle/>
          <a:p>
            <a:r>
              <a:rPr kumimoji="0" lang="en-US" dirty="0" smtClean="0"/>
              <a:t>WAPP2010,CRL Ooty</a:t>
            </a:r>
            <a:endParaRPr kumimoji="0"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Gain Increased by increasing HT </a:t>
            </a:r>
            <a:endParaRPr lang="en-US" dirty="0"/>
          </a:p>
        </p:txBody>
      </p:sp>
      <p:pic>
        <p:nvPicPr>
          <p:cNvPr id="6" name="Content Placeholder 5" descr="14.gif"/>
          <p:cNvPicPr>
            <a:picLocks noGrp="1" noChangeAspect="1"/>
          </p:cNvPicPr>
          <p:nvPr>
            <p:ph idx="1"/>
          </p:nvPr>
        </p:nvPicPr>
        <p:blipFill>
          <a:blip r:embed="rId2" cstate="print"/>
          <a:stretch>
            <a:fillRect/>
          </a:stretch>
        </p:blipFill>
        <p:spPr>
          <a:xfrm rot="5400000">
            <a:off x="2089423" y="-21726"/>
            <a:ext cx="5117555" cy="8077202"/>
          </a:xfrm>
        </p:spPr>
      </p:pic>
      <p:sp>
        <p:nvSpPr>
          <p:cNvPr id="8" name="Slide Number Placeholder 7"/>
          <p:cNvSpPr>
            <a:spLocks noGrp="1"/>
          </p:cNvSpPr>
          <p:nvPr>
            <p:ph type="sldNum" sz="quarter" idx="12"/>
          </p:nvPr>
        </p:nvSpPr>
        <p:spPr/>
        <p:txBody>
          <a:bodyPr/>
          <a:lstStyle/>
          <a:p>
            <a:fld id="{69E29E33-B620-47F9-BB04-8846C2A5AFCC}" type="slidenum">
              <a:rPr kumimoji="0" lang="en-US" smtClean="0"/>
              <a:pPr/>
              <a:t>14</a:t>
            </a:fld>
            <a:endParaRPr kumimoji="0" lang="en-US"/>
          </a:p>
        </p:txBody>
      </p:sp>
      <p:sp>
        <p:nvSpPr>
          <p:cNvPr id="9" name="Footer Placeholder 8"/>
          <p:cNvSpPr>
            <a:spLocks noGrp="1"/>
          </p:cNvSpPr>
          <p:nvPr>
            <p:ph type="ftr" sz="quarter" idx="11"/>
          </p:nvPr>
        </p:nvSpPr>
        <p:spPr/>
        <p:txBody>
          <a:bodyPr/>
          <a:lstStyle/>
          <a:p>
            <a:r>
              <a:rPr kumimoji="0" lang="en-US" dirty="0" smtClean="0"/>
              <a:t>WAPP2010,CRL Ooty</a:t>
            </a:r>
            <a:endParaRPr kumimoji="0"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8.gif"/>
          <p:cNvPicPr>
            <a:picLocks noGrp="1" noChangeAspect="1"/>
          </p:cNvPicPr>
          <p:nvPr>
            <p:ph idx="1"/>
          </p:nvPr>
        </p:nvPicPr>
        <p:blipFill>
          <a:blip r:embed="rId2" cstate="print"/>
          <a:stretch>
            <a:fillRect/>
          </a:stretch>
        </p:blipFill>
        <p:spPr>
          <a:xfrm rot="5400000">
            <a:off x="1828802" y="-533401"/>
            <a:ext cx="5562599" cy="8001003"/>
          </a:xfrm>
        </p:spPr>
      </p:pic>
      <p:sp>
        <p:nvSpPr>
          <p:cNvPr id="6" name="Slide Number Placeholder 5"/>
          <p:cNvSpPr>
            <a:spLocks noGrp="1"/>
          </p:cNvSpPr>
          <p:nvPr>
            <p:ph type="sldNum" sz="quarter" idx="12"/>
          </p:nvPr>
        </p:nvSpPr>
        <p:spPr/>
        <p:txBody>
          <a:bodyPr/>
          <a:lstStyle/>
          <a:p>
            <a:fld id="{69E29E33-B620-47F9-BB04-8846C2A5AFCC}" type="slidenum">
              <a:rPr kumimoji="0" lang="en-US" smtClean="0"/>
              <a:pPr/>
              <a:t>15</a:t>
            </a:fld>
            <a:endParaRPr kumimoji="0" lang="en-US"/>
          </a:p>
        </p:txBody>
      </p:sp>
      <p:sp>
        <p:nvSpPr>
          <p:cNvPr id="7" name="Footer Placeholder 6"/>
          <p:cNvSpPr>
            <a:spLocks noGrp="1"/>
          </p:cNvSpPr>
          <p:nvPr>
            <p:ph type="ftr" sz="quarter" idx="11"/>
          </p:nvPr>
        </p:nvSpPr>
        <p:spPr/>
        <p:txBody>
          <a:bodyPr/>
          <a:lstStyle/>
          <a:p>
            <a:r>
              <a:rPr kumimoji="0" lang="en-US" dirty="0" smtClean="0"/>
              <a:t>WAPP2010,CRL Ooty</a:t>
            </a:r>
            <a:endParaRPr kumimoji="0"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596.gif"/>
          <p:cNvPicPr>
            <a:picLocks noGrp="1" noChangeAspect="1"/>
          </p:cNvPicPr>
          <p:nvPr>
            <p:ph idx="1"/>
          </p:nvPr>
        </p:nvPicPr>
        <p:blipFill>
          <a:blip r:embed="rId2" cstate="print"/>
          <a:stretch>
            <a:fillRect/>
          </a:stretch>
        </p:blipFill>
        <p:spPr>
          <a:xfrm rot="5400000">
            <a:off x="1864095" y="-492495"/>
            <a:ext cx="5492010" cy="8001000"/>
          </a:xfrm>
        </p:spPr>
      </p:pic>
      <p:sp>
        <p:nvSpPr>
          <p:cNvPr id="6" name="Slide Number Placeholder 5"/>
          <p:cNvSpPr>
            <a:spLocks noGrp="1"/>
          </p:cNvSpPr>
          <p:nvPr>
            <p:ph type="sldNum" sz="quarter" idx="12"/>
          </p:nvPr>
        </p:nvSpPr>
        <p:spPr/>
        <p:txBody>
          <a:bodyPr/>
          <a:lstStyle/>
          <a:p>
            <a:fld id="{69E29E33-B620-47F9-BB04-8846C2A5AFCC}" type="slidenum">
              <a:rPr kumimoji="0" lang="en-US" smtClean="0"/>
              <a:pPr/>
              <a:t>16</a:t>
            </a:fld>
            <a:endParaRPr kumimoji="0" lang="en-US"/>
          </a:p>
        </p:txBody>
      </p:sp>
      <p:sp>
        <p:nvSpPr>
          <p:cNvPr id="7" name="Footer Placeholder 6"/>
          <p:cNvSpPr>
            <a:spLocks noGrp="1"/>
          </p:cNvSpPr>
          <p:nvPr>
            <p:ph type="ftr" sz="quarter" idx="11"/>
          </p:nvPr>
        </p:nvSpPr>
        <p:spPr/>
        <p:txBody>
          <a:bodyPr/>
          <a:lstStyle/>
          <a:p>
            <a:r>
              <a:rPr kumimoji="0" lang="en-US" dirty="0" smtClean="0"/>
              <a:t>WAPP2010,CRL Ooty</a:t>
            </a:r>
            <a:endParaRPr kumimoji="0"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from above plots</a:t>
            </a:r>
            <a:endParaRPr lang="en-US" dirty="0"/>
          </a:p>
        </p:txBody>
      </p:sp>
      <p:sp>
        <p:nvSpPr>
          <p:cNvPr id="3" name="Content Placeholder 2"/>
          <p:cNvSpPr>
            <a:spLocks noGrp="1"/>
          </p:cNvSpPr>
          <p:nvPr>
            <p:ph idx="1"/>
          </p:nvPr>
        </p:nvSpPr>
        <p:spPr/>
        <p:txBody>
          <a:bodyPr/>
          <a:lstStyle/>
          <a:p>
            <a:pPr>
              <a:buNone/>
            </a:pPr>
            <a:endParaRPr lang="en-US" dirty="0" smtClean="0">
              <a:solidFill>
                <a:srgbClr val="FFFF00"/>
              </a:solidFill>
            </a:endParaRPr>
          </a:p>
          <a:p>
            <a:pPr>
              <a:buNone/>
            </a:pPr>
            <a:endParaRPr lang="en-US" dirty="0" smtClean="0">
              <a:solidFill>
                <a:srgbClr val="FFFF00"/>
              </a:solidFill>
            </a:endParaRPr>
          </a:p>
          <a:p>
            <a:r>
              <a:rPr lang="en-US" dirty="0" smtClean="0">
                <a:solidFill>
                  <a:srgbClr val="FFFF00"/>
                </a:solidFill>
              </a:rPr>
              <a:t>Once the base line for the ratio is known , then it ‘s easy to identify the transit period and reject the data by putting some cuts.</a:t>
            </a:r>
          </a:p>
          <a:p>
            <a:r>
              <a:rPr lang="en-US" dirty="0" smtClean="0">
                <a:solidFill>
                  <a:srgbClr val="FFFF00"/>
                </a:solidFill>
              </a:rPr>
              <a:t>Determination of base line will be discussed later in this talk . </a:t>
            </a:r>
            <a:endParaRPr lang="en-US" dirty="0">
              <a:solidFill>
                <a:srgbClr val="FFFF00"/>
              </a:solidFill>
            </a:endParaRPr>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17</a:t>
            </a:fld>
            <a:endParaRPr kumimoji="0" lang="en-US"/>
          </a:p>
        </p:txBody>
      </p:sp>
      <p:sp>
        <p:nvSpPr>
          <p:cNvPr id="6" name="Footer Placeholder 5"/>
          <p:cNvSpPr>
            <a:spLocks noGrp="1"/>
          </p:cNvSpPr>
          <p:nvPr>
            <p:ph type="ftr" sz="quarter" idx="11"/>
          </p:nvPr>
        </p:nvSpPr>
        <p:spPr/>
        <p:txBody>
          <a:bodyPr/>
          <a:lstStyle/>
          <a:p>
            <a:r>
              <a:rPr kumimoji="0" lang="en-US" dirty="0" smtClean="0"/>
              <a:t>WAPP2010,CRL Ooty</a:t>
            </a:r>
            <a:endParaRPr kumimoji="0"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endParaRPr lang="en-US" sz="4000" dirty="0" smtClean="0">
              <a:solidFill>
                <a:srgbClr val="C00000"/>
              </a:solidFill>
            </a:endParaRPr>
          </a:p>
          <a:p>
            <a:pPr algn="ctr">
              <a:buNone/>
            </a:pPr>
            <a:r>
              <a:rPr lang="en-US" sz="4000" dirty="0" smtClean="0">
                <a:solidFill>
                  <a:srgbClr val="C00000"/>
                </a:solidFill>
              </a:rPr>
              <a:t>Identification And Rejection </a:t>
            </a:r>
          </a:p>
          <a:p>
            <a:pPr algn="ctr">
              <a:buNone/>
            </a:pPr>
            <a:r>
              <a:rPr lang="en-US" sz="4000" dirty="0" smtClean="0">
                <a:solidFill>
                  <a:srgbClr val="C00000"/>
                </a:solidFill>
              </a:rPr>
              <a:t>Of</a:t>
            </a:r>
          </a:p>
          <a:p>
            <a:pPr algn="ctr">
              <a:buNone/>
            </a:pPr>
            <a:r>
              <a:rPr lang="en-US" sz="4000" dirty="0" smtClean="0">
                <a:solidFill>
                  <a:srgbClr val="C00000"/>
                </a:solidFill>
              </a:rPr>
              <a:t> Abnormal Shower Data </a:t>
            </a:r>
            <a:endParaRPr lang="en-US" sz="4000" dirty="0">
              <a:solidFill>
                <a:srgbClr val="C00000"/>
              </a:solidFill>
            </a:endParaRPr>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18</a:t>
            </a:fld>
            <a:endParaRPr kumimoji="0" lang="en-US"/>
          </a:p>
        </p:txBody>
      </p:sp>
      <p:sp>
        <p:nvSpPr>
          <p:cNvPr id="6" name="Footer Placeholder 5"/>
          <p:cNvSpPr>
            <a:spLocks noGrp="1"/>
          </p:cNvSpPr>
          <p:nvPr>
            <p:ph type="ftr" sz="quarter" idx="11"/>
          </p:nvPr>
        </p:nvSpPr>
        <p:spPr/>
        <p:txBody>
          <a:bodyPr/>
          <a:lstStyle/>
          <a:p>
            <a:r>
              <a:rPr kumimoji="0" lang="en-US" dirty="0" smtClean="0"/>
              <a:t>WAPP2010,CRL Ooty</a:t>
            </a:r>
            <a:endParaRPr kumimoji="0"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84.gif"/>
          <p:cNvPicPr>
            <a:picLocks noGrp="1" noChangeAspect="1"/>
          </p:cNvPicPr>
          <p:nvPr>
            <p:ph idx="1"/>
          </p:nvPr>
        </p:nvPicPr>
        <p:blipFill>
          <a:blip r:embed="rId2" cstate="print"/>
          <a:stretch>
            <a:fillRect/>
          </a:stretch>
        </p:blipFill>
        <p:spPr>
          <a:xfrm rot="5400000">
            <a:off x="1725485" y="-582486"/>
            <a:ext cx="5616829" cy="8001003"/>
          </a:xfrm>
        </p:spPr>
      </p:pic>
      <p:sp>
        <p:nvSpPr>
          <p:cNvPr id="6" name="Slide Number Placeholder 5"/>
          <p:cNvSpPr>
            <a:spLocks noGrp="1"/>
          </p:cNvSpPr>
          <p:nvPr>
            <p:ph type="sldNum" sz="quarter" idx="12"/>
          </p:nvPr>
        </p:nvSpPr>
        <p:spPr/>
        <p:txBody>
          <a:bodyPr/>
          <a:lstStyle/>
          <a:p>
            <a:fld id="{69E29E33-B620-47F9-BB04-8846C2A5AFCC}" type="slidenum">
              <a:rPr kumimoji="0" lang="en-US" smtClean="0"/>
              <a:pPr/>
              <a:t>19</a:t>
            </a:fld>
            <a:endParaRPr kumimoji="0" lang="en-US"/>
          </a:p>
        </p:txBody>
      </p:sp>
      <p:sp>
        <p:nvSpPr>
          <p:cNvPr id="7" name="Footer Placeholder 6"/>
          <p:cNvSpPr>
            <a:spLocks noGrp="1"/>
          </p:cNvSpPr>
          <p:nvPr>
            <p:ph type="ftr" sz="quarter" idx="11"/>
          </p:nvPr>
        </p:nvSpPr>
        <p:spPr/>
        <p:txBody>
          <a:bodyPr/>
          <a:lstStyle/>
          <a:p>
            <a:r>
              <a:rPr kumimoji="0" lang="en-US" dirty="0" smtClean="0"/>
              <a:t>WAPP2010,CRL Ooty</a:t>
            </a:r>
            <a:endParaRPr kumimoji="0"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t>Aim of Calibration  and Current method</a:t>
            </a:r>
          </a:p>
          <a:p>
            <a:r>
              <a:rPr lang="en-US" dirty="0" smtClean="0"/>
              <a:t> Limitation  with Current Calibration</a:t>
            </a:r>
          </a:p>
          <a:p>
            <a:r>
              <a:rPr lang="en-US" dirty="0" smtClean="0"/>
              <a:t>Solution : SHOWER DATA !!!</a:t>
            </a:r>
          </a:p>
          <a:p>
            <a:r>
              <a:rPr lang="en-US" dirty="0" smtClean="0"/>
              <a:t>A Robust Method </a:t>
            </a:r>
          </a:p>
          <a:p>
            <a:r>
              <a:rPr lang="en-US" dirty="0" smtClean="0"/>
              <a:t> Diagnostic Uses :</a:t>
            </a:r>
          </a:p>
          <a:p>
            <a:pPr>
              <a:buNone/>
            </a:pPr>
            <a:r>
              <a:rPr lang="en-US" dirty="0" smtClean="0"/>
              <a:t>                    1)  Corrections  for HT change </a:t>
            </a:r>
          </a:p>
          <a:p>
            <a:pPr>
              <a:buNone/>
            </a:pPr>
            <a:r>
              <a:rPr lang="en-US" dirty="0" smtClean="0"/>
              <a:t>                    2)  Rejection of abnormal data</a:t>
            </a:r>
          </a:p>
          <a:p>
            <a:pPr>
              <a:buNone/>
            </a:pPr>
            <a:r>
              <a:rPr lang="en-US" dirty="0" smtClean="0"/>
              <a:t>                    3)Temperature dependent corrections</a:t>
            </a:r>
          </a:p>
          <a:p>
            <a:r>
              <a:rPr lang="en-US" dirty="0" smtClean="0"/>
              <a:t> Summary </a:t>
            </a:r>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2</a:t>
            </a:fld>
            <a:endParaRPr kumimoji="0" lang="en-US"/>
          </a:p>
        </p:txBody>
      </p:sp>
      <p:sp>
        <p:nvSpPr>
          <p:cNvPr id="6" name="Footer Placeholder 5"/>
          <p:cNvSpPr>
            <a:spLocks noGrp="1"/>
          </p:cNvSpPr>
          <p:nvPr>
            <p:ph type="ftr" sz="quarter" idx="11"/>
          </p:nvPr>
        </p:nvSpPr>
        <p:spPr/>
        <p:txBody>
          <a:bodyPr/>
          <a:lstStyle/>
          <a:p>
            <a:r>
              <a:rPr kumimoji="0" lang="en-US" dirty="0" smtClean="0"/>
              <a:t>WAPP2010,CRL Ooty</a:t>
            </a:r>
            <a:endParaRPr kumimoji="0"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41.gif"/>
          <p:cNvPicPr>
            <a:picLocks noGrp="1" noChangeAspect="1"/>
          </p:cNvPicPr>
          <p:nvPr>
            <p:ph idx="1"/>
          </p:nvPr>
        </p:nvPicPr>
        <p:blipFill>
          <a:blip r:embed="rId2" cstate="print"/>
          <a:stretch>
            <a:fillRect/>
          </a:stretch>
        </p:blipFill>
        <p:spPr>
          <a:xfrm rot="5400000">
            <a:off x="1638299" y="-723901"/>
            <a:ext cx="5791200" cy="8153401"/>
          </a:xfrm>
        </p:spPr>
      </p:pic>
      <p:sp>
        <p:nvSpPr>
          <p:cNvPr id="6" name="Slide Number Placeholder 5"/>
          <p:cNvSpPr>
            <a:spLocks noGrp="1"/>
          </p:cNvSpPr>
          <p:nvPr>
            <p:ph type="sldNum" sz="quarter" idx="12"/>
          </p:nvPr>
        </p:nvSpPr>
        <p:spPr/>
        <p:txBody>
          <a:bodyPr/>
          <a:lstStyle/>
          <a:p>
            <a:fld id="{69E29E33-B620-47F9-BB04-8846C2A5AFCC}" type="slidenum">
              <a:rPr kumimoji="0" lang="en-US" smtClean="0"/>
              <a:pPr/>
              <a:t>20</a:t>
            </a:fld>
            <a:endParaRPr kumimoji="0" lang="en-US"/>
          </a:p>
        </p:txBody>
      </p:sp>
      <p:sp>
        <p:nvSpPr>
          <p:cNvPr id="7" name="Footer Placeholder 6"/>
          <p:cNvSpPr>
            <a:spLocks noGrp="1"/>
          </p:cNvSpPr>
          <p:nvPr>
            <p:ph type="ftr" sz="quarter" idx="11"/>
          </p:nvPr>
        </p:nvSpPr>
        <p:spPr/>
        <p:txBody>
          <a:bodyPr/>
          <a:lstStyle/>
          <a:p>
            <a:r>
              <a:rPr kumimoji="0" lang="en-US" dirty="0" smtClean="0"/>
              <a:t>WAPP2010,CRL Ooty</a:t>
            </a:r>
            <a:endParaRPr kumimoji="0"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510.gif"/>
          <p:cNvPicPr>
            <a:picLocks noGrp="1" noChangeAspect="1"/>
          </p:cNvPicPr>
          <p:nvPr>
            <p:ph idx="1"/>
          </p:nvPr>
        </p:nvPicPr>
        <p:blipFill>
          <a:blip r:embed="rId2" cstate="print"/>
          <a:stretch>
            <a:fillRect/>
          </a:stretch>
        </p:blipFill>
        <p:spPr>
          <a:xfrm rot="5400000">
            <a:off x="1669972" y="-489796"/>
            <a:ext cx="5804056" cy="8077200"/>
          </a:xfrm>
        </p:spPr>
      </p:pic>
      <p:sp>
        <p:nvSpPr>
          <p:cNvPr id="6" name="Slide Number Placeholder 5"/>
          <p:cNvSpPr>
            <a:spLocks noGrp="1"/>
          </p:cNvSpPr>
          <p:nvPr>
            <p:ph type="sldNum" sz="quarter" idx="12"/>
          </p:nvPr>
        </p:nvSpPr>
        <p:spPr/>
        <p:txBody>
          <a:bodyPr/>
          <a:lstStyle/>
          <a:p>
            <a:fld id="{69E29E33-B620-47F9-BB04-8846C2A5AFCC}" type="slidenum">
              <a:rPr kumimoji="0" lang="en-US" smtClean="0"/>
              <a:pPr/>
              <a:t>21</a:t>
            </a:fld>
            <a:endParaRPr kumimoji="0" lang="en-US"/>
          </a:p>
        </p:txBody>
      </p:sp>
      <p:sp>
        <p:nvSpPr>
          <p:cNvPr id="7" name="Footer Placeholder 6"/>
          <p:cNvSpPr>
            <a:spLocks noGrp="1"/>
          </p:cNvSpPr>
          <p:nvPr>
            <p:ph type="ftr" sz="quarter" idx="11"/>
          </p:nvPr>
        </p:nvSpPr>
        <p:spPr/>
        <p:txBody>
          <a:bodyPr/>
          <a:lstStyle/>
          <a:p>
            <a:r>
              <a:rPr kumimoji="0" lang="en-US" dirty="0" smtClean="0"/>
              <a:t>WAPP2010,CRL Ooty</a:t>
            </a:r>
            <a:endParaRPr kumimoji="0"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dirty="0" smtClean="0"/>
              <a:t> </a:t>
            </a:r>
            <a:r>
              <a:rPr lang="en-US" sz="5400" dirty="0" smtClean="0">
                <a:solidFill>
                  <a:srgbClr val="C00000"/>
                </a:solidFill>
              </a:rPr>
              <a:t>The Ratio Base Line </a:t>
            </a:r>
            <a:endParaRPr lang="en-US" sz="5400" dirty="0">
              <a:solidFill>
                <a:srgbClr val="C00000"/>
              </a:solidFill>
            </a:endParaRPr>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22</a:t>
            </a:fld>
            <a:endParaRPr kumimoji="0" lang="en-US"/>
          </a:p>
        </p:txBody>
      </p:sp>
      <p:sp>
        <p:nvSpPr>
          <p:cNvPr id="6" name="Footer Placeholder 5"/>
          <p:cNvSpPr>
            <a:spLocks noGrp="1"/>
          </p:cNvSpPr>
          <p:nvPr>
            <p:ph type="ftr" sz="quarter" idx="11"/>
          </p:nvPr>
        </p:nvSpPr>
        <p:spPr/>
        <p:txBody>
          <a:bodyPr/>
          <a:lstStyle/>
          <a:p>
            <a:r>
              <a:rPr kumimoji="0" lang="en-US" dirty="0" smtClean="0"/>
              <a:t>WAPP2010,CRL Ooty</a:t>
            </a:r>
            <a:endParaRPr kumimoji="0"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Ratio distribution for six month </a:t>
            </a:r>
            <a:endParaRPr lang="en-US" dirty="0"/>
          </a:p>
        </p:txBody>
      </p:sp>
      <p:pic>
        <p:nvPicPr>
          <p:cNvPr id="4" name="Picture 1"/>
          <p:cNvPicPr>
            <a:picLocks noGrp="1" noChangeAspect="1" noChangeArrowheads="1"/>
          </p:cNvPicPr>
          <p:nvPr>
            <p:ph idx="1"/>
          </p:nvPr>
        </p:nvPicPr>
        <p:blipFill>
          <a:blip r:embed="rId2" cstate="print"/>
          <a:srcRect/>
          <a:stretch>
            <a:fillRect/>
          </a:stretch>
        </p:blipFill>
        <p:spPr bwMode="auto">
          <a:xfrm>
            <a:off x="1820362" y="1600200"/>
            <a:ext cx="5503276" cy="4708525"/>
          </a:xfrm>
          <a:prstGeom prst="rect">
            <a:avLst/>
          </a:prstGeom>
          <a:noFill/>
          <a:ln w="9525">
            <a:noFill/>
            <a:round/>
            <a:headEnd/>
            <a:tailEnd/>
          </a:ln>
          <a:effectLst/>
        </p:spPr>
      </p:pic>
      <p:sp>
        <p:nvSpPr>
          <p:cNvPr id="6" name="Slide Number Placeholder 5"/>
          <p:cNvSpPr>
            <a:spLocks noGrp="1"/>
          </p:cNvSpPr>
          <p:nvPr>
            <p:ph type="sldNum" sz="quarter" idx="12"/>
          </p:nvPr>
        </p:nvSpPr>
        <p:spPr/>
        <p:txBody>
          <a:bodyPr/>
          <a:lstStyle/>
          <a:p>
            <a:fld id="{69E29E33-B620-47F9-BB04-8846C2A5AFCC}" type="slidenum">
              <a:rPr kumimoji="0" lang="en-US" smtClean="0"/>
              <a:pPr/>
              <a:t>23</a:t>
            </a:fld>
            <a:endParaRPr kumimoji="0" lang="en-US"/>
          </a:p>
        </p:txBody>
      </p:sp>
      <p:sp>
        <p:nvSpPr>
          <p:cNvPr id="7" name="Footer Placeholder 6"/>
          <p:cNvSpPr>
            <a:spLocks noGrp="1"/>
          </p:cNvSpPr>
          <p:nvPr>
            <p:ph type="ftr" sz="quarter" idx="11"/>
          </p:nvPr>
        </p:nvSpPr>
        <p:spPr/>
        <p:txBody>
          <a:bodyPr/>
          <a:lstStyle/>
          <a:p>
            <a:r>
              <a:rPr kumimoji="0" lang="en-US" dirty="0" smtClean="0"/>
              <a:t>WAPP2010,CRL Ooty</a:t>
            </a:r>
            <a:endParaRPr kumimoji="0"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Rejection Of Data </a:t>
            </a:r>
            <a:endParaRPr lang="en-US" dirty="0"/>
          </a:p>
        </p:txBody>
      </p:sp>
      <p:sp>
        <p:nvSpPr>
          <p:cNvPr id="3" name="Content Placeholder 2"/>
          <p:cNvSpPr>
            <a:spLocks noGrp="1"/>
          </p:cNvSpPr>
          <p:nvPr>
            <p:ph idx="1"/>
          </p:nvPr>
        </p:nvSpPr>
        <p:spPr/>
        <p:txBody>
          <a:bodyPr>
            <a:normAutofit/>
          </a:bodyPr>
          <a:lstStyle/>
          <a:p>
            <a:r>
              <a:rPr lang="en-US" dirty="0" smtClean="0"/>
              <a:t>If the ratio is beyond +/-5 sigma from mean value , the detector data can be rejected for the period.</a:t>
            </a:r>
          </a:p>
          <a:p>
            <a:pPr>
              <a:buNone/>
            </a:pPr>
            <a:r>
              <a:rPr lang="en-US" dirty="0" smtClean="0"/>
              <a:t>                             </a:t>
            </a:r>
          </a:p>
          <a:p>
            <a:pPr>
              <a:buNone/>
            </a:pPr>
            <a:r>
              <a:rPr lang="en-US" dirty="0" smtClean="0"/>
              <a:t>                                        OR</a:t>
            </a:r>
          </a:p>
          <a:p>
            <a:pPr>
              <a:buNone/>
            </a:pPr>
            <a:endParaRPr lang="en-US" dirty="0" smtClean="0"/>
          </a:p>
          <a:p>
            <a:r>
              <a:rPr lang="en-US" dirty="0" smtClean="0">
                <a:solidFill>
                  <a:srgbClr val="C00000"/>
                </a:solidFill>
              </a:rPr>
              <a:t>If it happens for a long time, then gain can be  corrected  with the help of ratio. </a:t>
            </a:r>
          </a:p>
          <a:p>
            <a:pPr>
              <a:buNone/>
            </a:pPr>
            <a:r>
              <a:rPr lang="en-US" dirty="0" smtClean="0"/>
              <a:t>                          </a:t>
            </a:r>
            <a:endParaRPr lang="en-US" dirty="0"/>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24</a:t>
            </a:fld>
            <a:endParaRPr kumimoji="0" lang="en-US"/>
          </a:p>
        </p:txBody>
      </p:sp>
      <p:sp>
        <p:nvSpPr>
          <p:cNvPr id="6" name="Footer Placeholder 5"/>
          <p:cNvSpPr>
            <a:spLocks noGrp="1"/>
          </p:cNvSpPr>
          <p:nvPr>
            <p:ph type="ftr" sz="quarter" idx="11"/>
          </p:nvPr>
        </p:nvSpPr>
        <p:spPr/>
        <p:txBody>
          <a:bodyPr/>
          <a:lstStyle/>
          <a:p>
            <a:r>
              <a:rPr kumimoji="0" lang="en-US" dirty="0" smtClean="0"/>
              <a:t>WAPP2010,CRL Ooty</a:t>
            </a:r>
            <a:endParaRPr kumimoji="0"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Temperature Dependent Correction </a:t>
            </a:r>
            <a:endParaRPr lang="en-US" dirty="0"/>
          </a:p>
        </p:txBody>
      </p:sp>
      <p:sp>
        <p:nvSpPr>
          <p:cNvPr id="3" name="Content Placeholder 2"/>
          <p:cNvSpPr>
            <a:spLocks noGrp="1"/>
          </p:cNvSpPr>
          <p:nvPr>
            <p:ph idx="1"/>
          </p:nvPr>
        </p:nvSpPr>
        <p:spPr/>
        <p:txBody>
          <a:bodyPr/>
          <a:lstStyle/>
          <a:p>
            <a:r>
              <a:rPr lang="en-US" dirty="0" smtClean="0"/>
              <a:t>Detector  calibration is done during day time  when temperature is high so  the single particle gain determined correspond to day temperature.</a:t>
            </a:r>
          </a:p>
          <a:p>
            <a:r>
              <a:rPr lang="en-US" dirty="0" smtClean="0"/>
              <a:t>About  10% gain variation  is expected (as seen in average shower mean! )  due to day night temperature variation .</a:t>
            </a:r>
          </a:p>
          <a:p>
            <a:pPr>
              <a:buNone/>
            </a:pPr>
            <a:r>
              <a:rPr lang="en-US" dirty="0" smtClean="0"/>
              <a:t>                  …… we can correct temperature dependent  hourly  </a:t>
            </a:r>
            <a:endParaRPr lang="en-US" dirty="0"/>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25</a:t>
            </a:fld>
            <a:endParaRPr kumimoji="0" lang="en-US"/>
          </a:p>
        </p:txBody>
      </p:sp>
      <p:sp>
        <p:nvSpPr>
          <p:cNvPr id="6" name="Footer Placeholder 5"/>
          <p:cNvSpPr>
            <a:spLocks noGrp="1"/>
          </p:cNvSpPr>
          <p:nvPr>
            <p:ph type="ftr" sz="quarter" idx="11"/>
          </p:nvPr>
        </p:nvSpPr>
        <p:spPr/>
        <p:txBody>
          <a:bodyPr/>
          <a:lstStyle/>
          <a:p>
            <a:r>
              <a:rPr kumimoji="0" lang="en-US" dirty="0" smtClean="0"/>
              <a:t>WAPP2010,CRL Ooty</a:t>
            </a:r>
            <a:endParaRPr kumimoji="0"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gif"/>
          <p:cNvPicPr>
            <a:picLocks noGrp="1" noChangeAspect="1"/>
          </p:cNvPicPr>
          <p:nvPr>
            <p:ph idx="1"/>
          </p:nvPr>
        </p:nvPicPr>
        <p:blipFill>
          <a:blip r:embed="rId2" cstate="print"/>
          <a:stretch>
            <a:fillRect/>
          </a:stretch>
        </p:blipFill>
        <p:spPr>
          <a:xfrm rot="5400000">
            <a:off x="1712052" y="-492851"/>
            <a:ext cx="5684157" cy="7889060"/>
          </a:xfrm>
        </p:spPr>
      </p:pic>
      <p:sp>
        <p:nvSpPr>
          <p:cNvPr id="6" name="Slide Number Placeholder 5"/>
          <p:cNvSpPr>
            <a:spLocks noGrp="1"/>
          </p:cNvSpPr>
          <p:nvPr>
            <p:ph type="sldNum" sz="quarter" idx="12"/>
          </p:nvPr>
        </p:nvSpPr>
        <p:spPr/>
        <p:txBody>
          <a:bodyPr/>
          <a:lstStyle/>
          <a:p>
            <a:fld id="{69E29E33-B620-47F9-BB04-8846C2A5AFCC}" type="slidenum">
              <a:rPr kumimoji="0" lang="en-US" smtClean="0"/>
              <a:pPr/>
              <a:t>26</a:t>
            </a:fld>
            <a:endParaRPr kumimoji="0" lang="en-US"/>
          </a:p>
        </p:txBody>
      </p:sp>
      <p:sp>
        <p:nvSpPr>
          <p:cNvPr id="7" name="Footer Placeholder 6"/>
          <p:cNvSpPr>
            <a:spLocks noGrp="1"/>
          </p:cNvSpPr>
          <p:nvPr>
            <p:ph type="ftr" sz="quarter" idx="11"/>
          </p:nvPr>
        </p:nvSpPr>
        <p:spPr/>
        <p:txBody>
          <a:bodyPr/>
          <a:lstStyle/>
          <a:p>
            <a:r>
              <a:rPr kumimoji="0" lang="en-US" dirty="0" smtClean="0"/>
              <a:t>WAPP2010,CRL Ooty</a:t>
            </a:r>
            <a:endParaRPr kumimoji="0"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3.gif"/>
          <p:cNvPicPr>
            <a:picLocks noGrp="1" noChangeAspect="1"/>
          </p:cNvPicPr>
          <p:nvPr>
            <p:ph idx="1"/>
          </p:nvPr>
        </p:nvPicPr>
        <p:blipFill>
          <a:blip r:embed="rId2" cstate="print"/>
          <a:stretch>
            <a:fillRect/>
          </a:stretch>
        </p:blipFill>
        <p:spPr>
          <a:xfrm rot="5400000">
            <a:off x="1669415" y="-450214"/>
            <a:ext cx="5638801" cy="7910830"/>
          </a:xfrm>
        </p:spPr>
      </p:pic>
      <p:sp>
        <p:nvSpPr>
          <p:cNvPr id="7" name="Slide Number Placeholder 6"/>
          <p:cNvSpPr>
            <a:spLocks noGrp="1"/>
          </p:cNvSpPr>
          <p:nvPr>
            <p:ph type="sldNum" sz="quarter" idx="12"/>
          </p:nvPr>
        </p:nvSpPr>
        <p:spPr/>
        <p:txBody>
          <a:bodyPr/>
          <a:lstStyle/>
          <a:p>
            <a:fld id="{69E29E33-B620-47F9-BB04-8846C2A5AFCC}" type="slidenum">
              <a:rPr kumimoji="0" lang="en-US" smtClean="0"/>
              <a:pPr/>
              <a:t>27</a:t>
            </a:fld>
            <a:endParaRPr kumimoji="0" lang="en-US"/>
          </a:p>
        </p:txBody>
      </p:sp>
      <p:sp>
        <p:nvSpPr>
          <p:cNvPr id="8" name="Footer Placeholder 7"/>
          <p:cNvSpPr>
            <a:spLocks noGrp="1"/>
          </p:cNvSpPr>
          <p:nvPr>
            <p:ph type="ftr" sz="quarter" idx="11"/>
          </p:nvPr>
        </p:nvSpPr>
        <p:spPr/>
        <p:txBody>
          <a:bodyPr/>
          <a:lstStyle/>
          <a:p>
            <a:r>
              <a:rPr kumimoji="0" lang="en-US" dirty="0" smtClean="0"/>
              <a:t>WAPP2010,CRL Ooty</a:t>
            </a:r>
            <a:endParaRPr kumimoji="0"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5.gif"/>
          <p:cNvPicPr>
            <a:picLocks noGrp="1" noChangeAspect="1"/>
          </p:cNvPicPr>
          <p:nvPr>
            <p:ph idx="1"/>
          </p:nvPr>
        </p:nvPicPr>
        <p:blipFill>
          <a:blip r:embed="rId2" cstate="print"/>
          <a:stretch>
            <a:fillRect/>
          </a:stretch>
        </p:blipFill>
        <p:spPr>
          <a:xfrm rot="5400000">
            <a:off x="1677568" y="-458370"/>
            <a:ext cx="5712662" cy="7848601"/>
          </a:xfrm>
        </p:spPr>
      </p:pic>
      <p:sp>
        <p:nvSpPr>
          <p:cNvPr id="7" name="Slide Number Placeholder 6"/>
          <p:cNvSpPr>
            <a:spLocks noGrp="1"/>
          </p:cNvSpPr>
          <p:nvPr>
            <p:ph type="sldNum" sz="quarter" idx="12"/>
          </p:nvPr>
        </p:nvSpPr>
        <p:spPr/>
        <p:txBody>
          <a:bodyPr/>
          <a:lstStyle/>
          <a:p>
            <a:fld id="{69E29E33-B620-47F9-BB04-8846C2A5AFCC}" type="slidenum">
              <a:rPr kumimoji="0" lang="en-US" smtClean="0"/>
              <a:pPr/>
              <a:t>28</a:t>
            </a:fld>
            <a:endParaRPr kumimoji="0" lang="en-US"/>
          </a:p>
        </p:txBody>
      </p:sp>
      <p:sp>
        <p:nvSpPr>
          <p:cNvPr id="8" name="Footer Placeholder 7"/>
          <p:cNvSpPr>
            <a:spLocks noGrp="1"/>
          </p:cNvSpPr>
          <p:nvPr>
            <p:ph type="ftr" sz="quarter" idx="11"/>
          </p:nvPr>
        </p:nvSpPr>
        <p:spPr/>
        <p:txBody>
          <a:bodyPr/>
          <a:lstStyle/>
          <a:p>
            <a:r>
              <a:rPr kumimoji="0" lang="en-US" dirty="0" smtClean="0"/>
              <a:t>WAPP2010,CRL Ooty</a:t>
            </a:r>
            <a:endParaRPr kumimoji="0"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Grp="1" noChangeAspect="1" noChangeArrowheads="1"/>
          </p:cNvPicPr>
          <p:nvPr>
            <p:ph idx="1"/>
          </p:nvPr>
        </p:nvPicPr>
        <p:blipFill>
          <a:blip r:embed="rId2" cstate="print"/>
          <a:srcRect/>
          <a:stretch>
            <a:fillRect/>
          </a:stretch>
        </p:blipFill>
        <p:spPr bwMode="auto">
          <a:xfrm>
            <a:off x="838200" y="1524000"/>
            <a:ext cx="7415939" cy="5029200"/>
          </a:xfrm>
          <a:prstGeom prst="rect">
            <a:avLst/>
          </a:prstGeom>
          <a:noFill/>
          <a:ln w="9525">
            <a:noFill/>
            <a:round/>
            <a:headEnd/>
            <a:tailEnd/>
          </a:ln>
          <a:effectLst/>
        </p:spPr>
      </p:pic>
      <p:sp>
        <p:nvSpPr>
          <p:cNvPr id="6" name="Title 1"/>
          <p:cNvSpPr>
            <a:spLocks noGrp="1"/>
          </p:cNvSpPr>
          <p:nvPr>
            <p:ph type="title"/>
          </p:nvPr>
        </p:nvSpPr>
        <p:spPr>
          <a:xfrm>
            <a:off x="457200" y="274638"/>
            <a:ext cx="8229600" cy="1143000"/>
          </a:xfrm>
        </p:spPr>
        <p:txBody>
          <a:bodyPr/>
          <a:lstStyle/>
          <a:p>
            <a:r>
              <a:rPr lang="en-US" dirty="0" smtClean="0"/>
              <a:t> Ratio Vs Temperature</a:t>
            </a:r>
            <a:endParaRPr lang="en-US" dirty="0"/>
          </a:p>
        </p:txBody>
      </p:sp>
      <p:sp>
        <p:nvSpPr>
          <p:cNvPr id="8" name="Slide Number Placeholder 7"/>
          <p:cNvSpPr>
            <a:spLocks noGrp="1"/>
          </p:cNvSpPr>
          <p:nvPr>
            <p:ph type="sldNum" sz="quarter" idx="12"/>
          </p:nvPr>
        </p:nvSpPr>
        <p:spPr/>
        <p:txBody>
          <a:bodyPr/>
          <a:lstStyle/>
          <a:p>
            <a:fld id="{69E29E33-B620-47F9-BB04-8846C2A5AFCC}" type="slidenum">
              <a:rPr kumimoji="0" lang="en-US" smtClean="0"/>
              <a:pPr/>
              <a:t>29</a:t>
            </a:fld>
            <a:endParaRPr kumimoji="0" lang="en-US"/>
          </a:p>
        </p:txBody>
      </p:sp>
      <p:sp>
        <p:nvSpPr>
          <p:cNvPr id="9" name="Footer Placeholder 8"/>
          <p:cNvSpPr>
            <a:spLocks noGrp="1"/>
          </p:cNvSpPr>
          <p:nvPr>
            <p:ph type="ftr" sz="quarter" idx="11"/>
          </p:nvPr>
        </p:nvSpPr>
        <p:spPr/>
        <p:txBody>
          <a:bodyPr/>
          <a:lstStyle/>
          <a:p>
            <a:r>
              <a:rPr kumimoji="0" lang="en-US" dirty="0" smtClean="0"/>
              <a:t>WAPP2010,CRL Ooty</a:t>
            </a:r>
            <a:endParaRPr kumimoji="0"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Calibration </a:t>
            </a:r>
            <a:endParaRPr lang="en-US" dirty="0"/>
          </a:p>
        </p:txBody>
      </p:sp>
      <p:sp>
        <p:nvSpPr>
          <p:cNvPr id="3" name="Content Placeholder 2"/>
          <p:cNvSpPr>
            <a:spLocks noGrp="1"/>
          </p:cNvSpPr>
          <p:nvPr>
            <p:ph idx="1"/>
          </p:nvPr>
        </p:nvSpPr>
        <p:spPr/>
        <p:txBody>
          <a:bodyPr/>
          <a:lstStyle/>
          <a:p>
            <a:r>
              <a:rPr lang="en-US" dirty="0" smtClean="0"/>
              <a:t> GRAPES-3 experiment currently has 372 plastic scintillation  detectors in operation.</a:t>
            </a:r>
          </a:p>
          <a:p>
            <a:r>
              <a:rPr lang="en-US" dirty="0" smtClean="0"/>
              <a:t> These detectors are used to detect shower particles.</a:t>
            </a:r>
          </a:p>
          <a:p>
            <a:r>
              <a:rPr lang="en-US" dirty="0" smtClean="0"/>
              <a:t>Single particle gain is needed to get number of particle passing through detector .</a:t>
            </a:r>
          </a:p>
          <a:p>
            <a:r>
              <a:rPr lang="en-US" dirty="0" smtClean="0"/>
              <a:t> Single particle calibration is done using </a:t>
            </a:r>
            <a:r>
              <a:rPr lang="en-US" dirty="0" err="1" smtClean="0"/>
              <a:t>muon</a:t>
            </a:r>
            <a:r>
              <a:rPr lang="en-US" dirty="0" smtClean="0"/>
              <a:t> paddle .</a:t>
            </a:r>
          </a:p>
          <a:p>
            <a:pPr>
              <a:buNone/>
            </a:pPr>
            <a:endParaRPr lang="en-US" dirty="0" smtClean="0"/>
          </a:p>
          <a:p>
            <a:endParaRPr lang="en-US" dirty="0"/>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3</a:t>
            </a:fld>
            <a:endParaRPr kumimoji="0" lang="en-US"/>
          </a:p>
        </p:txBody>
      </p:sp>
      <p:sp>
        <p:nvSpPr>
          <p:cNvPr id="6" name="Footer Placeholder 5"/>
          <p:cNvSpPr>
            <a:spLocks noGrp="1"/>
          </p:cNvSpPr>
          <p:nvPr>
            <p:ph type="ftr" sz="quarter" idx="11"/>
          </p:nvPr>
        </p:nvSpPr>
        <p:spPr/>
        <p:txBody>
          <a:bodyPr/>
          <a:lstStyle/>
          <a:p>
            <a:r>
              <a:rPr kumimoji="0" lang="en-US" dirty="0" smtClean="0"/>
              <a:t>WAPP2010,CRL Ooty</a:t>
            </a:r>
            <a:endParaRPr kumimoji="0"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a:t>
            </a:r>
            <a:endParaRPr lang="en-US" dirty="0"/>
          </a:p>
        </p:txBody>
      </p:sp>
      <p:sp>
        <p:nvSpPr>
          <p:cNvPr id="3" name="Content Placeholder 2"/>
          <p:cNvSpPr>
            <a:spLocks noGrp="1"/>
          </p:cNvSpPr>
          <p:nvPr>
            <p:ph idx="1"/>
          </p:nvPr>
        </p:nvSpPr>
        <p:spPr/>
        <p:txBody>
          <a:bodyPr>
            <a:normAutofit/>
          </a:bodyPr>
          <a:lstStyle/>
          <a:p>
            <a:r>
              <a:rPr lang="en-US" dirty="0" smtClean="0"/>
              <a:t> Shower data itself can be used  as a excellent  monitoring tool (with paddle calibration).</a:t>
            </a:r>
          </a:p>
          <a:p>
            <a:r>
              <a:rPr lang="en-US" dirty="0" smtClean="0"/>
              <a:t>The method can be used to correct the gain hourly.</a:t>
            </a:r>
          </a:p>
          <a:p>
            <a:r>
              <a:rPr lang="en-US" dirty="0" smtClean="0"/>
              <a:t>Other short time gain variation studies like temperature dependence can be done.</a:t>
            </a:r>
          </a:p>
          <a:p>
            <a:r>
              <a:rPr lang="en-US" dirty="0" smtClean="0"/>
              <a:t>The parameter (ratio) can also be used for long time detector performance studies .</a:t>
            </a:r>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30</a:t>
            </a:fld>
            <a:endParaRPr kumimoji="0" lang="en-US"/>
          </a:p>
        </p:txBody>
      </p:sp>
      <p:sp>
        <p:nvSpPr>
          <p:cNvPr id="6" name="Footer Placeholder 5"/>
          <p:cNvSpPr>
            <a:spLocks noGrp="1"/>
          </p:cNvSpPr>
          <p:nvPr>
            <p:ph type="ftr" sz="quarter" idx="11"/>
          </p:nvPr>
        </p:nvSpPr>
        <p:spPr/>
        <p:txBody>
          <a:bodyPr/>
          <a:lstStyle/>
          <a:p>
            <a:r>
              <a:rPr kumimoji="0" lang="en-US" dirty="0" smtClean="0"/>
              <a:t>WAPP2010,CRL Ooty</a:t>
            </a:r>
            <a:endParaRPr kumimoji="0"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As all the detector (at least in a ring)  should have same ratio (same shower particle average), so the method also provide a check on our particle cut for SHOWER DATA.</a:t>
            </a:r>
          </a:p>
          <a:p>
            <a:endParaRPr lang="en-US" dirty="0"/>
          </a:p>
        </p:txBody>
      </p:sp>
      <p:sp>
        <p:nvSpPr>
          <p:cNvPr id="5" name="Title 1"/>
          <p:cNvSpPr>
            <a:spLocks noGrp="1"/>
          </p:cNvSpPr>
          <p:nvPr>
            <p:ph type="title"/>
          </p:nvPr>
        </p:nvSpPr>
        <p:spPr/>
        <p:txBody>
          <a:bodyPr>
            <a:normAutofit/>
          </a:bodyPr>
          <a:lstStyle/>
          <a:p>
            <a:r>
              <a:rPr lang="en-US" dirty="0" smtClean="0"/>
              <a:t>Summary… </a:t>
            </a:r>
            <a:endParaRPr lang="en-US" dirty="0"/>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31</a:t>
            </a:fld>
            <a:endParaRPr kumimoji="0" lang="en-US"/>
          </a:p>
        </p:txBody>
      </p:sp>
      <p:sp>
        <p:nvSpPr>
          <p:cNvPr id="8" name="Footer Placeholder 7"/>
          <p:cNvSpPr>
            <a:spLocks noGrp="1"/>
          </p:cNvSpPr>
          <p:nvPr>
            <p:ph type="ftr" sz="quarter" idx="11"/>
          </p:nvPr>
        </p:nvSpPr>
        <p:spPr/>
        <p:txBody>
          <a:bodyPr/>
          <a:lstStyle/>
          <a:p>
            <a:r>
              <a:rPr kumimoji="0" lang="en-US" dirty="0" smtClean="0"/>
              <a:t>WAPP2010,CRL Ooty</a:t>
            </a:r>
            <a:endParaRPr kumimoji="0" lang="en-US" dirty="0"/>
          </a:p>
        </p:txBody>
      </p:sp>
      <p:sp>
        <p:nvSpPr>
          <p:cNvPr id="6" name="Rectangle 5"/>
          <p:cNvSpPr/>
          <p:nvPr/>
        </p:nvSpPr>
        <p:spPr>
          <a:xfrm>
            <a:off x="2819400" y="4948536"/>
            <a:ext cx="3518468" cy="918864"/>
          </a:xfrm>
          <a:prstGeom prst="rect">
            <a:avLst/>
          </a:prstGeom>
          <a:noFill/>
        </p:spPr>
        <p:txBody>
          <a:bodyPr wrap="squar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THANKS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Paddle Calibration</a:t>
            </a:r>
            <a:endParaRPr lang="en-US" dirty="0"/>
          </a:p>
        </p:txBody>
      </p:sp>
      <p:sp>
        <p:nvSpPr>
          <p:cNvPr id="4" name="Footer Placeholder 3"/>
          <p:cNvSpPr>
            <a:spLocks noGrp="1"/>
          </p:cNvSpPr>
          <p:nvPr>
            <p:ph type="ftr" sz="quarter" idx="11"/>
          </p:nvPr>
        </p:nvSpPr>
        <p:spPr/>
        <p:txBody>
          <a:bodyPr/>
          <a:lstStyle/>
          <a:p>
            <a:r>
              <a:rPr kumimoji="0" lang="en-US" dirty="0" smtClean="0"/>
              <a:t>WAPP2010,CRL Ooty</a:t>
            </a:r>
            <a:endParaRPr kumimoji="0" lang="en-US" dirty="0"/>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4</a:t>
            </a:fld>
            <a:endParaRPr kumimoji="0" lang="en-US"/>
          </a:p>
        </p:txBody>
      </p:sp>
      <p:sp>
        <p:nvSpPr>
          <p:cNvPr id="9" name="Isosceles Triangle 8"/>
          <p:cNvSpPr/>
          <p:nvPr/>
        </p:nvSpPr>
        <p:spPr>
          <a:xfrm>
            <a:off x="2057400" y="2514600"/>
            <a:ext cx="4724400" cy="1905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114800" y="2057400"/>
            <a:ext cx="609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286000" y="4419600"/>
            <a:ext cx="1524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rot="16200000" flipH="1">
            <a:off x="4533901" y="3314701"/>
            <a:ext cx="0" cy="4191001"/>
          </a:xfrm>
          <a:prstGeom prst="line">
            <a:avLst/>
          </a:prstGeom>
        </p:spPr>
        <p:style>
          <a:lnRef idx="1">
            <a:schemeClr val="accent1"/>
          </a:lnRef>
          <a:fillRef idx="0">
            <a:schemeClr val="accent1"/>
          </a:fillRef>
          <a:effectRef idx="0">
            <a:schemeClr val="accent1"/>
          </a:effectRef>
          <a:fontRef idx="minor">
            <a:schemeClr val="tx1"/>
          </a:fontRef>
        </p:style>
      </p:cxnSp>
      <p:sp>
        <p:nvSpPr>
          <p:cNvPr id="25" name="Cube 24"/>
          <p:cNvSpPr/>
          <p:nvPr/>
        </p:nvSpPr>
        <p:spPr>
          <a:xfrm>
            <a:off x="4495800" y="4953000"/>
            <a:ext cx="1143000" cy="457200"/>
          </a:xfrm>
          <a:prstGeom prst="cube">
            <a:avLst>
              <a:gd name="adj" fmla="val 684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Content Placeholder 25"/>
          <p:cNvSpPr>
            <a:spLocks noGrp="1"/>
          </p:cNvSpPr>
          <p:nvPr>
            <p:ph idx="1"/>
          </p:nvPr>
        </p:nvSpPr>
        <p:spPr>
          <a:xfrm>
            <a:off x="4572000" y="4724400"/>
            <a:ext cx="1066800" cy="457200"/>
          </a:xfrm>
          <a:prstGeom prst="cube">
            <a:avLst>
              <a:gd name="adj" fmla="val 777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en-US" dirty="0"/>
          </a:p>
        </p:txBody>
      </p:sp>
      <p:sp>
        <p:nvSpPr>
          <p:cNvPr id="29" name="Rectangle 28"/>
          <p:cNvSpPr/>
          <p:nvPr/>
        </p:nvSpPr>
        <p:spPr>
          <a:xfrm>
            <a:off x="6477000" y="4419600"/>
            <a:ext cx="1524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2438400" y="5410200"/>
            <a:ext cx="40386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hape 42"/>
          <p:cNvCxnSpPr>
            <a:stCxn id="10" idx="0"/>
          </p:cNvCxnSpPr>
          <p:nvPr/>
        </p:nvCxnSpPr>
        <p:spPr>
          <a:xfrm rot="5400000" flipH="1" flipV="1">
            <a:off x="5905500" y="266700"/>
            <a:ext cx="304800" cy="3276600"/>
          </a:xfrm>
          <a:prstGeom prst="bentConnector2">
            <a:avLst/>
          </a:prstGeom>
          <a:ln>
            <a:tailEnd type="arrow"/>
          </a:ln>
        </p:spPr>
        <p:style>
          <a:lnRef idx="3">
            <a:schemeClr val="accent1"/>
          </a:lnRef>
          <a:fillRef idx="0">
            <a:schemeClr val="accent1"/>
          </a:fillRef>
          <a:effectRef idx="2">
            <a:schemeClr val="accent1"/>
          </a:effectRef>
          <a:fontRef idx="minor">
            <a:schemeClr val="tx1"/>
          </a:fontRef>
        </p:style>
      </p:cxnSp>
      <p:sp>
        <p:nvSpPr>
          <p:cNvPr id="47" name="TextBox 46"/>
          <p:cNvSpPr txBox="1"/>
          <p:nvPr/>
        </p:nvSpPr>
        <p:spPr>
          <a:xfrm>
            <a:off x="7772400" y="1371600"/>
            <a:ext cx="1371600" cy="923330"/>
          </a:xfrm>
          <a:prstGeom prst="rect">
            <a:avLst/>
          </a:prstGeom>
          <a:noFill/>
        </p:spPr>
        <p:txBody>
          <a:bodyPr wrap="square" rtlCol="0">
            <a:spAutoFit/>
          </a:bodyPr>
          <a:lstStyle/>
          <a:p>
            <a:r>
              <a:rPr lang="en-US" dirty="0" smtClean="0">
                <a:solidFill>
                  <a:srgbClr val="FF0000"/>
                </a:solidFill>
              </a:rPr>
              <a:t>Detector data</a:t>
            </a:r>
          </a:p>
          <a:p>
            <a:endParaRPr lang="en-US" dirty="0"/>
          </a:p>
        </p:txBody>
      </p:sp>
      <p:cxnSp>
        <p:nvCxnSpPr>
          <p:cNvPr id="49" name="Straight Arrow Connector 48"/>
          <p:cNvCxnSpPr/>
          <p:nvPr/>
        </p:nvCxnSpPr>
        <p:spPr>
          <a:xfrm rot="16200000" flipH="1">
            <a:off x="3276599" y="-3352799"/>
            <a:ext cx="3657603" cy="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1" name="TextBox 50"/>
          <p:cNvSpPr txBox="1"/>
          <p:nvPr/>
        </p:nvSpPr>
        <p:spPr>
          <a:xfrm>
            <a:off x="4648200" y="5574268"/>
            <a:ext cx="1066800" cy="369332"/>
          </a:xfrm>
          <a:prstGeom prst="rect">
            <a:avLst/>
          </a:prstGeom>
          <a:noFill/>
        </p:spPr>
        <p:txBody>
          <a:bodyPr wrap="square" rtlCol="0">
            <a:spAutoFit/>
          </a:bodyPr>
          <a:lstStyle/>
          <a:p>
            <a:r>
              <a:rPr lang="en-US" dirty="0" err="1" smtClean="0">
                <a:solidFill>
                  <a:srgbClr val="FF0000"/>
                </a:solidFill>
              </a:rPr>
              <a:t>muon</a:t>
            </a:r>
            <a:endParaRPr lang="en-US" dirty="0">
              <a:solidFill>
                <a:srgbClr val="FF0000"/>
              </a:solidFill>
            </a:endParaRPr>
          </a:p>
        </p:txBody>
      </p:sp>
      <p:cxnSp>
        <p:nvCxnSpPr>
          <p:cNvPr id="55" name="Straight Arrow Connector 54"/>
          <p:cNvCxnSpPr/>
          <p:nvPr/>
        </p:nvCxnSpPr>
        <p:spPr>
          <a:xfrm>
            <a:off x="5486400" y="4953000"/>
            <a:ext cx="152400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57" name="Straight Arrow Connector 56"/>
          <p:cNvCxnSpPr/>
          <p:nvPr/>
        </p:nvCxnSpPr>
        <p:spPr>
          <a:xfrm>
            <a:off x="5486400" y="5181600"/>
            <a:ext cx="152400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63" name="Straight Arrow Connector 62"/>
          <p:cNvCxnSpPr/>
          <p:nvPr/>
        </p:nvCxnSpPr>
        <p:spPr>
          <a:xfrm flipV="1">
            <a:off x="7467600" y="4991100"/>
            <a:ext cx="609600" cy="38100"/>
          </a:xfrm>
          <a:prstGeom prst="straightConnector1">
            <a:avLst/>
          </a:prstGeom>
          <a:ln>
            <a:solidFill>
              <a:srgbClr val="00B050"/>
            </a:solidFill>
            <a:tailEnd type="arrow"/>
          </a:ln>
        </p:spPr>
        <p:style>
          <a:lnRef idx="2">
            <a:schemeClr val="accent4"/>
          </a:lnRef>
          <a:fillRef idx="0">
            <a:schemeClr val="accent4"/>
          </a:fillRef>
          <a:effectRef idx="1">
            <a:schemeClr val="accent4"/>
          </a:effectRef>
          <a:fontRef idx="minor">
            <a:schemeClr val="tx1"/>
          </a:fontRef>
        </p:style>
      </p:cxnSp>
      <p:sp>
        <p:nvSpPr>
          <p:cNvPr id="65" name="TextBox 64"/>
          <p:cNvSpPr txBox="1"/>
          <p:nvPr/>
        </p:nvSpPr>
        <p:spPr>
          <a:xfrm>
            <a:off x="8153400" y="4876800"/>
            <a:ext cx="990600" cy="369332"/>
          </a:xfrm>
          <a:prstGeom prst="rect">
            <a:avLst/>
          </a:prstGeom>
          <a:noFill/>
        </p:spPr>
        <p:txBody>
          <a:bodyPr wrap="square" rtlCol="0">
            <a:spAutoFit/>
          </a:bodyPr>
          <a:lstStyle/>
          <a:p>
            <a:r>
              <a:rPr lang="en-US" dirty="0" smtClean="0">
                <a:solidFill>
                  <a:srgbClr val="FF0000"/>
                </a:solidFill>
              </a:rPr>
              <a:t>Trigger</a:t>
            </a:r>
            <a:r>
              <a:rPr lang="en-US" dirty="0" smtClean="0"/>
              <a:t> </a:t>
            </a:r>
            <a:endParaRPr lang="en-US" dirty="0"/>
          </a:p>
        </p:txBody>
      </p:sp>
      <p:sp>
        <p:nvSpPr>
          <p:cNvPr id="68" name="Flowchart: Delay 67"/>
          <p:cNvSpPr/>
          <p:nvPr/>
        </p:nvSpPr>
        <p:spPr>
          <a:xfrm>
            <a:off x="7010400" y="4724400"/>
            <a:ext cx="457200" cy="609600"/>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00833 0.69936 L -0.00833 1.03238 " pathEditMode="relative" rAng="0" ptsTypes="AA">
                                      <p:cBhvr>
                                        <p:cTn id="6" dur="2000" fill="hold"/>
                                        <p:tgtEl>
                                          <p:spTgt spid="49"/>
                                        </p:tgtEl>
                                        <p:attrNameLst>
                                          <p:attrName>ppt_x</p:attrName>
                                          <p:attrName>ppt_y</p:attrName>
                                        </p:attrNameLst>
                                      </p:cBhvr>
                                      <p:rCtr x="0" y="16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Paddle Calibration </a:t>
            </a:r>
            <a:endParaRPr lang="en-US" dirty="0"/>
          </a:p>
        </p:txBody>
      </p:sp>
      <p:sp>
        <p:nvSpPr>
          <p:cNvPr id="3" name="Content Placeholder 2"/>
          <p:cNvSpPr>
            <a:spLocks noGrp="1"/>
          </p:cNvSpPr>
          <p:nvPr>
            <p:ph idx="1"/>
          </p:nvPr>
        </p:nvSpPr>
        <p:spPr/>
        <p:txBody>
          <a:bodyPr>
            <a:normAutofit lnSpcReduction="10000"/>
          </a:bodyPr>
          <a:lstStyle/>
          <a:p>
            <a:r>
              <a:rPr lang="en-US" dirty="0" smtClean="0"/>
              <a:t> Paddles are  made of two plastic scintillator of dimension  20 cm x 20 cm x 3 cm.  </a:t>
            </a:r>
          </a:p>
          <a:p>
            <a:r>
              <a:rPr lang="en-US" dirty="0" smtClean="0"/>
              <a:t>For single particle calibration we put the paddle just below the detector and coincidence of the two paddles is used to select almost vertical  muons.</a:t>
            </a:r>
          </a:p>
          <a:p>
            <a:r>
              <a:rPr lang="en-US" dirty="0" smtClean="0"/>
              <a:t>  One detector calibration takes around 1 hour (~12000 calibration events)  and per day we calibrate   ~8 detectors.</a:t>
            </a:r>
          </a:p>
          <a:p>
            <a:r>
              <a:rPr lang="en-US" dirty="0" smtClean="0"/>
              <a:t>It takes around one and half month to complete one round for all detectors. </a:t>
            </a:r>
          </a:p>
          <a:p>
            <a:pPr>
              <a:buNone/>
            </a:pPr>
            <a:endParaRPr lang="en-US" dirty="0" smtClean="0"/>
          </a:p>
          <a:p>
            <a:pPr>
              <a:buNone/>
            </a:pPr>
            <a:endParaRPr lang="en-US" dirty="0" smtClean="0"/>
          </a:p>
          <a:p>
            <a:endParaRPr lang="en-US" dirty="0"/>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5</a:t>
            </a:fld>
            <a:endParaRPr kumimoji="0" lang="en-US"/>
          </a:p>
        </p:txBody>
      </p:sp>
      <p:sp>
        <p:nvSpPr>
          <p:cNvPr id="6" name="Footer Placeholder 5"/>
          <p:cNvSpPr>
            <a:spLocks noGrp="1"/>
          </p:cNvSpPr>
          <p:nvPr>
            <p:ph type="ftr" sz="quarter" idx="11"/>
          </p:nvPr>
        </p:nvSpPr>
        <p:spPr/>
        <p:txBody>
          <a:bodyPr/>
          <a:lstStyle/>
          <a:p>
            <a:r>
              <a:rPr kumimoji="0" lang="en-US" dirty="0" smtClean="0"/>
              <a:t>WAPP2010,CRL Ooty</a:t>
            </a:r>
            <a:endParaRPr kumimoji="0"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752600"/>
            <a:ext cx="8229600" cy="4419600"/>
          </a:xfrm>
        </p:spPr>
        <p:txBody>
          <a:bodyPr/>
          <a:lstStyle/>
          <a:p>
            <a:r>
              <a:rPr lang="en-US" dirty="0" smtClean="0"/>
              <a:t> A detector  is calibrated once in  one and half month. </a:t>
            </a:r>
          </a:p>
          <a:p>
            <a:r>
              <a:rPr lang="en-US" dirty="0" smtClean="0"/>
              <a:t>Some intermediate calibration is also done, when we change  cable , PMT or may be due to some other reasons. </a:t>
            </a:r>
          </a:p>
          <a:p>
            <a:r>
              <a:rPr lang="en-US" dirty="0" smtClean="0"/>
              <a:t> The gain is adjusted approximately by adjusting HT and by calibrating. </a:t>
            </a:r>
          </a:p>
          <a:p>
            <a:r>
              <a:rPr lang="en-US" dirty="0" smtClean="0">
                <a:solidFill>
                  <a:srgbClr val="C00000"/>
                </a:solidFill>
              </a:rPr>
              <a:t> One calibration gain is used for analysis  up to the time of  next available  calibration</a:t>
            </a:r>
            <a:r>
              <a:rPr lang="en-US" dirty="0" smtClean="0">
                <a:solidFill>
                  <a:schemeClr val="accent6"/>
                </a:solidFill>
              </a:rPr>
              <a:t> </a:t>
            </a:r>
            <a:r>
              <a:rPr lang="en-US" dirty="0" smtClean="0"/>
              <a:t>. </a:t>
            </a:r>
            <a:endParaRPr lang="en-US" dirty="0"/>
          </a:p>
        </p:txBody>
      </p:sp>
      <p:sp>
        <p:nvSpPr>
          <p:cNvPr id="4" name="Title 1"/>
          <p:cNvSpPr>
            <a:spLocks noGrp="1"/>
          </p:cNvSpPr>
          <p:nvPr>
            <p:ph type="title"/>
          </p:nvPr>
        </p:nvSpPr>
        <p:spPr>
          <a:xfrm>
            <a:off x="457200" y="274638"/>
            <a:ext cx="8229600" cy="1143000"/>
          </a:xfrm>
        </p:spPr>
        <p:txBody>
          <a:bodyPr/>
          <a:lstStyle/>
          <a:p>
            <a:r>
              <a:rPr lang="en-US" dirty="0" smtClean="0"/>
              <a:t>Paddle Calibration … </a:t>
            </a:r>
            <a:endParaRPr lang="en-US" dirty="0"/>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6</a:t>
            </a:fld>
            <a:endParaRPr kumimoji="0" lang="en-US"/>
          </a:p>
        </p:txBody>
      </p:sp>
      <p:sp>
        <p:nvSpPr>
          <p:cNvPr id="7" name="Footer Placeholder 6"/>
          <p:cNvSpPr>
            <a:spLocks noGrp="1"/>
          </p:cNvSpPr>
          <p:nvPr>
            <p:ph type="ftr" sz="quarter" idx="11"/>
          </p:nvPr>
        </p:nvSpPr>
        <p:spPr/>
        <p:txBody>
          <a:bodyPr/>
          <a:lstStyle/>
          <a:p>
            <a:r>
              <a:rPr kumimoji="0" lang="en-US" dirty="0" smtClean="0"/>
              <a:t>WAPP2010,CRL Ooty</a:t>
            </a:r>
            <a:endParaRPr kumimoji="0"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200400" y="6492875"/>
            <a:ext cx="2895600" cy="365125"/>
          </a:xfrm>
        </p:spPr>
        <p:txBody>
          <a:bodyPr/>
          <a:lstStyle/>
          <a:p>
            <a:r>
              <a:rPr kumimoji="0" lang="en-US" dirty="0" smtClean="0"/>
              <a:t>WAPP2010,CRL Ooty</a:t>
            </a:r>
            <a:endParaRPr kumimoji="0" lang="en-US" dirty="0"/>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7</a:t>
            </a:fld>
            <a:endParaRPr kumimoji="0" lang="en-US"/>
          </a:p>
        </p:txBody>
      </p:sp>
      <p:sp>
        <p:nvSpPr>
          <p:cNvPr id="7" name="TextBox 6"/>
          <p:cNvSpPr txBox="1"/>
          <p:nvPr/>
        </p:nvSpPr>
        <p:spPr>
          <a:xfrm>
            <a:off x="76200" y="609600"/>
            <a:ext cx="9067800" cy="400110"/>
          </a:xfrm>
          <a:prstGeom prst="rect">
            <a:avLst/>
          </a:prstGeom>
          <a:noFill/>
        </p:spPr>
        <p:txBody>
          <a:bodyPr wrap="square" rtlCol="0">
            <a:spAutoFit/>
          </a:bodyPr>
          <a:lstStyle/>
          <a:p>
            <a:r>
              <a:rPr lang="en-US" sz="2000" dirty="0" smtClean="0">
                <a:solidFill>
                  <a:srgbClr val="FF0000"/>
                </a:solidFill>
              </a:rPr>
              <a:t>Paddle  Calibration  </a:t>
            </a:r>
            <a:r>
              <a:rPr lang="en-US" sz="2000" dirty="0" smtClean="0">
                <a:solidFill>
                  <a:srgbClr val="FF0000"/>
                </a:solidFill>
              </a:rPr>
              <a:t>Plots                  Detector </a:t>
            </a:r>
            <a:r>
              <a:rPr lang="en-US" sz="2000" dirty="0" smtClean="0">
                <a:solidFill>
                  <a:srgbClr val="FF0000"/>
                </a:solidFill>
              </a:rPr>
              <a:t>No: </a:t>
            </a:r>
            <a:r>
              <a:rPr lang="en-US" sz="2000" dirty="0" smtClean="0">
                <a:solidFill>
                  <a:srgbClr val="FF0000"/>
                </a:solidFill>
              </a:rPr>
              <a:t>599          Date       </a:t>
            </a:r>
            <a:r>
              <a:rPr lang="en-US" sz="2000" dirty="0" smtClean="0">
                <a:solidFill>
                  <a:srgbClr val="FF0000"/>
                </a:solidFill>
              </a:rPr>
              <a:t>: 2010824</a:t>
            </a:r>
            <a:endParaRPr lang="en-US" sz="2000" dirty="0">
              <a:solidFill>
                <a:srgbClr val="FF0000"/>
              </a:solidFill>
            </a:endParaRPr>
          </a:p>
        </p:txBody>
      </p:sp>
      <p:pic>
        <p:nvPicPr>
          <p:cNvPr id="8" name="Picture 7" descr="599calib.gif"/>
          <p:cNvPicPr>
            <a:picLocks noChangeAspect="1"/>
          </p:cNvPicPr>
          <p:nvPr/>
        </p:nvPicPr>
        <p:blipFill>
          <a:blip r:embed="rId2" cstate="print"/>
          <a:srcRect l="48921" b="65217"/>
          <a:stretch>
            <a:fillRect/>
          </a:stretch>
        </p:blipFill>
        <p:spPr>
          <a:xfrm>
            <a:off x="1066800" y="1828800"/>
            <a:ext cx="6781800" cy="4499020"/>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Limitations with Current Method </a:t>
            </a:r>
            <a:endParaRPr lang="en-US" dirty="0"/>
          </a:p>
        </p:txBody>
      </p:sp>
      <p:sp>
        <p:nvSpPr>
          <p:cNvPr id="3" name="Content Placeholder 2"/>
          <p:cNvSpPr>
            <a:spLocks noGrp="1"/>
          </p:cNvSpPr>
          <p:nvPr>
            <p:ph idx="1"/>
          </p:nvPr>
        </p:nvSpPr>
        <p:spPr/>
        <p:txBody>
          <a:bodyPr>
            <a:normAutofit/>
          </a:bodyPr>
          <a:lstStyle/>
          <a:p>
            <a:r>
              <a:rPr lang="en-US" dirty="0" smtClean="0"/>
              <a:t>It take one and half month to have next calibration for a detector.</a:t>
            </a:r>
          </a:p>
          <a:p>
            <a:r>
              <a:rPr lang="en-US" dirty="0" smtClean="0"/>
              <a:t>After changing the HT , sometime the calibration  is  not done immediately , may be after few hours or even next day. In principle we should use this calibration  gain  from the time of HT change. However we  can correct this by checking the Log Book  manually.  </a:t>
            </a:r>
          </a:p>
          <a:p>
            <a:r>
              <a:rPr lang="en-US" dirty="0" smtClean="0">
                <a:solidFill>
                  <a:srgbClr val="C00000"/>
                </a:solidFill>
              </a:rPr>
              <a:t>No correction for all types of intermediate  problems  specially short time !.</a:t>
            </a:r>
            <a:endParaRPr lang="en-US" dirty="0">
              <a:solidFill>
                <a:srgbClr val="C00000"/>
              </a:solidFill>
            </a:endParaRPr>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8</a:t>
            </a:fld>
            <a:endParaRPr kumimoji="0" lang="en-US"/>
          </a:p>
        </p:txBody>
      </p:sp>
      <p:sp>
        <p:nvSpPr>
          <p:cNvPr id="6" name="Footer Placeholder 5"/>
          <p:cNvSpPr>
            <a:spLocks noGrp="1"/>
          </p:cNvSpPr>
          <p:nvPr>
            <p:ph type="ftr" sz="quarter" idx="11"/>
          </p:nvPr>
        </p:nvSpPr>
        <p:spPr/>
        <p:txBody>
          <a:bodyPr/>
          <a:lstStyle/>
          <a:p>
            <a:r>
              <a:rPr kumimoji="0" lang="en-US" dirty="0" smtClean="0"/>
              <a:t>WAPP2010,CRL Ooty</a:t>
            </a:r>
            <a:endParaRPr kumimoji="0"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In case of HT change we can reject the shower data from the time of HT change to the calibration  as PMT also takes sometime to stabilize .</a:t>
            </a:r>
          </a:p>
          <a:p>
            <a:r>
              <a:rPr lang="en-US" dirty="0" smtClean="0"/>
              <a:t> For all type  of intermediate gain changes :</a:t>
            </a:r>
          </a:p>
          <a:p>
            <a:pPr>
              <a:buNone/>
            </a:pPr>
            <a:endParaRPr lang="en-US" dirty="0" smtClean="0"/>
          </a:p>
          <a:p>
            <a:pPr algn="ctr">
              <a:buNone/>
            </a:pPr>
            <a:r>
              <a:rPr lang="en-US" dirty="0" smtClean="0">
                <a:solidFill>
                  <a:srgbClr val="C00000"/>
                </a:solidFill>
              </a:rPr>
              <a:t>Reject the data for that period  </a:t>
            </a:r>
          </a:p>
          <a:p>
            <a:pPr algn="ctr">
              <a:buNone/>
            </a:pPr>
            <a:r>
              <a:rPr lang="en-US" dirty="0" smtClean="0">
                <a:solidFill>
                  <a:srgbClr val="C00000"/>
                </a:solidFill>
              </a:rPr>
              <a:t>(how to know where is problem ?)</a:t>
            </a:r>
          </a:p>
          <a:p>
            <a:pPr algn="ctr">
              <a:buNone/>
            </a:pPr>
            <a:r>
              <a:rPr lang="en-US" dirty="0" smtClean="0">
                <a:solidFill>
                  <a:srgbClr val="C00000"/>
                </a:solidFill>
              </a:rPr>
              <a:t>OR </a:t>
            </a:r>
          </a:p>
          <a:p>
            <a:pPr algn="ctr">
              <a:buNone/>
            </a:pPr>
            <a:r>
              <a:rPr lang="en-US" dirty="0" smtClean="0">
                <a:solidFill>
                  <a:srgbClr val="C00000"/>
                </a:solidFill>
              </a:rPr>
              <a:t>correct the gain</a:t>
            </a:r>
          </a:p>
          <a:p>
            <a:pPr algn="ctr">
              <a:buNone/>
            </a:pPr>
            <a:r>
              <a:rPr lang="en-US" dirty="0" smtClean="0">
                <a:solidFill>
                  <a:srgbClr val="C00000"/>
                </a:solidFill>
              </a:rPr>
              <a:t>(???) </a:t>
            </a:r>
          </a:p>
          <a:p>
            <a:pPr>
              <a:buNone/>
            </a:pPr>
            <a:r>
              <a:rPr lang="en-US" dirty="0" smtClean="0">
                <a:solidFill>
                  <a:srgbClr val="C00000"/>
                </a:solidFill>
              </a:rPr>
              <a:t>        </a:t>
            </a:r>
          </a:p>
          <a:p>
            <a:pPr>
              <a:buNone/>
            </a:pPr>
            <a:r>
              <a:rPr lang="en-US" dirty="0" smtClean="0">
                <a:solidFill>
                  <a:srgbClr val="C00000"/>
                </a:solidFill>
              </a:rPr>
              <a:t>       </a:t>
            </a:r>
            <a:endParaRPr lang="en-US" dirty="0">
              <a:solidFill>
                <a:srgbClr val="C00000"/>
              </a:solidFill>
            </a:endParaRPr>
          </a:p>
        </p:txBody>
      </p:sp>
      <p:sp>
        <p:nvSpPr>
          <p:cNvPr id="4" name="Title 1"/>
          <p:cNvSpPr>
            <a:spLocks noGrp="1"/>
          </p:cNvSpPr>
          <p:nvPr>
            <p:ph type="title"/>
          </p:nvPr>
        </p:nvSpPr>
        <p:spPr/>
        <p:txBody>
          <a:bodyPr>
            <a:normAutofit/>
          </a:bodyPr>
          <a:lstStyle/>
          <a:p>
            <a:r>
              <a:rPr lang="en-US" dirty="0" smtClean="0"/>
              <a:t>Solution </a:t>
            </a:r>
            <a:endParaRPr lang="en-US" dirty="0"/>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9</a:t>
            </a:fld>
            <a:endParaRPr kumimoji="0" lang="en-US"/>
          </a:p>
        </p:txBody>
      </p:sp>
      <p:sp>
        <p:nvSpPr>
          <p:cNvPr id="7" name="Footer Placeholder 6"/>
          <p:cNvSpPr>
            <a:spLocks noGrp="1"/>
          </p:cNvSpPr>
          <p:nvPr>
            <p:ph type="ftr" sz="quarter" idx="11"/>
          </p:nvPr>
        </p:nvSpPr>
        <p:spPr/>
        <p:txBody>
          <a:bodyPr/>
          <a:lstStyle/>
          <a:p>
            <a:r>
              <a:rPr kumimoji="0" lang="en-US" dirty="0" smtClean="0"/>
              <a:t>WAPP2010,CRL Ooty</a:t>
            </a:r>
            <a:endParaRPr kumimoji="0"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939</TotalTime>
  <Words>1025</Words>
  <Application>Microsoft Office PowerPoint</Application>
  <PresentationFormat>On-screen Show (4:3)</PresentationFormat>
  <Paragraphs>172</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Apex</vt:lpstr>
      <vt:lpstr>An Automated  calibration  method from shower data  </vt:lpstr>
      <vt:lpstr>Outline</vt:lpstr>
      <vt:lpstr>Current Calibration </vt:lpstr>
      <vt:lpstr>Paddle Calibration</vt:lpstr>
      <vt:lpstr>Paddle Calibration </vt:lpstr>
      <vt:lpstr>Paddle Calibration … </vt:lpstr>
      <vt:lpstr>Slide 7</vt:lpstr>
      <vt:lpstr>Limitations with Current Method </vt:lpstr>
      <vt:lpstr>Solution </vt:lpstr>
      <vt:lpstr>Solution: SHOWER DATA!!!</vt:lpstr>
      <vt:lpstr>A Robust Method </vt:lpstr>
      <vt:lpstr>A Robust Method </vt:lpstr>
      <vt:lpstr>Diagnostic Uses </vt:lpstr>
      <vt:lpstr>Gain Increased by increasing HT </vt:lpstr>
      <vt:lpstr>Slide 15</vt:lpstr>
      <vt:lpstr>Slide 16</vt:lpstr>
      <vt:lpstr>Conclusion from above plots</vt:lpstr>
      <vt:lpstr>Slide 18</vt:lpstr>
      <vt:lpstr>Slide 19</vt:lpstr>
      <vt:lpstr>Slide 20</vt:lpstr>
      <vt:lpstr>Slide 21</vt:lpstr>
      <vt:lpstr>Slide 22</vt:lpstr>
      <vt:lpstr>Ratio distribution for six month </vt:lpstr>
      <vt:lpstr>Rejection Of Data </vt:lpstr>
      <vt:lpstr>Temperature Dependent Correction </vt:lpstr>
      <vt:lpstr>Slide 26</vt:lpstr>
      <vt:lpstr>Slide 27</vt:lpstr>
      <vt:lpstr>Slide 28</vt:lpstr>
      <vt:lpstr> Ratio Vs Temperature</vt:lpstr>
      <vt:lpstr>Summary </vt:lpstr>
      <vt:lpstr>Summary…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method  to determine  single  particle gain from shower data</dc:title>
  <dc:creator>pbarya</dc:creator>
  <cp:lastModifiedBy>pbarya</cp:lastModifiedBy>
  <cp:revision>105</cp:revision>
  <dcterms:created xsi:type="dcterms:W3CDTF">2010-12-11T18:04:20Z</dcterms:created>
  <dcterms:modified xsi:type="dcterms:W3CDTF">2010-12-16T18:27:51Z</dcterms:modified>
</cp:coreProperties>
</file>