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864" r:id="rId18"/>
  </p:sldMasterIdLst>
  <p:notesMasterIdLst>
    <p:notesMasterId r:id="rId98"/>
  </p:notesMasterIdLst>
  <p:sldIdLst>
    <p:sldId id="256" r:id="rId19"/>
    <p:sldId id="342" r:id="rId20"/>
    <p:sldId id="257" r:id="rId21"/>
    <p:sldId id="258" r:id="rId22"/>
    <p:sldId id="401" r:id="rId23"/>
    <p:sldId id="465" r:id="rId24"/>
    <p:sldId id="466" r:id="rId25"/>
    <p:sldId id="402" r:id="rId26"/>
    <p:sldId id="341" r:id="rId27"/>
    <p:sldId id="259" r:id="rId28"/>
    <p:sldId id="260" r:id="rId29"/>
    <p:sldId id="261" r:id="rId30"/>
    <p:sldId id="264" r:id="rId31"/>
    <p:sldId id="408" r:id="rId32"/>
    <p:sldId id="265" r:id="rId33"/>
    <p:sldId id="266" r:id="rId34"/>
    <p:sldId id="275" r:id="rId35"/>
    <p:sldId id="269" r:id="rId36"/>
    <p:sldId id="280" r:id="rId37"/>
    <p:sldId id="282" r:id="rId38"/>
    <p:sldId id="283" r:id="rId39"/>
    <p:sldId id="284" r:id="rId40"/>
    <p:sldId id="285" r:id="rId41"/>
    <p:sldId id="278" r:id="rId42"/>
    <p:sldId id="335" r:id="rId43"/>
    <p:sldId id="336" r:id="rId44"/>
    <p:sldId id="337" r:id="rId45"/>
    <p:sldId id="304" r:id="rId46"/>
    <p:sldId id="459" r:id="rId47"/>
    <p:sldId id="306" r:id="rId48"/>
    <p:sldId id="308" r:id="rId49"/>
    <p:sldId id="445" r:id="rId50"/>
    <p:sldId id="430" r:id="rId51"/>
    <p:sldId id="431" r:id="rId52"/>
    <p:sldId id="467" r:id="rId53"/>
    <p:sldId id="457" r:id="rId54"/>
    <p:sldId id="458" r:id="rId55"/>
    <p:sldId id="313" r:id="rId56"/>
    <p:sldId id="314" r:id="rId57"/>
    <p:sldId id="318" r:id="rId58"/>
    <p:sldId id="319" r:id="rId59"/>
    <p:sldId id="375" r:id="rId60"/>
    <p:sldId id="462" r:id="rId61"/>
    <p:sldId id="463" r:id="rId62"/>
    <p:sldId id="464" r:id="rId63"/>
    <p:sldId id="425" r:id="rId64"/>
    <p:sldId id="426" r:id="rId65"/>
    <p:sldId id="427" r:id="rId66"/>
    <p:sldId id="429" r:id="rId67"/>
    <p:sldId id="421" r:id="rId68"/>
    <p:sldId id="323" r:id="rId69"/>
    <p:sldId id="324" r:id="rId70"/>
    <p:sldId id="325" r:id="rId71"/>
    <p:sldId id="326" r:id="rId72"/>
    <p:sldId id="327" r:id="rId73"/>
    <p:sldId id="343" r:id="rId74"/>
    <p:sldId id="361" r:id="rId75"/>
    <p:sldId id="345" r:id="rId76"/>
    <p:sldId id="449" r:id="rId77"/>
    <p:sldId id="363" r:id="rId78"/>
    <p:sldId id="368" r:id="rId79"/>
    <p:sldId id="440" r:id="rId80"/>
    <p:sldId id="305" r:id="rId81"/>
    <p:sldId id="370" r:id="rId82"/>
    <p:sldId id="369" r:id="rId83"/>
    <p:sldId id="450" r:id="rId84"/>
    <p:sldId id="351" r:id="rId85"/>
    <p:sldId id="372" r:id="rId86"/>
    <p:sldId id="371" r:id="rId87"/>
    <p:sldId id="356" r:id="rId88"/>
    <p:sldId id="355" r:id="rId89"/>
    <p:sldId id="358" r:id="rId90"/>
    <p:sldId id="353" r:id="rId91"/>
    <p:sldId id="374" r:id="rId92"/>
    <p:sldId id="423" r:id="rId93"/>
    <p:sldId id="436" r:id="rId94"/>
    <p:sldId id="460" r:id="rId95"/>
    <p:sldId id="461" r:id="rId96"/>
    <p:sldId id="409" r:id="rId9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77" autoAdjust="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97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492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9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5620840-AFB7-DE45-9474-A287EB6EE296}" type="slidenum">
              <a:rPr lang="en-US"/>
              <a:pPr/>
              <a:t>5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3950" y="690563"/>
            <a:ext cx="4603750" cy="34528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3563"/>
            <a:ext cx="5045075" cy="4067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5620840-AFB7-DE45-9474-A287EB6EE296}" type="slidenum">
              <a:rPr lang="en-US"/>
              <a:pPr/>
              <a:t>6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3950" y="690563"/>
            <a:ext cx="4603750" cy="34528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3563"/>
            <a:ext cx="5045075" cy="4067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0A38BB8-36B3-104C-A77E-6EC5EF17AED1}" type="slidenum">
              <a:rPr lang="en-US"/>
              <a:pPr/>
              <a:t>7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3950" y="690563"/>
            <a:ext cx="4603750" cy="34528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3563"/>
            <a:ext cx="5045075" cy="4067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0A38BB8-36B3-104C-A77E-6EC5EF17AED1}" type="slidenum">
              <a:rPr lang="en-US"/>
              <a:pPr/>
              <a:t>8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3950" y="690563"/>
            <a:ext cx="4603750" cy="34528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3563"/>
            <a:ext cx="5045075" cy="4067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*When a gamma event core falls on the pond, a lot of energy falls in a small region of the pond, making the event look proton-like, in turn making gamma-hadron separation difficult for these types of events, even though the angular resolution is good</a:t>
            </a:r>
            <a:endParaRPr lang="en-US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*easier to separate gammas from hadrons for cores falling off the pond, but without ORs, the angular resolution is worse than events falling on the pond</a:t>
            </a:r>
            <a:endParaRPr lang="en-US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=&gt;ORs have improved off-pond ang res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0028409-28A9-1841-B171-D84FEDB39AFC}" type="slidenum">
              <a:rPr lang="en-US"/>
              <a:pPr/>
              <a:t>14</a:t>
            </a:fld>
            <a:endParaRPr lang="en-US"/>
          </a:p>
        </p:txBody>
      </p:sp>
      <p:sp>
        <p:nvSpPr>
          <p:cNvPr id="74854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85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6" tIns="40083" rIns="80166" bIns="40083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862"/>
            <a:ext cx="2971593" cy="456575"/>
          </a:xfrm>
          <a:prstGeom prst="rect">
            <a:avLst/>
          </a:prstGeom>
          <a:noFill/>
        </p:spPr>
        <p:txBody>
          <a:bodyPr lIns="89867" tIns="44934" rIns="89867" bIns="44934"/>
          <a:lstStyle/>
          <a:p>
            <a:fld id="{07FA698F-2277-EF49-B65A-96709D1398B4}" type="slidenum">
              <a:rPr lang="en-US"/>
              <a:pPr/>
              <a:t>59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862"/>
            <a:ext cx="2971593" cy="456575"/>
          </a:xfrm>
          <a:prstGeom prst="rect">
            <a:avLst/>
          </a:prstGeom>
          <a:noFill/>
        </p:spPr>
        <p:txBody>
          <a:bodyPr lIns="89867" tIns="44934" rIns="89867" bIns="44934"/>
          <a:lstStyle/>
          <a:p>
            <a:fld id="{A831AD49-6B94-4F41-881F-C825C9994D5C}" type="slidenum">
              <a:rPr lang="en-US"/>
              <a:pPr/>
              <a:t>66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854" y="681735"/>
            <a:ext cx="4525844" cy="3411800"/>
          </a:xfrm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479" y="4321822"/>
            <a:ext cx="5048595" cy="417484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24" tIns="44862" rIns="89724" bIns="4486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BB691C74-3CF8-1A4A-A30D-4E0647782AD7}" type="slidenum">
              <a:rPr lang="en-US"/>
              <a:pPr/>
              <a:t>79</a:t>
            </a:fld>
            <a:endParaRPr lang="en-US"/>
          </a:p>
        </p:txBody>
      </p:sp>
      <p:sp>
        <p:nvSpPr>
          <p:cNvPr id="7301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A4910-F344-1A4A-8FCA-EA1EE9F79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E023B-F8D4-3749-92BF-3BF341F94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4ECA7-D95A-864C-AD39-FA5AC32FD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6144C-0B3C-F440-BDAE-6572C0FC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6DB7C-CB5D-A34E-B69D-4FEE07DDB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1F6EF-1AD4-9441-97B5-311E95310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660B6-EAFA-514D-94AD-F6B927AA7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2074C-D21B-DE4A-A10B-A20C689EB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C16D-851A-114D-BEEF-A73BA1FEF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7C536-36A9-C44A-9A1A-B609E1FF8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56CB-F0AB-0442-8DD3-E01ABA0B6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7013"/>
            <a:ext cx="403860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7013"/>
            <a:ext cx="403860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254000"/>
            <a:ext cx="2057400" cy="711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-254000"/>
            <a:ext cx="6021387" cy="711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3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3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3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3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2C4F6-31A9-6547-B786-971D9BC379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024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5DFEBB-4808-1D44-90B2-B61DCC5D0B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21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C6C0E-4B72-1447-A65B-E451C91BC5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656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CF1BD-7AE9-734D-B454-4C04B68A2D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8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F648A-B050-0741-BF88-01FA0387FA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404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C7BFC-C99B-F843-8D04-4136819E9F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532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3C4C4-A6A8-7543-9DCF-B6EC9B9EFF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495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33F40-A124-4344-A3C9-716EF57D44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753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BDE6D-FAF8-4948-902C-B76C70453B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76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2CF67-A8E5-804C-8028-1E4C2D534C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42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73A73-105A-644C-9AC0-B96BA11BE5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5"/>
            <a:ext cx="1943100" cy="5013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5"/>
            <a:ext cx="5676900" cy="501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5"/>
            <a:ext cx="1943100" cy="5013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5"/>
            <a:ext cx="5676900" cy="501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19431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2700" y="1598613"/>
            <a:ext cx="19431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17500"/>
            <a:ext cx="2070100" cy="58086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17500"/>
            <a:ext cx="6057900" cy="5808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0"/>
            <a:ext cx="2074863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769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79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2400" u="none">
          <a:solidFill>
            <a:srgbClr val="3333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 u="sng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02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424613"/>
            <a:ext cx="24447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pPr>
              <a:defRPr/>
            </a:pPr>
            <a:fld id="{A27B9870-3F91-354F-946E-71FEF21E4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ヒラギノ角ゴ ProN W3" pitchFamily="-109" charset="-128"/>
          <a:cs typeface="ヒラギノ角ゴ ProN W3" pitchFamily="-109" charset="-128"/>
          <a:sym typeface="Calibri" pitchFamily="-109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109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109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109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7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68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286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287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859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43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00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57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14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771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-25400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7013"/>
            <a:ext cx="82296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248400"/>
            <a:ext cx="2176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/>
          </p:cNvSpPr>
          <p:nvPr userDrawn="1"/>
        </p:nvSpPr>
        <p:spPr bwMode="auto">
          <a:xfrm>
            <a:off x="1889125" y="6430963"/>
            <a:ext cx="4635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13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 Collaboration</a:t>
            </a:r>
          </a:p>
        </p:txBody>
      </p:sp>
      <p:sp>
        <p:nvSpPr>
          <p:cNvPr id="7" name="Rectangle 3"/>
          <p:cNvSpPr>
            <a:spLocks/>
          </p:cNvSpPr>
          <p:nvPr userDrawn="1"/>
        </p:nvSpPr>
        <p:spPr bwMode="auto">
          <a:xfrm>
            <a:off x="6384925" y="6451600"/>
            <a:ext cx="2768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7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68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976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7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68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99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3F227-FEE4-FA49-AEC5-D9F103FAB063}" type="datetimeFigureOut">
              <a:rPr lang="en-US" smtClean="0"/>
              <a:t>12/15/2010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0EF9D-4ADC-D940-802A-CCE6917D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0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7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68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286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287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859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43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00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57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14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771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72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72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81000" indent="76200" algn="ctr" rtl="0" eaLnBrk="0" fontAlgn="base" hangingPunct="0">
        <a:spcBef>
          <a:spcPts val="7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38200" indent="76200" algn="ctr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95400" indent="76200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752600" indent="76200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098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6670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1242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581400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4038600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7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68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286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287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859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43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00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57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14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771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17500"/>
            <a:ext cx="79502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-109" charset="0"/>
          <a:ea typeface="ヒラギノ明朝 ProN W3" pitchFamily="-109" charset="-128"/>
          <a:cs typeface="ヒラギノ明朝 ProN W3" pitchFamily="-109" charset="-128"/>
          <a:sym typeface="Comic Sans MS" pitchFamily="-109" charset="0"/>
        </a:defRPr>
      </a:lvl9pPr>
    </p:titleStyle>
    <p:bodyStyle>
      <a:lvl1pPr marL="889000" indent="-571500" algn="l" rtl="0" eaLnBrk="0" fontAlgn="base" hangingPunct="0">
        <a:spcBef>
          <a:spcPts val="17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17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17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17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17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1700"/>
        </a:spcBef>
        <a:spcAft>
          <a:spcPct val="0"/>
        </a:spcAft>
        <a:buSzPct val="171000"/>
        <a:buFont typeface="Gill Sans" pitchFamily="-109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6pPr>
      <a:lvl7pPr marL="3581400" indent="-571500" algn="l" rtl="0" fontAlgn="base">
        <a:spcBef>
          <a:spcPts val="1700"/>
        </a:spcBef>
        <a:spcAft>
          <a:spcPct val="0"/>
        </a:spcAft>
        <a:buSzPct val="171000"/>
        <a:buFont typeface="Gill Sans" pitchFamily="-109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7pPr>
      <a:lvl8pPr marL="4038600" indent="-571500" algn="l" rtl="0" fontAlgn="base">
        <a:spcBef>
          <a:spcPts val="1700"/>
        </a:spcBef>
        <a:spcAft>
          <a:spcPct val="0"/>
        </a:spcAft>
        <a:buSzPct val="171000"/>
        <a:buFont typeface="Gill Sans" pitchFamily="-109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8pPr>
      <a:lvl9pPr marL="4495800" indent="-571500" algn="l" rtl="0" fontAlgn="base">
        <a:spcBef>
          <a:spcPts val="1700"/>
        </a:spcBef>
        <a:spcAft>
          <a:spcPct val="0"/>
        </a:spcAft>
        <a:buSzPct val="171000"/>
        <a:buFont typeface="Gill Sans" pitchFamily="-109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0"/>
            <a:ext cx="8229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3333FF"/>
          </a:solidFill>
          <a:effectLst>
            <a:outerShdw blurRad="38100" dist="38100" dir="2700000" algn="tl">
              <a:srgbClr val="DDDDDD"/>
            </a:outerShdw>
          </a:effectLst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7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668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9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roma2.infn.it/~aldo/RICAP09_trasp_Web/Vernetto_ARGO_RICAP09ar.pdf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9.xml"/><Relationship Id="rId4" Type="http://schemas.openxmlformats.org/officeDocument/2006/relationships/hyperlink" Target="http://people.roma2.infn.it/~aldo/RICAP09_trasp_Web/Vernetto_ARGO_RICAP09ar.pdf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9.xml"/><Relationship Id="rId5" Type="http://schemas.openxmlformats.org/officeDocument/2006/relationships/hyperlink" Target="http://www.arxiv.org/abs/0810.4995" TargetMode="Externa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file://localhost/Users/goodman/Documents/Milagro%20&amp;%20MiniHAWC/videos/GShower2TeVPart.avi" TargetMode="External"/><Relationship Id="rId1" Type="http://schemas.microsoft.com/office/2007/relationships/media" Target="file://localhost/Users/goodman/Documents/Milagro%20&amp;%20MiniHAWC/videos/GShower2TeVPart.avi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43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2.jpe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9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localhost/Users/goodman/Documents/Milagro%20&amp;%20MiniHAWC/videos/PShower2TeVPart.avi" TargetMode="External"/><Relationship Id="rId1" Type="http://schemas.microsoft.com/office/2007/relationships/media" Target="file://localhost/Users/goodman/Documents/Milagro%20&amp;%20MiniHAWC/videos/PShower2TeVPart.avi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2.jpeg"/><Relationship Id="rId4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.jpeg"/><Relationship Id="rId7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"/>
          <p:cNvSpPr>
            <a:spLocks/>
          </p:cNvSpPr>
          <p:nvPr/>
        </p:nvSpPr>
        <p:spPr bwMode="auto">
          <a:xfrm>
            <a:off x="5346700" y="6381750"/>
            <a:ext cx="359410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Erice -  June 2006</a:t>
            </a:r>
          </a:p>
        </p:txBody>
      </p:sp>
      <p:pic>
        <p:nvPicPr>
          <p:cNvPr id="22323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6" name="Rectangle 3"/>
          <p:cNvSpPr>
            <a:spLocks/>
          </p:cNvSpPr>
          <p:nvPr/>
        </p:nvSpPr>
        <p:spPr bwMode="auto">
          <a:xfrm>
            <a:off x="3336925" y="6403975"/>
            <a:ext cx="207010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688">
              <a:lnSpc>
                <a:spcPct val="80000"/>
              </a:lnSpc>
              <a:spcBef>
                <a:spcPts val="10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</a:t>
            </a:r>
          </a:p>
        </p:txBody>
      </p:sp>
      <p:pic>
        <p:nvPicPr>
          <p:cNvPr id="223237" name="Picture 4"/>
          <p:cNvPicPr>
            <a:picLocks noChangeArrowheads="1"/>
          </p:cNvPicPr>
          <p:nvPr/>
        </p:nvPicPr>
        <p:blipFill>
          <a:blip r:embed="rId3"/>
          <a:srcRect l="35611" r="35512" b="44153"/>
          <a:stretch>
            <a:fillRect/>
          </a:stretch>
        </p:blipFill>
        <p:spPr bwMode="auto">
          <a:xfrm>
            <a:off x="127000" y="6276975"/>
            <a:ext cx="574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8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Rectangle 6"/>
          <p:cNvSpPr>
            <a:spLocks noGrp="1" noChangeArrowheads="1"/>
          </p:cNvSpPr>
          <p:nvPr>
            <p:ph type="title"/>
          </p:nvPr>
        </p:nvSpPr>
        <p:spPr>
          <a:xfrm>
            <a:off x="706438" y="0"/>
            <a:ext cx="7772400" cy="4191000"/>
          </a:xfrm>
        </p:spPr>
        <p:txBody>
          <a:bodyPr/>
          <a:lstStyle/>
          <a:p>
            <a:pPr marL="0" indent="0" eaLnBrk="1" hangingPunct="1"/>
            <a:r>
              <a:rPr lang="en-US" u="none" dirty="0" smtClean="0">
                <a:solidFill>
                  <a:srgbClr val="FFFF00"/>
                </a:solidFill>
              </a:rPr>
              <a:t>Gamma-Ray  Astronomy with Milagro and HAWC</a:t>
            </a:r>
            <a:endParaRPr lang="en-US" u="none" dirty="0">
              <a:solidFill>
                <a:srgbClr val="FFFF00"/>
              </a:solidFill>
            </a:endParaRPr>
          </a:p>
        </p:txBody>
      </p:sp>
      <p:sp>
        <p:nvSpPr>
          <p:cNvPr id="22324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0" y="56388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dirty="0">
                <a:solidFill>
                  <a:srgbClr val="FFFF00"/>
                </a:solidFill>
              </a:rPr>
              <a:t>Jordan Goodman</a:t>
            </a:r>
            <a:endParaRPr lang="en-US" dirty="0"/>
          </a:p>
          <a:p>
            <a:pPr marL="0" indent="0" algn="ctr" eaLnBrk="1" hangingPunct="1">
              <a:buFont typeface="Arial" charset="0"/>
              <a:buNone/>
            </a:pPr>
            <a:r>
              <a:rPr lang="en-US" dirty="0">
                <a:solidFill>
                  <a:srgbClr val="FFFF00"/>
                </a:solidFill>
              </a:rPr>
              <a:t>University of Maryland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28356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28357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Inside the Milagro Detector</a:t>
            </a:r>
          </a:p>
        </p:txBody>
      </p:sp>
      <p:pic>
        <p:nvPicPr>
          <p:cNvPr id="22835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144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29380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29381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25400" y="62865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9382" name="Group 5"/>
          <p:cNvGrpSpPr>
            <a:grpSpLocks/>
          </p:cNvGrpSpPr>
          <p:nvPr/>
        </p:nvGrpSpPr>
        <p:grpSpPr bwMode="auto">
          <a:xfrm>
            <a:off x="2128838" y="2168525"/>
            <a:ext cx="7010400" cy="4686300"/>
            <a:chOff x="0" y="0"/>
            <a:chExt cx="4416" cy="2952"/>
          </a:xfrm>
        </p:grpSpPr>
        <p:pic>
          <p:nvPicPr>
            <p:cNvPr id="22938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4416" cy="2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389" name="Oval 7"/>
            <p:cNvSpPr>
              <a:spLocks/>
            </p:cNvSpPr>
            <p:nvPr/>
          </p:nvSpPr>
          <p:spPr bwMode="auto">
            <a:xfrm>
              <a:off x="1893" y="180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0" name="Oval 8"/>
            <p:cNvSpPr>
              <a:spLocks/>
            </p:cNvSpPr>
            <p:nvPr/>
          </p:nvSpPr>
          <p:spPr bwMode="auto">
            <a:xfrm>
              <a:off x="2190" y="169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1" name="Oval 9"/>
            <p:cNvSpPr>
              <a:spLocks/>
            </p:cNvSpPr>
            <p:nvPr/>
          </p:nvSpPr>
          <p:spPr bwMode="auto">
            <a:xfrm>
              <a:off x="2388" y="166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2" name="Oval 10"/>
            <p:cNvSpPr>
              <a:spLocks/>
            </p:cNvSpPr>
            <p:nvPr/>
          </p:nvSpPr>
          <p:spPr bwMode="auto">
            <a:xfrm>
              <a:off x="2568" y="168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3" name="Oval 11"/>
            <p:cNvSpPr>
              <a:spLocks/>
            </p:cNvSpPr>
            <p:nvPr/>
          </p:nvSpPr>
          <p:spPr bwMode="auto">
            <a:xfrm>
              <a:off x="2549" y="181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4" name="Oval 12"/>
            <p:cNvSpPr>
              <a:spLocks/>
            </p:cNvSpPr>
            <p:nvPr/>
          </p:nvSpPr>
          <p:spPr bwMode="auto">
            <a:xfrm>
              <a:off x="2838" y="165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5" name="Oval 13"/>
            <p:cNvSpPr>
              <a:spLocks/>
            </p:cNvSpPr>
            <p:nvPr/>
          </p:nvSpPr>
          <p:spPr bwMode="auto">
            <a:xfrm>
              <a:off x="1503" y="182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6" name="Oval 14"/>
            <p:cNvSpPr>
              <a:spLocks/>
            </p:cNvSpPr>
            <p:nvPr/>
          </p:nvSpPr>
          <p:spPr bwMode="auto">
            <a:xfrm>
              <a:off x="1587" y="1981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7" name="Oval 15"/>
            <p:cNvSpPr>
              <a:spLocks/>
            </p:cNvSpPr>
            <p:nvPr/>
          </p:nvSpPr>
          <p:spPr bwMode="auto">
            <a:xfrm>
              <a:off x="1278" y="2079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8" name="Oval 16"/>
            <p:cNvSpPr>
              <a:spLocks/>
            </p:cNvSpPr>
            <p:nvPr/>
          </p:nvSpPr>
          <p:spPr bwMode="auto">
            <a:xfrm>
              <a:off x="1262" y="184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9" name="Oval 17"/>
            <p:cNvSpPr>
              <a:spLocks/>
            </p:cNvSpPr>
            <p:nvPr/>
          </p:nvSpPr>
          <p:spPr bwMode="auto">
            <a:xfrm>
              <a:off x="1188" y="1921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0" name="Oval 18"/>
            <p:cNvSpPr>
              <a:spLocks/>
            </p:cNvSpPr>
            <p:nvPr/>
          </p:nvSpPr>
          <p:spPr bwMode="auto">
            <a:xfrm>
              <a:off x="2874" y="183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1" name="Oval 19"/>
            <p:cNvSpPr>
              <a:spLocks/>
            </p:cNvSpPr>
            <p:nvPr/>
          </p:nvSpPr>
          <p:spPr bwMode="auto">
            <a:xfrm>
              <a:off x="2998" y="165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2" name="Oval 20"/>
            <p:cNvSpPr>
              <a:spLocks/>
            </p:cNvSpPr>
            <p:nvPr/>
          </p:nvSpPr>
          <p:spPr bwMode="auto">
            <a:xfrm>
              <a:off x="2803" y="1994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3" name="Oval 21"/>
            <p:cNvSpPr>
              <a:spLocks/>
            </p:cNvSpPr>
            <p:nvPr/>
          </p:nvSpPr>
          <p:spPr bwMode="auto">
            <a:xfrm>
              <a:off x="2474" y="219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4" name="Oval 22"/>
            <p:cNvSpPr>
              <a:spLocks/>
            </p:cNvSpPr>
            <p:nvPr/>
          </p:nvSpPr>
          <p:spPr bwMode="auto">
            <a:xfrm>
              <a:off x="3154" y="1797"/>
              <a:ext cx="75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5" name="Oval 23"/>
            <p:cNvSpPr>
              <a:spLocks/>
            </p:cNvSpPr>
            <p:nvPr/>
          </p:nvSpPr>
          <p:spPr bwMode="auto">
            <a:xfrm>
              <a:off x="2766" y="226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6" name="Oval 24"/>
            <p:cNvSpPr>
              <a:spLocks/>
            </p:cNvSpPr>
            <p:nvPr/>
          </p:nvSpPr>
          <p:spPr bwMode="auto">
            <a:xfrm>
              <a:off x="3113" y="159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7" name="Oval 25"/>
            <p:cNvSpPr>
              <a:spLocks/>
            </p:cNvSpPr>
            <p:nvPr/>
          </p:nvSpPr>
          <p:spPr bwMode="auto">
            <a:xfrm>
              <a:off x="3249" y="1498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8" name="Oval 26"/>
            <p:cNvSpPr>
              <a:spLocks/>
            </p:cNvSpPr>
            <p:nvPr/>
          </p:nvSpPr>
          <p:spPr bwMode="auto">
            <a:xfrm>
              <a:off x="3490" y="143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9" name="Oval 27"/>
            <p:cNvSpPr>
              <a:spLocks/>
            </p:cNvSpPr>
            <p:nvPr/>
          </p:nvSpPr>
          <p:spPr bwMode="auto">
            <a:xfrm>
              <a:off x="829" y="251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0" name="Oval 28"/>
            <p:cNvSpPr>
              <a:spLocks/>
            </p:cNvSpPr>
            <p:nvPr/>
          </p:nvSpPr>
          <p:spPr bwMode="auto">
            <a:xfrm>
              <a:off x="1151" y="1673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1" name="Oval 29"/>
            <p:cNvSpPr>
              <a:spLocks/>
            </p:cNvSpPr>
            <p:nvPr/>
          </p:nvSpPr>
          <p:spPr bwMode="auto">
            <a:xfrm>
              <a:off x="3005" y="140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2" name="Oval 30"/>
            <p:cNvSpPr>
              <a:spLocks/>
            </p:cNvSpPr>
            <p:nvPr/>
          </p:nvSpPr>
          <p:spPr bwMode="auto">
            <a:xfrm>
              <a:off x="2945" y="129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3" name="Oval 31"/>
            <p:cNvSpPr>
              <a:spLocks/>
            </p:cNvSpPr>
            <p:nvPr/>
          </p:nvSpPr>
          <p:spPr bwMode="auto">
            <a:xfrm>
              <a:off x="3138" y="128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4" name="Oval 32"/>
            <p:cNvSpPr>
              <a:spLocks/>
            </p:cNvSpPr>
            <p:nvPr/>
          </p:nvSpPr>
          <p:spPr bwMode="auto">
            <a:xfrm>
              <a:off x="3366" y="1257"/>
              <a:ext cx="75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5" name="Oval 33"/>
            <p:cNvSpPr>
              <a:spLocks/>
            </p:cNvSpPr>
            <p:nvPr/>
          </p:nvSpPr>
          <p:spPr bwMode="auto">
            <a:xfrm>
              <a:off x="2628" y="239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6" name="Oval 34"/>
            <p:cNvSpPr>
              <a:spLocks/>
            </p:cNvSpPr>
            <p:nvPr/>
          </p:nvSpPr>
          <p:spPr bwMode="auto">
            <a:xfrm>
              <a:off x="4225" y="179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7" name="Oval 35"/>
            <p:cNvSpPr>
              <a:spLocks/>
            </p:cNvSpPr>
            <p:nvPr/>
          </p:nvSpPr>
          <p:spPr bwMode="auto">
            <a:xfrm>
              <a:off x="3750" y="189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8" name="Oval 36"/>
            <p:cNvSpPr>
              <a:spLocks/>
            </p:cNvSpPr>
            <p:nvPr/>
          </p:nvSpPr>
          <p:spPr bwMode="auto">
            <a:xfrm>
              <a:off x="3695" y="1677"/>
              <a:ext cx="75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9" name="Oval 37"/>
            <p:cNvSpPr>
              <a:spLocks/>
            </p:cNvSpPr>
            <p:nvPr/>
          </p:nvSpPr>
          <p:spPr bwMode="auto">
            <a:xfrm>
              <a:off x="2863" y="117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0" name="Oval 38"/>
            <p:cNvSpPr>
              <a:spLocks/>
            </p:cNvSpPr>
            <p:nvPr/>
          </p:nvSpPr>
          <p:spPr bwMode="auto">
            <a:xfrm>
              <a:off x="4200" y="162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1" name="Oval 39"/>
            <p:cNvSpPr>
              <a:spLocks/>
            </p:cNvSpPr>
            <p:nvPr/>
          </p:nvSpPr>
          <p:spPr bwMode="auto">
            <a:xfrm>
              <a:off x="3824" y="1539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2" name="Oval 40"/>
            <p:cNvSpPr>
              <a:spLocks/>
            </p:cNvSpPr>
            <p:nvPr/>
          </p:nvSpPr>
          <p:spPr bwMode="auto">
            <a:xfrm>
              <a:off x="3834" y="2131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3" name="Oval 41"/>
            <p:cNvSpPr>
              <a:spLocks/>
            </p:cNvSpPr>
            <p:nvPr/>
          </p:nvSpPr>
          <p:spPr bwMode="auto">
            <a:xfrm>
              <a:off x="2218" y="1521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4" name="Oval 42"/>
            <p:cNvSpPr>
              <a:spLocks/>
            </p:cNvSpPr>
            <p:nvPr/>
          </p:nvSpPr>
          <p:spPr bwMode="auto">
            <a:xfrm>
              <a:off x="1813" y="2519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5" name="Oval 43"/>
            <p:cNvSpPr>
              <a:spLocks/>
            </p:cNvSpPr>
            <p:nvPr/>
          </p:nvSpPr>
          <p:spPr bwMode="auto">
            <a:xfrm>
              <a:off x="1445" y="244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6" name="Oval 44"/>
            <p:cNvSpPr>
              <a:spLocks/>
            </p:cNvSpPr>
            <p:nvPr/>
          </p:nvSpPr>
          <p:spPr bwMode="auto">
            <a:xfrm>
              <a:off x="1620" y="238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7" name="Oval 45"/>
            <p:cNvSpPr>
              <a:spLocks/>
            </p:cNvSpPr>
            <p:nvPr/>
          </p:nvSpPr>
          <p:spPr bwMode="auto">
            <a:xfrm>
              <a:off x="1438" y="227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8" name="Oval 46"/>
            <p:cNvSpPr>
              <a:spLocks/>
            </p:cNvSpPr>
            <p:nvPr/>
          </p:nvSpPr>
          <p:spPr bwMode="auto">
            <a:xfrm>
              <a:off x="3197" y="2053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9" name="Oval 47"/>
            <p:cNvSpPr>
              <a:spLocks/>
            </p:cNvSpPr>
            <p:nvPr/>
          </p:nvSpPr>
          <p:spPr bwMode="auto">
            <a:xfrm>
              <a:off x="3069" y="215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0" name="Oval 48"/>
            <p:cNvSpPr>
              <a:spLocks/>
            </p:cNvSpPr>
            <p:nvPr/>
          </p:nvSpPr>
          <p:spPr bwMode="auto">
            <a:xfrm>
              <a:off x="3683" y="2272"/>
              <a:ext cx="75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1" name="Oval 49"/>
            <p:cNvSpPr>
              <a:spLocks/>
            </p:cNvSpPr>
            <p:nvPr/>
          </p:nvSpPr>
          <p:spPr bwMode="auto">
            <a:xfrm>
              <a:off x="1541" y="1599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2" name="Oval 50"/>
            <p:cNvSpPr>
              <a:spLocks/>
            </p:cNvSpPr>
            <p:nvPr/>
          </p:nvSpPr>
          <p:spPr bwMode="auto">
            <a:xfrm>
              <a:off x="1091" y="155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3" name="Oval 51"/>
            <p:cNvSpPr>
              <a:spLocks/>
            </p:cNvSpPr>
            <p:nvPr/>
          </p:nvSpPr>
          <p:spPr bwMode="auto">
            <a:xfrm>
              <a:off x="1689" y="159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4" name="Oval 52"/>
            <p:cNvSpPr>
              <a:spLocks/>
            </p:cNvSpPr>
            <p:nvPr/>
          </p:nvSpPr>
          <p:spPr bwMode="auto">
            <a:xfrm>
              <a:off x="1821" y="156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5" name="Oval 53"/>
            <p:cNvSpPr>
              <a:spLocks/>
            </p:cNvSpPr>
            <p:nvPr/>
          </p:nvSpPr>
          <p:spPr bwMode="auto">
            <a:xfrm>
              <a:off x="2010" y="1539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6" name="Oval 54"/>
            <p:cNvSpPr>
              <a:spLocks/>
            </p:cNvSpPr>
            <p:nvPr/>
          </p:nvSpPr>
          <p:spPr bwMode="auto">
            <a:xfrm>
              <a:off x="1330" y="1424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7" name="Oval 55"/>
            <p:cNvSpPr>
              <a:spLocks/>
            </p:cNvSpPr>
            <p:nvPr/>
          </p:nvSpPr>
          <p:spPr bwMode="auto">
            <a:xfrm>
              <a:off x="1349" y="147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8" name="Oval 56"/>
            <p:cNvSpPr>
              <a:spLocks/>
            </p:cNvSpPr>
            <p:nvPr/>
          </p:nvSpPr>
          <p:spPr bwMode="auto">
            <a:xfrm>
              <a:off x="1377" y="153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9" name="Oval 57"/>
            <p:cNvSpPr>
              <a:spLocks/>
            </p:cNvSpPr>
            <p:nvPr/>
          </p:nvSpPr>
          <p:spPr bwMode="auto">
            <a:xfrm>
              <a:off x="2766" y="1361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0" name="Oval 58"/>
            <p:cNvSpPr>
              <a:spLocks/>
            </p:cNvSpPr>
            <p:nvPr/>
          </p:nvSpPr>
          <p:spPr bwMode="auto">
            <a:xfrm>
              <a:off x="2696" y="1461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1" name="Oval 59"/>
            <p:cNvSpPr>
              <a:spLocks/>
            </p:cNvSpPr>
            <p:nvPr/>
          </p:nvSpPr>
          <p:spPr bwMode="auto">
            <a:xfrm>
              <a:off x="2552" y="147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2" name="Oval 60"/>
            <p:cNvSpPr>
              <a:spLocks/>
            </p:cNvSpPr>
            <p:nvPr/>
          </p:nvSpPr>
          <p:spPr bwMode="auto">
            <a:xfrm>
              <a:off x="2401" y="150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3" name="Oval 61"/>
            <p:cNvSpPr>
              <a:spLocks/>
            </p:cNvSpPr>
            <p:nvPr/>
          </p:nvSpPr>
          <p:spPr bwMode="auto">
            <a:xfrm>
              <a:off x="2723" y="948"/>
              <a:ext cx="75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4" name="Oval 62"/>
            <p:cNvSpPr>
              <a:spLocks/>
            </p:cNvSpPr>
            <p:nvPr/>
          </p:nvSpPr>
          <p:spPr bwMode="auto">
            <a:xfrm>
              <a:off x="2908" y="1004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5" name="Oval 63"/>
            <p:cNvSpPr>
              <a:spLocks/>
            </p:cNvSpPr>
            <p:nvPr/>
          </p:nvSpPr>
          <p:spPr bwMode="auto">
            <a:xfrm>
              <a:off x="2583" y="1091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6" name="Oval 64"/>
            <p:cNvSpPr>
              <a:spLocks/>
            </p:cNvSpPr>
            <p:nvPr/>
          </p:nvSpPr>
          <p:spPr bwMode="auto">
            <a:xfrm>
              <a:off x="2621" y="114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7" name="Oval 65"/>
            <p:cNvSpPr>
              <a:spLocks/>
            </p:cNvSpPr>
            <p:nvPr/>
          </p:nvSpPr>
          <p:spPr bwMode="auto">
            <a:xfrm>
              <a:off x="2655" y="119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8" name="Oval 66"/>
            <p:cNvSpPr>
              <a:spLocks/>
            </p:cNvSpPr>
            <p:nvPr/>
          </p:nvSpPr>
          <p:spPr bwMode="auto">
            <a:xfrm>
              <a:off x="2682" y="125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9" name="Oval 67"/>
            <p:cNvSpPr>
              <a:spLocks/>
            </p:cNvSpPr>
            <p:nvPr/>
          </p:nvSpPr>
          <p:spPr bwMode="auto">
            <a:xfrm>
              <a:off x="2720" y="131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0" name="Oval 68"/>
            <p:cNvSpPr>
              <a:spLocks/>
            </p:cNvSpPr>
            <p:nvPr/>
          </p:nvSpPr>
          <p:spPr bwMode="auto">
            <a:xfrm>
              <a:off x="1299" y="137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1" name="Oval 69"/>
            <p:cNvSpPr>
              <a:spLocks/>
            </p:cNvSpPr>
            <p:nvPr/>
          </p:nvSpPr>
          <p:spPr bwMode="auto">
            <a:xfrm>
              <a:off x="2649" y="82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2" name="Oval 70"/>
            <p:cNvSpPr>
              <a:spLocks/>
            </p:cNvSpPr>
            <p:nvPr/>
          </p:nvSpPr>
          <p:spPr bwMode="auto">
            <a:xfrm>
              <a:off x="2450" y="88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3" name="Oval 71"/>
            <p:cNvSpPr>
              <a:spLocks/>
            </p:cNvSpPr>
            <p:nvPr/>
          </p:nvSpPr>
          <p:spPr bwMode="auto">
            <a:xfrm>
              <a:off x="2491" y="92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4" name="Oval 72"/>
            <p:cNvSpPr>
              <a:spLocks/>
            </p:cNvSpPr>
            <p:nvPr/>
          </p:nvSpPr>
          <p:spPr bwMode="auto">
            <a:xfrm>
              <a:off x="1277" y="131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5" name="Oval 73"/>
            <p:cNvSpPr>
              <a:spLocks/>
            </p:cNvSpPr>
            <p:nvPr/>
          </p:nvSpPr>
          <p:spPr bwMode="auto">
            <a:xfrm>
              <a:off x="2519" y="98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6" name="Oval 74"/>
            <p:cNvSpPr>
              <a:spLocks/>
            </p:cNvSpPr>
            <p:nvPr/>
          </p:nvSpPr>
          <p:spPr bwMode="auto">
            <a:xfrm>
              <a:off x="2558" y="103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7" name="Oval 75"/>
            <p:cNvSpPr>
              <a:spLocks/>
            </p:cNvSpPr>
            <p:nvPr/>
          </p:nvSpPr>
          <p:spPr bwMode="auto">
            <a:xfrm>
              <a:off x="2713" y="736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8" name="Oval 76"/>
            <p:cNvSpPr>
              <a:spLocks/>
            </p:cNvSpPr>
            <p:nvPr/>
          </p:nvSpPr>
          <p:spPr bwMode="auto">
            <a:xfrm>
              <a:off x="2571" y="70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9" name="Oval 77"/>
            <p:cNvSpPr>
              <a:spLocks/>
            </p:cNvSpPr>
            <p:nvPr/>
          </p:nvSpPr>
          <p:spPr bwMode="auto">
            <a:xfrm>
              <a:off x="2302" y="82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0" name="Oval 78"/>
            <p:cNvSpPr>
              <a:spLocks/>
            </p:cNvSpPr>
            <p:nvPr/>
          </p:nvSpPr>
          <p:spPr bwMode="auto">
            <a:xfrm>
              <a:off x="3196" y="109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1" name="Oval 79"/>
            <p:cNvSpPr>
              <a:spLocks/>
            </p:cNvSpPr>
            <p:nvPr/>
          </p:nvSpPr>
          <p:spPr bwMode="auto">
            <a:xfrm>
              <a:off x="3140" y="117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2" name="Oval 80"/>
            <p:cNvSpPr>
              <a:spLocks/>
            </p:cNvSpPr>
            <p:nvPr/>
          </p:nvSpPr>
          <p:spPr bwMode="auto">
            <a:xfrm>
              <a:off x="1834" y="803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3" name="Oval 81"/>
            <p:cNvSpPr>
              <a:spLocks/>
            </p:cNvSpPr>
            <p:nvPr/>
          </p:nvSpPr>
          <p:spPr bwMode="auto">
            <a:xfrm>
              <a:off x="2057" y="854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4" name="Oval 82"/>
            <p:cNvSpPr>
              <a:spLocks/>
            </p:cNvSpPr>
            <p:nvPr/>
          </p:nvSpPr>
          <p:spPr bwMode="auto">
            <a:xfrm>
              <a:off x="2035" y="798"/>
              <a:ext cx="75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5" name="Oval 83"/>
            <p:cNvSpPr>
              <a:spLocks/>
            </p:cNvSpPr>
            <p:nvPr/>
          </p:nvSpPr>
          <p:spPr bwMode="auto">
            <a:xfrm>
              <a:off x="2395" y="759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6" name="Oval 84"/>
            <p:cNvSpPr>
              <a:spLocks/>
            </p:cNvSpPr>
            <p:nvPr/>
          </p:nvSpPr>
          <p:spPr bwMode="auto">
            <a:xfrm>
              <a:off x="2206" y="766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7" name="Oval 85"/>
            <p:cNvSpPr>
              <a:spLocks/>
            </p:cNvSpPr>
            <p:nvPr/>
          </p:nvSpPr>
          <p:spPr bwMode="auto">
            <a:xfrm>
              <a:off x="2149" y="839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8" name="Oval 86"/>
            <p:cNvSpPr>
              <a:spLocks/>
            </p:cNvSpPr>
            <p:nvPr/>
          </p:nvSpPr>
          <p:spPr bwMode="auto">
            <a:xfrm>
              <a:off x="1203" y="114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9" name="Oval 87"/>
            <p:cNvSpPr>
              <a:spLocks/>
            </p:cNvSpPr>
            <p:nvPr/>
          </p:nvSpPr>
          <p:spPr bwMode="auto">
            <a:xfrm>
              <a:off x="1227" y="119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0" name="Oval 88"/>
            <p:cNvSpPr>
              <a:spLocks/>
            </p:cNvSpPr>
            <p:nvPr/>
          </p:nvSpPr>
          <p:spPr bwMode="auto">
            <a:xfrm>
              <a:off x="1247" y="124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1" name="Oval 89"/>
            <p:cNvSpPr>
              <a:spLocks/>
            </p:cNvSpPr>
            <p:nvPr/>
          </p:nvSpPr>
          <p:spPr bwMode="auto">
            <a:xfrm>
              <a:off x="984" y="1181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2" name="Oval 90"/>
            <p:cNvSpPr>
              <a:spLocks/>
            </p:cNvSpPr>
            <p:nvPr/>
          </p:nvSpPr>
          <p:spPr bwMode="auto">
            <a:xfrm>
              <a:off x="1011" y="138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3" name="Oval 91"/>
            <p:cNvSpPr>
              <a:spLocks/>
            </p:cNvSpPr>
            <p:nvPr/>
          </p:nvSpPr>
          <p:spPr bwMode="auto">
            <a:xfrm>
              <a:off x="1968" y="187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4" name="Oval 92"/>
            <p:cNvSpPr>
              <a:spLocks/>
            </p:cNvSpPr>
            <p:nvPr/>
          </p:nvSpPr>
          <p:spPr bwMode="auto">
            <a:xfrm>
              <a:off x="689" y="1252"/>
              <a:ext cx="75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5" name="Oval 93"/>
            <p:cNvSpPr>
              <a:spLocks/>
            </p:cNvSpPr>
            <p:nvPr/>
          </p:nvSpPr>
          <p:spPr bwMode="auto">
            <a:xfrm>
              <a:off x="1002" y="127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6" name="Oval 94"/>
            <p:cNvSpPr>
              <a:spLocks/>
            </p:cNvSpPr>
            <p:nvPr/>
          </p:nvSpPr>
          <p:spPr bwMode="auto">
            <a:xfrm>
              <a:off x="1790" y="55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7" name="Oval 95"/>
            <p:cNvSpPr>
              <a:spLocks/>
            </p:cNvSpPr>
            <p:nvPr/>
          </p:nvSpPr>
          <p:spPr bwMode="auto">
            <a:xfrm>
              <a:off x="919" y="147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8" name="Oval 96"/>
            <p:cNvSpPr>
              <a:spLocks/>
            </p:cNvSpPr>
            <p:nvPr/>
          </p:nvSpPr>
          <p:spPr bwMode="auto">
            <a:xfrm>
              <a:off x="840" y="139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9" name="Oval 97"/>
            <p:cNvSpPr>
              <a:spLocks/>
            </p:cNvSpPr>
            <p:nvPr/>
          </p:nvSpPr>
          <p:spPr bwMode="auto">
            <a:xfrm>
              <a:off x="807" y="132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0" name="Oval 98"/>
            <p:cNvSpPr>
              <a:spLocks/>
            </p:cNvSpPr>
            <p:nvPr/>
          </p:nvSpPr>
          <p:spPr bwMode="auto">
            <a:xfrm>
              <a:off x="519" y="117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1" name="Oval 99"/>
            <p:cNvSpPr>
              <a:spLocks/>
            </p:cNvSpPr>
            <p:nvPr/>
          </p:nvSpPr>
          <p:spPr bwMode="auto">
            <a:xfrm>
              <a:off x="704" y="901"/>
              <a:ext cx="75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2" name="Oval 100"/>
            <p:cNvSpPr>
              <a:spLocks/>
            </p:cNvSpPr>
            <p:nvPr/>
          </p:nvSpPr>
          <p:spPr bwMode="auto">
            <a:xfrm>
              <a:off x="854" y="1046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3" name="Oval 101"/>
            <p:cNvSpPr>
              <a:spLocks/>
            </p:cNvSpPr>
            <p:nvPr/>
          </p:nvSpPr>
          <p:spPr bwMode="auto">
            <a:xfrm>
              <a:off x="816" y="119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4" name="Oval 102"/>
            <p:cNvSpPr>
              <a:spLocks/>
            </p:cNvSpPr>
            <p:nvPr/>
          </p:nvSpPr>
          <p:spPr bwMode="auto">
            <a:xfrm>
              <a:off x="977" y="88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5" name="Oval 103"/>
            <p:cNvSpPr>
              <a:spLocks/>
            </p:cNvSpPr>
            <p:nvPr/>
          </p:nvSpPr>
          <p:spPr bwMode="auto">
            <a:xfrm>
              <a:off x="891" y="168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6" name="Oval 104"/>
            <p:cNvSpPr>
              <a:spLocks/>
            </p:cNvSpPr>
            <p:nvPr/>
          </p:nvSpPr>
          <p:spPr bwMode="auto">
            <a:xfrm>
              <a:off x="1182" y="1083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7" name="Oval 105"/>
            <p:cNvSpPr>
              <a:spLocks/>
            </p:cNvSpPr>
            <p:nvPr/>
          </p:nvSpPr>
          <p:spPr bwMode="auto">
            <a:xfrm>
              <a:off x="1157" y="104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8" name="Oval 106"/>
            <p:cNvSpPr>
              <a:spLocks/>
            </p:cNvSpPr>
            <p:nvPr/>
          </p:nvSpPr>
          <p:spPr bwMode="auto">
            <a:xfrm>
              <a:off x="1225" y="95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9" name="Oval 107"/>
            <p:cNvSpPr>
              <a:spLocks/>
            </p:cNvSpPr>
            <p:nvPr/>
          </p:nvSpPr>
          <p:spPr bwMode="auto">
            <a:xfrm>
              <a:off x="1039" y="60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0" name="Oval 108"/>
            <p:cNvSpPr>
              <a:spLocks/>
            </p:cNvSpPr>
            <p:nvPr/>
          </p:nvSpPr>
          <p:spPr bwMode="auto">
            <a:xfrm>
              <a:off x="1640" y="90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1" name="Oval 109"/>
            <p:cNvSpPr>
              <a:spLocks/>
            </p:cNvSpPr>
            <p:nvPr/>
          </p:nvSpPr>
          <p:spPr bwMode="auto">
            <a:xfrm>
              <a:off x="1646" y="83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2" name="Oval 110"/>
            <p:cNvSpPr>
              <a:spLocks/>
            </p:cNvSpPr>
            <p:nvPr/>
          </p:nvSpPr>
          <p:spPr bwMode="auto">
            <a:xfrm>
              <a:off x="1624" y="76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3" name="Oval 111"/>
            <p:cNvSpPr>
              <a:spLocks/>
            </p:cNvSpPr>
            <p:nvPr/>
          </p:nvSpPr>
          <p:spPr bwMode="auto">
            <a:xfrm>
              <a:off x="1775" y="70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4" name="Oval 112"/>
            <p:cNvSpPr>
              <a:spLocks/>
            </p:cNvSpPr>
            <p:nvPr/>
          </p:nvSpPr>
          <p:spPr bwMode="auto">
            <a:xfrm>
              <a:off x="1896" y="87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5" name="Oval 113"/>
            <p:cNvSpPr>
              <a:spLocks/>
            </p:cNvSpPr>
            <p:nvPr/>
          </p:nvSpPr>
          <p:spPr bwMode="auto">
            <a:xfrm>
              <a:off x="476" y="98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6" name="Oval 114"/>
            <p:cNvSpPr>
              <a:spLocks/>
            </p:cNvSpPr>
            <p:nvPr/>
          </p:nvSpPr>
          <p:spPr bwMode="auto">
            <a:xfrm>
              <a:off x="1411" y="60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7" name="Oval 115"/>
            <p:cNvSpPr>
              <a:spLocks/>
            </p:cNvSpPr>
            <p:nvPr/>
          </p:nvSpPr>
          <p:spPr bwMode="auto">
            <a:xfrm>
              <a:off x="525" y="87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8" name="Oval 116"/>
            <p:cNvSpPr>
              <a:spLocks/>
            </p:cNvSpPr>
            <p:nvPr/>
          </p:nvSpPr>
          <p:spPr bwMode="auto">
            <a:xfrm>
              <a:off x="937" y="75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9" name="Oval 117"/>
            <p:cNvSpPr>
              <a:spLocks/>
            </p:cNvSpPr>
            <p:nvPr/>
          </p:nvSpPr>
          <p:spPr bwMode="auto">
            <a:xfrm>
              <a:off x="1785" y="62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0" name="Oval 118"/>
            <p:cNvSpPr>
              <a:spLocks/>
            </p:cNvSpPr>
            <p:nvPr/>
          </p:nvSpPr>
          <p:spPr bwMode="auto">
            <a:xfrm>
              <a:off x="1993" y="54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1" name="Oval 119"/>
            <p:cNvSpPr>
              <a:spLocks/>
            </p:cNvSpPr>
            <p:nvPr/>
          </p:nvSpPr>
          <p:spPr bwMode="auto">
            <a:xfrm>
              <a:off x="2570" y="633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2" name="Oval 120"/>
            <p:cNvSpPr>
              <a:spLocks/>
            </p:cNvSpPr>
            <p:nvPr/>
          </p:nvSpPr>
          <p:spPr bwMode="auto">
            <a:xfrm>
              <a:off x="2989" y="52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3" name="Oval 121"/>
            <p:cNvSpPr>
              <a:spLocks/>
            </p:cNvSpPr>
            <p:nvPr/>
          </p:nvSpPr>
          <p:spPr bwMode="auto">
            <a:xfrm>
              <a:off x="2682" y="503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4" name="Oval 122"/>
            <p:cNvSpPr>
              <a:spLocks/>
            </p:cNvSpPr>
            <p:nvPr/>
          </p:nvSpPr>
          <p:spPr bwMode="auto">
            <a:xfrm>
              <a:off x="2218" y="662"/>
              <a:ext cx="74" cy="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5" name="Oval 123"/>
            <p:cNvSpPr>
              <a:spLocks/>
            </p:cNvSpPr>
            <p:nvPr/>
          </p:nvSpPr>
          <p:spPr bwMode="auto">
            <a:xfrm>
              <a:off x="272" y="1781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6" name="Oval 124"/>
            <p:cNvSpPr>
              <a:spLocks/>
            </p:cNvSpPr>
            <p:nvPr/>
          </p:nvSpPr>
          <p:spPr bwMode="auto">
            <a:xfrm>
              <a:off x="567" y="170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7" name="Oval 125"/>
            <p:cNvSpPr>
              <a:spLocks/>
            </p:cNvSpPr>
            <p:nvPr/>
          </p:nvSpPr>
          <p:spPr bwMode="auto">
            <a:xfrm>
              <a:off x="386" y="123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8" name="Oval 126"/>
            <p:cNvSpPr>
              <a:spLocks/>
            </p:cNvSpPr>
            <p:nvPr/>
          </p:nvSpPr>
          <p:spPr bwMode="auto">
            <a:xfrm>
              <a:off x="2525" y="563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9" name="Oval 127"/>
            <p:cNvSpPr>
              <a:spLocks/>
            </p:cNvSpPr>
            <p:nvPr/>
          </p:nvSpPr>
          <p:spPr bwMode="auto">
            <a:xfrm>
              <a:off x="2979" y="70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0" name="Oval 128"/>
            <p:cNvSpPr>
              <a:spLocks/>
            </p:cNvSpPr>
            <p:nvPr/>
          </p:nvSpPr>
          <p:spPr bwMode="auto">
            <a:xfrm>
              <a:off x="3128" y="80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1" name="Oval 129"/>
            <p:cNvSpPr>
              <a:spLocks/>
            </p:cNvSpPr>
            <p:nvPr/>
          </p:nvSpPr>
          <p:spPr bwMode="auto">
            <a:xfrm>
              <a:off x="3726" y="1046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2" name="Oval 130"/>
            <p:cNvSpPr>
              <a:spLocks/>
            </p:cNvSpPr>
            <p:nvPr/>
          </p:nvSpPr>
          <p:spPr bwMode="auto">
            <a:xfrm>
              <a:off x="4167" y="101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3" name="Oval 131"/>
            <p:cNvSpPr>
              <a:spLocks/>
            </p:cNvSpPr>
            <p:nvPr/>
          </p:nvSpPr>
          <p:spPr bwMode="auto">
            <a:xfrm>
              <a:off x="3303" y="488"/>
              <a:ext cx="75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4" name="Oval 132"/>
            <p:cNvSpPr>
              <a:spLocks/>
            </p:cNvSpPr>
            <p:nvPr/>
          </p:nvSpPr>
          <p:spPr bwMode="auto">
            <a:xfrm>
              <a:off x="865" y="2011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5" name="Oval 133"/>
            <p:cNvSpPr>
              <a:spLocks/>
            </p:cNvSpPr>
            <p:nvPr/>
          </p:nvSpPr>
          <p:spPr bwMode="auto">
            <a:xfrm>
              <a:off x="304" y="2398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6" name="Oval 134"/>
            <p:cNvSpPr>
              <a:spLocks/>
            </p:cNvSpPr>
            <p:nvPr/>
          </p:nvSpPr>
          <p:spPr bwMode="auto">
            <a:xfrm>
              <a:off x="4015" y="140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7" name="Oval 135"/>
            <p:cNvSpPr>
              <a:spLocks/>
            </p:cNvSpPr>
            <p:nvPr/>
          </p:nvSpPr>
          <p:spPr bwMode="auto">
            <a:xfrm>
              <a:off x="26" y="115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8" name="Oval 136"/>
            <p:cNvSpPr>
              <a:spLocks/>
            </p:cNvSpPr>
            <p:nvPr/>
          </p:nvSpPr>
          <p:spPr bwMode="auto">
            <a:xfrm>
              <a:off x="491" y="1364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9" name="Oval 137"/>
            <p:cNvSpPr>
              <a:spLocks/>
            </p:cNvSpPr>
            <p:nvPr/>
          </p:nvSpPr>
          <p:spPr bwMode="auto">
            <a:xfrm>
              <a:off x="211" y="143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0" name="Oval 138"/>
            <p:cNvSpPr>
              <a:spLocks/>
            </p:cNvSpPr>
            <p:nvPr/>
          </p:nvSpPr>
          <p:spPr bwMode="auto">
            <a:xfrm>
              <a:off x="1426" y="777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1" name="Oval 139"/>
            <p:cNvSpPr>
              <a:spLocks/>
            </p:cNvSpPr>
            <p:nvPr/>
          </p:nvSpPr>
          <p:spPr bwMode="auto">
            <a:xfrm>
              <a:off x="1103" y="740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2" name="Oval 140"/>
            <p:cNvSpPr>
              <a:spLocks/>
            </p:cNvSpPr>
            <p:nvPr/>
          </p:nvSpPr>
          <p:spPr bwMode="auto">
            <a:xfrm>
              <a:off x="34" y="716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3" name="Oval 141"/>
            <p:cNvSpPr>
              <a:spLocks/>
            </p:cNvSpPr>
            <p:nvPr/>
          </p:nvSpPr>
          <p:spPr bwMode="auto">
            <a:xfrm>
              <a:off x="519" y="638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4" name="Oval 142"/>
            <p:cNvSpPr>
              <a:spLocks/>
            </p:cNvSpPr>
            <p:nvPr/>
          </p:nvSpPr>
          <p:spPr bwMode="auto">
            <a:xfrm>
              <a:off x="4036" y="2007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5" name="Oval 143"/>
            <p:cNvSpPr>
              <a:spLocks/>
            </p:cNvSpPr>
            <p:nvPr/>
          </p:nvSpPr>
          <p:spPr bwMode="auto">
            <a:xfrm>
              <a:off x="3602" y="845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6" name="Oval 144"/>
            <p:cNvSpPr>
              <a:spLocks/>
            </p:cNvSpPr>
            <p:nvPr/>
          </p:nvSpPr>
          <p:spPr bwMode="auto">
            <a:xfrm>
              <a:off x="3453" y="600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7" name="Oval 145"/>
            <p:cNvSpPr>
              <a:spLocks/>
            </p:cNvSpPr>
            <p:nvPr/>
          </p:nvSpPr>
          <p:spPr bwMode="auto">
            <a:xfrm>
              <a:off x="2565" y="190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8" name="Oval 146"/>
            <p:cNvSpPr>
              <a:spLocks/>
            </p:cNvSpPr>
            <p:nvPr/>
          </p:nvSpPr>
          <p:spPr bwMode="auto">
            <a:xfrm>
              <a:off x="3966" y="65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9" name="Oval 147"/>
            <p:cNvSpPr>
              <a:spLocks/>
            </p:cNvSpPr>
            <p:nvPr/>
          </p:nvSpPr>
          <p:spPr bwMode="auto">
            <a:xfrm>
              <a:off x="2348" y="1723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0" name="Oval 148"/>
            <p:cNvSpPr>
              <a:spLocks/>
            </p:cNvSpPr>
            <p:nvPr/>
          </p:nvSpPr>
          <p:spPr bwMode="auto">
            <a:xfrm>
              <a:off x="3749" y="47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1" name="Oval 149"/>
            <p:cNvSpPr>
              <a:spLocks/>
            </p:cNvSpPr>
            <p:nvPr/>
          </p:nvSpPr>
          <p:spPr bwMode="auto">
            <a:xfrm>
              <a:off x="331" y="2033"/>
              <a:ext cx="74" cy="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2" name="Oval 150"/>
            <p:cNvSpPr>
              <a:spLocks/>
            </p:cNvSpPr>
            <p:nvPr/>
          </p:nvSpPr>
          <p:spPr bwMode="auto">
            <a:xfrm>
              <a:off x="312" y="259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3" name="Oval 151"/>
            <p:cNvSpPr>
              <a:spLocks/>
            </p:cNvSpPr>
            <p:nvPr/>
          </p:nvSpPr>
          <p:spPr bwMode="auto">
            <a:xfrm>
              <a:off x="531" y="2495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4" name="Oval 152"/>
            <p:cNvSpPr>
              <a:spLocks/>
            </p:cNvSpPr>
            <p:nvPr/>
          </p:nvSpPr>
          <p:spPr bwMode="auto">
            <a:xfrm>
              <a:off x="946" y="2254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5" name="Oval 153"/>
            <p:cNvSpPr>
              <a:spLocks/>
            </p:cNvSpPr>
            <p:nvPr/>
          </p:nvSpPr>
          <p:spPr bwMode="auto">
            <a:xfrm>
              <a:off x="3360" y="1629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6" name="Oval 154"/>
            <p:cNvSpPr>
              <a:spLocks/>
            </p:cNvSpPr>
            <p:nvPr/>
          </p:nvSpPr>
          <p:spPr bwMode="auto">
            <a:xfrm>
              <a:off x="2131" y="548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7" name="Oval 155"/>
            <p:cNvSpPr>
              <a:spLocks/>
            </p:cNvSpPr>
            <p:nvPr/>
          </p:nvSpPr>
          <p:spPr bwMode="auto">
            <a:xfrm>
              <a:off x="774" y="626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8" name="Oval 156"/>
            <p:cNvSpPr>
              <a:spLocks/>
            </p:cNvSpPr>
            <p:nvPr/>
          </p:nvSpPr>
          <p:spPr bwMode="auto">
            <a:xfrm>
              <a:off x="912" y="623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9" name="Oval 157"/>
            <p:cNvSpPr>
              <a:spLocks/>
            </p:cNvSpPr>
            <p:nvPr/>
          </p:nvSpPr>
          <p:spPr bwMode="auto">
            <a:xfrm>
              <a:off x="3490" y="942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40" name="Oval 158"/>
            <p:cNvSpPr>
              <a:spLocks/>
            </p:cNvSpPr>
            <p:nvPr/>
          </p:nvSpPr>
          <p:spPr bwMode="auto">
            <a:xfrm>
              <a:off x="3075" y="604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41" name="Oval 159"/>
            <p:cNvSpPr>
              <a:spLocks/>
            </p:cNvSpPr>
            <p:nvPr/>
          </p:nvSpPr>
          <p:spPr bwMode="auto">
            <a:xfrm>
              <a:off x="4084" y="722"/>
              <a:ext cx="74" cy="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42" name="Oval 160"/>
            <p:cNvSpPr>
              <a:spLocks/>
            </p:cNvSpPr>
            <p:nvPr/>
          </p:nvSpPr>
          <p:spPr bwMode="auto">
            <a:xfrm>
              <a:off x="2836" y="859"/>
              <a:ext cx="74" cy="3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9383" name="Rectangle 161"/>
          <p:cNvSpPr>
            <a:spLocks/>
          </p:cNvSpPr>
          <p:nvPr/>
        </p:nvSpPr>
        <p:spPr bwMode="auto">
          <a:xfrm>
            <a:off x="4495800" y="228600"/>
            <a:ext cx="43116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Array of 175 Outriggers</a:t>
            </a:r>
          </a:p>
        </p:txBody>
      </p:sp>
      <p:sp>
        <p:nvSpPr>
          <p:cNvPr id="229384" name="Rectangle 162"/>
          <p:cNvSpPr>
            <a:spLocks/>
          </p:cNvSpPr>
          <p:nvPr/>
        </p:nvSpPr>
        <p:spPr bwMode="auto">
          <a:xfrm>
            <a:off x="0" y="1014413"/>
            <a:ext cx="2590800" cy="1806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9385" name="Picture 1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775" y="4597400"/>
            <a:ext cx="251618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6" name="Rectangle 164"/>
          <p:cNvSpPr>
            <a:spLocks/>
          </p:cNvSpPr>
          <p:nvPr/>
        </p:nvSpPr>
        <p:spPr bwMode="auto">
          <a:xfrm>
            <a:off x="688975" y="5273675"/>
            <a:ext cx="16732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8’ dia. x 3’ deep</a:t>
            </a:r>
          </a:p>
        </p:txBody>
      </p:sp>
      <p:pic>
        <p:nvPicPr>
          <p:cNvPr id="229387" name="Picture 1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3434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3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30404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30405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6" name="Rectangle 5"/>
          <p:cNvSpPr>
            <a:spLocks/>
          </p:cNvSpPr>
          <p:nvPr/>
        </p:nvSpPr>
        <p:spPr bwMode="auto">
          <a:xfrm>
            <a:off x="152400" y="609600"/>
            <a:ext cx="2362200" cy="4724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</a:t>
            </a:r>
            <a:endParaRPr lang="en-US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Operations</a:t>
            </a:r>
            <a:endParaRPr lang="en-US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2000-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2004</a:t>
            </a:r>
            <a:endParaRPr lang="en-US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Pond Only</a:t>
            </a:r>
            <a:endParaRPr lang="en-US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2004-2008</a:t>
            </a:r>
            <a:endParaRPr lang="en-US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Full Detector</a:t>
            </a:r>
          </a:p>
          <a:p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Operations Ended in May 2008</a:t>
            </a:r>
          </a:p>
        </p:txBody>
      </p:sp>
      <p:pic>
        <p:nvPicPr>
          <p:cNvPr id="23040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0"/>
            <a:ext cx="4649788" cy="613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7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31428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31429" name="Picture 4"/>
          <p:cNvPicPr>
            <a:picLocks noChangeAspect="1" noChangeArrowheads="1"/>
          </p:cNvPicPr>
          <p:nvPr/>
        </p:nvPicPr>
        <p:blipFill>
          <a:blip r:embed="rId4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1179513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Background Rejection in Milagro</a:t>
            </a:r>
          </a:p>
        </p:txBody>
      </p:sp>
      <p:grpSp>
        <p:nvGrpSpPr>
          <p:cNvPr id="231431" name="Group 6"/>
          <p:cNvGrpSpPr>
            <a:grpSpLocks/>
          </p:cNvGrpSpPr>
          <p:nvPr/>
        </p:nvGrpSpPr>
        <p:grpSpPr bwMode="auto">
          <a:xfrm>
            <a:off x="4572000" y="684213"/>
            <a:ext cx="4264025" cy="2749550"/>
            <a:chOff x="0" y="0"/>
            <a:chExt cx="2686" cy="1732"/>
          </a:xfrm>
        </p:grpSpPr>
        <p:pic>
          <p:nvPicPr>
            <p:cNvPr id="23144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"/>
              <a:ext cx="1312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444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74" y="3"/>
              <a:ext cx="1312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1445" name="Rectangle 9"/>
            <p:cNvSpPr>
              <a:spLocks/>
            </p:cNvSpPr>
            <p:nvPr/>
          </p:nvSpPr>
          <p:spPr bwMode="auto">
            <a:xfrm>
              <a:off x="291" y="0"/>
              <a:ext cx="74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marL="266700" indent="-266700" algn="l">
                <a:spcBef>
                  <a:spcPts val="500"/>
                </a:spcBef>
              </a:pPr>
              <a:r>
                <a:rPr lang="en-US" sz="9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Proton MC</a:t>
              </a:r>
            </a:p>
          </p:txBody>
        </p:sp>
        <p:sp>
          <p:nvSpPr>
            <p:cNvPr id="231446" name="Rectangle 10"/>
            <p:cNvSpPr>
              <a:spLocks/>
            </p:cNvSpPr>
            <p:nvPr/>
          </p:nvSpPr>
          <p:spPr bwMode="auto">
            <a:xfrm>
              <a:off x="1675" y="6"/>
              <a:ext cx="74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marL="266700" indent="-266700" algn="l">
                <a:spcBef>
                  <a:spcPts val="500"/>
                </a:spcBef>
              </a:pPr>
              <a:r>
                <a:rPr lang="en-US" sz="9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Proton MC</a:t>
              </a:r>
            </a:p>
          </p:txBody>
        </p:sp>
      </p:grpSp>
      <p:grpSp>
        <p:nvGrpSpPr>
          <p:cNvPr id="231432" name="Group 11"/>
          <p:cNvGrpSpPr>
            <a:grpSpLocks/>
          </p:cNvGrpSpPr>
          <p:nvPr/>
        </p:nvGrpSpPr>
        <p:grpSpPr bwMode="auto">
          <a:xfrm>
            <a:off x="4572000" y="3276600"/>
            <a:ext cx="4264025" cy="2895600"/>
            <a:chOff x="0" y="0"/>
            <a:chExt cx="2686" cy="1824"/>
          </a:xfrm>
        </p:grpSpPr>
        <p:pic>
          <p:nvPicPr>
            <p:cNvPr id="231439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1312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440" name="Picture 1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74" y="0"/>
              <a:ext cx="1312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1441" name="Rectangle 14"/>
            <p:cNvSpPr>
              <a:spLocks/>
            </p:cNvSpPr>
            <p:nvPr/>
          </p:nvSpPr>
          <p:spPr bwMode="auto">
            <a:xfrm>
              <a:off x="326" y="3"/>
              <a:ext cx="67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marL="266700" indent="-266700">
                <a:spcBef>
                  <a:spcPts val="500"/>
                </a:spcBef>
              </a:pPr>
              <a:r>
                <a:rPr lang="en-US" sz="9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Data</a:t>
              </a:r>
            </a:p>
          </p:txBody>
        </p:sp>
        <p:sp>
          <p:nvSpPr>
            <p:cNvPr id="231442" name="Rectangle 15"/>
            <p:cNvSpPr>
              <a:spLocks/>
            </p:cNvSpPr>
            <p:nvPr/>
          </p:nvSpPr>
          <p:spPr bwMode="auto">
            <a:xfrm>
              <a:off x="1722" y="3"/>
              <a:ext cx="67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marL="266700" indent="-266700">
                <a:spcBef>
                  <a:spcPts val="500"/>
                </a:spcBef>
              </a:pPr>
              <a:r>
                <a:rPr lang="en-US" sz="9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Data</a:t>
              </a:r>
            </a:p>
          </p:txBody>
        </p:sp>
      </p:grpSp>
      <p:grpSp>
        <p:nvGrpSpPr>
          <p:cNvPr id="231433" name="Group 16"/>
          <p:cNvGrpSpPr>
            <a:grpSpLocks/>
          </p:cNvGrpSpPr>
          <p:nvPr/>
        </p:nvGrpSpPr>
        <p:grpSpPr bwMode="auto">
          <a:xfrm>
            <a:off x="152400" y="3276600"/>
            <a:ext cx="4110038" cy="2895600"/>
            <a:chOff x="0" y="0"/>
            <a:chExt cx="2589" cy="1824"/>
          </a:xfrm>
        </p:grpSpPr>
        <p:pic>
          <p:nvPicPr>
            <p:cNvPr id="231435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1264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436" name="Picture 1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325" y="0"/>
              <a:ext cx="1264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1437" name="Rectangle 19"/>
            <p:cNvSpPr>
              <a:spLocks/>
            </p:cNvSpPr>
            <p:nvPr/>
          </p:nvSpPr>
          <p:spPr bwMode="auto">
            <a:xfrm>
              <a:off x="385" y="8"/>
              <a:ext cx="5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marL="266700" indent="-266700">
                <a:spcBef>
                  <a:spcPts val="500"/>
                </a:spcBef>
              </a:pPr>
              <a:r>
                <a:rPr lang="en-US" sz="90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9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MC</a:t>
              </a:r>
            </a:p>
          </p:txBody>
        </p:sp>
        <p:sp>
          <p:nvSpPr>
            <p:cNvPr id="231438" name="Rectangle 20"/>
            <p:cNvSpPr>
              <a:spLocks/>
            </p:cNvSpPr>
            <p:nvPr/>
          </p:nvSpPr>
          <p:spPr bwMode="auto">
            <a:xfrm>
              <a:off x="1719" y="2"/>
              <a:ext cx="5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marL="266700" indent="-266700">
                <a:spcBef>
                  <a:spcPts val="500"/>
                </a:spcBef>
              </a:pPr>
              <a:r>
                <a:rPr lang="en-US" sz="90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9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MC</a:t>
              </a:r>
            </a:p>
          </p:txBody>
        </p:sp>
      </p:grpSp>
      <p:sp>
        <p:nvSpPr>
          <p:cNvPr id="231434" name="Rectangle 21"/>
          <p:cNvSpPr>
            <a:spLocks/>
          </p:cNvSpPr>
          <p:nvPr/>
        </p:nvSpPr>
        <p:spPr bwMode="auto">
          <a:xfrm>
            <a:off x="323850" y="1524000"/>
            <a:ext cx="4064000" cy="1397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Use bottom layer of Milagro to detect penetrating particles (primarily muons) which are more prevalent in cosmic-ray (hadronic) showers than gamma-ray (electromagnetic) showers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43793"/>
            <a:ext cx="8229600" cy="307777"/>
          </a:xfrm>
          <a:ln/>
        </p:spPr>
        <p:txBody>
          <a:bodyPr lIns="0" tIns="0" rIns="0" bIns="0">
            <a:spAutoFit/>
          </a:bodyPr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b="1">
                <a:solidFill>
                  <a:srgbClr val="0000FF"/>
                </a:solidFill>
              </a:rPr>
              <a:t>Background Rejection</a:t>
            </a:r>
          </a:p>
        </p:txBody>
      </p:sp>
      <p:sp>
        <p:nvSpPr>
          <p:cNvPr id="747524" name="Line 4"/>
          <p:cNvSpPr>
            <a:spLocks noChangeShapeType="1"/>
          </p:cNvSpPr>
          <p:nvPr/>
        </p:nvSpPr>
        <p:spPr bwMode="auto">
          <a:xfrm>
            <a:off x="414338" y="819150"/>
            <a:ext cx="6013450" cy="1588"/>
          </a:xfrm>
          <a:prstGeom prst="line">
            <a:avLst/>
          </a:prstGeom>
          <a:noFill/>
          <a:ln w="18360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47533" name="Rectangle 13"/>
          <p:cNvSpPr>
            <a:spLocks noChangeArrowheads="1"/>
          </p:cNvSpPr>
          <p:nvPr/>
        </p:nvSpPr>
        <p:spPr bwMode="auto">
          <a:xfrm>
            <a:off x="3192463" y="827088"/>
            <a:ext cx="167510" cy="37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l" defTabSz="828675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2"/>
              <a:buNone/>
            </a:pPr>
            <a:endParaRPr lang="en-US" sz="2000">
              <a:ea typeface="Arial" charset="0"/>
              <a:cs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7575" y="936625"/>
            <a:ext cx="7808913" cy="5353050"/>
            <a:chOff x="3461" y="2421"/>
            <a:chExt cx="2056" cy="1543"/>
          </a:xfrm>
        </p:grpSpPr>
        <p:pic>
          <p:nvPicPr>
            <p:cNvPr id="747535" name="Picture 15"/>
            <p:cNvPicPr>
              <a:picLocks noChangeAspect="1" noChangeArrowheads="1"/>
            </p:cNvPicPr>
            <p:nvPr/>
          </p:nvPicPr>
          <p:blipFill>
            <a:blip r:embed="rId3">
              <a:lum bright="18000" contrast="78000"/>
            </a:blip>
            <a:srcRect/>
            <a:stretch>
              <a:fillRect/>
            </a:stretch>
          </p:blipFill>
          <p:spPr bwMode="auto">
            <a:xfrm>
              <a:off x="3461" y="2421"/>
              <a:ext cx="2056" cy="1543"/>
            </a:xfrm>
            <a:prstGeom prst="rect">
              <a:avLst/>
            </a:prstGeom>
            <a:noFill/>
            <a:ln w="18415">
              <a:noFill/>
              <a:round/>
              <a:headEnd/>
              <a:tailEnd/>
            </a:ln>
            <a:effectLst/>
          </p:spPr>
        </p:pic>
        <p:sp>
          <p:nvSpPr>
            <p:cNvPr id="747536" name="Line 16"/>
            <p:cNvSpPr>
              <a:spLocks noChangeShapeType="1"/>
            </p:cNvSpPr>
            <p:nvPr/>
          </p:nvSpPr>
          <p:spPr bwMode="auto">
            <a:xfrm flipV="1">
              <a:off x="4221" y="2612"/>
              <a:ext cx="1" cy="1177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47537" name="Line 17"/>
            <p:cNvSpPr>
              <a:spLocks noChangeShapeType="1"/>
            </p:cNvSpPr>
            <p:nvPr/>
          </p:nvSpPr>
          <p:spPr bwMode="auto">
            <a:xfrm>
              <a:off x="4221" y="2874"/>
              <a:ext cx="220" cy="1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5024438" y="2693988"/>
            <a:ext cx="169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3333FF"/>
                </a:solidFill>
              </a:rPr>
              <a:t>Gamma MC</a:t>
            </a:r>
            <a:endParaRPr lang="en-US" sz="2000"/>
          </a:p>
        </p:txBody>
      </p:sp>
      <p:sp>
        <p:nvSpPr>
          <p:cNvPr id="747541" name="Text Box 21"/>
          <p:cNvSpPr txBox="1">
            <a:spLocks noChangeArrowheads="1"/>
          </p:cNvSpPr>
          <p:nvPr/>
        </p:nvSpPr>
        <p:spPr bwMode="auto">
          <a:xfrm>
            <a:off x="4106863" y="3668713"/>
            <a:ext cx="169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0000"/>
                </a:solidFill>
              </a:rPr>
              <a:t>Proton MC</a:t>
            </a:r>
            <a:endParaRPr lang="en-US" sz="2000"/>
          </a:p>
        </p:txBody>
      </p:sp>
      <p:sp>
        <p:nvSpPr>
          <p:cNvPr id="747542" name="Text Box 22"/>
          <p:cNvSpPr txBox="1">
            <a:spLocks noChangeArrowheads="1"/>
          </p:cNvSpPr>
          <p:nvPr/>
        </p:nvSpPr>
        <p:spPr bwMode="auto">
          <a:xfrm>
            <a:off x="3548063" y="4230688"/>
            <a:ext cx="169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2000"/>
              <a:t>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5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33476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33477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47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41288"/>
            <a:ext cx="58547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9" name="Rectangle 6"/>
          <p:cNvSpPr>
            <a:spLocks/>
          </p:cNvSpPr>
          <p:nvPr/>
        </p:nvSpPr>
        <p:spPr bwMode="auto">
          <a:xfrm>
            <a:off x="179388" y="322263"/>
            <a:ext cx="29718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" tIns="25400" rIns="25400" bIns="25400">
            <a:prstTxWarp prst="textNoShape">
              <a:avLst/>
            </a:prstTxWarp>
          </a:bodyPr>
          <a:lstStyle/>
          <a:p>
            <a:pPr algn="l"/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2007, </a:t>
            </a: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 reported our Galactic plane survey based on data collected up to June 2006. 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/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/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Detected 4 sources at &gt;5</a:t>
            </a:r>
            <a:r>
              <a:rPr lang="en-US" sz="2200" dirty="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σ post-trials.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/>
            <a:endParaRPr lang="en-US" sz="2200" dirty="0">
              <a:solidFill>
                <a:schemeClr val="tx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algn="l"/>
            <a:r>
              <a:rPr lang="en-US" sz="2200" dirty="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Detected 4 candidate sources at &gt;4.5σ pre-trials.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/>
            <a:endParaRPr lang="en-US" sz="2200" dirty="0">
              <a:solidFill>
                <a:schemeClr val="tx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algn="l"/>
            <a:r>
              <a:rPr lang="en-US" sz="2200" dirty="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~100,000 trials in Galactic plane, 500,000 in the sky.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34500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34501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2" name="Rectangle 5"/>
          <p:cNvSpPr>
            <a:spLocks/>
          </p:cNvSpPr>
          <p:nvPr/>
        </p:nvSpPr>
        <p:spPr bwMode="auto">
          <a:xfrm>
            <a:off x="776288" y="61913"/>
            <a:ext cx="55118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What has changed since the last</a:t>
            </a:r>
            <a:r>
              <a:rPr lang="en-US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in the last three years?</a:t>
            </a:r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1750" name="Rectangle 6"/>
          <p:cNvSpPr>
            <a:spLocks/>
          </p:cNvSpPr>
          <p:nvPr/>
        </p:nvSpPr>
        <p:spPr bwMode="auto">
          <a:xfrm>
            <a:off x="508000" y="1031875"/>
            <a:ext cx="81407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" tIns="25400" rIns="25400" bIns="25400">
            <a:prstTxWarp prst="textNoShape">
              <a:avLst/>
            </a:prstTxWarp>
          </a:bodyPr>
          <a:lstStyle/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Improved detector simulation.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Improved stability.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Improved 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γ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/hadron separation.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Data binned in 9 energy bins.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Spectrum analysis complete.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Additional year of data added.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~25% increase in sensitivity. 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Analysis “tunable” for various spectral hypotheses.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8575" y="4141788"/>
            <a:ext cx="24066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Rectangle 10"/>
          <p:cNvSpPr>
            <a:spLocks/>
          </p:cNvSpPr>
          <p:nvPr/>
        </p:nvSpPr>
        <p:spPr bwMode="auto">
          <a:xfrm>
            <a:off x="1701800" y="4660900"/>
            <a:ext cx="1570038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Fermi</a:t>
            </a:r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>
            <a:alphaModFix amt="90000"/>
          </a:blip>
          <a:srcRect l="34000" t="12221" r="37999" b="3333"/>
          <a:stretch>
            <a:fillRect/>
          </a:stretch>
        </p:blipFill>
        <p:spPr bwMode="auto">
          <a:xfrm>
            <a:off x="7912100" y="-4800600"/>
            <a:ext cx="1066800" cy="482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utoUpdateAnimBg="0"/>
      <p:bldP spid="3175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413125"/>
            <a:ext cx="8367713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Rectangle 2"/>
          <p:cNvSpPr>
            <a:spLocks/>
          </p:cNvSpPr>
          <p:nvPr/>
        </p:nvSpPr>
        <p:spPr bwMode="auto">
          <a:xfrm>
            <a:off x="7560939" y="6396038"/>
            <a:ext cx="105157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Abdo</a:t>
            </a:r>
            <a:r>
              <a:rPr lang="en-US" sz="1200" dirty="0">
                <a:solidFill>
                  <a:schemeClr val="tx1"/>
                </a:solidFill>
                <a:ea typeface="Gill Sans" charset="0"/>
                <a:cs typeface="Gill Sans" charset="0"/>
              </a:rPr>
              <a:t> et </a:t>
            </a:r>
            <a:r>
              <a:rPr lang="en-US" sz="12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al </a:t>
            </a:r>
            <a:r>
              <a:rPr lang="en-US" sz="1200" dirty="0" err="1" smtClean="0">
                <a:solidFill>
                  <a:schemeClr val="tx1"/>
                </a:solidFill>
                <a:ea typeface="Gill Sans" charset="0"/>
                <a:cs typeface="Gill Sans" charset="0"/>
              </a:rPr>
              <a:t>ApJL</a:t>
            </a:r>
            <a:endParaRPr lang="en-US" dirty="0" smtClean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Apr 2009</a:t>
            </a:r>
            <a:endParaRPr lang="en-US" sz="12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2365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6549" name="Group 4"/>
          <p:cNvGrpSpPr>
            <a:grpSpLocks/>
          </p:cNvGrpSpPr>
          <p:nvPr/>
        </p:nvGrpSpPr>
        <p:grpSpPr bwMode="auto">
          <a:xfrm>
            <a:off x="-6350" y="774700"/>
            <a:ext cx="2171700" cy="2120900"/>
            <a:chOff x="0" y="0"/>
            <a:chExt cx="1368" cy="1336"/>
          </a:xfrm>
        </p:grpSpPr>
        <p:sp>
          <p:nvSpPr>
            <p:cNvPr id="33797" name="AutoShape 5"/>
            <p:cNvSpPr>
              <a:spLocks/>
            </p:cNvSpPr>
            <p:nvPr/>
          </p:nvSpPr>
          <p:spPr bwMode="auto">
            <a:xfrm>
              <a:off x="16" y="0"/>
              <a:ext cx="1352" cy="1336"/>
            </a:xfrm>
            <a:prstGeom prst="roundRect">
              <a:avLst>
                <a:gd name="adj" fmla="val 11375"/>
              </a:avLst>
            </a:prstGeom>
            <a:solidFill>
              <a:schemeClr val="accent1"/>
            </a:solidFill>
            <a:ln w="9525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552" name="Rectangle 6"/>
            <p:cNvSpPr>
              <a:spLocks/>
            </p:cNvSpPr>
            <p:nvPr/>
          </p:nvSpPr>
          <p:spPr bwMode="auto">
            <a:xfrm>
              <a:off x="0" y="99"/>
              <a:ext cx="1342" cy="1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16 </a:t>
              </a:r>
              <a:r>
                <a:rPr lang="en-US" sz="2000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TeV associations out of 34 likely galactic sources in our field of view </a:t>
              </a:r>
            </a:p>
          </p:txBody>
        </p:sp>
      </p:grpSp>
      <p:pic>
        <p:nvPicPr>
          <p:cNvPr id="236550" name="Picture 7"/>
          <p:cNvPicPr>
            <a:picLocks noChangeArrowheads="1"/>
          </p:cNvPicPr>
          <p:nvPr/>
        </p:nvPicPr>
        <p:blipFill>
          <a:blip r:embed="rId4"/>
          <a:srcRect l="2039" t="14064" b="1535"/>
          <a:stretch>
            <a:fillRect/>
          </a:stretch>
        </p:blipFill>
        <p:spPr bwMode="auto">
          <a:xfrm>
            <a:off x="34925" y="6362700"/>
            <a:ext cx="17510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GeV Pulsars are Coincident with TeV sources</a:t>
            </a:r>
          </a:p>
        </p:txBody>
      </p:sp>
      <p:pic>
        <p:nvPicPr>
          <p:cNvPr id="23859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38" y="1073150"/>
            <a:ext cx="2949575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6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5175" y="3567113"/>
            <a:ext cx="303847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7" name="Rectangle 4"/>
          <p:cNvSpPr>
            <a:spLocks/>
          </p:cNvSpPr>
          <p:nvPr/>
        </p:nvSpPr>
        <p:spPr bwMode="auto">
          <a:xfrm>
            <a:off x="3962400" y="1466850"/>
            <a:ext cx="497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688" algn="l"/>
            <a:r>
              <a:rPr lang="en-US" sz="2000">
                <a:solidFill>
                  <a:schemeClr val="tx1"/>
                </a:solidFill>
                <a:ea typeface="Gill Sans" charset="0"/>
                <a:cs typeface="Gill Sans" charset="0"/>
              </a:rPr>
              <a:t>GeV Emission is pulsed &amp; due to rotation axis misaligned with Magnetic Dipole of ~10</a:t>
            </a:r>
            <a:r>
              <a:rPr lang="en-US" sz="2000" baseline="30000">
                <a:solidFill>
                  <a:schemeClr val="tx1"/>
                </a:solidFill>
                <a:ea typeface="Gill Sans" charset="0"/>
                <a:cs typeface="Gill Sans" charset="0"/>
              </a:rPr>
              <a:t>12</a:t>
            </a:r>
            <a:r>
              <a:rPr lang="en-US" sz="2000">
                <a:solidFill>
                  <a:schemeClr val="tx1"/>
                </a:solidFill>
                <a:ea typeface="Gill Sans" charset="0"/>
                <a:cs typeface="Gill Sans" charset="0"/>
              </a:rPr>
              <a:t> G </a:t>
            </a:r>
          </a:p>
        </p:txBody>
      </p:sp>
      <p:sp>
        <p:nvSpPr>
          <p:cNvPr id="238598" name="Rectangle 5"/>
          <p:cNvSpPr>
            <a:spLocks/>
          </p:cNvSpPr>
          <p:nvPr/>
        </p:nvSpPr>
        <p:spPr bwMode="auto">
          <a:xfrm>
            <a:off x="533400" y="4724400"/>
            <a:ext cx="4470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688" algn="l"/>
            <a:r>
              <a:rPr lang="en-US" sz="2000">
                <a:solidFill>
                  <a:schemeClr val="tx1"/>
                </a:solidFill>
                <a:ea typeface="Gill Sans" charset="0"/>
                <a:cs typeface="Gill Sans" charset="0"/>
              </a:rPr>
              <a:t>TeV Emission is produced by particles further accelerated in the shock interacting with the ambient medium. </a:t>
            </a:r>
          </a:p>
        </p:txBody>
      </p:sp>
      <p:sp>
        <p:nvSpPr>
          <p:cNvPr id="238599" name="Line 6"/>
          <p:cNvSpPr>
            <a:spLocks noChangeShapeType="1"/>
          </p:cNvSpPr>
          <p:nvPr/>
        </p:nvSpPr>
        <p:spPr bwMode="auto">
          <a:xfrm flipH="1">
            <a:off x="3962400" y="2286000"/>
            <a:ext cx="11493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0" name="Line 7"/>
          <p:cNvSpPr>
            <a:spLocks noChangeShapeType="1"/>
          </p:cNvSpPr>
          <p:nvPr/>
        </p:nvSpPr>
        <p:spPr bwMode="auto">
          <a:xfrm rot="10800000" flipH="1">
            <a:off x="4572000" y="4724400"/>
            <a:ext cx="1133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Rectangle 8"/>
          <p:cNvSpPr>
            <a:spLocks/>
          </p:cNvSpPr>
          <p:nvPr/>
        </p:nvSpPr>
        <p:spPr bwMode="auto">
          <a:xfrm>
            <a:off x="8534400" y="0"/>
            <a:ext cx="635000" cy="381000"/>
          </a:xfrm>
          <a:prstGeom prst="rect">
            <a:avLst/>
          </a:prstGeom>
          <a:gradFill rotWithShape="0">
            <a:gsLst>
              <a:gs pos="0">
                <a:srgbClr val="A3A3EF"/>
              </a:gs>
              <a:gs pos="100000">
                <a:srgbClr val="2424A8"/>
              </a:gs>
            </a:gsLst>
            <a:lin ang="5400000" scaled="1"/>
          </a:gradFill>
          <a:ln w="9525" cap="flat">
            <a:solidFill>
              <a:srgbClr val="2F2F9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8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688">
              <a:defRPr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Q1</a:t>
            </a:r>
          </a:p>
        </p:txBody>
      </p:sp>
      <p:pic>
        <p:nvPicPr>
          <p:cNvPr id="238602" name="Picture 9"/>
          <p:cNvPicPr>
            <a:picLocks noChangeAspect="1" noChangeArrowheads="1"/>
          </p:cNvPicPr>
          <p:nvPr/>
        </p:nvPicPr>
        <p:blipFill>
          <a:blip r:embed="rId4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/>
          </p:cNvSpPr>
          <p:nvPr/>
        </p:nvSpPr>
        <p:spPr bwMode="auto">
          <a:xfrm>
            <a:off x="2149475" y="3636963"/>
            <a:ext cx="6870700" cy="28194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576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3789363"/>
            <a:ext cx="3673475" cy="2417762"/>
          </a:xfrm>
        </p:spPr>
        <p:txBody>
          <a:bodyPr/>
          <a:lstStyle/>
          <a:p>
            <a:pPr marL="304800" indent="-304800" eaLnBrk="1" hangingPunct="1">
              <a:lnSpc>
                <a:spcPct val="72000"/>
              </a:lnSpc>
              <a:spcBef>
                <a:spcPct val="0"/>
              </a:spcBef>
            </a:pPr>
            <a:r>
              <a:rPr lang="en-US" sz="1800"/>
              <a:t>Associated with MGRO J1908+06, discovered by Milagro and confirmed by HESS and VERITAS (left)</a:t>
            </a:r>
            <a:endParaRPr lang="en-US" sz="2800"/>
          </a:p>
          <a:p>
            <a:pPr marL="304800" indent="-304800" eaLnBrk="1" hangingPunct="1">
              <a:lnSpc>
                <a:spcPct val="72000"/>
              </a:lnSpc>
            </a:pPr>
            <a:r>
              <a:rPr lang="en-US" sz="1800"/>
              <a:t>J1900..0+0356 has no know association (right)</a:t>
            </a:r>
            <a:endParaRPr lang="en-US" sz="2800"/>
          </a:p>
          <a:p>
            <a:pPr marL="304800" indent="-304800" eaLnBrk="1" hangingPunct="1">
              <a:lnSpc>
                <a:spcPct val="72000"/>
              </a:lnSpc>
            </a:pPr>
            <a:r>
              <a:rPr lang="en-US" sz="1800"/>
              <a:t>Milagro detects an excess of 7.4σ and 3.6σ respectively at the location of the Fermi sources.</a:t>
            </a: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rot="10800000" flipH="1">
            <a:off x="2149475" y="914400"/>
            <a:ext cx="427672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6858000" y="914400"/>
            <a:ext cx="214947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245768" name="Picture 7"/>
          <p:cNvPicPr>
            <a:picLocks noChangeAspect="1" noChangeArrowheads="1"/>
          </p:cNvPicPr>
          <p:nvPr/>
        </p:nvPicPr>
        <p:blipFill>
          <a:blip r:embed="rId3"/>
          <a:srcRect l="76685" r="4509" b="50620"/>
          <a:stretch>
            <a:fillRect/>
          </a:stretch>
        </p:blipFill>
        <p:spPr bwMode="auto">
          <a:xfrm>
            <a:off x="2481263" y="3789363"/>
            <a:ext cx="27289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Oval 8"/>
          <p:cNvSpPr>
            <a:spLocks/>
          </p:cNvSpPr>
          <p:nvPr/>
        </p:nvSpPr>
        <p:spPr bwMode="auto">
          <a:xfrm>
            <a:off x="4292600" y="54991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/>
          </p:cNvSpPr>
          <p:nvPr/>
        </p:nvSpPr>
        <p:spPr bwMode="auto">
          <a:xfrm>
            <a:off x="228600" y="44958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5771" name="TextBox 10"/>
          <p:cNvSpPr txBox="1">
            <a:spLocks noChangeArrowheads="1"/>
          </p:cNvSpPr>
          <p:nvPr/>
        </p:nvSpPr>
        <p:spPr bwMode="auto">
          <a:xfrm>
            <a:off x="381000" y="4343400"/>
            <a:ext cx="1325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Previously not </a:t>
            </a:r>
            <a:br>
              <a:rPr lang="en-US" sz="1400" dirty="0"/>
            </a:br>
            <a:r>
              <a:rPr lang="en-US" sz="1400" dirty="0"/>
              <a:t>reported in TeV</a:t>
            </a: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7560939" y="6396038"/>
            <a:ext cx="105157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Abdo</a:t>
            </a:r>
            <a:r>
              <a:rPr lang="en-US" sz="1200" dirty="0">
                <a:solidFill>
                  <a:schemeClr val="tx1"/>
                </a:solidFill>
                <a:ea typeface="Gill Sans" charset="0"/>
                <a:cs typeface="Gill Sans" charset="0"/>
              </a:rPr>
              <a:t> et </a:t>
            </a:r>
            <a:r>
              <a:rPr lang="en-US" sz="12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al </a:t>
            </a:r>
            <a:r>
              <a:rPr lang="en-US" sz="1200" dirty="0" err="1" smtClean="0">
                <a:solidFill>
                  <a:schemeClr val="tx1"/>
                </a:solidFill>
                <a:ea typeface="Gill Sans" charset="0"/>
                <a:cs typeface="Gill Sans" charset="0"/>
              </a:rPr>
              <a:t>ApJL</a:t>
            </a:r>
            <a:endParaRPr lang="en-US" dirty="0" smtClean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Apr 2009</a:t>
            </a:r>
            <a:endParaRPr lang="en-US" sz="12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392238" y="0"/>
            <a:ext cx="7218362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Comparison of Gamma-Ray Detectors </a:t>
            </a:r>
          </a:p>
        </p:txBody>
      </p:sp>
      <p:sp>
        <p:nvSpPr>
          <p:cNvPr id="226307" name="Rectangle 2"/>
          <p:cNvSpPr>
            <a:spLocks/>
          </p:cNvSpPr>
          <p:nvPr/>
        </p:nvSpPr>
        <p:spPr bwMode="auto">
          <a:xfrm>
            <a:off x="6002338" y="1527175"/>
            <a:ext cx="3098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1400" u="sng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Large Aperture/High Duty Cycle</a:t>
            </a: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Milagro, Tibet, ARGO, HAWC</a:t>
            </a:r>
          </a:p>
        </p:txBody>
      </p:sp>
      <p:sp>
        <p:nvSpPr>
          <p:cNvPr id="226308" name="Rectangle 3"/>
          <p:cNvSpPr>
            <a:spLocks/>
          </p:cNvSpPr>
          <p:nvPr/>
        </p:nvSpPr>
        <p:spPr bwMode="auto">
          <a:xfrm>
            <a:off x="6143625" y="4575175"/>
            <a:ext cx="2870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Moderate Area </a:t>
            </a: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Good Background Rejection</a:t>
            </a: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Large Duty Cycle/Large Aperture</a:t>
            </a:r>
          </a:p>
        </p:txBody>
      </p:sp>
      <p:sp>
        <p:nvSpPr>
          <p:cNvPr id="226309" name="Rectangle 4"/>
          <p:cNvSpPr>
            <a:spLocks/>
          </p:cNvSpPr>
          <p:nvPr/>
        </p:nvSpPr>
        <p:spPr bwMode="auto">
          <a:xfrm>
            <a:off x="6200775" y="5480050"/>
            <a:ext cx="289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Unbiased Sky Survey </a:t>
            </a: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Extended sources</a:t>
            </a: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Transients (GRB’s) </a:t>
            </a: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75000"/>
              </a:lnSpc>
              <a:spcBef>
                <a:spcPts val="838"/>
              </a:spcBef>
            </a:pPr>
            <a:r>
              <a:rPr lang="en-US" sz="1400" b="1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Solar physics/space weather</a:t>
            </a:r>
          </a:p>
        </p:txBody>
      </p:sp>
      <p:pic>
        <p:nvPicPr>
          <p:cNvPr id="2263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5025" y="2212975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6311" name="Group 6"/>
          <p:cNvGrpSpPr>
            <a:grpSpLocks/>
          </p:cNvGrpSpPr>
          <p:nvPr/>
        </p:nvGrpSpPr>
        <p:grpSpPr bwMode="auto">
          <a:xfrm>
            <a:off x="190500" y="1487488"/>
            <a:ext cx="3025775" cy="4752975"/>
            <a:chOff x="0" y="0"/>
            <a:chExt cx="1906" cy="2993"/>
          </a:xfrm>
        </p:grpSpPr>
        <p:sp>
          <p:nvSpPr>
            <p:cNvPr id="226317" name="Rectangle 7"/>
            <p:cNvSpPr>
              <a:spLocks/>
            </p:cNvSpPr>
            <p:nvPr/>
          </p:nvSpPr>
          <p:spPr bwMode="auto">
            <a:xfrm>
              <a:off x="229" y="0"/>
              <a:ext cx="142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r>
                <a:rPr lang="en-US" sz="1400" u="sng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Low Energy Threshold</a:t>
              </a:r>
              <a:endPara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EGRET</a:t>
              </a: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/Fermi</a:t>
              </a:r>
              <a:endPara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226318" name="Rectangle 8"/>
            <p:cNvSpPr>
              <a:spLocks/>
            </p:cNvSpPr>
            <p:nvPr/>
          </p:nvSpPr>
          <p:spPr bwMode="auto">
            <a:xfrm>
              <a:off x="50" y="1919"/>
              <a:ext cx="1856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Space-based (Small Area)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“Background Free”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Large Duty Cycle/Large Aperture</a:t>
              </a:r>
            </a:p>
          </p:txBody>
        </p:sp>
        <p:sp>
          <p:nvSpPr>
            <p:cNvPr id="226319" name="Rectangle 9"/>
            <p:cNvSpPr>
              <a:spLocks/>
            </p:cNvSpPr>
            <p:nvPr/>
          </p:nvSpPr>
          <p:spPr bwMode="auto">
            <a:xfrm>
              <a:off x="112" y="2489"/>
              <a:ext cx="1696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Sky Survey (&lt; 10 GeV)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AGN Physics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Transients (GRBs) &lt; 100 GeV</a:t>
              </a:r>
            </a:p>
          </p:txBody>
        </p:sp>
        <p:pic>
          <p:nvPicPr>
            <p:cNvPr id="226320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07"/>
              <a:ext cx="1745" cy="1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6312" name="Group 11"/>
          <p:cNvGrpSpPr>
            <a:grpSpLocks/>
          </p:cNvGrpSpPr>
          <p:nvPr/>
        </p:nvGrpSpPr>
        <p:grpSpPr bwMode="auto">
          <a:xfrm>
            <a:off x="2928938" y="1487488"/>
            <a:ext cx="3556000" cy="4743450"/>
            <a:chOff x="0" y="0"/>
            <a:chExt cx="2240" cy="2988"/>
          </a:xfrm>
        </p:grpSpPr>
        <p:sp>
          <p:nvSpPr>
            <p:cNvPr id="226313" name="Rectangle 12"/>
            <p:cNvSpPr>
              <a:spLocks/>
            </p:cNvSpPr>
            <p:nvPr/>
          </p:nvSpPr>
          <p:spPr bwMode="auto">
            <a:xfrm>
              <a:off x="0" y="0"/>
              <a:ext cx="2240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r>
                <a:rPr lang="en-US" sz="1400" u="sng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High Sensitivity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r>
                <a:rPr lang="en-US"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HESS, MAGIC, VERITAS</a:t>
              </a:r>
            </a:p>
          </p:txBody>
        </p:sp>
        <p:sp>
          <p:nvSpPr>
            <p:cNvPr id="226314" name="Rectangle 13"/>
            <p:cNvSpPr>
              <a:spLocks/>
            </p:cNvSpPr>
            <p:nvPr/>
          </p:nvSpPr>
          <p:spPr bwMode="auto">
            <a:xfrm>
              <a:off x="76" y="1914"/>
              <a:ext cx="200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Large Effective Area	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Excellent Background Rejection 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Low Duty Cycle/Small Aperture</a:t>
              </a:r>
            </a:p>
          </p:txBody>
        </p:sp>
        <p:sp>
          <p:nvSpPr>
            <p:cNvPr id="226315" name="Rectangle 14"/>
            <p:cNvSpPr>
              <a:spLocks/>
            </p:cNvSpPr>
            <p:nvPr/>
          </p:nvSpPr>
          <p:spPr bwMode="auto">
            <a:xfrm>
              <a:off x="112" y="2484"/>
              <a:ext cx="1824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High Resolution Energy Spectra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Studies of known sources</a:t>
              </a:r>
              <a:endPara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  <a:p>
              <a:pPr algn="l">
                <a:lnSpc>
                  <a:spcPct val="75000"/>
                </a:lnSpc>
                <a:spcBef>
                  <a:spcPts val="838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Surveys of limited regions of sky</a:t>
              </a:r>
            </a:p>
          </p:txBody>
        </p:sp>
        <p:pic>
          <p:nvPicPr>
            <p:cNvPr id="226316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0" y="399"/>
              <a:ext cx="1536" cy="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/>
          </p:cNvSpPr>
          <p:nvPr/>
        </p:nvSpPr>
        <p:spPr bwMode="auto">
          <a:xfrm>
            <a:off x="2149475" y="3636963"/>
            <a:ext cx="6870700" cy="28194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781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3789363"/>
            <a:ext cx="3673475" cy="2417762"/>
          </a:xfrm>
        </p:spPr>
        <p:txBody>
          <a:bodyPr/>
          <a:lstStyle/>
          <a:p>
            <a:pPr marL="304800" indent="-30480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300"/>
              <a:t>Coincident with SNR G65.1+0.6 (left) and LAT pulsar PSR 1957+2831 (right)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2300"/>
              <a:t>Milagro detects excess of significance 4.3σ and 4.0σ respectively.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rot="10800000" flipH="1">
            <a:off x="2149475" y="914400"/>
            <a:ext cx="270192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5181600" y="914400"/>
            <a:ext cx="382587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247816" name="Picture 7"/>
          <p:cNvPicPr>
            <a:picLocks noChangeAspect="1" noChangeArrowheads="1"/>
          </p:cNvPicPr>
          <p:nvPr/>
        </p:nvPicPr>
        <p:blipFill>
          <a:blip r:embed="rId3"/>
          <a:srcRect l="18944" t="50620" r="61348"/>
          <a:stretch>
            <a:fillRect/>
          </a:stretch>
        </p:blipFill>
        <p:spPr bwMode="auto">
          <a:xfrm>
            <a:off x="2320925" y="3789363"/>
            <a:ext cx="28606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Oval 8"/>
          <p:cNvSpPr>
            <a:spLocks/>
          </p:cNvSpPr>
          <p:nvPr/>
        </p:nvSpPr>
        <p:spPr bwMode="auto">
          <a:xfrm>
            <a:off x="3479800" y="49530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5065" name="Oval 9"/>
          <p:cNvSpPr>
            <a:spLocks/>
          </p:cNvSpPr>
          <p:nvPr/>
        </p:nvSpPr>
        <p:spPr bwMode="auto">
          <a:xfrm>
            <a:off x="3873500" y="50292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>
            <a:spLocks/>
          </p:cNvSpPr>
          <p:nvPr/>
        </p:nvSpPr>
        <p:spPr bwMode="auto">
          <a:xfrm>
            <a:off x="228600" y="44958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81000" y="4343400"/>
            <a:ext cx="1325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Previously not </a:t>
            </a:r>
            <a:br>
              <a:rPr lang="en-US" sz="1400" dirty="0"/>
            </a:br>
            <a:r>
              <a:rPr lang="en-US" sz="1400" dirty="0"/>
              <a:t>reported in TeV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2149475" y="3636963"/>
            <a:ext cx="6870700" cy="28194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883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3733800"/>
            <a:ext cx="3825875" cy="2554287"/>
          </a:xfrm>
        </p:spPr>
        <p:txBody>
          <a:bodyPr/>
          <a:lstStyle/>
          <a:p>
            <a:pPr marL="304800" indent="-30480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500" dirty="0"/>
              <a:t>BSL source associated with  previously reported MGRO J2019+37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/>
              <a:t>Most significant source in the Milagro data set apart from the crab.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/>
              <a:t>Young pulsar (17.2kyr) discovered by AGILE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/>
              <a:t>Milagro detects a 12.4σ excess at the position of the Fermi </a:t>
            </a:r>
            <a:r>
              <a:rPr lang="en-US" sz="1500" dirty="0" smtClean="0"/>
              <a:t>source</a:t>
            </a:r>
          </a:p>
          <a:p>
            <a:r>
              <a:rPr lang="en-US" sz="1400" dirty="0" smtClean="0"/>
              <a:t>Milagro detects a 4.5σ </a:t>
            </a:r>
            <a:r>
              <a:rPr lang="en-US" sz="1400" i="1" dirty="0" smtClean="0">
                <a:solidFill>
                  <a:srgbClr val="FF0000"/>
                </a:solidFill>
              </a:rPr>
              <a:t/>
            </a:r>
            <a:br>
              <a:rPr lang="en-US" sz="1400" i="1" dirty="0" smtClean="0">
                <a:solidFill>
                  <a:srgbClr val="FF0000"/>
                </a:solidFill>
              </a:rPr>
            </a:br>
            <a:r>
              <a:rPr lang="en-US" sz="1400" i="1" dirty="0" smtClean="0">
                <a:solidFill>
                  <a:srgbClr val="FF0000"/>
                </a:solidFill>
              </a:rPr>
              <a:t>New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Fermi reports 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PSR J2030+3641:</a:t>
            </a:r>
            <a:br>
              <a:rPr lang="en-US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</a:br>
            <a:r>
              <a:rPr lang="en-US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P = 200ms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F</a:t>
            </a:r>
            <a:r>
              <a:rPr lang="en-US" sz="1400" baseline="-2500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gamma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∼ 1%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Geminga’s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, hard spectrum</a:t>
            </a:r>
            <a:endParaRPr lang="en-US" sz="1400" dirty="0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rot="10800000" flipH="1">
            <a:off x="2149475" y="914400"/>
            <a:ext cx="211772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4495800" y="914400"/>
            <a:ext cx="451167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248840" name="Picture 7"/>
          <p:cNvPicPr>
            <a:picLocks noChangeAspect="1" noChangeArrowheads="1"/>
          </p:cNvPicPr>
          <p:nvPr/>
        </p:nvPicPr>
        <p:blipFill>
          <a:blip r:embed="rId3"/>
          <a:srcRect l="38794" t="50620" r="42403"/>
          <a:stretch>
            <a:fillRect/>
          </a:stretch>
        </p:blipFill>
        <p:spPr bwMode="auto">
          <a:xfrm>
            <a:off x="2473325" y="3789363"/>
            <a:ext cx="27289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/>
          </p:cNvSpPr>
          <p:nvPr/>
        </p:nvSpPr>
        <p:spPr bwMode="auto">
          <a:xfrm>
            <a:off x="2819400" y="5105400"/>
            <a:ext cx="165100" cy="165100"/>
          </a:xfrm>
          <a:prstGeom prst="ellipse">
            <a:avLst/>
          </a:prstGeom>
          <a:gradFill rotWithShape="0">
            <a:gsLst>
              <a:gs pos="0">
                <a:srgbClr val="BABAFF"/>
              </a:gs>
              <a:gs pos="100000">
                <a:srgbClr val="0000FF"/>
              </a:gs>
            </a:gsLst>
            <a:lin ang="5400000" scaled="1"/>
          </a:gra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10800000">
            <a:off x="3149600" y="5303837"/>
            <a:ext cx="2336800" cy="508000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arrow" w="sm" len="sm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7" grpId="0" build="p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/>
          </p:cNvSpPr>
          <p:nvPr/>
        </p:nvSpPr>
        <p:spPr bwMode="auto">
          <a:xfrm>
            <a:off x="2149475" y="3636963"/>
            <a:ext cx="6870700" cy="28194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986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3789363"/>
            <a:ext cx="3673475" cy="2417762"/>
          </a:xfrm>
        </p:spPr>
        <p:txBody>
          <a:bodyPr/>
          <a:lstStyle/>
          <a:p>
            <a:pPr marL="304800" indent="-30480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500"/>
              <a:t>J2021.5+4026 LAT discovered pulsar associated with gamma-Cygni SNR.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/>
              <a:t>J2032.2+4122 is a LAT discovered pulsar associated with HEGRA, Milagro and MAGIC TeV detections.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/>
              <a:t>Milagro observers excesses of 4.2σ and 7.6σ respectively at the positions of the Fermi sources.</a:t>
            </a: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rot="10800000" flipH="1">
            <a:off x="2149475" y="914400"/>
            <a:ext cx="172402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4292600" y="914400"/>
            <a:ext cx="4714875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249864" name="Picture 7"/>
          <p:cNvPicPr>
            <a:picLocks noChangeAspect="1" noChangeArrowheads="1"/>
          </p:cNvPicPr>
          <p:nvPr/>
        </p:nvPicPr>
        <p:blipFill>
          <a:blip r:embed="rId3"/>
          <a:srcRect l="57738" t="50620" r="23456"/>
          <a:stretch>
            <a:fillRect/>
          </a:stretch>
        </p:blipFill>
        <p:spPr bwMode="auto">
          <a:xfrm>
            <a:off x="2478088" y="3729038"/>
            <a:ext cx="272891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Oval 8"/>
          <p:cNvSpPr>
            <a:spLocks/>
          </p:cNvSpPr>
          <p:nvPr/>
        </p:nvSpPr>
        <p:spPr bwMode="auto">
          <a:xfrm>
            <a:off x="4216400" y="53086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region le1.png"/>
          <p:cNvPicPr>
            <a:picLocks noChangeAspect="1"/>
          </p:cNvPicPr>
          <p:nvPr/>
        </p:nvPicPr>
        <p:blipFill>
          <a:blip r:embed="rId4">
            <a:alphaModFix amt="98000"/>
          </a:blip>
          <a:srcRect l="19591" t="14088" r="5714" b="8426"/>
          <a:stretch>
            <a:fillRect/>
          </a:stretch>
        </p:blipFill>
        <p:spPr bwMode="auto">
          <a:xfrm>
            <a:off x="2667000" y="4038600"/>
            <a:ext cx="24384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0" y="563880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 typeface="Arial" charset="0"/>
              <a:buChar char="•"/>
            </a:pPr>
            <a:r>
              <a:rPr lang="en-US" sz="1500">
                <a:solidFill>
                  <a:srgbClr val="FF0000"/>
                </a:solidFill>
                <a:latin typeface="Arial" charset="0"/>
                <a:sym typeface="Arial" charset="0"/>
              </a:rPr>
              <a:t>With low energy cut we see two clear sources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/>
          </p:cNvSpPr>
          <p:nvPr/>
        </p:nvSpPr>
        <p:spPr bwMode="auto">
          <a:xfrm>
            <a:off x="2149475" y="3636963"/>
            <a:ext cx="6870700" cy="28194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5088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60925" y="3789363"/>
            <a:ext cx="4146550" cy="2606675"/>
          </a:xfrm>
        </p:spPr>
        <p:txBody>
          <a:bodyPr/>
          <a:lstStyle/>
          <a:p>
            <a:pPr marL="304800" indent="-30480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500" dirty="0"/>
              <a:t>“Boomerang” PWN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/>
              <a:t>Associated with radio pulsar J</a:t>
            </a:r>
            <a:r>
              <a:rPr lang="en-US" sz="1500" dirty="0">
                <a:latin typeface="Symbol" charset="2"/>
                <a:ea typeface="Symbol" charset="2"/>
                <a:cs typeface="Symbol" charset="2"/>
                <a:sym typeface="Symbol" charset="2"/>
              </a:rPr>
              <a:t>2229</a:t>
            </a:r>
            <a:r>
              <a:rPr lang="en-US" sz="1500" dirty="0"/>
              <a:t>+6114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/>
              <a:t>Milagro detects a 6.6σ excess at the location of the Fermi source.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/>
              <a:t>Noted excess was very extended (4 deg)</a:t>
            </a:r>
            <a:endParaRPr lang="en-US" sz="1500" dirty="0" smtClean="0"/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500" dirty="0" smtClean="0">
                <a:solidFill>
                  <a:srgbClr val="0000FF"/>
                </a:solidFill>
              </a:rPr>
              <a:t>Fermi </a:t>
            </a:r>
            <a:r>
              <a:rPr lang="en-US" sz="1500" dirty="0">
                <a:solidFill>
                  <a:srgbClr val="0000FF"/>
                </a:solidFill>
              </a:rPr>
              <a:t>pulsar (Science</a:t>
            </a:r>
            <a:r>
              <a:rPr lang="en-US" sz="1500" dirty="0" smtClean="0">
                <a:solidFill>
                  <a:srgbClr val="0000FF"/>
                </a:solidFill>
              </a:rPr>
              <a:t> July 09) </a:t>
            </a:r>
            <a:r>
              <a:rPr lang="en-US" sz="1500" dirty="0">
                <a:solidFill>
                  <a:srgbClr val="0000FF"/>
                </a:solidFill>
              </a:rPr>
              <a:t>located in the southern ‘tail’ with 4.7</a:t>
            </a:r>
            <a:r>
              <a:rPr lang="en-US" sz="15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σ</a:t>
            </a:r>
            <a:r>
              <a:rPr lang="en-US" sz="1500" dirty="0">
                <a:solidFill>
                  <a:srgbClr val="0000FF"/>
                </a:solidFill>
              </a:rPr>
              <a:t> in Milagro data.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rot="10800000" flipH="1">
            <a:off x="2147888" y="914400"/>
            <a:ext cx="31750" cy="27225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2616200" y="762000"/>
            <a:ext cx="6391275" cy="28749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250888" name="Picture 7"/>
          <p:cNvPicPr>
            <a:picLocks noChangeAspect="1" noChangeArrowheads="1"/>
          </p:cNvPicPr>
          <p:nvPr/>
        </p:nvPicPr>
        <p:blipFill>
          <a:blip r:embed="rId3"/>
          <a:srcRect l="76685" t="50620" r="5411"/>
          <a:stretch>
            <a:fillRect/>
          </a:stretch>
        </p:blipFill>
        <p:spPr bwMode="auto">
          <a:xfrm>
            <a:off x="2181225" y="3729038"/>
            <a:ext cx="25987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Oval 8"/>
          <p:cNvSpPr>
            <a:spLocks/>
          </p:cNvSpPr>
          <p:nvPr/>
        </p:nvSpPr>
        <p:spPr bwMode="auto">
          <a:xfrm>
            <a:off x="3022600" y="5461000"/>
            <a:ext cx="165100" cy="165100"/>
          </a:xfrm>
          <a:prstGeom prst="ellipse">
            <a:avLst/>
          </a:prstGeom>
          <a:gradFill rotWithShape="0">
            <a:gsLst>
              <a:gs pos="0">
                <a:srgbClr val="BABAFF"/>
              </a:gs>
              <a:gs pos="100000">
                <a:srgbClr val="0000FF"/>
              </a:gs>
            </a:gsLst>
            <a:lin ang="5400000" scaled="1"/>
          </a:gra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rot="10800000" flipV="1">
            <a:off x="3200400" y="5334000"/>
            <a:ext cx="1905000" cy="228600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arrow" w="sm" len="sm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1" name="Oval 10"/>
          <p:cNvSpPr>
            <a:spLocks/>
          </p:cNvSpPr>
          <p:nvPr/>
        </p:nvSpPr>
        <p:spPr bwMode="auto">
          <a:xfrm>
            <a:off x="228600" y="4495800"/>
            <a:ext cx="203200" cy="215900"/>
          </a:xfrm>
          <a:prstGeom prst="ellipse">
            <a:avLst/>
          </a:prstGeom>
          <a:solidFill>
            <a:srgbClr val="3366FF">
              <a:alpha val="48627"/>
            </a:srgbClr>
          </a:solidFill>
          <a:ln w="9525" cap="flat">
            <a:solidFill>
              <a:srgbClr val="0000F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81000" y="4343400"/>
            <a:ext cx="1325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Previously not </a:t>
            </a:r>
            <a:br>
              <a:rPr lang="en-US" sz="1400" dirty="0"/>
            </a:br>
            <a:r>
              <a:rPr lang="en-US" sz="1400" dirty="0"/>
              <a:t>reported in TeV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79962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/>
          </p:cNvSpPr>
          <p:nvPr/>
        </p:nvSpPr>
        <p:spPr bwMode="auto">
          <a:xfrm>
            <a:off x="1066800" y="3636963"/>
            <a:ext cx="6870700" cy="28194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437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941763"/>
            <a:ext cx="257492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886200"/>
            <a:ext cx="27051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343400" y="3962400"/>
            <a:ext cx="3990975" cy="2606675"/>
          </a:xfrm>
        </p:spPr>
        <p:txBody>
          <a:bodyPr/>
          <a:lstStyle/>
          <a:p>
            <a:pPr marL="304800" indent="-30480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700"/>
              <a:t>Most Significant source in BSL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700"/>
              <a:t>Old (300 kyr) and nearby (169 pc)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700"/>
              <a:t>3.5</a:t>
            </a:r>
            <a:r>
              <a:rPr lang="en-US" sz="1700">
                <a:latin typeface="Symbol" charset="2"/>
                <a:ea typeface="Symbol" charset="2"/>
                <a:cs typeface="Symbol" charset="2"/>
                <a:sym typeface="Symbol" charset="2"/>
              </a:rPr>
              <a:t>σ</a:t>
            </a:r>
            <a:r>
              <a:rPr lang="en-US" sz="1700"/>
              <a:t> at the location of Geminga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700"/>
              <a:t>6.3</a:t>
            </a:r>
            <a:r>
              <a:rPr lang="en-US" sz="1700">
                <a:latin typeface="Symbol" charset="2"/>
                <a:ea typeface="Symbol" charset="2"/>
                <a:cs typeface="Symbol" charset="2"/>
                <a:sym typeface="Symbol" charset="2"/>
              </a:rPr>
              <a:t>σ</a:t>
            </a:r>
            <a:r>
              <a:rPr lang="en-US" sz="1700"/>
              <a:t> when assuming 1</a:t>
            </a:r>
            <a:r>
              <a:rPr lang="en-US" sz="1700" baseline="29000"/>
              <a:t>o</a:t>
            </a:r>
            <a:r>
              <a:rPr lang="en-US" sz="1700"/>
              <a:t> extended source</a:t>
            </a:r>
          </a:p>
          <a:p>
            <a:pPr marL="304800" indent="-304800" eaLnBrk="1" hangingPunct="1">
              <a:lnSpc>
                <a:spcPct val="80000"/>
              </a:lnSpc>
            </a:pPr>
            <a:r>
              <a:rPr lang="en-US" sz="1700"/>
              <a:t>Fitted FWHM 2.6</a:t>
            </a:r>
            <a:r>
              <a:rPr lang="en-US" sz="1700" baseline="29000"/>
              <a:t>o</a:t>
            </a:r>
            <a:r>
              <a:rPr lang="en-US" sz="1700"/>
              <a:t> extent, consistent with IACT observations of more distant PWN</a:t>
            </a: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1028700" y="2336800"/>
            <a:ext cx="2082800" cy="12747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3492500" y="2298700"/>
            <a:ext cx="4419600" cy="12747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Spectrum of the Crab</a:t>
            </a:r>
          </a:p>
        </p:txBody>
      </p:sp>
      <p:pic>
        <p:nvPicPr>
          <p:cNvPr id="2529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914400"/>
            <a:ext cx="4457700" cy="424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29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939800"/>
            <a:ext cx="4432300" cy="421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62500" y="939800"/>
            <a:ext cx="4432300" cy="4216400"/>
            <a:chOff x="0" y="0"/>
            <a:chExt cx="2792" cy="2656"/>
          </a:xfrm>
        </p:grpSpPr>
        <p:pic>
          <p:nvPicPr>
            <p:cNvPr id="2529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792" cy="2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2942" name="Rectangle 6"/>
            <p:cNvSpPr>
              <a:spLocks/>
            </p:cNvSpPr>
            <p:nvPr/>
          </p:nvSpPr>
          <p:spPr bwMode="auto">
            <a:xfrm>
              <a:off x="496" y="1948"/>
              <a:ext cx="97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solidFill>
                    <a:srgbClr val="D90B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HESS Crab data/fit</a:t>
              </a:r>
            </a:p>
          </p:txBody>
        </p:sp>
      </p:grpSp>
      <p:sp>
        <p:nvSpPr>
          <p:cNvPr id="252934" name="Rectangle 7"/>
          <p:cNvSpPr>
            <a:spLocks/>
          </p:cNvSpPr>
          <p:nvPr/>
        </p:nvSpPr>
        <p:spPr bwMode="auto">
          <a:xfrm>
            <a:off x="442913" y="5391150"/>
            <a:ext cx="2528887" cy="957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90488" algn="l">
              <a:spcBef>
                <a:spcPts val="600"/>
              </a:spcBef>
            </a:pPr>
            <a:r>
              <a:rPr lang="en-US" sz="1200" u="sng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 Results: (no cutoff)</a:t>
            </a:r>
          </a:p>
          <a:p>
            <a:pPr marL="90488"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Io =  6.6  [5.0,8.0]x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marL="90488" algn="l">
              <a:lnSpc>
                <a:spcPct val="110000"/>
              </a:lnSpc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ヒラギノ明朝 ProN W3" charset="-128"/>
                <a:cs typeface="ヒラギノ明朝 ProN W3" charset="-128"/>
                <a:sym typeface="Comic Sans MS" charset="0"/>
              </a:rPr>
              <a:t>α = 2.95 [2.85,3.03] </a:t>
            </a:r>
          </a:p>
          <a:p>
            <a:pPr marL="90488" algn="l">
              <a:lnSpc>
                <a:spcPct val="80000"/>
              </a:lnSpc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ヒラギノ明朝 ProN W3" charset="-128"/>
                <a:cs typeface="ヒラギノ明朝 ProN W3" charset="-128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28.3 (25 dof)</a:t>
            </a:r>
          </a:p>
        </p:txBody>
      </p:sp>
      <p:sp>
        <p:nvSpPr>
          <p:cNvPr id="252935" name="Rectangle 8"/>
          <p:cNvSpPr>
            <a:spLocks/>
          </p:cNvSpPr>
          <p:nvPr/>
        </p:nvSpPr>
        <p:spPr bwMode="auto">
          <a:xfrm>
            <a:off x="5143500" y="5245100"/>
            <a:ext cx="2528888" cy="1230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u="sng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 Results: (3-parameter)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Io =  5.2 [2.0,8.0] 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α = 2.75 [2.22,3.03]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Γ= 71  [22,inf]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27.1 (24 DOF)</a:t>
            </a:r>
          </a:p>
        </p:txBody>
      </p:sp>
      <p:sp>
        <p:nvSpPr>
          <p:cNvPr id="252936" name="Line 9"/>
          <p:cNvSpPr>
            <a:spLocks noChangeShapeType="1"/>
          </p:cNvSpPr>
          <p:nvPr/>
        </p:nvSpPr>
        <p:spPr bwMode="auto">
          <a:xfrm>
            <a:off x="2146300" y="5994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937" name="Rectangle 10"/>
          <p:cNvSpPr>
            <a:spLocks/>
          </p:cNvSpPr>
          <p:nvPr/>
        </p:nvSpPr>
        <p:spPr bwMode="auto">
          <a:xfrm>
            <a:off x="3378200" y="5499100"/>
            <a:ext cx="1414463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Softer than </a:t>
            </a:r>
          </a:p>
          <a:p>
            <a:pPr algn="l"/>
            <a:r>
              <a:rPr lang="en-US" sz="16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IACT spectra</a:t>
            </a:r>
          </a:p>
          <a:p>
            <a:pPr algn="l"/>
            <a:r>
              <a:rPr lang="en-US" sz="16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(α</a:t>
            </a:r>
            <a:r>
              <a:rPr lang="en-US" sz="1600" baseline="-6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IACT</a:t>
            </a:r>
            <a:r>
              <a:rPr lang="en-US" sz="16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~2.6)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223000" y="1404938"/>
            <a:ext cx="2654300" cy="1795462"/>
            <a:chOff x="0" y="0"/>
            <a:chExt cx="1672" cy="1130"/>
          </a:xfrm>
        </p:grpSpPr>
        <p:sp>
          <p:nvSpPr>
            <p:cNvPr id="252939" name="Line 12"/>
            <p:cNvSpPr>
              <a:spLocks noChangeShapeType="1"/>
            </p:cNvSpPr>
            <p:nvPr/>
          </p:nvSpPr>
          <p:spPr bwMode="auto">
            <a:xfrm rot="10800000">
              <a:off x="0" y="266"/>
              <a:ext cx="1224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940" name="Rectangle 13"/>
            <p:cNvSpPr>
              <a:spLocks/>
            </p:cNvSpPr>
            <p:nvPr/>
          </p:nvSpPr>
          <p:spPr bwMode="auto">
            <a:xfrm>
              <a:off x="440" y="0"/>
              <a:ext cx="1232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12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Energy reach from ~3TeV to &gt;100 TeV</a:t>
              </a:r>
            </a:p>
            <a:p>
              <a:pPr algn="l"/>
              <a:r>
                <a:rPr lang="en-US" sz="12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Peak sensitivity for E</a:t>
              </a:r>
              <a:r>
                <a:rPr lang="en-US" sz="1200" baseline="320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-2</a:t>
              </a:r>
              <a:r>
                <a:rPr lang="en-US" sz="12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 source at ~100 TeV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952500"/>
            <a:ext cx="4457700" cy="424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3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Mrk 421</a:t>
            </a:r>
          </a:p>
        </p:txBody>
      </p:sp>
      <p:pic>
        <p:nvPicPr>
          <p:cNvPr id="2539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977900"/>
            <a:ext cx="4457700" cy="424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39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1079500"/>
            <a:ext cx="4432300" cy="421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395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1200" y="977900"/>
            <a:ext cx="4432300" cy="421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3959" name="Rectangle 6"/>
          <p:cNvSpPr>
            <a:spLocks/>
          </p:cNvSpPr>
          <p:nvPr/>
        </p:nvSpPr>
        <p:spPr bwMode="auto">
          <a:xfrm>
            <a:off x="5664200" y="1511300"/>
            <a:ext cx="14366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D90B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HESS Crab </a:t>
            </a:r>
            <a:r>
              <a:rPr lang="en-US" sz="1200">
                <a:solidFill>
                  <a:srgbClr val="D90B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</a:t>
            </a:r>
          </a:p>
        </p:txBody>
      </p:sp>
      <p:sp>
        <p:nvSpPr>
          <p:cNvPr id="253960" name="Rectangle 7"/>
          <p:cNvSpPr>
            <a:spLocks/>
          </p:cNvSpPr>
          <p:nvPr/>
        </p:nvSpPr>
        <p:spPr bwMode="auto">
          <a:xfrm>
            <a:off x="673100" y="5375275"/>
            <a:ext cx="2687638" cy="121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 Results: (3-parameter)</a:t>
            </a:r>
          </a:p>
          <a:p>
            <a:pPr algn="l"/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Io =  5.2 [1.9,14.0] 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algn="l"/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α = 1.90 [1.50,3.5]</a:t>
            </a:r>
          </a:p>
          <a:p>
            <a:pPr algn="l"/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Ec = 2.5  [1.4,20]</a:t>
            </a:r>
          </a:p>
          <a:p>
            <a:pPr algn="l"/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33.5 (24 DOF)</a:t>
            </a:r>
          </a:p>
        </p:txBody>
      </p:sp>
      <p:sp>
        <p:nvSpPr>
          <p:cNvPr id="253961" name="Rectangle 8"/>
          <p:cNvSpPr>
            <a:spLocks/>
          </p:cNvSpPr>
          <p:nvPr/>
        </p:nvSpPr>
        <p:spPr bwMode="auto">
          <a:xfrm>
            <a:off x="4076700" y="5492750"/>
            <a:ext cx="3781425" cy="990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 Results: Fix spectral index at 2.1 (2-parameter)</a:t>
            </a:r>
          </a:p>
          <a:p>
            <a:pPr algn="l"/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Io =  5.4  [3.0,10.1]x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algn="l"/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Ec = 2.8 [1.8,4.0]  TeV</a:t>
            </a:r>
          </a:p>
          <a:p>
            <a:pPr algn="l">
              <a:lnSpc>
                <a:spcPct val="110000"/>
              </a:lnSpc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ヒラギノ明朝 ProN W3" charset="-128"/>
                <a:cs typeface="ヒラギノ明朝 ProN W3" charset="-128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28.3 (25 dof)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700" y="965200"/>
            <a:ext cx="4457700" cy="4241800"/>
            <a:chOff x="0" y="0"/>
            <a:chExt cx="2808" cy="2672"/>
          </a:xfrm>
        </p:grpSpPr>
        <p:pic>
          <p:nvPicPr>
            <p:cNvPr id="253963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808" cy="2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3964" name="Rectangle 11"/>
            <p:cNvSpPr>
              <a:spLocks/>
            </p:cNvSpPr>
            <p:nvPr/>
          </p:nvSpPr>
          <p:spPr bwMode="auto">
            <a:xfrm>
              <a:off x="472" y="360"/>
              <a:ext cx="1672" cy="6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16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Reweighed to remove emphasis on high energy events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MGRO J1908+06</a:t>
            </a:r>
          </a:p>
        </p:txBody>
      </p:sp>
      <p:pic>
        <p:nvPicPr>
          <p:cNvPr id="2549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965200"/>
            <a:ext cx="4457700" cy="424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49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965200"/>
            <a:ext cx="4432300" cy="421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26000" y="965200"/>
            <a:ext cx="4432300" cy="4216400"/>
            <a:chOff x="0" y="0"/>
            <a:chExt cx="2792" cy="2656"/>
          </a:xfrm>
        </p:grpSpPr>
        <p:pic>
          <p:nvPicPr>
            <p:cNvPr id="25498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792" cy="2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4986" name="Rectangle 6"/>
            <p:cNvSpPr>
              <a:spLocks/>
            </p:cNvSpPr>
            <p:nvPr/>
          </p:nvSpPr>
          <p:spPr bwMode="auto">
            <a:xfrm>
              <a:off x="464" y="1876"/>
              <a:ext cx="1065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solidFill>
                    <a:srgbClr val="D90B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HESS Spectrum/Data</a:t>
              </a:r>
            </a:p>
          </p:txBody>
        </p:sp>
      </p:grpSp>
      <p:sp>
        <p:nvSpPr>
          <p:cNvPr id="254982" name="Rectangle 7"/>
          <p:cNvSpPr>
            <a:spLocks/>
          </p:cNvSpPr>
          <p:nvPr/>
        </p:nvSpPr>
        <p:spPr bwMode="auto">
          <a:xfrm>
            <a:off x="114300" y="5359400"/>
            <a:ext cx="2573338" cy="96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 Results: (no cutoff)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Io =  6.6 [3.4,12.1] 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α = 3.00 [2.8,3.2] 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29.3 (25 DOF)</a:t>
            </a:r>
          </a:p>
        </p:txBody>
      </p:sp>
      <p:sp>
        <p:nvSpPr>
          <p:cNvPr id="254983" name="Rectangle 8"/>
          <p:cNvSpPr>
            <a:spLocks/>
          </p:cNvSpPr>
          <p:nvPr/>
        </p:nvSpPr>
        <p:spPr bwMode="auto">
          <a:xfrm>
            <a:off x="2997200" y="5287963"/>
            <a:ext cx="2716213" cy="1095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 Results: (3-parameter)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Io =  0.62 [0.29,4.9] 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ヒラギノ明朝 ProN W3" charset="-128"/>
                <a:cs typeface="ヒラギノ明朝 ProN W3" charset="-128"/>
                <a:sym typeface="Comic Sans MS" charset="0"/>
              </a:rPr>
              <a:t>α = 1.50 [1.50,2.65]</a:t>
            </a:r>
          </a:p>
          <a:p>
            <a:pPr algn="l">
              <a:lnSpc>
                <a:spcPct val="60000"/>
              </a:lnSpc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Ec= 14 [10,50] TeV</a:t>
            </a:r>
          </a:p>
          <a:p>
            <a:pPr algn="l">
              <a:lnSpc>
                <a:spcPct val="60000"/>
              </a:lnSpc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22.1 (24 DOF)</a:t>
            </a:r>
          </a:p>
        </p:txBody>
      </p:sp>
      <p:sp>
        <p:nvSpPr>
          <p:cNvPr id="254984" name="Rectangle 9"/>
          <p:cNvSpPr>
            <a:spLocks/>
          </p:cNvSpPr>
          <p:nvPr/>
        </p:nvSpPr>
        <p:spPr bwMode="auto">
          <a:xfrm>
            <a:off x="6096000" y="5359400"/>
            <a:ext cx="3048000" cy="101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ヒラギノ明朝 ProN W3" charset="-128"/>
                <a:cs typeface="ヒラギノ明朝 ProN W3" charset="-128"/>
                <a:sym typeface="Comic Sans MS" charset="0"/>
              </a:rPr>
              <a:t>Fit Results: (hold α=2.1)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ヒラギノ明朝 ProN W3" charset="-128"/>
                <a:cs typeface="ヒラギノ明朝 ProN W3" charset="-128"/>
                <a:sym typeface="Comic Sans MS" charset="0"/>
              </a:rPr>
              <a:t>Io =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2.1 [1.1,3.1] x 10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-7 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/s/m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/TeV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Ec = 14 [10,40] TeV</a:t>
            </a:r>
          </a:p>
          <a:p>
            <a:pPr algn="l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χ</a:t>
            </a:r>
            <a:r>
              <a:rPr lang="en-US" sz="1200" baseline="320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2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= 23.3 (25 DOF)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"/>
          <p:cNvSpPr>
            <a:spLocks/>
          </p:cNvSpPr>
          <p:nvPr/>
        </p:nvSpPr>
        <p:spPr bwMode="auto">
          <a:xfrm>
            <a:off x="1889125" y="6430963"/>
            <a:ext cx="4635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pic>
        <p:nvPicPr>
          <p:cNvPr id="2590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6" name="Rectangle 3"/>
          <p:cNvSpPr>
            <a:spLocks/>
          </p:cNvSpPr>
          <p:nvPr/>
        </p:nvSpPr>
        <p:spPr bwMode="auto">
          <a:xfrm>
            <a:off x="6384925" y="6451600"/>
            <a:ext cx="2768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July  2009</a:t>
            </a:r>
          </a:p>
        </p:txBody>
      </p:sp>
      <p:pic>
        <p:nvPicPr>
          <p:cNvPr id="259077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608013" y="12700"/>
            <a:ext cx="8229600" cy="1016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Summary of Spectral Results</a:t>
            </a:r>
          </a:p>
        </p:txBody>
      </p:sp>
      <p:sp>
        <p:nvSpPr>
          <p:cNvPr id="25907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4000" y="1371600"/>
            <a:ext cx="8229600" cy="5486400"/>
          </a:xfrm>
        </p:spPr>
        <p:txBody>
          <a:bodyPr/>
          <a:lstStyle/>
          <a:p>
            <a:pPr marL="38100" indent="0" eaLnBrk="1" hangingPunct="1">
              <a:buSzPct val="125000"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All of the brightest Milagro sources are spatially coincident with Fermi Pulsars (PWN).</a:t>
            </a:r>
            <a:endParaRPr lang="en-US" dirty="0"/>
          </a:p>
          <a:p>
            <a:pPr marL="38100" indent="0" eaLnBrk="1" hangingPunct="1">
              <a:spcBef>
                <a:spcPct val="0"/>
              </a:spcBef>
              <a:buSzPct val="125000"/>
              <a:buFont typeface="Comic Sans MS" charset="0"/>
              <a:buChar char="•"/>
            </a:pPr>
            <a:endParaRPr lang="en-US" dirty="0"/>
          </a:p>
          <a:p>
            <a:pPr marL="38100" indent="0" eaLnBrk="1" hangingPunct="1">
              <a:spcBef>
                <a:spcPct val="0"/>
              </a:spcBef>
              <a:buSzPct val="125000"/>
              <a:buFont typeface="Comic Sans MS" charset="0"/>
              <a:buChar char="•"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Fits to the Crab/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Mrk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421/MGRO J1908+06 </a:t>
            </a:r>
            <a:r>
              <a:rPr lang="en-US" sz="2400" dirty="0" smtClean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have spectra 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compatible with IACT observations. </a:t>
            </a:r>
            <a:endParaRPr lang="en-US" dirty="0"/>
          </a:p>
          <a:p>
            <a:pPr marL="38100" indent="0" eaLnBrk="1" hangingPunct="1">
              <a:spcBef>
                <a:spcPct val="0"/>
              </a:spcBef>
              <a:buSzPct val="125000"/>
              <a:buFont typeface="Comic Sans MS" charset="0"/>
              <a:buChar char="•"/>
            </a:pPr>
            <a:endParaRPr lang="en-US" sz="2400" dirty="0">
              <a:latin typeface="Comic Sans MS" charset="0"/>
              <a:ea typeface="ヒラギノ明朝 ProN W3" charset="-128"/>
              <a:cs typeface="ヒラギノ明朝 ProN W3" charset="-128"/>
              <a:sym typeface="Comic Sans MS" charset="0"/>
            </a:endParaRPr>
          </a:p>
          <a:p>
            <a:pPr marL="38100" indent="0" eaLnBrk="1" hangingPunct="1">
              <a:spcBef>
                <a:spcPct val="0"/>
              </a:spcBef>
              <a:buSzPct val="125000"/>
              <a:buFont typeface="Comic Sans MS" charset="0"/>
              <a:buChar char="•"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Insufficient significance/resolution to distinguish a soft spectra from hard spectra that cut off</a:t>
            </a:r>
            <a:endParaRPr lang="en-US" dirty="0"/>
          </a:p>
          <a:p>
            <a:pPr marL="38100" indent="0" eaLnBrk="1" hangingPunct="1">
              <a:spcBef>
                <a:spcPct val="0"/>
              </a:spcBef>
              <a:buSzPct val="125000"/>
              <a:buFont typeface="Comic Sans MS" charset="0"/>
              <a:buChar char="•"/>
            </a:pPr>
            <a:endParaRPr lang="en-US" sz="2400" dirty="0">
              <a:latin typeface="Comic Sans MS" charset="0"/>
              <a:ea typeface="ヒラギノ明朝 ProN W3" charset="-128"/>
              <a:cs typeface="ヒラギノ明朝 ProN W3" charset="-128"/>
              <a:sym typeface="Comic Sans MS" charset="0"/>
            </a:endParaRPr>
          </a:p>
          <a:p>
            <a:pPr marL="38100" indent="0" eaLnBrk="1" hangingPunct="1">
              <a:spcBef>
                <a:spcPct val="0"/>
              </a:spcBef>
              <a:buSzPct val="125000"/>
              <a:buFont typeface="Comic Sans MS" charset="0"/>
              <a:buChar char="•"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 cutoff is favored in all sources if the TeV scale if the spectrum is assumed to be hard (2.1).</a:t>
            </a:r>
            <a:endParaRPr lang="en-US" sz="2400" dirty="0">
              <a:latin typeface="Comic Sans MS" charset="0"/>
              <a:ea typeface="ヒラギノ明朝 ProN W3" charset="-128"/>
              <a:cs typeface="ヒラギノ明朝 ProN W3" charset="-128"/>
              <a:sym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Anisotropy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Is the arrival directions of Cosmic Rays uniform</a:t>
            </a:r>
          </a:p>
          <a:p>
            <a:pPr lvl="1"/>
            <a:r>
              <a:rPr lang="en-US" sz="2400" dirty="0" smtClean="0"/>
              <a:t>Should it be? </a:t>
            </a:r>
          </a:p>
          <a:p>
            <a:pPr lvl="2"/>
            <a:r>
              <a:rPr lang="en-US" sz="2000" dirty="0" smtClean="0"/>
              <a:t>Compton-Getting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3333"/>
          <a:stretch>
            <a:fillRect/>
          </a:stretch>
        </p:blipFill>
        <p:spPr>
          <a:xfrm>
            <a:off x="1828800" y="2590800"/>
            <a:ext cx="7010399" cy="40659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9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24260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24261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426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66700" indent="-266700" eaLnBrk="1" hangingPunct="1">
              <a:spcBef>
                <a:spcPct val="0"/>
              </a:spcBef>
            </a:pPr>
            <a:endParaRPr lang="en-US"/>
          </a:p>
        </p:txBody>
      </p:sp>
      <p:grpSp>
        <p:nvGrpSpPr>
          <p:cNvPr id="224264" name="Group 7"/>
          <p:cNvGrpSpPr>
            <a:grpSpLocks/>
          </p:cNvGrpSpPr>
          <p:nvPr/>
        </p:nvGrpSpPr>
        <p:grpSpPr bwMode="auto">
          <a:xfrm>
            <a:off x="0" y="0"/>
            <a:ext cx="9156700" cy="7007225"/>
            <a:chOff x="0" y="0"/>
            <a:chExt cx="5768" cy="4414"/>
          </a:xfrm>
        </p:grpSpPr>
        <p:sp>
          <p:nvSpPr>
            <p:cNvPr id="224276" name="Rectangle 8"/>
            <p:cNvSpPr>
              <a:spLocks/>
            </p:cNvSpPr>
            <p:nvPr/>
          </p:nvSpPr>
          <p:spPr bwMode="auto">
            <a:xfrm>
              <a:off x="0" y="0"/>
              <a:ext cx="5768" cy="4414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4277" name="Picture 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5760" cy="4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426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1313" y="5715000"/>
            <a:ext cx="115093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1313" y="5181600"/>
            <a:ext cx="10969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1313" y="4572000"/>
            <a:ext cx="115411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61313" y="4038600"/>
            <a:ext cx="1154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61313" y="3429000"/>
            <a:ext cx="11684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0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61313" y="6311900"/>
            <a:ext cx="1143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1" name="Picture 1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61313" y="2743200"/>
            <a:ext cx="1181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72" name="AutoShape 17"/>
          <p:cNvSpPr>
            <a:spLocks/>
          </p:cNvSpPr>
          <p:nvPr/>
        </p:nvSpPr>
        <p:spPr bwMode="auto">
          <a:xfrm>
            <a:off x="1866900" y="177800"/>
            <a:ext cx="5499100" cy="914400"/>
          </a:xfrm>
          <a:prstGeom prst="roundRect">
            <a:avLst>
              <a:gd name="adj" fmla="val 20829"/>
            </a:avLst>
          </a:prstGeom>
          <a:solidFill>
            <a:schemeClr val="accent1">
              <a:alpha val="44705"/>
            </a:schemeClr>
          </a:solidFill>
          <a:ln w="25400">
            <a:solidFill>
              <a:schemeClr val="tx1">
                <a:alpha val="45097"/>
              </a:schemeClr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3" name="Rectangle 18"/>
          <p:cNvSpPr>
            <a:spLocks/>
          </p:cNvSpPr>
          <p:nvPr/>
        </p:nvSpPr>
        <p:spPr bwMode="auto">
          <a:xfrm>
            <a:off x="0" y="239713"/>
            <a:ext cx="9169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1">
                <a:solidFill>
                  <a:srgbClr val="CCCC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 Gamma Ray Observatory 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1">
                <a:solidFill>
                  <a:srgbClr val="CCCC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2350m altitude near Los Alamos, NM</a:t>
            </a:r>
          </a:p>
        </p:txBody>
      </p:sp>
      <p:sp>
        <p:nvSpPr>
          <p:cNvPr id="224274" name="AutoShape 19"/>
          <p:cNvSpPr>
            <a:spLocks/>
          </p:cNvSpPr>
          <p:nvPr/>
        </p:nvSpPr>
        <p:spPr bwMode="auto">
          <a:xfrm>
            <a:off x="12700" y="5473700"/>
            <a:ext cx="7797800" cy="1333500"/>
          </a:xfrm>
          <a:prstGeom prst="roundRect">
            <a:avLst>
              <a:gd name="adj" fmla="val 14278"/>
            </a:avLst>
          </a:prstGeom>
          <a:solidFill>
            <a:schemeClr val="accent1">
              <a:alpha val="44705"/>
            </a:schemeClr>
          </a:solidFill>
          <a:ln w="25400">
            <a:solidFill>
              <a:schemeClr val="tx1">
                <a:alpha val="45097"/>
              </a:schemeClr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5" name="Rectangle 20"/>
          <p:cNvSpPr>
            <a:spLocks/>
          </p:cNvSpPr>
          <p:nvPr/>
        </p:nvSpPr>
        <p:spPr bwMode="auto">
          <a:xfrm>
            <a:off x="215900" y="5441950"/>
            <a:ext cx="79883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1800" b="1">
                <a:solidFill>
                  <a:srgbClr val="CCCC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A. Abdo, B. Allen, D. Berley, T. DeYoung,B.L. Dingus, R.W. Ellsworth, M.M. Gonzalez, J.A. Goodman, C.M. Hoffman,P. Huentemeyer, B. Kolterman, J.T. Linnemann, J.E. McEnery, A.I. Mincer, P. Nemethy, J. Pretz, J.M. Ryan, P.M. Saz Parkinson, A. Shoup, G. Sinnis, A.J. Smith, D.A. Williams, V. Vasileiou, G.B. Yodh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9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60100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60101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>
          <a:xfrm>
            <a:off x="531813" y="150813"/>
            <a:ext cx="82296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dirty="0"/>
              <a:t>Two Approaches to CR Anisotropy</a:t>
            </a:r>
          </a:p>
        </p:txBody>
      </p:sp>
      <p:sp>
        <p:nvSpPr>
          <p:cNvPr id="26010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1375" y="1201738"/>
            <a:ext cx="7358063" cy="565626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n-US" sz="2800"/>
              <a:t>1) Forward backward asymmetry method to study “large scale anisotropy”.</a:t>
            </a:r>
            <a:endParaRPr lang="en-US"/>
          </a:p>
          <a:p>
            <a:pPr marL="495300" lvl="1" indent="0" eaLnBrk="1" hangingPunct="1">
              <a:buFont typeface="Arial" charset="0"/>
              <a:buNone/>
            </a:pPr>
            <a:r>
              <a:rPr lang="en-US" sz="2400"/>
              <a:t>Derive shape of large scale features.</a:t>
            </a:r>
          </a:p>
          <a:p>
            <a:pPr marL="495300" lvl="1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 sz="2800"/>
              <a:t>2) “Direct Integration” background subtraction to study “intermediate scale anisotropy”.</a:t>
            </a:r>
            <a:endParaRPr lang="en-US"/>
          </a:p>
          <a:p>
            <a:pPr marL="495300" lvl="1" indent="0" eaLnBrk="1" hangingPunct="1">
              <a:buFont typeface="Arial" charset="0"/>
              <a:buNone/>
            </a:pPr>
            <a:r>
              <a:rPr lang="en-US" sz="2400"/>
              <a:t>Background derived from vicinity of source. High pass filter.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3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61124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61125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463" y="1973263"/>
            <a:ext cx="9178926" cy="4929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1127" name="Rectangle 6"/>
          <p:cNvSpPr>
            <a:spLocks/>
          </p:cNvSpPr>
          <p:nvPr/>
        </p:nvSpPr>
        <p:spPr bwMode="auto">
          <a:xfrm>
            <a:off x="765175" y="1289050"/>
            <a:ext cx="79089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Similar results to Tibet and Super-K (and now IceCube)</a:t>
            </a:r>
          </a:p>
        </p:txBody>
      </p:sp>
      <p:sp>
        <p:nvSpPr>
          <p:cNvPr id="261128" name="Rectangle 7"/>
          <p:cNvSpPr>
            <a:spLocks/>
          </p:cNvSpPr>
          <p:nvPr/>
        </p:nvSpPr>
        <p:spPr bwMode="auto">
          <a:xfrm>
            <a:off x="1162050" y="622300"/>
            <a:ext cx="5278438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Sky Map of CR large scale anisotropy</a:t>
            </a:r>
          </a:p>
        </p:txBody>
      </p:sp>
      <p:sp>
        <p:nvSpPr>
          <p:cNvPr id="261129" name="Rectangle 8"/>
          <p:cNvSpPr>
            <a:spLocks/>
          </p:cNvSpPr>
          <p:nvPr/>
        </p:nvSpPr>
        <p:spPr bwMode="auto">
          <a:xfrm>
            <a:off x="4292600" y="4445000"/>
            <a:ext cx="22225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Galactic North Pole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t="9438" b="5618"/>
          <a:stretch>
            <a:fillRect/>
          </a:stretch>
        </p:blipFill>
        <p:spPr bwMode="auto">
          <a:xfrm>
            <a:off x="533400" y="0"/>
            <a:ext cx="7677301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48400" y="51054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string installed yesterday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991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Cosmic Ray Anisotropy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890"/>
            <a:ext cx="9143999" cy="4065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93" y="4274832"/>
            <a:ext cx="1908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Preliminary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355725"/>
          </a:xfrm>
        </p:spPr>
        <p:txBody>
          <a:bodyPr/>
          <a:lstStyle/>
          <a:p>
            <a:r>
              <a:rPr lang="en-US" dirty="0" smtClean="0"/>
              <a:t>Milagro Large Scale Anisotropy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bright="-25000" contrast="20000"/>
          </a:blip>
          <a:srcRect t="17778" b="11111"/>
          <a:stretch>
            <a:fillRect/>
          </a:stretch>
        </p:blipFill>
        <p:spPr>
          <a:xfrm>
            <a:off x="0" y="1219200"/>
            <a:ext cx="9144000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23333" t="52364" r="2500"/>
          <a:stretch>
            <a:fillRect/>
          </a:stretch>
        </p:blipFill>
        <p:spPr>
          <a:xfrm>
            <a:off x="685800" y="4598932"/>
            <a:ext cx="7772400" cy="2259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charset="0"/>
                <a:ea typeface="ヒラギノ明朝 ProN W3" charset="0"/>
                <a:cs typeface="ヒラギノ明朝 ProN W3" charset="0"/>
              </a:rPr>
              <a:t>Galactic Magnetic Fields</a:t>
            </a:r>
          </a:p>
        </p:txBody>
      </p:sp>
      <p:sp>
        <p:nvSpPr>
          <p:cNvPr id="391172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/>
          <a:lstStyle/>
          <a:p>
            <a:pPr marL="589338" eaLnBrk="1" hangingPunct="1"/>
            <a:r>
              <a:rPr 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Eduardo </a:t>
            </a:r>
            <a:r>
              <a:rPr lang="en-US" sz="1700" dirty="0" err="1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Battaner</a:t>
            </a:r>
            <a:r>
              <a:rPr 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, </a:t>
            </a:r>
            <a:r>
              <a:rPr lang="en-US" sz="1700" dirty="0" err="1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Joaqúın</a:t>
            </a:r>
            <a:r>
              <a:rPr 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 </a:t>
            </a:r>
            <a:r>
              <a:rPr lang="en-US" sz="1700" dirty="0" err="1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Castellano</a:t>
            </a:r>
            <a:r>
              <a:rPr 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, and Manuel </a:t>
            </a:r>
            <a:r>
              <a:rPr lang="en-US" sz="1700" dirty="0" err="1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Masip</a:t>
            </a:r>
            <a:r>
              <a:rPr 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 </a:t>
            </a:r>
            <a:r>
              <a:rPr lang="ja-JP" alt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’</a:t>
            </a:r>
            <a:r>
              <a:rPr lang="en-US" sz="1700" dirty="0">
                <a:latin typeface="Helvetica" charset="0"/>
                <a:ea typeface="ヒラギノ明朝 ProN W3" charset="0"/>
                <a:cs typeface="Helvetica" charset="0"/>
                <a:sym typeface="Helvetica" charset="0"/>
              </a:rPr>
              <a:t>09</a:t>
            </a:r>
            <a:endParaRPr lang="en-US" sz="1700" dirty="0">
              <a:latin typeface="Helvetica" charset="0"/>
              <a:ea typeface="ヒラギノ明朝 ProN W3" charset="0"/>
              <a:cs typeface="ヒラギノ明朝 ProN W3" charset="0"/>
              <a:sym typeface="Helvetica" charset="0"/>
            </a:endParaRPr>
          </a:p>
          <a:p>
            <a:pPr marL="901866" lvl="1" eaLnBrk="1" hangingPunct="1"/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They combine effects of the regular and the turbulent (fluctuating) magnetic fields in our vicinity. </a:t>
            </a:r>
          </a:p>
          <a:p>
            <a:pPr marL="901866" lvl="1" eaLnBrk="1" hangingPunct="1"/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They use a galactic </a:t>
            </a:r>
            <a:r>
              <a:rPr lang="en-US" sz="2100" dirty="0" err="1">
                <a:latin typeface="Comic Sans MS" charset="0"/>
                <a:ea typeface="ヒラギノ明朝 ProN W3" charset="0"/>
                <a:cs typeface="ヒラギノ明朝 ProN W3" charset="0"/>
              </a:rPr>
              <a:t>B</a:t>
            </a:r>
            <a:r>
              <a:rPr lang="en-US" sz="2100" baseline="-6000" dirty="0" err="1">
                <a:latin typeface="Comic Sans MS" charset="0"/>
                <a:ea typeface="ヒラギノ明朝 ProN W3" charset="0"/>
                <a:cs typeface="ヒラギノ明朝 ProN W3" charset="0"/>
              </a:rPr>
              <a:t>galactic</a:t>
            </a:r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 ~3-5 </a:t>
            </a:r>
            <a:r>
              <a:rPr lang="en-US" sz="2100" dirty="0" err="1">
                <a:latin typeface="Comic Sans MS" charset="0"/>
                <a:ea typeface="ヒラギノ明朝 ProN W3" charset="0"/>
                <a:cs typeface="ヒラギノ明朝 ProN W3" charset="0"/>
              </a:rPr>
              <a:t>μG</a:t>
            </a:r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 and a fluctuating field of </a:t>
            </a:r>
            <a:r>
              <a:rPr lang="en-US" sz="2100" dirty="0" err="1">
                <a:latin typeface="Comic Sans MS" charset="0"/>
                <a:ea typeface="ヒラギノ明朝 ProN W3" charset="0"/>
                <a:cs typeface="ヒラギノ明朝 ProN W3" charset="0"/>
              </a:rPr>
              <a:t>B</a:t>
            </a:r>
            <a:r>
              <a:rPr lang="en-US" sz="2100" baseline="-6000" dirty="0" err="1">
                <a:latin typeface="Comic Sans MS" charset="0"/>
                <a:ea typeface="ヒラギノ明朝 ProN W3" charset="0"/>
                <a:cs typeface="ヒラギノ明朝 ProN W3" charset="0"/>
              </a:rPr>
              <a:t>random</a:t>
            </a:r>
            <a:r>
              <a:rPr lang="en-US" sz="2100" baseline="-6000" dirty="0">
                <a:latin typeface="Comic Sans MS" charset="0"/>
                <a:ea typeface="ヒラギノ明朝 ProN W3" charset="0"/>
                <a:cs typeface="ヒラギノ明朝 ProN W3" charset="0"/>
              </a:rPr>
              <a:t> </a:t>
            </a:r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~3-5 </a:t>
            </a:r>
            <a:r>
              <a:rPr lang="en-US" sz="2100" dirty="0" err="1">
                <a:latin typeface="Comic Sans MS" charset="0"/>
                <a:ea typeface="ヒラギノ明朝 ProN W3" charset="0"/>
                <a:cs typeface="ヒラギノ明朝 ProN W3" charset="0"/>
              </a:rPr>
              <a:t>μG</a:t>
            </a:r>
            <a:endParaRPr lang="en-US" sz="2100" dirty="0">
              <a:latin typeface="Comic Sans MS" charset="0"/>
              <a:ea typeface="ヒラギノ明朝 ProN W3" charset="0"/>
              <a:cs typeface="ヒラギノ明朝 ProN W3" charset="0"/>
            </a:endParaRPr>
          </a:p>
          <a:p>
            <a:pPr marL="901866" lvl="1" eaLnBrk="1" hangingPunct="1"/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They show that they can match the Milagro results in both in shape and strength</a:t>
            </a:r>
          </a:p>
          <a:p>
            <a:pPr marL="901866" lvl="1" eaLnBrk="1" hangingPunct="1"/>
            <a:r>
              <a:rPr lang="en-US" sz="2100" dirty="0">
                <a:latin typeface="Comic Sans MS" charset="0"/>
                <a:ea typeface="ヒラギノ明朝 ProN W3" charset="0"/>
                <a:cs typeface="ヒラギノ明朝 ProN W3" charset="0"/>
              </a:rPr>
              <a:t>The preferred anisotropy direction is orthogonal to the local regular magnetic field </a:t>
            </a:r>
          </a:p>
        </p:txBody>
      </p:sp>
    </p:spTree>
    <p:extLst>
      <p:ext uri="{BB962C8B-B14F-4D97-AF65-F5344CB8AC3E}">
        <p14:creationId xmlns:p14="http://schemas.microsoft.com/office/powerpoint/2010/main" val="17408105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Galactic Magnetic Fields?</a:t>
            </a:r>
          </a:p>
        </p:txBody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969" y="1265783"/>
            <a:ext cx="7358063" cy="5379021"/>
          </a:xfrm>
        </p:spPr>
        <p:txBody>
          <a:bodyPr/>
          <a:lstStyle/>
          <a:p>
            <a:pPr marL="625056" eaLnBrk="1" hangingPunct="1"/>
            <a:endParaRPr lang="en-US" dirty="0"/>
          </a:p>
        </p:txBody>
      </p:sp>
      <p:pic>
        <p:nvPicPr>
          <p:cNvPr id="392197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074" y="1375172"/>
            <a:ext cx="8509992" cy="5158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2198" name="Rectangle 5"/>
          <p:cNvSpPr>
            <a:spLocks/>
          </p:cNvSpPr>
          <p:nvPr/>
        </p:nvSpPr>
        <p:spPr bwMode="auto">
          <a:xfrm>
            <a:off x="1750219" y="1056844"/>
            <a:ext cx="5938706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3214573" algn="l"/>
              </a:tabLst>
            </a:pPr>
            <a:r>
              <a:rPr lang="en-US" sz="17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Eduardo </a:t>
            </a:r>
            <a:r>
              <a:rPr lang="en-US" sz="17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Battaner</a:t>
            </a:r>
            <a:r>
              <a:rPr lang="en-US" sz="17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Joaqúın</a:t>
            </a:r>
            <a:r>
              <a:rPr lang="en-US" sz="17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Castellano</a:t>
            </a:r>
            <a:r>
              <a:rPr lang="en-US" sz="17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, and Manuel </a:t>
            </a:r>
            <a:r>
              <a:rPr lang="en-US" sz="17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Masip</a:t>
            </a:r>
            <a:r>
              <a:rPr lang="en-US" sz="17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‘09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2"/>
          <p:cNvSpPr>
            <a:spLocks noGrp="1" noChangeArrowheads="1"/>
          </p:cNvSpPr>
          <p:nvPr>
            <p:ph type="title"/>
          </p:nvPr>
        </p:nvSpPr>
        <p:spPr>
          <a:xfrm>
            <a:off x="892969" y="0"/>
            <a:ext cx="7358063" cy="1303734"/>
          </a:xfrm>
        </p:spPr>
        <p:txBody>
          <a:bodyPr/>
          <a:lstStyle/>
          <a:p>
            <a:pPr eaLnBrk="1" hangingPunct="1"/>
            <a:r>
              <a:rPr lang="en-US"/>
              <a:t>Large Scale Anisotropy </a:t>
            </a:r>
          </a:p>
        </p:txBody>
      </p:sp>
      <p:sp>
        <p:nvSpPr>
          <p:cNvPr id="398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969" y="1339453"/>
            <a:ext cx="7358063" cy="5518547"/>
          </a:xfrm>
        </p:spPr>
        <p:txBody>
          <a:bodyPr anchor="t"/>
          <a:lstStyle/>
          <a:p>
            <a:pPr marL="625056" eaLnBrk="1" hangingPunct="1"/>
            <a:r>
              <a:rPr lang="en-US" dirty="0"/>
              <a:t>All experiments see the large scale anisotropy</a:t>
            </a:r>
          </a:p>
          <a:p>
            <a:pPr marL="625056" eaLnBrk="1" hangingPunct="1"/>
            <a:r>
              <a:rPr lang="en-US" dirty="0"/>
              <a:t>All see the same phase</a:t>
            </a:r>
          </a:p>
          <a:p>
            <a:pPr marL="625056" eaLnBrk="1" hangingPunct="1"/>
            <a:r>
              <a:rPr lang="en-US" dirty="0"/>
              <a:t>The amplitude appears to vary slightly perhaps decreasing with energy</a:t>
            </a:r>
          </a:p>
          <a:p>
            <a:pPr marL="625056" eaLnBrk="1" hangingPunct="1"/>
            <a:r>
              <a:rPr lang="en-US" dirty="0"/>
              <a:t>Amplitude and Phase are inconsistent with Compton-Getting</a:t>
            </a:r>
          </a:p>
          <a:p>
            <a:pPr marL="625056" eaLnBrk="1" hangingPunct="1"/>
            <a:r>
              <a:rPr lang="en-US" dirty="0"/>
              <a:t>May be due to local galactic mag. fields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5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64196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64197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/>
              <a:t>Suppression of large scale features to look for smaller scale features</a:t>
            </a:r>
          </a:p>
        </p:txBody>
      </p:sp>
      <p:pic>
        <p:nvPicPr>
          <p:cNvPr id="26419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138" y="2741613"/>
            <a:ext cx="8205787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4200" name="Line 7"/>
          <p:cNvSpPr>
            <a:spLocks noChangeShapeType="1"/>
          </p:cNvSpPr>
          <p:nvPr/>
        </p:nvSpPr>
        <p:spPr bwMode="auto">
          <a:xfrm rot="10800000" flipH="1">
            <a:off x="6170613" y="3405188"/>
            <a:ext cx="674687" cy="10160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201" name="Line 8"/>
          <p:cNvSpPr>
            <a:spLocks noChangeShapeType="1"/>
          </p:cNvSpPr>
          <p:nvPr/>
        </p:nvSpPr>
        <p:spPr bwMode="auto">
          <a:xfrm rot="10800000" flipH="1">
            <a:off x="4687888" y="4011613"/>
            <a:ext cx="635000" cy="25400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202" name="Line 9"/>
          <p:cNvSpPr>
            <a:spLocks noChangeShapeType="1"/>
          </p:cNvSpPr>
          <p:nvPr/>
        </p:nvSpPr>
        <p:spPr bwMode="auto">
          <a:xfrm>
            <a:off x="2595563" y="3344863"/>
            <a:ext cx="546100" cy="22860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203" name="Line 10"/>
          <p:cNvSpPr>
            <a:spLocks noChangeShapeType="1"/>
          </p:cNvSpPr>
          <p:nvPr/>
        </p:nvSpPr>
        <p:spPr bwMode="auto">
          <a:xfrm>
            <a:off x="2232025" y="1952625"/>
            <a:ext cx="64928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204" name="Rectangle 11"/>
          <p:cNvSpPr>
            <a:spLocks/>
          </p:cNvSpPr>
          <p:nvPr/>
        </p:nvSpPr>
        <p:spPr bwMode="auto">
          <a:xfrm>
            <a:off x="3021013" y="1717675"/>
            <a:ext cx="3197225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2hr background interval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marL="0" indent="0" eaLnBrk="1" hangingPunct="1"/>
            <a:r>
              <a:rPr lang="en-US"/>
              <a:t>Cosmic Ray Observations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733800"/>
            <a:ext cx="8572500" cy="2971800"/>
          </a:xfrm>
        </p:spPr>
        <p:txBody>
          <a:bodyPr/>
          <a:lstStyle/>
          <a:p>
            <a:pPr marL="331788" indent="-331788" eaLnBrk="1" hangingPunct="1"/>
            <a:r>
              <a:rPr lang="en-US" sz="2800"/>
              <a:t>No weighting or cutting.  </a:t>
            </a:r>
          </a:p>
          <a:p>
            <a:pPr marL="331788" indent="-331788" eaLnBrk="1" hangingPunct="1"/>
            <a:r>
              <a:rPr lang="en-US" sz="2800"/>
              <a:t>Map dominated by </a:t>
            </a:r>
            <a:r>
              <a:rPr lang="en-US" sz="2800" i="1">
                <a:solidFill>
                  <a:srgbClr val="FF0000"/>
                </a:solidFill>
              </a:rPr>
              <a:t>charged</a:t>
            </a:r>
            <a:r>
              <a:rPr lang="en-US" sz="2800"/>
              <a:t> cosmic rays.</a:t>
            </a:r>
            <a:endParaRPr lang="en-US"/>
          </a:p>
          <a:p>
            <a:pPr marL="331788" indent="-331788" eaLnBrk="1" hangingPunct="1"/>
            <a:r>
              <a:rPr lang="en-US" sz="2800"/>
              <a:t>10</a:t>
            </a:r>
            <a:r>
              <a:rPr lang="en-US" sz="2800" baseline="30000"/>
              <a:t>o</a:t>
            </a:r>
            <a:r>
              <a:rPr lang="en-US" sz="2800"/>
              <a:t> smoothing, looking for intermediate sized features.</a:t>
            </a:r>
            <a:endParaRPr lang="en-US"/>
          </a:p>
          <a:p>
            <a:pPr marL="331788" indent="-331788" eaLnBrk="1" hangingPunct="1"/>
            <a:r>
              <a:rPr lang="en-US" sz="2800"/>
              <a:t>Two regions of excess 15.0</a:t>
            </a:r>
            <a:r>
              <a:rPr 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σ</a:t>
            </a:r>
            <a:r>
              <a:rPr lang="en-US" sz="2800"/>
              <a:t> and 12.7</a:t>
            </a:r>
            <a:r>
              <a:rPr 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σ</a:t>
            </a:r>
            <a:r>
              <a:rPr lang="en-US" sz="2800"/>
              <a:t>.  Fractional excess of 6x10</a:t>
            </a:r>
            <a:r>
              <a:rPr lang="en-US" sz="2800" baseline="30000"/>
              <a:t>-4</a:t>
            </a:r>
            <a:r>
              <a:rPr lang="en-US" sz="2800"/>
              <a:t> (4x10</a:t>
            </a:r>
            <a:r>
              <a:rPr lang="en-US" sz="2800" baseline="30000"/>
              <a:t>-4</a:t>
            </a:r>
            <a:r>
              <a:rPr lang="en-US" sz="2800"/>
              <a:t>) for region A(B).  </a:t>
            </a:r>
          </a:p>
        </p:txBody>
      </p:sp>
      <p:sp>
        <p:nvSpPr>
          <p:cNvPr id="265220" name="Rectangle 4"/>
          <p:cNvSpPr>
            <a:spLocks/>
          </p:cNvSpPr>
          <p:nvPr/>
        </p:nvSpPr>
        <p:spPr bwMode="auto">
          <a:xfrm>
            <a:off x="457200" y="6399213"/>
            <a:ext cx="1979613" cy="20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PRL </a:t>
            </a:r>
            <a:r>
              <a:rPr lang="en-US"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101</a:t>
            </a:r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221101 (2008)</a:t>
            </a:r>
          </a:p>
        </p:txBody>
      </p:sp>
      <p:grpSp>
        <p:nvGrpSpPr>
          <p:cNvPr id="265221" name="Group 25"/>
          <p:cNvGrpSpPr>
            <a:grpSpLocks/>
          </p:cNvGrpSpPr>
          <p:nvPr/>
        </p:nvGrpSpPr>
        <p:grpSpPr bwMode="auto">
          <a:xfrm>
            <a:off x="152400" y="914400"/>
            <a:ext cx="8891588" cy="2984500"/>
            <a:chOff x="152400" y="914400"/>
            <a:chExt cx="8891588" cy="2984500"/>
          </a:xfrm>
        </p:grpSpPr>
        <p:pic>
          <p:nvPicPr>
            <p:cNvPr id="265222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0538" y="3611562"/>
              <a:ext cx="8448675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5223" name="Picture 5"/>
            <p:cNvPicPr>
              <a:picLocks noChangeArrowheads="1"/>
            </p:cNvPicPr>
            <p:nvPr/>
          </p:nvPicPr>
          <p:blipFill>
            <a:blip r:embed="rId3"/>
            <a:srcRect l="2753"/>
            <a:stretch>
              <a:fillRect/>
            </a:stretch>
          </p:blipFill>
          <p:spPr bwMode="auto">
            <a:xfrm>
              <a:off x="152400" y="1016000"/>
              <a:ext cx="8891588" cy="2882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5224" name="Rectangle 7"/>
            <p:cNvSpPr>
              <a:spLocks/>
            </p:cNvSpPr>
            <p:nvPr/>
          </p:nvSpPr>
          <p:spPr bwMode="auto">
            <a:xfrm>
              <a:off x="6718300" y="2333625"/>
              <a:ext cx="636588" cy="177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39688" algn="l"/>
              <a:r>
                <a:rPr lang="en-US" sz="1000">
                  <a:solidFill>
                    <a:srgbClr val="FF3300"/>
                  </a:solidFill>
                  <a:latin typeface="Arial Black" charset="0"/>
                  <a:ea typeface="Arial Black" charset="0"/>
                  <a:cs typeface="Arial Black" charset="0"/>
                  <a:sym typeface="Arial Black" charset="0"/>
                </a:rPr>
                <a:t>Heliotail</a:t>
              </a:r>
            </a:p>
          </p:txBody>
        </p:sp>
        <p:sp>
          <p:nvSpPr>
            <p:cNvPr id="265225" name="Rectangle 8"/>
            <p:cNvSpPr>
              <a:spLocks/>
            </p:cNvSpPr>
            <p:nvPr/>
          </p:nvSpPr>
          <p:spPr bwMode="auto">
            <a:xfrm>
              <a:off x="5894388" y="2374900"/>
              <a:ext cx="665162" cy="177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39688" algn="l"/>
              <a:r>
                <a:rPr lang="en-US" sz="1000">
                  <a:solidFill>
                    <a:srgbClr val="FF3300"/>
                  </a:solidFill>
                  <a:latin typeface="Arial Black" charset="0"/>
                  <a:ea typeface="Arial Black" charset="0"/>
                  <a:cs typeface="Arial Black" charset="0"/>
                  <a:sym typeface="Arial Black" charset="0"/>
                </a:rPr>
                <a:t>Geminga</a:t>
              </a:r>
            </a:p>
          </p:txBody>
        </p:sp>
        <p:sp>
          <p:nvSpPr>
            <p:cNvPr id="265226" name="AutoShape 9"/>
            <p:cNvSpPr>
              <a:spLocks/>
            </p:cNvSpPr>
            <p:nvPr/>
          </p:nvSpPr>
          <p:spPr bwMode="auto">
            <a:xfrm>
              <a:off x="6297613" y="2608262"/>
              <a:ext cx="98425" cy="161925"/>
            </a:xfrm>
            <a:prstGeom prst="star4">
              <a:avLst>
                <a:gd name="adj" fmla="val 12500"/>
              </a:avLst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227" name="Rectangle 10"/>
            <p:cNvSpPr>
              <a:spLocks/>
            </p:cNvSpPr>
            <p:nvPr/>
          </p:nvSpPr>
          <p:spPr bwMode="auto">
            <a:xfrm>
              <a:off x="7315200" y="914400"/>
              <a:ext cx="1665287" cy="241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Significance (σ’s)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1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27332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27333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-161925" y="0"/>
            <a:ext cx="7119938" cy="13398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How Does Milagro Work?</a:t>
            </a:r>
          </a:p>
        </p:txBody>
      </p:sp>
      <p:pic>
        <p:nvPicPr>
          <p:cNvPr id="22733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0175" y="144463"/>
            <a:ext cx="25019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6" name="Rectangle 7"/>
          <p:cNvSpPr>
            <a:spLocks/>
          </p:cNvSpPr>
          <p:nvPr/>
        </p:nvSpPr>
        <p:spPr bwMode="auto">
          <a:xfrm>
            <a:off x="0" y="1371600"/>
            <a:ext cx="58928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381000" indent="-228600" algn="l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Detect Particles in Extensive Air Showers from Cherenkov light created in 60m x 80 m x 8m pond containing filtered water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381000" indent="-228600" algn="l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Reconstruct shower direction to ~0.5° from the time different PMTs are hit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381000" indent="-228600" algn="l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1700 Hz trigger rate mostly due to Extensive Air Showers created by cosmic rays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381000" indent="-228600" algn="l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Field of view is ~2 sr and the average duty factor is &gt;90%</a:t>
            </a:r>
          </a:p>
        </p:txBody>
      </p:sp>
      <p:grpSp>
        <p:nvGrpSpPr>
          <p:cNvPr id="227337" name="Group 8"/>
          <p:cNvGrpSpPr>
            <a:grpSpLocks/>
          </p:cNvGrpSpPr>
          <p:nvPr/>
        </p:nvGrpSpPr>
        <p:grpSpPr bwMode="auto">
          <a:xfrm>
            <a:off x="396875" y="3916363"/>
            <a:ext cx="8351838" cy="2146300"/>
            <a:chOff x="0" y="0"/>
            <a:chExt cx="5261" cy="1352"/>
          </a:xfrm>
        </p:grpSpPr>
        <p:sp>
          <p:nvSpPr>
            <p:cNvPr id="227345" name="Line 9"/>
            <p:cNvSpPr>
              <a:spLocks noChangeShapeType="1"/>
            </p:cNvSpPr>
            <p:nvPr/>
          </p:nvSpPr>
          <p:spPr bwMode="auto">
            <a:xfrm>
              <a:off x="3777" y="995"/>
              <a:ext cx="1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46" name="Rectangle 10"/>
            <p:cNvSpPr>
              <a:spLocks/>
            </p:cNvSpPr>
            <p:nvPr/>
          </p:nvSpPr>
          <p:spPr bwMode="auto">
            <a:xfrm>
              <a:off x="4628" y="617"/>
              <a:ext cx="633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>
                <a:spcBef>
                  <a:spcPts val="800"/>
                </a:spcBef>
              </a:pPr>
              <a:r>
                <a:rPr lang="en-US" sz="14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8 meters</a:t>
              </a:r>
            </a:p>
          </p:txBody>
        </p:sp>
        <p:grpSp>
          <p:nvGrpSpPr>
            <p:cNvPr id="227347" name="Group 11"/>
            <p:cNvGrpSpPr>
              <a:grpSpLocks/>
            </p:cNvGrpSpPr>
            <p:nvPr/>
          </p:nvGrpSpPr>
          <p:grpSpPr bwMode="auto">
            <a:xfrm>
              <a:off x="0" y="0"/>
              <a:ext cx="5146" cy="1352"/>
              <a:chOff x="0" y="0"/>
              <a:chExt cx="5146" cy="1352"/>
            </a:xfrm>
          </p:grpSpPr>
          <p:sp>
            <p:nvSpPr>
              <p:cNvPr id="227348" name="Freeform 12"/>
              <p:cNvSpPr>
                <a:spLocks/>
              </p:cNvSpPr>
              <p:nvPr/>
            </p:nvSpPr>
            <p:spPr bwMode="auto">
              <a:xfrm>
                <a:off x="0" y="429"/>
                <a:ext cx="4579" cy="540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14 h 21600"/>
                  <a:gd name="T4" fmla="*/ 791 w 21600"/>
                  <a:gd name="T5" fmla="*/ 14 h 21600"/>
                  <a:gd name="T6" fmla="*/ 971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0"/>
                    </a:moveTo>
                    <a:lnTo>
                      <a:pt x="4008" y="21600"/>
                    </a:lnTo>
                    <a:lnTo>
                      <a:pt x="1759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33CCFF">
                  <a:alpha val="4941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49" name="Rectangle 13"/>
              <p:cNvSpPr>
                <a:spLocks/>
              </p:cNvSpPr>
              <p:nvPr/>
            </p:nvSpPr>
            <p:spPr bwMode="auto">
              <a:xfrm>
                <a:off x="2219" y="574"/>
                <a:ext cx="110" cy="10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50" name="Oval 14"/>
              <p:cNvSpPr>
                <a:spLocks/>
              </p:cNvSpPr>
              <p:nvPr/>
            </p:nvSpPr>
            <p:spPr bwMode="auto">
              <a:xfrm>
                <a:off x="2219" y="502"/>
                <a:ext cx="94" cy="7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7351" name="Group 15"/>
              <p:cNvGrpSpPr>
                <a:grpSpLocks/>
              </p:cNvGrpSpPr>
              <p:nvPr/>
            </p:nvGrpSpPr>
            <p:grpSpPr bwMode="auto">
              <a:xfrm>
                <a:off x="519" y="502"/>
                <a:ext cx="110" cy="179"/>
                <a:chOff x="0" y="0"/>
                <a:chExt cx="110" cy="179"/>
              </a:xfrm>
            </p:grpSpPr>
            <p:sp>
              <p:nvSpPr>
                <p:cNvPr id="227442" name="Rectangle 16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43" name="Oval 17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2" name="Group 18"/>
              <p:cNvGrpSpPr>
                <a:grpSpLocks/>
              </p:cNvGrpSpPr>
              <p:nvPr/>
            </p:nvGrpSpPr>
            <p:grpSpPr bwMode="auto">
              <a:xfrm>
                <a:off x="1983" y="502"/>
                <a:ext cx="110" cy="179"/>
                <a:chOff x="0" y="0"/>
                <a:chExt cx="110" cy="179"/>
              </a:xfrm>
            </p:grpSpPr>
            <p:sp>
              <p:nvSpPr>
                <p:cNvPr id="227440" name="Rectangle 19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41" name="Oval 20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3" name="Group 21"/>
              <p:cNvGrpSpPr>
                <a:grpSpLocks/>
              </p:cNvGrpSpPr>
              <p:nvPr/>
            </p:nvGrpSpPr>
            <p:grpSpPr bwMode="auto">
              <a:xfrm>
                <a:off x="1699" y="502"/>
                <a:ext cx="111" cy="179"/>
                <a:chOff x="0" y="0"/>
                <a:chExt cx="111" cy="179"/>
              </a:xfrm>
            </p:grpSpPr>
            <p:sp>
              <p:nvSpPr>
                <p:cNvPr id="227438" name="Rectangle 22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39" name="Oval 23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4" name="Group 24"/>
              <p:cNvGrpSpPr>
                <a:grpSpLocks/>
              </p:cNvGrpSpPr>
              <p:nvPr/>
            </p:nvGrpSpPr>
            <p:grpSpPr bwMode="auto">
              <a:xfrm>
                <a:off x="1463" y="502"/>
                <a:ext cx="111" cy="179"/>
                <a:chOff x="0" y="0"/>
                <a:chExt cx="111" cy="179"/>
              </a:xfrm>
            </p:grpSpPr>
            <p:sp>
              <p:nvSpPr>
                <p:cNvPr id="227436" name="Rectangle 25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37" name="Oval 26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5" name="Group 27"/>
              <p:cNvGrpSpPr>
                <a:grpSpLocks/>
              </p:cNvGrpSpPr>
              <p:nvPr/>
            </p:nvGrpSpPr>
            <p:grpSpPr bwMode="auto">
              <a:xfrm>
                <a:off x="1227" y="502"/>
                <a:ext cx="111" cy="179"/>
                <a:chOff x="0" y="0"/>
                <a:chExt cx="111" cy="179"/>
              </a:xfrm>
            </p:grpSpPr>
            <p:sp>
              <p:nvSpPr>
                <p:cNvPr id="227434" name="Rectangle 28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35" name="Oval 29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6" name="Group 30"/>
              <p:cNvGrpSpPr>
                <a:grpSpLocks/>
              </p:cNvGrpSpPr>
              <p:nvPr/>
            </p:nvGrpSpPr>
            <p:grpSpPr bwMode="auto">
              <a:xfrm>
                <a:off x="991" y="502"/>
                <a:ext cx="110" cy="179"/>
                <a:chOff x="0" y="0"/>
                <a:chExt cx="110" cy="179"/>
              </a:xfrm>
            </p:grpSpPr>
            <p:sp>
              <p:nvSpPr>
                <p:cNvPr id="227432" name="Rectangle 31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33" name="Oval 32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7" name="Group 33"/>
              <p:cNvGrpSpPr>
                <a:grpSpLocks/>
              </p:cNvGrpSpPr>
              <p:nvPr/>
            </p:nvGrpSpPr>
            <p:grpSpPr bwMode="auto">
              <a:xfrm>
                <a:off x="755" y="502"/>
                <a:ext cx="110" cy="179"/>
                <a:chOff x="0" y="0"/>
                <a:chExt cx="110" cy="179"/>
              </a:xfrm>
            </p:grpSpPr>
            <p:sp>
              <p:nvSpPr>
                <p:cNvPr id="227430" name="Rectangle 34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31" name="Oval 35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8" name="Group 36"/>
              <p:cNvGrpSpPr>
                <a:grpSpLocks/>
              </p:cNvGrpSpPr>
              <p:nvPr/>
            </p:nvGrpSpPr>
            <p:grpSpPr bwMode="auto">
              <a:xfrm>
                <a:off x="1085" y="790"/>
                <a:ext cx="111" cy="179"/>
                <a:chOff x="0" y="0"/>
                <a:chExt cx="111" cy="179"/>
              </a:xfrm>
            </p:grpSpPr>
            <p:sp>
              <p:nvSpPr>
                <p:cNvPr id="227428" name="Rectangle 37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29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59" name="Group 39"/>
              <p:cNvGrpSpPr>
                <a:grpSpLocks/>
              </p:cNvGrpSpPr>
              <p:nvPr/>
            </p:nvGrpSpPr>
            <p:grpSpPr bwMode="auto">
              <a:xfrm>
                <a:off x="849" y="790"/>
                <a:ext cx="111" cy="179"/>
                <a:chOff x="0" y="0"/>
                <a:chExt cx="111" cy="179"/>
              </a:xfrm>
            </p:grpSpPr>
            <p:sp>
              <p:nvSpPr>
                <p:cNvPr id="227426" name="Rectangle 40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27" name="Oval 41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60" name="Group 42"/>
              <p:cNvGrpSpPr>
                <a:grpSpLocks/>
              </p:cNvGrpSpPr>
              <p:nvPr/>
            </p:nvGrpSpPr>
            <p:grpSpPr bwMode="auto">
              <a:xfrm>
                <a:off x="4013" y="502"/>
                <a:ext cx="110" cy="179"/>
                <a:chOff x="0" y="0"/>
                <a:chExt cx="110" cy="179"/>
              </a:xfrm>
            </p:grpSpPr>
            <p:sp>
              <p:nvSpPr>
                <p:cNvPr id="227424" name="Rectangle 43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25" name="Oval 44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61" name="Group 45"/>
              <p:cNvGrpSpPr>
                <a:grpSpLocks/>
              </p:cNvGrpSpPr>
              <p:nvPr/>
            </p:nvGrpSpPr>
            <p:grpSpPr bwMode="auto">
              <a:xfrm>
                <a:off x="3777" y="502"/>
                <a:ext cx="110" cy="179"/>
                <a:chOff x="0" y="0"/>
                <a:chExt cx="110" cy="179"/>
              </a:xfrm>
            </p:grpSpPr>
            <p:sp>
              <p:nvSpPr>
                <p:cNvPr id="227422" name="Rectangle 46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23" name="Oval 47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7362" name="Rectangle 48"/>
              <p:cNvSpPr>
                <a:spLocks/>
              </p:cNvSpPr>
              <p:nvPr/>
            </p:nvSpPr>
            <p:spPr bwMode="auto">
              <a:xfrm>
                <a:off x="3494" y="574"/>
                <a:ext cx="110" cy="10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63" name="Oval 49"/>
              <p:cNvSpPr>
                <a:spLocks/>
              </p:cNvSpPr>
              <p:nvPr/>
            </p:nvSpPr>
            <p:spPr bwMode="auto">
              <a:xfrm>
                <a:off x="3494" y="502"/>
                <a:ext cx="94" cy="7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7364" name="Group 50"/>
              <p:cNvGrpSpPr>
                <a:grpSpLocks/>
              </p:cNvGrpSpPr>
              <p:nvPr/>
            </p:nvGrpSpPr>
            <p:grpSpPr bwMode="auto">
              <a:xfrm>
                <a:off x="3210" y="502"/>
                <a:ext cx="111" cy="179"/>
                <a:chOff x="0" y="0"/>
                <a:chExt cx="111" cy="179"/>
              </a:xfrm>
            </p:grpSpPr>
            <p:sp>
              <p:nvSpPr>
                <p:cNvPr id="227420" name="Rectangle 51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21" name="Oval 52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7365" name="Rectangle 53"/>
              <p:cNvSpPr>
                <a:spLocks/>
              </p:cNvSpPr>
              <p:nvPr/>
            </p:nvSpPr>
            <p:spPr bwMode="auto">
              <a:xfrm>
                <a:off x="2974" y="574"/>
                <a:ext cx="111" cy="10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66" name="Oval 54"/>
              <p:cNvSpPr>
                <a:spLocks/>
              </p:cNvSpPr>
              <p:nvPr/>
            </p:nvSpPr>
            <p:spPr bwMode="auto">
              <a:xfrm>
                <a:off x="2974" y="502"/>
                <a:ext cx="95" cy="7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7367" name="Group 55"/>
              <p:cNvGrpSpPr>
                <a:grpSpLocks/>
              </p:cNvGrpSpPr>
              <p:nvPr/>
            </p:nvGrpSpPr>
            <p:grpSpPr bwMode="auto">
              <a:xfrm>
                <a:off x="2738" y="502"/>
                <a:ext cx="110" cy="179"/>
                <a:chOff x="0" y="0"/>
                <a:chExt cx="110" cy="179"/>
              </a:xfrm>
            </p:grpSpPr>
            <p:sp>
              <p:nvSpPr>
                <p:cNvPr id="227418" name="Rectangle 56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19" name="Oval 57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7368" name="Rectangle 58"/>
              <p:cNvSpPr>
                <a:spLocks/>
              </p:cNvSpPr>
              <p:nvPr/>
            </p:nvSpPr>
            <p:spPr bwMode="auto">
              <a:xfrm>
                <a:off x="2455" y="574"/>
                <a:ext cx="110" cy="10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69" name="Oval 59"/>
              <p:cNvSpPr>
                <a:spLocks/>
              </p:cNvSpPr>
              <p:nvPr/>
            </p:nvSpPr>
            <p:spPr bwMode="auto">
              <a:xfrm>
                <a:off x="2455" y="502"/>
                <a:ext cx="94" cy="7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7370" name="Group 60"/>
              <p:cNvGrpSpPr>
                <a:grpSpLocks/>
              </p:cNvGrpSpPr>
              <p:nvPr/>
            </p:nvGrpSpPr>
            <p:grpSpPr bwMode="auto">
              <a:xfrm>
                <a:off x="3116" y="790"/>
                <a:ext cx="110" cy="179"/>
                <a:chOff x="0" y="0"/>
                <a:chExt cx="110" cy="179"/>
              </a:xfrm>
            </p:grpSpPr>
            <p:sp>
              <p:nvSpPr>
                <p:cNvPr id="227416" name="Rectangle 61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17" name="Oval 62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7371" name="Rectangle 63"/>
              <p:cNvSpPr>
                <a:spLocks/>
              </p:cNvSpPr>
              <p:nvPr/>
            </p:nvSpPr>
            <p:spPr bwMode="auto">
              <a:xfrm>
                <a:off x="2880" y="861"/>
                <a:ext cx="110" cy="10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72" name="Oval 64"/>
              <p:cNvSpPr>
                <a:spLocks/>
              </p:cNvSpPr>
              <p:nvPr/>
            </p:nvSpPr>
            <p:spPr bwMode="auto">
              <a:xfrm>
                <a:off x="2880" y="790"/>
                <a:ext cx="94" cy="70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73" name="Rectangle 65"/>
              <p:cNvSpPr>
                <a:spLocks/>
              </p:cNvSpPr>
              <p:nvPr/>
            </p:nvSpPr>
            <p:spPr bwMode="auto">
              <a:xfrm>
                <a:off x="2644" y="861"/>
                <a:ext cx="110" cy="10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74" name="Oval 66"/>
              <p:cNvSpPr>
                <a:spLocks/>
              </p:cNvSpPr>
              <p:nvPr/>
            </p:nvSpPr>
            <p:spPr bwMode="auto">
              <a:xfrm>
                <a:off x="2644" y="790"/>
                <a:ext cx="94" cy="70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75" name="Rectangle 67"/>
              <p:cNvSpPr>
                <a:spLocks/>
              </p:cNvSpPr>
              <p:nvPr/>
            </p:nvSpPr>
            <p:spPr bwMode="auto">
              <a:xfrm>
                <a:off x="2360" y="861"/>
                <a:ext cx="111" cy="10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76" name="Oval 68"/>
              <p:cNvSpPr>
                <a:spLocks/>
              </p:cNvSpPr>
              <p:nvPr/>
            </p:nvSpPr>
            <p:spPr bwMode="auto">
              <a:xfrm>
                <a:off x="2360" y="790"/>
                <a:ext cx="95" cy="70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7377" name="Group 69"/>
              <p:cNvGrpSpPr>
                <a:grpSpLocks/>
              </p:cNvGrpSpPr>
              <p:nvPr/>
            </p:nvGrpSpPr>
            <p:grpSpPr bwMode="auto">
              <a:xfrm>
                <a:off x="2124" y="790"/>
                <a:ext cx="111" cy="179"/>
                <a:chOff x="0" y="0"/>
                <a:chExt cx="111" cy="179"/>
              </a:xfrm>
            </p:grpSpPr>
            <p:sp>
              <p:nvSpPr>
                <p:cNvPr id="227414" name="Rectangle 70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15" name="Oval 71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78" name="Group 72"/>
              <p:cNvGrpSpPr>
                <a:grpSpLocks/>
              </p:cNvGrpSpPr>
              <p:nvPr/>
            </p:nvGrpSpPr>
            <p:grpSpPr bwMode="auto">
              <a:xfrm>
                <a:off x="1841" y="790"/>
                <a:ext cx="110" cy="179"/>
                <a:chOff x="0" y="0"/>
                <a:chExt cx="110" cy="179"/>
              </a:xfrm>
            </p:grpSpPr>
            <p:sp>
              <p:nvSpPr>
                <p:cNvPr id="227412" name="Rectangle 73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13" name="Oval 74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79" name="Group 75"/>
              <p:cNvGrpSpPr>
                <a:grpSpLocks/>
              </p:cNvGrpSpPr>
              <p:nvPr/>
            </p:nvGrpSpPr>
            <p:grpSpPr bwMode="auto">
              <a:xfrm>
                <a:off x="1605" y="790"/>
                <a:ext cx="110" cy="179"/>
                <a:chOff x="0" y="0"/>
                <a:chExt cx="110" cy="179"/>
              </a:xfrm>
            </p:grpSpPr>
            <p:sp>
              <p:nvSpPr>
                <p:cNvPr id="227410" name="Rectangle 76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11" name="Oval 77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80" name="Group 78"/>
              <p:cNvGrpSpPr>
                <a:grpSpLocks/>
              </p:cNvGrpSpPr>
              <p:nvPr/>
            </p:nvGrpSpPr>
            <p:grpSpPr bwMode="auto">
              <a:xfrm>
                <a:off x="1369" y="790"/>
                <a:ext cx="110" cy="179"/>
                <a:chOff x="0" y="0"/>
                <a:chExt cx="110" cy="179"/>
              </a:xfrm>
            </p:grpSpPr>
            <p:sp>
              <p:nvSpPr>
                <p:cNvPr id="227408" name="Rectangle 79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09" name="Oval 80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81" name="Group 81"/>
              <p:cNvGrpSpPr>
                <a:grpSpLocks/>
              </p:cNvGrpSpPr>
              <p:nvPr/>
            </p:nvGrpSpPr>
            <p:grpSpPr bwMode="auto">
              <a:xfrm>
                <a:off x="3635" y="790"/>
                <a:ext cx="111" cy="179"/>
                <a:chOff x="0" y="0"/>
                <a:chExt cx="111" cy="179"/>
              </a:xfrm>
            </p:grpSpPr>
            <p:sp>
              <p:nvSpPr>
                <p:cNvPr id="227406" name="Rectangle 82"/>
                <p:cNvSpPr>
                  <a:spLocks/>
                </p:cNvSpPr>
                <p:nvPr/>
              </p:nvSpPr>
              <p:spPr bwMode="auto">
                <a:xfrm>
                  <a:off x="0" y="72"/>
                  <a:ext cx="111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07" name="Oval 83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382" name="Group 84"/>
              <p:cNvGrpSpPr>
                <a:grpSpLocks/>
              </p:cNvGrpSpPr>
              <p:nvPr/>
            </p:nvGrpSpPr>
            <p:grpSpPr bwMode="auto">
              <a:xfrm>
                <a:off x="3352" y="790"/>
                <a:ext cx="110" cy="179"/>
                <a:chOff x="0" y="0"/>
                <a:chExt cx="110" cy="179"/>
              </a:xfrm>
            </p:grpSpPr>
            <p:sp>
              <p:nvSpPr>
                <p:cNvPr id="227404" name="Rectangle 85"/>
                <p:cNvSpPr>
                  <a:spLocks/>
                </p:cNvSpPr>
                <p:nvPr/>
              </p:nvSpPr>
              <p:spPr bwMode="auto">
                <a:xfrm>
                  <a:off x="0" y="72"/>
                  <a:ext cx="110" cy="107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05" name="Oval 86"/>
                <p:cNvSpPr>
                  <a:spLocks/>
                </p:cNvSpPr>
                <p:nvPr/>
              </p:nvSpPr>
              <p:spPr bwMode="auto">
                <a:xfrm>
                  <a:off x="0" y="0"/>
                  <a:ext cx="94" cy="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7383" name="Line 87"/>
              <p:cNvSpPr>
                <a:spLocks noChangeShapeType="1"/>
              </p:cNvSpPr>
              <p:nvPr/>
            </p:nvSpPr>
            <p:spPr bwMode="auto">
              <a:xfrm flipH="1">
                <a:off x="2360" y="0"/>
                <a:ext cx="1322" cy="104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84" name="Line 88"/>
              <p:cNvSpPr>
                <a:spLocks noChangeShapeType="1"/>
              </p:cNvSpPr>
              <p:nvPr/>
            </p:nvSpPr>
            <p:spPr bwMode="auto">
              <a:xfrm flipH="1">
                <a:off x="2455" y="35"/>
                <a:ext cx="519" cy="43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85" name="Freeform 89"/>
              <p:cNvSpPr>
                <a:spLocks/>
              </p:cNvSpPr>
              <p:nvPr/>
            </p:nvSpPr>
            <p:spPr bwMode="auto">
              <a:xfrm rot="-2400000">
                <a:off x="3635" y="246"/>
                <a:ext cx="614" cy="43"/>
              </a:xfrm>
              <a:custGeom>
                <a:avLst/>
                <a:gdLst>
                  <a:gd name="T0" fmla="*/ 0 w 21600"/>
                  <a:gd name="T1" fmla="*/ 0 h 20226"/>
                  <a:gd name="T2" fmla="*/ 1 w 21600"/>
                  <a:gd name="T3" fmla="*/ 0 h 20226"/>
                  <a:gd name="T4" fmla="*/ 3 w 21600"/>
                  <a:gd name="T5" fmla="*/ 0 h 20226"/>
                  <a:gd name="T6" fmla="*/ 5 w 21600"/>
                  <a:gd name="T7" fmla="*/ 0 h 20226"/>
                  <a:gd name="T8" fmla="*/ 7 w 21600"/>
                  <a:gd name="T9" fmla="*/ 0 h 20226"/>
                  <a:gd name="T10" fmla="*/ 8 w 21600"/>
                  <a:gd name="T11" fmla="*/ 0 h 20226"/>
                  <a:gd name="T12" fmla="*/ 10 w 21600"/>
                  <a:gd name="T13" fmla="*/ 0 h 20226"/>
                  <a:gd name="T14" fmla="*/ 12 w 21600"/>
                  <a:gd name="T15" fmla="*/ 0 h 20226"/>
                  <a:gd name="T16" fmla="*/ 14 w 21600"/>
                  <a:gd name="T17" fmla="*/ 0 h 20226"/>
                  <a:gd name="T18" fmla="*/ 15 w 21600"/>
                  <a:gd name="T19" fmla="*/ 0 h 20226"/>
                  <a:gd name="T20" fmla="*/ 17 w 21600"/>
                  <a:gd name="T21" fmla="*/ 0 h 202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600"/>
                  <a:gd name="T34" fmla="*/ 0 h 20226"/>
                  <a:gd name="T35" fmla="*/ 21600 w 21600"/>
                  <a:gd name="T36" fmla="*/ 20226 h 202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600" h="20226">
                    <a:moveTo>
                      <a:pt x="0" y="10257"/>
                    </a:moveTo>
                    <a:cubicBezTo>
                      <a:pt x="360" y="4441"/>
                      <a:pt x="720" y="-1374"/>
                      <a:pt x="1440" y="288"/>
                    </a:cubicBezTo>
                    <a:cubicBezTo>
                      <a:pt x="2160" y="1949"/>
                      <a:pt x="3600" y="20226"/>
                      <a:pt x="4320" y="20226"/>
                    </a:cubicBezTo>
                    <a:cubicBezTo>
                      <a:pt x="5040" y="20226"/>
                      <a:pt x="5040" y="288"/>
                      <a:pt x="5760" y="288"/>
                    </a:cubicBezTo>
                    <a:cubicBezTo>
                      <a:pt x="6480" y="288"/>
                      <a:pt x="7920" y="20226"/>
                      <a:pt x="8640" y="20226"/>
                    </a:cubicBezTo>
                    <a:cubicBezTo>
                      <a:pt x="9360" y="20226"/>
                      <a:pt x="9360" y="288"/>
                      <a:pt x="10080" y="288"/>
                    </a:cubicBezTo>
                    <a:cubicBezTo>
                      <a:pt x="10800" y="288"/>
                      <a:pt x="12240" y="20226"/>
                      <a:pt x="12960" y="20226"/>
                    </a:cubicBezTo>
                    <a:cubicBezTo>
                      <a:pt x="13680" y="20226"/>
                      <a:pt x="13680" y="288"/>
                      <a:pt x="14400" y="288"/>
                    </a:cubicBezTo>
                    <a:cubicBezTo>
                      <a:pt x="15120" y="288"/>
                      <a:pt x="16560" y="20226"/>
                      <a:pt x="17280" y="20226"/>
                    </a:cubicBezTo>
                    <a:cubicBezTo>
                      <a:pt x="18000" y="20226"/>
                      <a:pt x="18000" y="288"/>
                      <a:pt x="18720" y="288"/>
                    </a:cubicBezTo>
                    <a:cubicBezTo>
                      <a:pt x="19440" y="288"/>
                      <a:pt x="21120" y="16903"/>
                      <a:pt x="21600" y="20226"/>
                    </a:cubicBezTo>
                  </a:path>
                </a:pathLst>
              </a:custGeom>
              <a:noFill/>
              <a:ln w="28575">
                <a:solidFill>
                  <a:srgbClr val="CC66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86" name="Line 90"/>
              <p:cNvSpPr>
                <a:spLocks noChangeShapeType="1"/>
              </p:cNvSpPr>
              <p:nvPr/>
            </p:nvSpPr>
            <p:spPr bwMode="auto">
              <a:xfrm flipH="1">
                <a:off x="3588" y="467"/>
                <a:ext cx="94" cy="3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87" name="Line 91"/>
              <p:cNvSpPr>
                <a:spLocks noChangeShapeType="1"/>
              </p:cNvSpPr>
              <p:nvPr/>
            </p:nvSpPr>
            <p:spPr bwMode="auto">
              <a:xfrm flipH="1">
                <a:off x="3635" y="467"/>
                <a:ext cx="47" cy="7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88" name="Rectangle 92"/>
              <p:cNvSpPr>
                <a:spLocks/>
              </p:cNvSpPr>
              <p:nvPr/>
            </p:nvSpPr>
            <p:spPr bwMode="auto">
              <a:xfrm>
                <a:off x="2857" y="7"/>
                <a:ext cx="25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rPr>
                  <a:t>e</a:t>
                </a:r>
              </a:p>
            </p:txBody>
          </p:sp>
          <p:sp>
            <p:nvSpPr>
              <p:cNvPr id="227389" name="Rectangle 93"/>
              <p:cNvSpPr>
                <a:spLocks/>
              </p:cNvSpPr>
              <p:nvPr/>
            </p:nvSpPr>
            <p:spPr bwMode="auto">
              <a:xfrm>
                <a:off x="3588" y="7"/>
                <a:ext cx="248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  <a:sym typeface="Symbol" charset="2"/>
                  </a:rPr>
                  <a:t>μ</a:t>
                </a:r>
              </a:p>
            </p:txBody>
          </p:sp>
          <p:sp>
            <p:nvSpPr>
              <p:cNvPr id="227390" name="Rectangle 94"/>
              <p:cNvSpPr>
                <a:spLocks/>
              </p:cNvSpPr>
              <p:nvPr/>
            </p:nvSpPr>
            <p:spPr bwMode="auto">
              <a:xfrm>
                <a:off x="4180" y="7"/>
                <a:ext cx="248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1200"/>
                  </a:spcBef>
                </a:pPr>
                <a:r>
                  <a:rPr lang="en-US" sz="200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  <a:sym typeface="Symbol" charset="2"/>
                  </a:rPr>
                  <a:t>γ</a:t>
                </a:r>
              </a:p>
            </p:txBody>
          </p:sp>
          <p:sp>
            <p:nvSpPr>
              <p:cNvPr id="227391" name="Rectangle 95"/>
              <p:cNvSpPr>
                <a:spLocks/>
              </p:cNvSpPr>
              <p:nvPr/>
            </p:nvSpPr>
            <p:spPr bwMode="auto">
              <a:xfrm>
                <a:off x="1983" y="1184"/>
                <a:ext cx="63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800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80 meters</a:t>
                </a:r>
              </a:p>
            </p:txBody>
          </p:sp>
          <p:sp>
            <p:nvSpPr>
              <p:cNvPr id="227392" name="Line 96"/>
              <p:cNvSpPr>
                <a:spLocks noChangeShapeType="1"/>
              </p:cNvSpPr>
              <p:nvPr/>
            </p:nvSpPr>
            <p:spPr bwMode="auto">
              <a:xfrm>
                <a:off x="4579" y="430"/>
                <a:ext cx="0" cy="8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93" name="Line 97"/>
              <p:cNvSpPr>
                <a:spLocks noChangeShapeType="1"/>
              </p:cNvSpPr>
              <p:nvPr/>
            </p:nvSpPr>
            <p:spPr bwMode="auto">
              <a:xfrm>
                <a:off x="0" y="430"/>
                <a:ext cx="0" cy="8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94" name="Line 98"/>
              <p:cNvSpPr>
                <a:spLocks noChangeShapeType="1"/>
              </p:cNvSpPr>
              <p:nvPr/>
            </p:nvSpPr>
            <p:spPr bwMode="auto">
              <a:xfrm>
                <a:off x="2644" y="1277"/>
                <a:ext cx="19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95" name="Line 99"/>
              <p:cNvSpPr>
                <a:spLocks noChangeShapeType="1"/>
              </p:cNvSpPr>
              <p:nvPr/>
            </p:nvSpPr>
            <p:spPr bwMode="auto">
              <a:xfrm flipH="1">
                <a:off x="0" y="1277"/>
                <a:ext cx="19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96" name="Line 100"/>
              <p:cNvSpPr>
                <a:spLocks noChangeShapeType="1"/>
              </p:cNvSpPr>
              <p:nvPr/>
            </p:nvSpPr>
            <p:spPr bwMode="auto">
              <a:xfrm>
                <a:off x="849" y="995"/>
                <a:ext cx="0" cy="1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97" name="Line 101"/>
              <p:cNvSpPr>
                <a:spLocks noChangeShapeType="1"/>
              </p:cNvSpPr>
              <p:nvPr/>
            </p:nvSpPr>
            <p:spPr bwMode="auto">
              <a:xfrm>
                <a:off x="3730" y="995"/>
                <a:ext cx="0" cy="1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98" name="Rectangle 102"/>
              <p:cNvSpPr>
                <a:spLocks/>
              </p:cNvSpPr>
              <p:nvPr/>
            </p:nvSpPr>
            <p:spPr bwMode="auto">
              <a:xfrm>
                <a:off x="1983" y="996"/>
                <a:ext cx="63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800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50 meters</a:t>
                </a:r>
              </a:p>
            </p:txBody>
          </p:sp>
          <p:sp>
            <p:nvSpPr>
              <p:cNvPr id="227399" name="Line 103"/>
              <p:cNvSpPr>
                <a:spLocks noChangeShapeType="1"/>
              </p:cNvSpPr>
              <p:nvPr/>
            </p:nvSpPr>
            <p:spPr bwMode="auto">
              <a:xfrm>
                <a:off x="2644" y="1089"/>
                <a:ext cx="10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00" name="Line 104"/>
              <p:cNvSpPr>
                <a:spLocks noChangeShapeType="1"/>
              </p:cNvSpPr>
              <p:nvPr/>
            </p:nvSpPr>
            <p:spPr bwMode="auto">
              <a:xfrm flipH="1">
                <a:off x="849" y="1089"/>
                <a:ext cx="10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01" name="Line 105"/>
              <p:cNvSpPr>
                <a:spLocks noChangeShapeType="1"/>
              </p:cNvSpPr>
              <p:nvPr/>
            </p:nvSpPr>
            <p:spPr bwMode="auto">
              <a:xfrm>
                <a:off x="4627" y="430"/>
                <a:ext cx="5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02" name="Line 106"/>
              <p:cNvSpPr>
                <a:spLocks noChangeShapeType="1"/>
              </p:cNvSpPr>
              <p:nvPr/>
            </p:nvSpPr>
            <p:spPr bwMode="auto">
              <a:xfrm>
                <a:off x="4910" y="807"/>
                <a:ext cx="0" cy="1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03" name="Line 107"/>
              <p:cNvSpPr>
                <a:spLocks noChangeShapeType="1"/>
              </p:cNvSpPr>
              <p:nvPr/>
            </p:nvSpPr>
            <p:spPr bwMode="auto">
              <a:xfrm rot="10800000" flipH="1">
                <a:off x="4910" y="430"/>
                <a:ext cx="0" cy="1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3660" name="Picture 108"/>
          <p:cNvPicPr>
            <a:picLocks noChangeArrowheads="1"/>
          </p:cNvPicPr>
          <p:nvPr/>
        </p:nvPicPr>
        <p:blipFill>
          <a:blip r:embed="rId5"/>
          <a:srcRect l="998" t="28003" r="41945" b="7985"/>
          <a:stretch>
            <a:fillRect/>
          </a:stretch>
        </p:blipFill>
        <p:spPr bwMode="auto">
          <a:xfrm>
            <a:off x="5888038" y="1246188"/>
            <a:ext cx="287655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109"/>
          <p:cNvGrpSpPr>
            <a:grpSpLocks/>
          </p:cNvGrpSpPr>
          <p:nvPr/>
        </p:nvGrpSpPr>
        <p:grpSpPr bwMode="auto">
          <a:xfrm>
            <a:off x="1422400" y="3716338"/>
            <a:ext cx="3860800" cy="2501900"/>
            <a:chOff x="0" y="0"/>
            <a:chExt cx="2432" cy="1576"/>
          </a:xfrm>
        </p:grpSpPr>
        <p:grpSp>
          <p:nvGrpSpPr>
            <p:cNvPr id="227340" name="Group 110"/>
            <p:cNvGrpSpPr>
              <a:grpSpLocks/>
            </p:cNvGrpSpPr>
            <p:nvPr/>
          </p:nvGrpSpPr>
          <p:grpSpPr bwMode="auto">
            <a:xfrm>
              <a:off x="0" y="0"/>
              <a:ext cx="2432" cy="1576"/>
              <a:chOff x="0" y="0"/>
              <a:chExt cx="2432" cy="1576"/>
            </a:xfrm>
          </p:grpSpPr>
          <p:pic>
            <p:nvPicPr>
              <p:cNvPr id="227343" name="Picture 11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0"/>
                <a:ext cx="2432" cy="1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7344" name="Rectangle 112"/>
              <p:cNvSpPr>
                <a:spLocks/>
              </p:cNvSpPr>
              <p:nvPr/>
            </p:nvSpPr>
            <p:spPr bwMode="auto">
              <a:xfrm>
                <a:off x="277" y="88"/>
                <a:ext cx="1128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8100" tIns="38100" rIns="38100" bIns="38100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3333FF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rPr>
                  <a:t>energy response</a:t>
                </a:r>
              </a:p>
            </p:txBody>
          </p:sp>
        </p:grpSp>
        <p:sp>
          <p:nvSpPr>
            <p:cNvPr id="227341" name="Rectangle 113"/>
            <p:cNvSpPr>
              <a:spLocks/>
            </p:cNvSpPr>
            <p:nvPr/>
          </p:nvSpPr>
          <p:spPr bwMode="auto">
            <a:xfrm>
              <a:off x="1573" y="886"/>
              <a:ext cx="64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12 TeV</a:t>
              </a:r>
            </a:p>
          </p:txBody>
        </p:sp>
        <p:sp>
          <p:nvSpPr>
            <p:cNvPr id="227342" name="Line 114"/>
            <p:cNvSpPr>
              <a:spLocks noChangeShapeType="1"/>
            </p:cNvSpPr>
            <p:nvPr/>
          </p:nvSpPr>
          <p:spPr bwMode="auto">
            <a:xfrm rot="10800000" flipH="1">
              <a:off x="1893" y="551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266" name="Group 1"/>
          <p:cNvGrpSpPr>
            <a:grpSpLocks/>
          </p:cNvGrpSpPr>
          <p:nvPr/>
        </p:nvGrpSpPr>
        <p:grpSpPr bwMode="auto">
          <a:xfrm>
            <a:off x="563563" y="3370263"/>
            <a:ext cx="8305800" cy="3444875"/>
            <a:chOff x="0" y="0"/>
            <a:chExt cx="5232" cy="2170"/>
          </a:xfrm>
        </p:grpSpPr>
        <p:pic>
          <p:nvPicPr>
            <p:cNvPr id="2672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232" cy="2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7276" name="Rectangle 3"/>
            <p:cNvSpPr>
              <a:spLocks/>
            </p:cNvSpPr>
            <p:nvPr/>
          </p:nvSpPr>
          <p:spPr bwMode="auto">
            <a:xfrm>
              <a:off x="103" y="1866"/>
              <a:ext cx="4864" cy="30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360		270		180		90		 0		</a:t>
              </a:r>
            </a:p>
          </p:txBody>
        </p:sp>
      </p:grpSp>
      <p:pic>
        <p:nvPicPr>
          <p:cNvPr id="267267" name="Picture 4"/>
          <p:cNvPicPr>
            <a:picLocks noChangeArrowheads="1"/>
          </p:cNvPicPr>
          <p:nvPr/>
        </p:nvPicPr>
        <p:blipFill>
          <a:blip r:embed="rId3"/>
          <a:srcRect l="5742" t="5907" r="6020" b="74956"/>
          <a:stretch>
            <a:fillRect/>
          </a:stretch>
        </p:blipFill>
        <p:spPr bwMode="auto">
          <a:xfrm>
            <a:off x="0" y="854075"/>
            <a:ext cx="9144000" cy="2444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7268" name="Rectangle 5"/>
          <p:cNvSpPr>
            <a:spLocks/>
          </p:cNvSpPr>
          <p:nvPr/>
        </p:nvSpPr>
        <p:spPr bwMode="auto">
          <a:xfrm>
            <a:off x="1090613" y="5868988"/>
            <a:ext cx="4833937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39688" algn="l">
              <a:spcBef>
                <a:spcPts val="300"/>
              </a:spcBef>
            </a:pPr>
            <a:r>
              <a:rPr lang="en-US"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K. Munakata, M. Amenomori, et al AIP Conf Vol 932, 283</a:t>
            </a:r>
          </a:p>
        </p:txBody>
      </p:sp>
      <p:sp>
        <p:nvSpPr>
          <p:cNvPr id="267269" name="Line 6"/>
          <p:cNvSpPr>
            <a:spLocks noChangeShapeType="1"/>
          </p:cNvSpPr>
          <p:nvPr/>
        </p:nvSpPr>
        <p:spPr bwMode="auto">
          <a:xfrm flipH="1">
            <a:off x="941388" y="3130550"/>
            <a:ext cx="7161212" cy="1588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270" name="Rectangle 7"/>
          <p:cNvSpPr>
            <a:spLocks/>
          </p:cNvSpPr>
          <p:nvPr/>
        </p:nvSpPr>
        <p:spPr bwMode="auto">
          <a:xfrm>
            <a:off x="973138" y="2622550"/>
            <a:ext cx="2773362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39688" algn="l">
              <a:spcBef>
                <a:spcPts val="300"/>
              </a:spcBef>
            </a:pPr>
            <a:r>
              <a:rPr lang="en-US"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Abdo, A. et al astroph0801.3827</a:t>
            </a:r>
          </a:p>
        </p:txBody>
      </p:sp>
      <p:sp>
        <p:nvSpPr>
          <p:cNvPr id="64520" name="Rectangle 8"/>
          <p:cNvSpPr>
            <a:spLocks/>
          </p:cNvSpPr>
          <p:nvPr/>
        </p:nvSpPr>
        <p:spPr bwMode="auto">
          <a:xfrm>
            <a:off x="407988" y="565150"/>
            <a:ext cx="7785100" cy="295275"/>
          </a:xfrm>
          <a:prstGeom prst="rect">
            <a:avLst/>
          </a:prstGeom>
          <a:gradFill rotWithShape="0">
            <a:gsLst>
              <a:gs pos="0">
                <a:srgbClr val="F8FEFF"/>
              </a:gs>
              <a:gs pos="65001">
                <a:srgbClr val="ECFDFF"/>
              </a:gs>
              <a:gs pos="100000">
                <a:srgbClr val="E5FDFF"/>
              </a:gs>
            </a:gsLst>
            <a:lin ang="5400000" scaled="1"/>
          </a:gradFill>
          <a:ln w="9525" cap="flat">
            <a:solidFill>
              <a:srgbClr val="B5DB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8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00"/>
              </a:spcBef>
              <a:defRPr/>
            </a:pPr>
            <a:r>
              <a:rPr lang="en-US"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 Observation using Background Calculation over 2 hour (30</a:t>
            </a:r>
            <a:r>
              <a:rPr lang="en-US" sz="1500" baseline="3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</a:t>
            </a:r>
            <a:r>
              <a:rPr lang="en-US"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in RA) intervals</a:t>
            </a:r>
          </a:p>
        </p:txBody>
      </p:sp>
      <p:sp>
        <p:nvSpPr>
          <p:cNvPr id="267272" name="Line 9"/>
          <p:cNvSpPr>
            <a:spLocks noChangeShapeType="1"/>
          </p:cNvSpPr>
          <p:nvPr/>
        </p:nvSpPr>
        <p:spPr bwMode="auto">
          <a:xfrm>
            <a:off x="6765925" y="2414588"/>
            <a:ext cx="1588" cy="282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65125" y="3127375"/>
            <a:ext cx="8001000" cy="331788"/>
          </a:xfrm>
          <a:gradFill rotWithShape="0">
            <a:gsLst>
              <a:gs pos="0">
                <a:srgbClr val="F8FEFF"/>
              </a:gs>
              <a:gs pos="65001">
                <a:srgbClr val="ECFDFF"/>
              </a:gs>
              <a:gs pos="100000">
                <a:srgbClr val="E5FDFF"/>
              </a:gs>
            </a:gsLst>
            <a:lin ang="5400000" scaled="1"/>
          </a:gradFill>
          <a:ln>
            <a:solidFill>
              <a:srgbClr val="B5DBDE"/>
            </a:solidFill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/>
          <a:lstStyle/>
          <a:p>
            <a:pPr marL="306388" indent="-306388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1500"/>
              <a:t>Tibet AS Observation after subtracting model of large scale anisotropy</a:t>
            </a:r>
          </a:p>
        </p:txBody>
      </p:sp>
      <p:sp>
        <p:nvSpPr>
          <p:cNvPr id="267274" name="Line 11"/>
          <p:cNvSpPr>
            <a:spLocks noChangeShapeType="1"/>
          </p:cNvSpPr>
          <p:nvPr/>
        </p:nvSpPr>
        <p:spPr bwMode="auto">
          <a:xfrm>
            <a:off x="5507038" y="1585913"/>
            <a:ext cx="3175" cy="2820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829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69413" cy="716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8292" name="Rectangle 3"/>
          <p:cNvSpPr>
            <a:spLocks/>
          </p:cNvSpPr>
          <p:nvPr/>
        </p:nvSpPr>
        <p:spPr bwMode="auto">
          <a:xfrm>
            <a:off x="7526338" y="6450013"/>
            <a:ext cx="207962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>
                <a:solidFill>
                  <a:srgbClr val="898989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21</a:t>
            </a:r>
          </a:p>
        </p:txBody>
      </p:sp>
      <p:sp>
        <p:nvSpPr>
          <p:cNvPr id="268294" name="Rectangle 5"/>
          <p:cNvSpPr>
            <a:spLocks/>
          </p:cNvSpPr>
          <p:nvPr/>
        </p:nvSpPr>
        <p:spPr bwMode="auto">
          <a:xfrm>
            <a:off x="127000" y="6578600"/>
            <a:ext cx="9156700" cy="20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300" u="sng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Monaco" charset="0"/>
                <a:hlinkClick r:id="rId3"/>
              </a:rPr>
              <a:t>http://people.roma2.infn.it/~aldo/RICAP09_trasp_Web/Vernetto_ARGO_RICAP09ar.pdf</a:t>
            </a:r>
            <a:endParaRPr lang="en-US" sz="1300" u="sng">
              <a:solidFill>
                <a:srgbClr val="0000FF"/>
              </a:solidFill>
              <a:latin typeface="Monaco" charset="0"/>
              <a:ea typeface="Monaco" charset="0"/>
              <a:cs typeface="Monaco" charset="0"/>
              <a:sym typeface="Monaco" charset="0"/>
            </a:endParaRPr>
          </a:p>
        </p:txBody>
      </p:sp>
      <p:pic>
        <p:nvPicPr>
          <p:cNvPr id="7" name="Picture 6" descr="milagro_10TeV_excess.png"/>
          <p:cNvPicPr>
            <a:picLocks noChangeAspect="1"/>
          </p:cNvPicPr>
          <p:nvPr/>
        </p:nvPicPr>
        <p:blipFill>
          <a:blip r:embed="rId4"/>
          <a:srcRect b="41890"/>
          <a:stretch>
            <a:fillRect/>
          </a:stretch>
        </p:blipFill>
        <p:spPr>
          <a:xfrm>
            <a:off x="986725" y="990600"/>
            <a:ext cx="7928675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69413" cy="716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milagro_10TeV_excess.png"/>
          <p:cNvPicPr>
            <a:picLocks noChangeAspect="1"/>
          </p:cNvPicPr>
          <p:nvPr/>
        </p:nvPicPr>
        <p:blipFill>
          <a:blip r:embed="rId3">
            <a:alphaModFix amt="28000"/>
          </a:blip>
          <a:srcRect b="41890"/>
          <a:stretch>
            <a:fillRect/>
          </a:stretch>
        </p:blipFill>
        <p:spPr>
          <a:xfrm>
            <a:off x="1066800" y="2978950"/>
            <a:ext cx="7696200" cy="2431250"/>
          </a:xfrm>
          <a:prstGeom prst="rect">
            <a:avLst/>
          </a:prstGeom>
        </p:spPr>
      </p:pic>
      <p:sp>
        <p:nvSpPr>
          <p:cNvPr id="268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8292" name="Rectangle 3"/>
          <p:cNvSpPr>
            <a:spLocks/>
          </p:cNvSpPr>
          <p:nvPr/>
        </p:nvSpPr>
        <p:spPr bwMode="auto">
          <a:xfrm>
            <a:off x="7526338" y="6450013"/>
            <a:ext cx="207962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>
                <a:solidFill>
                  <a:srgbClr val="898989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21</a:t>
            </a:r>
          </a:p>
        </p:txBody>
      </p:sp>
      <p:sp>
        <p:nvSpPr>
          <p:cNvPr id="268294" name="Rectangle 5"/>
          <p:cNvSpPr>
            <a:spLocks/>
          </p:cNvSpPr>
          <p:nvPr/>
        </p:nvSpPr>
        <p:spPr bwMode="auto">
          <a:xfrm>
            <a:off x="127000" y="6578600"/>
            <a:ext cx="9156700" cy="20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300" u="sng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Monaco" charset="0"/>
                <a:hlinkClick r:id="rId4"/>
              </a:rPr>
              <a:t>http://people.roma2.infn.it/~aldo/RICAP09_trasp_Web/Vernetto_ARGO_RICAP09ar.pdf</a:t>
            </a:r>
            <a:endParaRPr lang="en-US" sz="1300" u="sng">
              <a:solidFill>
                <a:srgbClr val="0000FF"/>
              </a:solidFill>
              <a:latin typeface="Monaco" charset="0"/>
              <a:ea typeface="Monaco" charset="0"/>
              <a:cs typeface="Monaco" charset="0"/>
              <a:sym typeface="Monaco" charset="0"/>
            </a:endParaRPr>
          </a:p>
        </p:txBody>
      </p:sp>
      <p:pic>
        <p:nvPicPr>
          <p:cNvPr id="9" name="Picture 8" descr="milagro_10TeV_excess.png"/>
          <p:cNvPicPr>
            <a:picLocks noChangeAspect="1"/>
          </p:cNvPicPr>
          <p:nvPr/>
        </p:nvPicPr>
        <p:blipFill>
          <a:blip r:embed="rId3">
            <a:alphaModFix amt="70000"/>
          </a:blip>
          <a:srcRect b="41890"/>
          <a:stretch>
            <a:fillRect/>
          </a:stretch>
        </p:blipFill>
        <p:spPr>
          <a:xfrm>
            <a:off x="990600" y="3138499"/>
            <a:ext cx="7807126" cy="2271701"/>
          </a:xfrm>
          <a:prstGeom prst="rect">
            <a:avLst/>
          </a:prstGeom>
        </p:spPr>
      </p:pic>
      <p:pic>
        <p:nvPicPr>
          <p:cNvPr id="8" name="Picture 7" descr="milagro_10TeV_excess.png"/>
          <p:cNvPicPr>
            <a:picLocks noChangeAspect="1"/>
          </p:cNvPicPr>
          <p:nvPr/>
        </p:nvPicPr>
        <p:blipFill>
          <a:blip r:embed="rId3"/>
          <a:srcRect b="41890"/>
          <a:stretch>
            <a:fillRect/>
          </a:stretch>
        </p:blipFill>
        <p:spPr>
          <a:xfrm>
            <a:off x="990600" y="990600"/>
            <a:ext cx="7928675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>
                <a:latin typeface="Comic Sans MS" charset="0"/>
                <a:ea typeface="ヒラギノ明朝 ProN W3" charset="0"/>
                <a:cs typeface="ヒラギノ明朝 ProN W3" charset="0"/>
              </a:rPr>
              <a:t>No Background Subtraction</a:t>
            </a:r>
          </a:p>
        </p:txBody>
      </p:sp>
      <p:pic>
        <p:nvPicPr>
          <p:cNvPr id="40243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16" y="1633017"/>
            <a:ext cx="6322219" cy="440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7" name="Rectangle 4"/>
          <p:cNvSpPr>
            <a:spLocks/>
          </p:cNvSpPr>
          <p:nvPr/>
        </p:nvSpPr>
        <p:spPr bwMode="auto">
          <a:xfrm>
            <a:off x="80367" y="1602879"/>
            <a:ext cx="3045023" cy="44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>
                <a:solidFill>
                  <a:schemeClr val="tx1"/>
                </a:solidFill>
                <a:latin typeface="Comic Sans MS" charset="0"/>
                <a:cs typeface="Comic Sans MS" charset="0"/>
                <a:sym typeface="Comic Sans MS" charset="0"/>
              </a:rPr>
              <a:t>RA strip for Dec range 10</a:t>
            </a:r>
            <a:r>
              <a:rPr lang="en-US" sz="2500" baseline="32000">
                <a:solidFill>
                  <a:schemeClr val="tx1"/>
                </a:solidFill>
                <a:latin typeface="Comic Sans MS" charset="0"/>
                <a:cs typeface="Comic Sans MS" charset="0"/>
                <a:sym typeface="Comic Sans MS" charset="0"/>
              </a:rPr>
              <a:t>o</a:t>
            </a:r>
            <a:r>
              <a:rPr lang="en-US" sz="2500">
                <a:solidFill>
                  <a:schemeClr val="tx1"/>
                </a:solidFill>
                <a:latin typeface="Comic Sans MS" charset="0"/>
                <a:cs typeface="Comic Sans MS" charset="0"/>
                <a:sym typeface="Comic Sans MS" charset="0"/>
              </a:rPr>
              <a:t>-20 background estimate is shown in black.</a:t>
            </a:r>
          </a:p>
          <a:p>
            <a:endParaRPr lang="en-US" sz="2500">
              <a:solidFill>
                <a:schemeClr val="tx1"/>
              </a:solidFill>
              <a:latin typeface="Comic Sans MS" charset="0"/>
              <a:cs typeface="Apple Chancery" charset="0"/>
              <a:sym typeface="Comic Sans MS" charset="0"/>
            </a:endParaRPr>
          </a:p>
          <a:p>
            <a:r>
              <a:rPr lang="en-US" sz="2500">
                <a:solidFill>
                  <a:schemeClr val="tx1"/>
                </a:solidFill>
                <a:latin typeface="Comic Sans MS" charset="0"/>
                <a:cs typeface="Apple Chancery" charset="0"/>
                <a:sym typeface="Comic Sans MS" charset="0"/>
              </a:rPr>
              <a:t>Large scale structure due to exposure variation + LSA</a:t>
            </a:r>
          </a:p>
        </p:txBody>
      </p:sp>
    </p:spTree>
    <p:extLst>
      <p:ext uri="{BB962C8B-B14F-4D97-AF65-F5344CB8AC3E}">
        <p14:creationId xmlns:p14="http://schemas.microsoft.com/office/powerpoint/2010/main" val="25945097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2"/>
          <p:cNvSpPr>
            <a:spLocks noGrp="1" noChangeArrowheads="1"/>
          </p:cNvSpPr>
          <p:nvPr>
            <p:ph idx="1"/>
          </p:nvPr>
        </p:nvSpPr>
        <p:spPr>
          <a:xfrm>
            <a:off x="125015" y="696516"/>
            <a:ext cx="7358063" cy="5036344"/>
          </a:xfrm>
        </p:spPr>
        <p:txBody>
          <a:bodyPr/>
          <a:lstStyle/>
          <a:p>
            <a:pPr marL="401822" eaLnBrk="1" hangingPunct="1"/>
            <a:r>
              <a:rPr lang="en-US">
                <a:latin typeface="Comic Sans MS" charset="0"/>
                <a:ea typeface="ヒラギノ明朝 ProN W3" charset="0"/>
                <a:cs typeface="ヒラギノ明朝 ProN W3" charset="0"/>
              </a:rPr>
              <a:t>Milagro can separate gamma-ray and hadron induced events through the presence of large depositions in the bottom layer.</a:t>
            </a:r>
          </a:p>
          <a:p>
            <a:pPr marL="401822" eaLnBrk="1" hangingPunct="1"/>
            <a:r>
              <a:rPr lang="en-US">
                <a:latin typeface="Comic Sans MS" charset="0"/>
                <a:ea typeface="ヒラギノ明朝 ProN W3" charset="0"/>
                <a:cs typeface="ヒラギノ明朝 ProN W3" charset="0"/>
              </a:rPr>
              <a:t>Region A: </a:t>
            </a:r>
          </a:p>
          <a:p>
            <a:pPr marL="401822" eaLnBrk="1" hangingPunct="1">
              <a:buNone/>
            </a:pPr>
            <a:r>
              <a:rPr lang="en-US" sz="1700">
                <a:latin typeface="Symbol" charset="0"/>
                <a:ea typeface="ヒラギノ明朝 ProN W3" charset="0"/>
                <a:cs typeface="Symbol" charset="0"/>
                <a:sym typeface="Symbol" charset="0"/>
              </a:rPr>
              <a:t>χ</a:t>
            </a:r>
            <a:r>
              <a:rPr lang="en-US" sz="1700" baseline="32000">
                <a:latin typeface="Comic Sans MS" charset="0"/>
                <a:ea typeface="ヒラギノ明朝 ProN W3" charset="0"/>
                <a:cs typeface="ヒラギノ明朝 ProN W3" charset="0"/>
              </a:rPr>
              <a:t>2</a:t>
            </a:r>
            <a:r>
              <a:rPr lang="en-US" sz="1700">
                <a:latin typeface="Comic Sans MS" charset="0"/>
                <a:ea typeface="ヒラギノ明朝 ProN W3" charset="0"/>
                <a:cs typeface="ヒラギノ明朝 ProN W3" charset="0"/>
              </a:rPr>
              <a:t>(hadron) = 10.3/16 dof</a:t>
            </a:r>
            <a:endParaRPr lang="en-US">
              <a:latin typeface="Comic Sans MS" charset="0"/>
              <a:ea typeface="ヒラギノ明朝 ProN W3" charset="0"/>
              <a:cs typeface="ヒラギノ明朝 ProN W3" charset="0"/>
            </a:endParaRPr>
          </a:p>
          <a:p>
            <a:pPr marL="401822" eaLnBrk="1" hangingPunct="1">
              <a:buNone/>
            </a:pPr>
            <a:r>
              <a:rPr lang="en-US" sz="1700">
                <a:latin typeface="Symbol" charset="0"/>
                <a:ea typeface="ヒラギノ明朝 ProN W3" charset="0"/>
                <a:cs typeface="Symbol" charset="0"/>
                <a:sym typeface="Symbol" charset="0"/>
              </a:rPr>
              <a:t>χ</a:t>
            </a:r>
            <a:r>
              <a:rPr lang="en-US" sz="1700" baseline="32000">
                <a:latin typeface="Comic Sans MS" charset="0"/>
                <a:ea typeface="ヒラギノ明朝 ProN W3" charset="0"/>
                <a:cs typeface="ヒラギノ明朝 ProN W3" charset="0"/>
              </a:rPr>
              <a:t>2</a:t>
            </a:r>
            <a:r>
              <a:rPr lang="en-US" sz="1700">
                <a:latin typeface="Comic Sans MS" charset="0"/>
                <a:ea typeface="ヒラギノ明朝 ProN W3" charset="0"/>
                <a:cs typeface="ヒラギノ明朝 ProN W3" charset="0"/>
              </a:rPr>
              <a:t>(gamma) = 124.0/16 dof</a:t>
            </a:r>
            <a:endParaRPr lang="en-US">
              <a:latin typeface="Comic Sans MS" charset="0"/>
              <a:ea typeface="ヒラギノ明朝 ProN W3" charset="0"/>
              <a:cs typeface="ヒラギノ明朝 ProN W3" charset="0"/>
            </a:endParaRPr>
          </a:p>
          <a:p>
            <a:pPr marL="401822" eaLnBrk="1" hangingPunct="1">
              <a:buSzPct val="125000"/>
            </a:pPr>
            <a:r>
              <a:rPr lang="en-US">
                <a:latin typeface="Comic Sans MS" charset="0"/>
                <a:ea typeface="ヒラギノ明朝 ProN W3" charset="0"/>
                <a:cs typeface="ヒラギノ明朝 ProN W3" charset="0"/>
              </a:rPr>
              <a:t>Region B:</a:t>
            </a:r>
          </a:p>
          <a:p>
            <a:pPr marL="401822" eaLnBrk="1" hangingPunct="1">
              <a:buNone/>
            </a:pPr>
            <a:r>
              <a:rPr lang="en-US" sz="1700">
                <a:latin typeface="Symbol" charset="0"/>
                <a:ea typeface="ヒラギノ明朝 ProN W3" charset="0"/>
                <a:cs typeface="Symbol" charset="0"/>
                <a:sym typeface="Symbol" charset="0"/>
              </a:rPr>
              <a:t>χ</a:t>
            </a:r>
            <a:r>
              <a:rPr lang="en-US" sz="1700" baseline="32000">
                <a:latin typeface="Comic Sans MS" charset="0"/>
                <a:ea typeface="ヒラギノ明朝 ProN W3" charset="0"/>
                <a:cs typeface="ヒラギノ明朝 ProN W3" charset="0"/>
              </a:rPr>
              <a:t>2</a:t>
            </a:r>
            <a:r>
              <a:rPr lang="en-US" sz="1700">
                <a:latin typeface="Comic Sans MS" charset="0"/>
                <a:ea typeface="ヒラギノ明朝 ProN W3" charset="0"/>
                <a:cs typeface="ヒラギノ明朝 ProN W3" charset="0"/>
              </a:rPr>
              <a:t>(hadron) = 19.0/16 dof</a:t>
            </a:r>
            <a:endParaRPr lang="en-US">
              <a:latin typeface="Comic Sans MS" charset="0"/>
              <a:ea typeface="ヒラギノ明朝 ProN W3" charset="0"/>
              <a:cs typeface="ヒラギノ明朝 ProN W3" charset="0"/>
            </a:endParaRPr>
          </a:p>
          <a:p>
            <a:pPr marL="401822" eaLnBrk="1" hangingPunct="1">
              <a:buNone/>
            </a:pPr>
            <a:r>
              <a:rPr lang="en-US" sz="1700">
                <a:latin typeface="Symbol" charset="0"/>
                <a:ea typeface="ヒラギノ明朝 ProN W3" charset="0"/>
                <a:cs typeface="Symbol" charset="0"/>
                <a:sym typeface="Symbol" charset="0"/>
              </a:rPr>
              <a:t>χ</a:t>
            </a:r>
            <a:r>
              <a:rPr lang="en-US" sz="1700" baseline="32000">
                <a:latin typeface="Comic Sans MS" charset="0"/>
                <a:ea typeface="ヒラギノ明朝 ProN W3" charset="0"/>
                <a:cs typeface="ヒラギノ明朝 ProN W3" charset="0"/>
              </a:rPr>
              <a:t>2</a:t>
            </a:r>
            <a:r>
              <a:rPr lang="en-US" sz="1700">
                <a:latin typeface="Comic Sans MS" charset="0"/>
                <a:ea typeface="ヒラギノ明朝 ProN W3" charset="0"/>
                <a:cs typeface="ヒラギノ明朝 ProN W3" charset="0"/>
              </a:rPr>
              <a:t>(gamma) = 84.8/16 dof</a:t>
            </a:r>
          </a:p>
        </p:txBody>
      </p:sp>
      <p:grpSp>
        <p:nvGrpSpPr>
          <p:cNvPr id="403460" name="Group 3"/>
          <p:cNvGrpSpPr>
            <a:grpSpLocks/>
          </p:cNvGrpSpPr>
          <p:nvPr/>
        </p:nvGrpSpPr>
        <p:grpSpPr bwMode="auto">
          <a:xfrm>
            <a:off x="4473773" y="1858492"/>
            <a:ext cx="4545211" cy="3562945"/>
            <a:chOff x="0" y="0"/>
            <a:chExt cx="4072" cy="3192"/>
          </a:xfrm>
        </p:grpSpPr>
        <p:pic>
          <p:nvPicPr>
            <p:cNvPr id="403465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66"/>
            <a:stretch>
              <a:fillRect/>
            </a:stretch>
          </p:blipFill>
          <p:spPr bwMode="auto">
            <a:xfrm>
              <a:off x="0" y="0"/>
              <a:ext cx="4072" cy="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03466" name="Line 5"/>
            <p:cNvSpPr>
              <a:spLocks noChangeShapeType="1"/>
            </p:cNvSpPr>
            <p:nvPr/>
          </p:nvSpPr>
          <p:spPr bwMode="auto">
            <a:xfrm rot="10800000" flipH="1">
              <a:off x="1627" y="395"/>
              <a:ext cx="2" cy="24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3467" name="Line 6"/>
            <p:cNvSpPr>
              <a:spLocks noChangeShapeType="1"/>
            </p:cNvSpPr>
            <p:nvPr/>
          </p:nvSpPr>
          <p:spPr bwMode="auto">
            <a:xfrm>
              <a:off x="1627" y="936"/>
              <a:ext cx="470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0346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08" y="5857875"/>
            <a:ext cx="2027039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3462" name="Group 8"/>
          <p:cNvGrpSpPr>
            <a:grpSpLocks/>
          </p:cNvGrpSpPr>
          <p:nvPr/>
        </p:nvGrpSpPr>
        <p:grpSpPr bwMode="auto">
          <a:xfrm>
            <a:off x="6132463" y="5752951"/>
            <a:ext cx="2875359" cy="767953"/>
            <a:chOff x="0" y="0"/>
            <a:chExt cx="2576" cy="688"/>
          </a:xfrm>
        </p:grpSpPr>
        <p:sp>
          <p:nvSpPr>
            <p:cNvPr id="403463" name="Rectangle 9"/>
            <p:cNvSpPr>
              <a:spLocks/>
            </p:cNvSpPr>
            <p:nvPr/>
          </p:nvSpPr>
          <p:spPr bwMode="auto">
            <a:xfrm>
              <a:off x="0" y="0"/>
              <a:ext cx="2576" cy="688"/>
            </a:xfrm>
            <a:prstGeom prst="rect">
              <a:avLst/>
            </a:prstGeom>
            <a:noFill/>
            <a:ln w="1270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3464" name="Rectangle 10"/>
            <p:cNvSpPr>
              <a:spLocks/>
            </p:cNvSpPr>
            <p:nvPr/>
          </p:nvSpPr>
          <p:spPr bwMode="auto">
            <a:xfrm>
              <a:off x="0" y="8"/>
              <a:ext cx="257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81639" bIns="38100" anchor="ctr"/>
            <a:lstStyle/>
            <a:p>
              <a:pPr algn="l">
                <a:lnSpc>
                  <a:spcPct val="93000"/>
                </a:lnSpc>
                <a:spcBef>
                  <a:spcPts val="475"/>
                </a:spcBef>
                <a:tabLst>
                  <a:tab pos="26788" algn="l"/>
                  <a:tab pos="616127" algn="l"/>
                  <a:tab pos="1196536" algn="l"/>
                  <a:tab pos="1776945" algn="l"/>
                  <a:tab pos="2366283" algn="l"/>
                  <a:tab pos="2946692" algn="l"/>
                  <a:tab pos="3527101" algn="l"/>
                  <a:tab pos="4116440" algn="l"/>
                  <a:tab pos="4696849" algn="l"/>
                  <a:tab pos="5277258" algn="l"/>
                  <a:tab pos="5866596" algn="l"/>
                  <a:tab pos="6447005" algn="l"/>
                  <a:tab pos="6732745" algn="l"/>
                  <a:tab pos="7072061" algn="l"/>
                </a:tabLst>
              </a:pPr>
              <a:r>
                <a:rPr lang="en-US" sz="9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mxPE:	maximum # PEs in bottom layer PMT</a:t>
              </a:r>
            </a:p>
            <a:p>
              <a:pPr algn="l">
                <a:lnSpc>
                  <a:spcPct val="93000"/>
                </a:lnSpc>
                <a:spcBef>
                  <a:spcPts val="475"/>
                </a:spcBef>
                <a:tabLst>
                  <a:tab pos="26788" algn="l"/>
                  <a:tab pos="616127" algn="l"/>
                  <a:tab pos="1196536" algn="l"/>
                  <a:tab pos="1776945" algn="l"/>
                  <a:tab pos="2366283" algn="l"/>
                  <a:tab pos="2946692" algn="l"/>
                  <a:tab pos="3527101" algn="l"/>
                  <a:tab pos="4116440" algn="l"/>
                  <a:tab pos="4696849" algn="l"/>
                  <a:tab pos="5277258" algn="l"/>
                  <a:tab pos="5866596" algn="l"/>
                  <a:tab pos="6447005" algn="l"/>
                  <a:tab pos="6732745" algn="l"/>
                  <a:tab pos="7072061" algn="l"/>
                </a:tabLst>
              </a:pPr>
              <a:r>
                <a:rPr lang="en-US" sz="9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fTop:	fraction of hit PMTs in Top layer</a:t>
              </a:r>
            </a:p>
            <a:p>
              <a:pPr algn="l">
                <a:lnSpc>
                  <a:spcPct val="93000"/>
                </a:lnSpc>
                <a:spcBef>
                  <a:spcPts val="475"/>
                </a:spcBef>
                <a:tabLst>
                  <a:tab pos="26788" algn="l"/>
                  <a:tab pos="616127" algn="l"/>
                  <a:tab pos="1196536" algn="l"/>
                  <a:tab pos="1776945" algn="l"/>
                  <a:tab pos="2366283" algn="l"/>
                  <a:tab pos="2946692" algn="l"/>
                  <a:tab pos="3527101" algn="l"/>
                  <a:tab pos="4116440" algn="l"/>
                  <a:tab pos="4696849" algn="l"/>
                  <a:tab pos="5277258" algn="l"/>
                  <a:tab pos="5866596" algn="l"/>
                  <a:tab pos="6447005" algn="l"/>
                  <a:tab pos="6732745" algn="l"/>
                  <a:tab pos="7072061" algn="l"/>
                </a:tabLst>
              </a:pPr>
              <a:r>
                <a:rPr lang="en-US" sz="9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fOut:	fraction of hit PMTs in Outriggers</a:t>
              </a:r>
            </a:p>
            <a:p>
              <a:pPr algn="l">
                <a:lnSpc>
                  <a:spcPct val="93000"/>
                </a:lnSpc>
                <a:spcBef>
                  <a:spcPts val="475"/>
                </a:spcBef>
                <a:tabLst>
                  <a:tab pos="26788" algn="l"/>
                  <a:tab pos="616127" algn="l"/>
                  <a:tab pos="1196536" algn="l"/>
                  <a:tab pos="1776945" algn="l"/>
                  <a:tab pos="2366283" algn="l"/>
                  <a:tab pos="2946692" algn="l"/>
                  <a:tab pos="3527101" algn="l"/>
                  <a:tab pos="4116440" algn="l"/>
                  <a:tab pos="4696849" algn="l"/>
                  <a:tab pos="5277258" algn="l"/>
                  <a:tab pos="5866596" algn="l"/>
                  <a:tab pos="6447005" algn="l"/>
                  <a:tab pos="6732745" algn="l"/>
                  <a:tab pos="7072061" algn="l"/>
                </a:tabLst>
              </a:pPr>
              <a:r>
                <a:rPr lang="en-US" sz="9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nFit:	# PMTs used in the angle reconstruction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35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2"/>
          <p:cNvSpPr>
            <a:spLocks/>
          </p:cNvSpPr>
          <p:nvPr/>
        </p:nvSpPr>
        <p:spPr bwMode="auto">
          <a:xfrm>
            <a:off x="4125515" y="589359"/>
            <a:ext cx="4982766" cy="62597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448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94" y="3152180"/>
            <a:ext cx="5672584" cy="39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448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09" y="44648"/>
            <a:ext cx="5774159" cy="40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7" name="Rectangle 6"/>
          <p:cNvSpPr>
            <a:spLocks/>
          </p:cNvSpPr>
          <p:nvPr/>
        </p:nvSpPr>
        <p:spPr bwMode="auto">
          <a:xfrm>
            <a:off x="4840561" y="2386995"/>
            <a:ext cx="1962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cs typeface="Gill Sans" charset="0"/>
              </a:rPr>
              <a:t>Region A</a:t>
            </a:r>
          </a:p>
        </p:txBody>
      </p:sp>
      <p:sp>
        <p:nvSpPr>
          <p:cNvPr id="404488" name="Rectangle 7"/>
          <p:cNvSpPr>
            <a:spLocks/>
          </p:cNvSpPr>
          <p:nvPr/>
        </p:nvSpPr>
        <p:spPr bwMode="auto">
          <a:xfrm>
            <a:off x="4846848" y="5485596"/>
            <a:ext cx="19506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cs typeface="Gill Sans" charset="0"/>
              </a:rPr>
              <a:t>Region B</a:t>
            </a:r>
          </a:p>
        </p:txBody>
      </p:sp>
      <p:sp>
        <p:nvSpPr>
          <p:cNvPr id="404492" name="Rectangle 9"/>
          <p:cNvSpPr>
            <a:spLocks/>
          </p:cNvSpPr>
          <p:nvPr/>
        </p:nvSpPr>
        <p:spPr bwMode="auto">
          <a:xfrm>
            <a:off x="474464" y="618530"/>
            <a:ext cx="4107656" cy="58132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4493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134445" cy="59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90" name="Oval 11"/>
          <p:cNvSpPr>
            <a:spLocks/>
          </p:cNvSpPr>
          <p:nvPr/>
        </p:nvSpPr>
        <p:spPr bwMode="auto">
          <a:xfrm>
            <a:off x="6125765" y="741164"/>
            <a:ext cx="125016" cy="133945"/>
          </a:xfrm>
          <a:prstGeom prst="ellipse">
            <a:avLst/>
          </a:prstGeom>
          <a:solidFill>
            <a:srgbClr val="DD2067"/>
          </a:solidFill>
          <a:ln w="25400">
            <a:solidFill>
              <a:srgbClr val="E6578D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4491" name="Oval 12"/>
          <p:cNvSpPr>
            <a:spLocks/>
          </p:cNvSpPr>
          <p:nvPr/>
        </p:nvSpPr>
        <p:spPr bwMode="auto">
          <a:xfrm>
            <a:off x="6170414" y="3830836"/>
            <a:ext cx="125016" cy="133945"/>
          </a:xfrm>
          <a:prstGeom prst="ellipse">
            <a:avLst/>
          </a:prstGeom>
          <a:solidFill>
            <a:srgbClr val="DD2067"/>
          </a:solidFill>
          <a:ln w="25400">
            <a:solidFill>
              <a:srgbClr val="E6578D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Gill Sans" charset="0"/>
              </a:rPr>
              <a:t>Spectral fit to excess</a:t>
            </a:r>
          </a:p>
        </p:txBody>
      </p:sp>
    </p:spTree>
    <p:extLst>
      <p:ext uri="{BB962C8B-B14F-4D97-AF65-F5344CB8AC3E}">
        <p14:creationId xmlns:p14="http://schemas.microsoft.com/office/powerpoint/2010/main" val="421603470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351" y="-1509117"/>
            <a:ext cx="8036719" cy="9876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403" name="Rectangle 2"/>
          <p:cNvSpPr>
            <a:spLocks noGrp="1" noChangeArrowheads="1"/>
          </p:cNvSpPr>
          <p:nvPr>
            <p:ph type="title"/>
          </p:nvPr>
        </p:nvSpPr>
        <p:spPr>
          <a:xfrm>
            <a:off x="892969" y="113854"/>
            <a:ext cx="7358063" cy="1074911"/>
          </a:xfrm>
        </p:spPr>
        <p:txBody>
          <a:bodyPr/>
          <a:lstStyle/>
          <a:p>
            <a:pPr eaLnBrk="1" hangingPunct="1"/>
            <a:r>
              <a:rPr lang="en-US"/>
              <a:t>PAMELA</a:t>
            </a:r>
          </a:p>
        </p:txBody>
      </p:sp>
      <p:pic>
        <p:nvPicPr>
          <p:cNvPr id="358404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734" y="2331765"/>
            <a:ext cx="3812977" cy="32414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05" name="Rectangle 4"/>
          <p:cNvSpPr>
            <a:spLocks/>
          </p:cNvSpPr>
          <p:nvPr/>
        </p:nvSpPr>
        <p:spPr bwMode="auto">
          <a:xfrm>
            <a:off x="-71438" y="1084957"/>
            <a:ext cx="9152930" cy="866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3" bIns="0" anchor="ctr">
            <a:prstTxWarp prst="textNoShape">
              <a:avLst/>
            </a:prstTxWarp>
          </a:bodyPr>
          <a:lstStyle/>
          <a:p>
            <a:pPr marL="268998" indent="-241093">
              <a:spcBef>
                <a:spcPts val="615"/>
              </a:spcBef>
            </a:pPr>
            <a:r>
              <a:rPr lang="en-US" sz="22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P</a:t>
            </a: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ayload for </a:t>
            </a:r>
            <a:r>
              <a:rPr lang="en-US" sz="22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ntimatter </a:t>
            </a:r>
            <a:r>
              <a:rPr lang="en-US" sz="22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M</a:t>
            </a: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atter </a:t>
            </a:r>
            <a:r>
              <a:rPr lang="en-US" sz="22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E</a:t>
            </a: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xploration </a:t>
            </a:r>
          </a:p>
          <a:p>
            <a:pPr marL="268998" indent="-241093">
              <a:spcBef>
                <a:spcPts val="615"/>
              </a:spcBef>
            </a:pP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and </a:t>
            </a:r>
            <a:r>
              <a:rPr lang="en-US" sz="22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L</a:t>
            </a: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ight Nuclei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strophysics</a:t>
            </a:r>
          </a:p>
        </p:txBody>
      </p:sp>
      <p:pic>
        <p:nvPicPr>
          <p:cNvPr id="358406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5516" y="2107406"/>
            <a:ext cx="4830961" cy="4468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407" name="Rectangle 6"/>
          <p:cNvSpPr>
            <a:spLocks/>
          </p:cNvSpPr>
          <p:nvPr/>
        </p:nvSpPr>
        <p:spPr bwMode="auto">
          <a:xfrm>
            <a:off x="133945" y="6514207"/>
            <a:ext cx="5268516" cy="187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3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Adriani</a:t>
            </a:r>
            <a:r>
              <a:rPr lang="en-US" sz="1300" dirty="0">
                <a:solidFill>
                  <a:schemeClr val="tx1"/>
                </a:solidFill>
                <a:ea typeface="Gill Sans" charset="0"/>
                <a:cs typeface="Gill Sans" charset="0"/>
              </a:rPr>
              <a:t>, O. et al. preprint available at </a:t>
            </a:r>
            <a:r>
              <a:rPr lang="en-US" sz="1300" u="sng" dirty="0">
                <a:solidFill>
                  <a:srgbClr val="009999"/>
                </a:solidFill>
                <a:ea typeface="Gill Sans" charset="0"/>
                <a:cs typeface="Gill Sans" charset="0"/>
                <a:hlinkClick r:id="rId5"/>
              </a:rPr>
              <a:t>http://www.arxiv.org/abs/0810.4995</a:t>
            </a:r>
            <a:r>
              <a:rPr lang="en-US" sz="1300" dirty="0">
                <a:solidFill>
                  <a:schemeClr val="tx1"/>
                </a:solidFill>
                <a:ea typeface="Gill Sans" charset="0"/>
                <a:cs typeface="Gill Sans" charset="0"/>
              </a:rPr>
              <a:t> (2008)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Pamela Results</a:t>
            </a:r>
          </a:p>
        </p:txBody>
      </p:sp>
      <p:pic>
        <p:nvPicPr>
          <p:cNvPr id="359428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932" y="1803797"/>
            <a:ext cx="4949279" cy="4652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9429" name="Rectangle 4"/>
          <p:cNvSpPr>
            <a:spLocks/>
          </p:cNvSpPr>
          <p:nvPr/>
        </p:nvSpPr>
        <p:spPr bwMode="auto">
          <a:xfrm>
            <a:off x="366117" y="2000250"/>
            <a:ext cx="3741539" cy="1035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“Either a significant modification in the </a:t>
            </a: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acceleration and propagation models for </a:t>
            </a: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cosmic-rays is needed, or a primary </a:t>
            </a: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component is present”</a:t>
            </a:r>
          </a:p>
        </p:txBody>
      </p:sp>
      <p:sp>
        <p:nvSpPr>
          <p:cNvPr id="359430" name="Rectangle 5"/>
          <p:cNvSpPr>
            <a:spLocks/>
          </p:cNvSpPr>
          <p:nvPr/>
        </p:nvSpPr>
        <p:spPr bwMode="auto">
          <a:xfrm>
            <a:off x="187523" y="3228082"/>
            <a:ext cx="6518672" cy="1812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Candidates for a primary component...</a:t>
            </a:r>
          </a:p>
          <a:p>
            <a:pPr algn="l"/>
            <a:endParaRPr lang="en-US" sz="17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(1) annihilation of dark matter particles in </a:t>
            </a: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the vicinity of our galaxy. </a:t>
            </a:r>
          </a:p>
          <a:p>
            <a:pPr algn="l"/>
            <a:endParaRPr lang="en-US" sz="17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(2) a contribution from near-by astrophysical </a:t>
            </a:r>
          </a:p>
          <a:p>
            <a:pPr algn="l"/>
            <a:r>
              <a:rPr lang="en-US" sz="17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sources, such as pulsars.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ATIC</a:t>
            </a:r>
            <a:endParaRPr lang="en-US"/>
          </a:p>
        </p:txBody>
      </p:sp>
      <p:sp>
        <p:nvSpPr>
          <p:cNvPr id="360452" name="Rectangle 3"/>
          <p:cNvSpPr>
            <a:spLocks/>
          </p:cNvSpPr>
          <p:nvPr/>
        </p:nvSpPr>
        <p:spPr bwMode="auto">
          <a:xfrm>
            <a:off x="152400" y="5715000"/>
            <a:ext cx="4019849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 err="1">
                <a:solidFill>
                  <a:srgbClr val="29252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Lett</a:t>
            </a:r>
            <a:r>
              <a:rPr lang="en-US" sz="1700" dirty="0">
                <a:solidFill>
                  <a:srgbClr val="29252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to </a:t>
            </a:r>
            <a:r>
              <a:rPr lang="en-US" sz="1700" dirty="0" smtClean="0">
                <a:solidFill>
                  <a:srgbClr val="29252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Nature </a:t>
            </a:r>
            <a:r>
              <a:rPr lang="en-US" sz="1700" dirty="0" err="1" smtClean="0">
                <a:solidFill>
                  <a:srgbClr val="29252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Vol</a:t>
            </a:r>
            <a:r>
              <a:rPr lang="en-US" sz="1700" dirty="0" smtClean="0">
                <a:solidFill>
                  <a:srgbClr val="29252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456</a:t>
            </a:r>
            <a:r>
              <a:rPr lang="en-US" sz="1700" dirty="0">
                <a:solidFill>
                  <a:srgbClr val="29252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|20 November 2008</a:t>
            </a:r>
          </a:p>
        </p:txBody>
      </p:sp>
      <p:pic>
        <p:nvPicPr>
          <p:cNvPr id="360453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9492" y="2810619"/>
            <a:ext cx="4670227" cy="3341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0454" name="Rectangle 5"/>
          <p:cNvSpPr>
            <a:spLocks/>
          </p:cNvSpPr>
          <p:nvPr/>
        </p:nvSpPr>
        <p:spPr bwMode="auto">
          <a:xfrm>
            <a:off x="98227" y="1254621"/>
            <a:ext cx="9144000" cy="1035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Advanced Thin Ionization Calorimeter (ATIC)  observed an anomalous electron excess.</a:t>
            </a:r>
          </a:p>
        </p:txBody>
      </p:sp>
      <p:pic>
        <p:nvPicPr>
          <p:cNvPr id="360455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" y="2544961"/>
            <a:ext cx="4250531" cy="31878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Fermi and ATIC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2501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516" y="1071563"/>
            <a:ext cx="8036719" cy="5759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822325"/>
          </a:xfrm>
        </p:spPr>
        <p:txBody>
          <a:bodyPr/>
          <a:lstStyle/>
          <a:p>
            <a:r>
              <a:rPr lang="en-US" dirty="0"/>
              <a:t>Gamma Shower 2 TeV </a:t>
            </a:r>
            <a:r>
              <a:rPr lang="en-US" sz="1800" dirty="0"/>
              <a:t>(movies by Miguel Morales)</a:t>
            </a:r>
          </a:p>
        </p:txBody>
      </p:sp>
      <p:pic>
        <p:nvPicPr>
          <p:cNvPr id="276483" name="Picture 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95400" y="914400"/>
            <a:ext cx="6400800" cy="4800600"/>
          </a:xfrm>
        </p:spPr>
      </p:pic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533400" y="5791200"/>
            <a:ext cx="838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Blue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chemeClr val="accent2"/>
                </a:solidFill>
              </a:rPr>
              <a:t>Electrons   Muons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DCDC00"/>
                </a:solidFill>
              </a:rPr>
              <a:t>Yellow</a:t>
            </a:r>
            <a:r>
              <a:rPr lang="en-US" sz="2000">
                <a:solidFill>
                  <a:schemeClr val="accent2"/>
                </a:solidFill>
              </a:rPr>
              <a:t>    Pions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009900"/>
                </a:solidFill>
              </a:rPr>
              <a:t>Green   </a:t>
            </a:r>
            <a:r>
              <a:rPr lang="en-US" sz="2000">
                <a:solidFill>
                  <a:schemeClr val="accent2"/>
                </a:solidFill>
              </a:rPr>
              <a:t>Nucleons – </a:t>
            </a:r>
            <a:r>
              <a:rPr lang="en-US" sz="2000">
                <a:solidFill>
                  <a:srgbClr val="CC00CC"/>
                </a:solidFill>
              </a:rPr>
              <a:t>Purple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48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7648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Yuksel, Kistler and Stanev (09)</a:t>
            </a:r>
            <a:endParaRPr lang="en-US" dirty="0"/>
          </a:p>
        </p:txBody>
      </p:sp>
      <p:sp>
        <p:nvSpPr>
          <p:cNvPr id="41062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360987"/>
          </a:xfrm>
        </p:spPr>
        <p:txBody>
          <a:bodyPr/>
          <a:lstStyle/>
          <a:p>
            <a:r>
              <a:rPr lang="en-US" sz="2800" dirty="0" smtClean="0"/>
              <a:t>They explain the Pamela excess and Milagro data with </a:t>
            </a:r>
            <a:r>
              <a:rPr lang="en-US" sz="2800" dirty="0" err="1" smtClean="0"/>
              <a:t>Geminga</a:t>
            </a:r>
            <a:r>
              <a:rPr lang="en-US" sz="2800" dirty="0" smtClean="0"/>
              <a:t> as the source</a:t>
            </a:r>
            <a:endParaRPr lang="en-US" sz="2800" dirty="0"/>
          </a:p>
        </p:txBody>
      </p:sp>
      <p:pic>
        <p:nvPicPr>
          <p:cNvPr id="410629" name="Picture 4"/>
          <p:cNvPicPr>
            <a:picLocks noChangeAspect="1" noChangeArrowheads="1"/>
          </p:cNvPicPr>
          <p:nvPr/>
        </p:nvPicPr>
        <p:blipFill>
          <a:blip r:embed="rId2"/>
          <a:srcRect t="21794" r="429" b="26923"/>
          <a:stretch>
            <a:fillRect/>
          </a:stretch>
        </p:blipFill>
        <p:spPr bwMode="auto">
          <a:xfrm>
            <a:off x="515689" y="2205633"/>
            <a:ext cx="5309816" cy="142875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10630" name="Picture 5"/>
          <p:cNvPicPr>
            <a:picLocks noChangeAspect="1" noChangeArrowheads="1"/>
          </p:cNvPicPr>
          <p:nvPr/>
        </p:nvPicPr>
        <p:blipFill>
          <a:blip r:embed="rId3"/>
          <a:srcRect l="4651" t="11687" r="969" b="4329"/>
          <a:stretch>
            <a:fillRect/>
          </a:stretch>
        </p:blipFill>
        <p:spPr bwMode="auto">
          <a:xfrm>
            <a:off x="4768453" y="3847579"/>
            <a:ext cx="4348758" cy="2955727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106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2839"/>
            <a:ext cx="4822031" cy="282513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10632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5430" y="1889746"/>
            <a:ext cx="2741414" cy="205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71364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71365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838200"/>
            <a:ext cx="84963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1367" name="Rectangle 6"/>
          <p:cNvSpPr>
            <a:spLocks/>
          </p:cNvSpPr>
          <p:nvPr/>
        </p:nvSpPr>
        <p:spPr bwMode="auto">
          <a:xfrm>
            <a:off x="7691438" y="5969000"/>
            <a:ext cx="1250950" cy="19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figure by J. Pretz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do you make Milagro better?</a:t>
            </a:r>
          </a:p>
        </p:txBody>
      </p:sp>
      <p:pic>
        <p:nvPicPr>
          <p:cNvPr id="2723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3463"/>
            <a:ext cx="43053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9" name="Picture 4"/>
          <p:cNvPicPr>
            <a:picLocks noChangeArrowheads="1"/>
          </p:cNvPicPr>
          <p:nvPr/>
        </p:nvPicPr>
        <p:blipFill>
          <a:blip r:embed="rId3"/>
          <a:srcRect t="26775"/>
          <a:stretch>
            <a:fillRect/>
          </a:stretch>
        </p:blipFill>
        <p:spPr bwMode="auto">
          <a:xfrm>
            <a:off x="609600" y="3962400"/>
            <a:ext cx="77216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2390" name="Group 5"/>
          <p:cNvGrpSpPr>
            <a:grpSpLocks/>
          </p:cNvGrpSpPr>
          <p:nvPr/>
        </p:nvGrpSpPr>
        <p:grpSpPr bwMode="auto">
          <a:xfrm>
            <a:off x="4216400" y="1016000"/>
            <a:ext cx="4178300" cy="2895600"/>
            <a:chOff x="0" y="0"/>
            <a:chExt cx="2632" cy="1824"/>
          </a:xfrm>
        </p:grpSpPr>
        <p:pic>
          <p:nvPicPr>
            <p:cNvPr id="27239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632" cy="18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2392" name="Oval 7"/>
            <p:cNvSpPr>
              <a:spLocks/>
            </p:cNvSpPr>
            <p:nvPr/>
          </p:nvSpPr>
          <p:spPr bwMode="auto">
            <a:xfrm>
              <a:off x="1128" y="111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3" name="Oval 8"/>
            <p:cNvSpPr>
              <a:spLocks/>
            </p:cNvSpPr>
            <p:nvPr/>
          </p:nvSpPr>
          <p:spPr bwMode="auto">
            <a:xfrm>
              <a:off x="1304" y="1041"/>
              <a:ext cx="45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4" name="Oval 9"/>
            <p:cNvSpPr>
              <a:spLocks/>
            </p:cNvSpPr>
            <p:nvPr/>
          </p:nvSpPr>
          <p:spPr bwMode="auto">
            <a:xfrm>
              <a:off x="1421" y="1026"/>
              <a:ext cx="46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5" name="Oval 10"/>
            <p:cNvSpPr>
              <a:spLocks/>
            </p:cNvSpPr>
            <p:nvPr/>
          </p:nvSpPr>
          <p:spPr bwMode="auto">
            <a:xfrm>
              <a:off x="1529" y="1036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6" name="Oval 11"/>
            <p:cNvSpPr>
              <a:spLocks/>
            </p:cNvSpPr>
            <p:nvPr/>
          </p:nvSpPr>
          <p:spPr bwMode="auto">
            <a:xfrm>
              <a:off x="1518" y="111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7" name="Oval 12"/>
            <p:cNvSpPr>
              <a:spLocks/>
            </p:cNvSpPr>
            <p:nvPr/>
          </p:nvSpPr>
          <p:spPr bwMode="auto">
            <a:xfrm>
              <a:off x="1690" y="102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8" name="Oval 13"/>
            <p:cNvSpPr>
              <a:spLocks/>
            </p:cNvSpPr>
            <p:nvPr/>
          </p:nvSpPr>
          <p:spPr bwMode="auto">
            <a:xfrm>
              <a:off x="895" y="1126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9" name="Oval 14"/>
            <p:cNvSpPr>
              <a:spLocks/>
            </p:cNvSpPr>
            <p:nvPr/>
          </p:nvSpPr>
          <p:spPr bwMode="auto">
            <a:xfrm>
              <a:off x="945" y="122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0" name="Oval 15"/>
            <p:cNvSpPr>
              <a:spLocks/>
            </p:cNvSpPr>
            <p:nvPr/>
          </p:nvSpPr>
          <p:spPr bwMode="auto">
            <a:xfrm>
              <a:off x="761" y="128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1" name="Oval 16"/>
            <p:cNvSpPr>
              <a:spLocks/>
            </p:cNvSpPr>
            <p:nvPr/>
          </p:nvSpPr>
          <p:spPr bwMode="auto">
            <a:xfrm>
              <a:off x="752" y="113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2" name="Oval 17"/>
            <p:cNvSpPr>
              <a:spLocks/>
            </p:cNvSpPr>
            <p:nvPr/>
          </p:nvSpPr>
          <p:spPr bwMode="auto">
            <a:xfrm>
              <a:off x="707" y="1184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3" name="Oval 18"/>
            <p:cNvSpPr>
              <a:spLocks/>
            </p:cNvSpPr>
            <p:nvPr/>
          </p:nvSpPr>
          <p:spPr bwMode="auto">
            <a:xfrm>
              <a:off x="1711" y="1131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4" name="Oval 19"/>
            <p:cNvSpPr>
              <a:spLocks/>
            </p:cNvSpPr>
            <p:nvPr/>
          </p:nvSpPr>
          <p:spPr bwMode="auto">
            <a:xfrm>
              <a:off x="1786" y="101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5" name="Oval 20"/>
            <p:cNvSpPr>
              <a:spLocks/>
            </p:cNvSpPr>
            <p:nvPr/>
          </p:nvSpPr>
          <p:spPr bwMode="auto">
            <a:xfrm>
              <a:off x="1669" y="1229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6" name="Oval 21"/>
            <p:cNvSpPr>
              <a:spLocks/>
            </p:cNvSpPr>
            <p:nvPr/>
          </p:nvSpPr>
          <p:spPr bwMode="auto">
            <a:xfrm>
              <a:off x="1474" y="135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7" name="Oval 22"/>
            <p:cNvSpPr>
              <a:spLocks/>
            </p:cNvSpPr>
            <p:nvPr/>
          </p:nvSpPr>
          <p:spPr bwMode="auto">
            <a:xfrm>
              <a:off x="1879" y="110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8" name="Oval 23"/>
            <p:cNvSpPr>
              <a:spLocks/>
            </p:cNvSpPr>
            <p:nvPr/>
          </p:nvSpPr>
          <p:spPr bwMode="auto">
            <a:xfrm>
              <a:off x="1647" y="1396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09" name="Oval 24"/>
            <p:cNvSpPr>
              <a:spLocks/>
            </p:cNvSpPr>
            <p:nvPr/>
          </p:nvSpPr>
          <p:spPr bwMode="auto">
            <a:xfrm>
              <a:off x="1854" y="98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0" name="Oval 25"/>
            <p:cNvSpPr>
              <a:spLocks/>
            </p:cNvSpPr>
            <p:nvPr/>
          </p:nvSpPr>
          <p:spPr bwMode="auto">
            <a:xfrm>
              <a:off x="1935" y="92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1" name="Oval 26"/>
            <p:cNvSpPr>
              <a:spLocks/>
            </p:cNvSpPr>
            <p:nvPr/>
          </p:nvSpPr>
          <p:spPr bwMode="auto">
            <a:xfrm>
              <a:off x="2079" y="88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2" name="Oval 27"/>
            <p:cNvSpPr>
              <a:spLocks/>
            </p:cNvSpPr>
            <p:nvPr/>
          </p:nvSpPr>
          <p:spPr bwMode="auto">
            <a:xfrm>
              <a:off x="493" y="1551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3" name="Oval 28"/>
            <p:cNvSpPr>
              <a:spLocks/>
            </p:cNvSpPr>
            <p:nvPr/>
          </p:nvSpPr>
          <p:spPr bwMode="auto">
            <a:xfrm>
              <a:off x="685" y="103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4" name="Oval 29"/>
            <p:cNvSpPr>
              <a:spLocks/>
            </p:cNvSpPr>
            <p:nvPr/>
          </p:nvSpPr>
          <p:spPr bwMode="auto">
            <a:xfrm>
              <a:off x="1790" y="86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5" name="Oval 30"/>
            <p:cNvSpPr>
              <a:spLocks/>
            </p:cNvSpPr>
            <p:nvPr/>
          </p:nvSpPr>
          <p:spPr bwMode="auto">
            <a:xfrm>
              <a:off x="1754" y="797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6" name="Oval 31"/>
            <p:cNvSpPr>
              <a:spLocks/>
            </p:cNvSpPr>
            <p:nvPr/>
          </p:nvSpPr>
          <p:spPr bwMode="auto">
            <a:xfrm>
              <a:off x="1869" y="79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7" name="Oval 32"/>
            <p:cNvSpPr>
              <a:spLocks/>
            </p:cNvSpPr>
            <p:nvPr/>
          </p:nvSpPr>
          <p:spPr bwMode="auto">
            <a:xfrm>
              <a:off x="2005" y="77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8" name="Oval 33"/>
            <p:cNvSpPr>
              <a:spLocks/>
            </p:cNvSpPr>
            <p:nvPr/>
          </p:nvSpPr>
          <p:spPr bwMode="auto">
            <a:xfrm>
              <a:off x="1565" y="147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19" name="Oval 34"/>
            <p:cNvSpPr>
              <a:spLocks/>
            </p:cNvSpPr>
            <p:nvPr/>
          </p:nvSpPr>
          <p:spPr bwMode="auto">
            <a:xfrm>
              <a:off x="2516" y="1108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0" name="Oval 35"/>
            <p:cNvSpPr>
              <a:spLocks/>
            </p:cNvSpPr>
            <p:nvPr/>
          </p:nvSpPr>
          <p:spPr bwMode="auto">
            <a:xfrm>
              <a:off x="2233" y="1165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1" name="Oval 36"/>
            <p:cNvSpPr>
              <a:spLocks/>
            </p:cNvSpPr>
            <p:nvPr/>
          </p:nvSpPr>
          <p:spPr bwMode="auto">
            <a:xfrm>
              <a:off x="2201" y="103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2" name="Oval 37"/>
            <p:cNvSpPr>
              <a:spLocks/>
            </p:cNvSpPr>
            <p:nvPr/>
          </p:nvSpPr>
          <p:spPr bwMode="auto">
            <a:xfrm>
              <a:off x="1705" y="725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3" name="Oval 38"/>
            <p:cNvSpPr>
              <a:spLocks/>
            </p:cNvSpPr>
            <p:nvPr/>
          </p:nvSpPr>
          <p:spPr bwMode="auto">
            <a:xfrm>
              <a:off x="2502" y="100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4" name="Oval 39"/>
            <p:cNvSpPr>
              <a:spLocks/>
            </p:cNvSpPr>
            <p:nvPr/>
          </p:nvSpPr>
          <p:spPr bwMode="auto">
            <a:xfrm>
              <a:off x="2278" y="94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5" name="Oval 40"/>
            <p:cNvSpPr>
              <a:spLocks/>
            </p:cNvSpPr>
            <p:nvPr/>
          </p:nvSpPr>
          <p:spPr bwMode="auto">
            <a:xfrm>
              <a:off x="2283" y="131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6" name="Oval 41"/>
            <p:cNvSpPr>
              <a:spLocks/>
            </p:cNvSpPr>
            <p:nvPr/>
          </p:nvSpPr>
          <p:spPr bwMode="auto">
            <a:xfrm>
              <a:off x="1321" y="93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7" name="Oval 42"/>
            <p:cNvSpPr>
              <a:spLocks/>
            </p:cNvSpPr>
            <p:nvPr/>
          </p:nvSpPr>
          <p:spPr bwMode="auto">
            <a:xfrm>
              <a:off x="1080" y="155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8" name="Oval 43"/>
            <p:cNvSpPr>
              <a:spLocks/>
            </p:cNvSpPr>
            <p:nvPr/>
          </p:nvSpPr>
          <p:spPr bwMode="auto">
            <a:xfrm>
              <a:off x="860" y="150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29" name="Oval 44"/>
            <p:cNvSpPr>
              <a:spLocks/>
            </p:cNvSpPr>
            <p:nvPr/>
          </p:nvSpPr>
          <p:spPr bwMode="auto">
            <a:xfrm>
              <a:off x="965" y="1468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0" name="Oval 45"/>
            <p:cNvSpPr>
              <a:spLocks/>
            </p:cNvSpPr>
            <p:nvPr/>
          </p:nvSpPr>
          <p:spPr bwMode="auto">
            <a:xfrm>
              <a:off x="857" y="1399"/>
              <a:ext cx="44" cy="2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1" name="Oval 46"/>
            <p:cNvSpPr>
              <a:spLocks/>
            </p:cNvSpPr>
            <p:nvPr/>
          </p:nvSpPr>
          <p:spPr bwMode="auto">
            <a:xfrm>
              <a:off x="1904" y="126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2" name="Oval 47"/>
            <p:cNvSpPr>
              <a:spLocks/>
            </p:cNvSpPr>
            <p:nvPr/>
          </p:nvSpPr>
          <p:spPr bwMode="auto">
            <a:xfrm>
              <a:off x="1827" y="1329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3" name="Oval 48"/>
            <p:cNvSpPr>
              <a:spLocks/>
            </p:cNvSpPr>
            <p:nvPr/>
          </p:nvSpPr>
          <p:spPr bwMode="auto">
            <a:xfrm>
              <a:off x="2194" y="1399"/>
              <a:ext cx="44" cy="2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4" name="Oval 49"/>
            <p:cNvSpPr>
              <a:spLocks/>
            </p:cNvSpPr>
            <p:nvPr/>
          </p:nvSpPr>
          <p:spPr bwMode="auto">
            <a:xfrm>
              <a:off x="917" y="985"/>
              <a:ext cx="45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5" name="Oval 50"/>
            <p:cNvSpPr>
              <a:spLocks/>
            </p:cNvSpPr>
            <p:nvPr/>
          </p:nvSpPr>
          <p:spPr bwMode="auto">
            <a:xfrm>
              <a:off x="650" y="958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6" name="Oval 51"/>
            <p:cNvSpPr>
              <a:spLocks/>
            </p:cNvSpPr>
            <p:nvPr/>
          </p:nvSpPr>
          <p:spPr bwMode="auto">
            <a:xfrm>
              <a:off x="1006" y="98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7" name="Oval 52"/>
            <p:cNvSpPr>
              <a:spLocks/>
            </p:cNvSpPr>
            <p:nvPr/>
          </p:nvSpPr>
          <p:spPr bwMode="auto">
            <a:xfrm>
              <a:off x="1085" y="96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8" name="Oval 53"/>
            <p:cNvSpPr>
              <a:spLocks/>
            </p:cNvSpPr>
            <p:nvPr/>
          </p:nvSpPr>
          <p:spPr bwMode="auto">
            <a:xfrm>
              <a:off x="1197" y="94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39" name="Oval 54"/>
            <p:cNvSpPr>
              <a:spLocks/>
            </p:cNvSpPr>
            <p:nvPr/>
          </p:nvSpPr>
          <p:spPr bwMode="auto">
            <a:xfrm>
              <a:off x="792" y="87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0" name="Oval 55"/>
            <p:cNvSpPr>
              <a:spLocks/>
            </p:cNvSpPr>
            <p:nvPr/>
          </p:nvSpPr>
          <p:spPr bwMode="auto">
            <a:xfrm>
              <a:off x="803" y="91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1" name="Oval 56"/>
            <p:cNvSpPr>
              <a:spLocks/>
            </p:cNvSpPr>
            <p:nvPr/>
          </p:nvSpPr>
          <p:spPr bwMode="auto">
            <a:xfrm>
              <a:off x="820" y="94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2" name="Oval 57"/>
            <p:cNvSpPr>
              <a:spLocks/>
            </p:cNvSpPr>
            <p:nvPr/>
          </p:nvSpPr>
          <p:spPr bwMode="auto">
            <a:xfrm>
              <a:off x="1647" y="839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3" name="Oval 58"/>
            <p:cNvSpPr>
              <a:spLocks/>
            </p:cNvSpPr>
            <p:nvPr/>
          </p:nvSpPr>
          <p:spPr bwMode="auto">
            <a:xfrm>
              <a:off x="1605" y="901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4" name="Oval 59"/>
            <p:cNvSpPr>
              <a:spLocks/>
            </p:cNvSpPr>
            <p:nvPr/>
          </p:nvSpPr>
          <p:spPr bwMode="auto">
            <a:xfrm>
              <a:off x="1520" y="91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5" name="Oval 60"/>
            <p:cNvSpPr>
              <a:spLocks/>
            </p:cNvSpPr>
            <p:nvPr/>
          </p:nvSpPr>
          <p:spPr bwMode="auto">
            <a:xfrm>
              <a:off x="1430" y="92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6" name="Oval 61"/>
            <p:cNvSpPr>
              <a:spLocks/>
            </p:cNvSpPr>
            <p:nvPr/>
          </p:nvSpPr>
          <p:spPr bwMode="auto">
            <a:xfrm>
              <a:off x="1622" y="58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7" name="Oval 62"/>
            <p:cNvSpPr>
              <a:spLocks/>
            </p:cNvSpPr>
            <p:nvPr/>
          </p:nvSpPr>
          <p:spPr bwMode="auto">
            <a:xfrm>
              <a:off x="1732" y="61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8" name="Oval 63"/>
            <p:cNvSpPr>
              <a:spLocks/>
            </p:cNvSpPr>
            <p:nvPr/>
          </p:nvSpPr>
          <p:spPr bwMode="auto">
            <a:xfrm>
              <a:off x="1539" y="672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49" name="Oval 64"/>
            <p:cNvSpPr>
              <a:spLocks/>
            </p:cNvSpPr>
            <p:nvPr/>
          </p:nvSpPr>
          <p:spPr bwMode="auto">
            <a:xfrm>
              <a:off x="1561" y="70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0" name="Oval 65"/>
            <p:cNvSpPr>
              <a:spLocks/>
            </p:cNvSpPr>
            <p:nvPr/>
          </p:nvSpPr>
          <p:spPr bwMode="auto">
            <a:xfrm>
              <a:off x="1581" y="73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1" name="Oval 66"/>
            <p:cNvSpPr>
              <a:spLocks/>
            </p:cNvSpPr>
            <p:nvPr/>
          </p:nvSpPr>
          <p:spPr bwMode="auto">
            <a:xfrm>
              <a:off x="1598" y="77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2" name="Oval 67"/>
            <p:cNvSpPr>
              <a:spLocks/>
            </p:cNvSpPr>
            <p:nvPr/>
          </p:nvSpPr>
          <p:spPr bwMode="auto">
            <a:xfrm>
              <a:off x="1620" y="808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3" name="Oval 68"/>
            <p:cNvSpPr>
              <a:spLocks/>
            </p:cNvSpPr>
            <p:nvPr/>
          </p:nvSpPr>
          <p:spPr bwMode="auto">
            <a:xfrm>
              <a:off x="774" y="84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4" name="Oval 69"/>
            <p:cNvSpPr>
              <a:spLocks/>
            </p:cNvSpPr>
            <p:nvPr/>
          </p:nvSpPr>
          <p:spPr bwMode="auto">
            <a:xfrm>
              <a:off x="1578" y="51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5" name="Oval 70"/>
            <p:cNvSpPr>
              <a:spLocks/>
            </p:cNvSpPr>
            <p:nvPr/>
          </p:nvSpPr>
          <p:spPr bwMode="auto">
            <a:xfrm>
              <a:off x="1459" y="544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6" name="Oval 71"/>
            <p:cNvSpPr>
              <a:spLocks/>
            </p:cNvSpPr>
            <p:nvPr/>
          </p:nvSpPr>
          <p:spPr bwMode="auto">
            <a:xfrm>
              <a:off x="1484" y="57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7" name="Oval 72"/>
            <p:cNvSpPr>
              <a:spLocks/>
            </p:cNvSpPr>
            <p:nvPr/>
          </p:nvSpPr>
          <p:spPr bwMode="auto">
            <a:xfrm>
              <a:off x="760" y="807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8" name="Oval 73"/>
            <p:cNvSpPr>
              <a:spLocks/>
            </p:cNvSpPr>
            <p:nvPr/>
          </p:nvSpPr>
          <p:spPr bwMode="auto">
            <a:xfrm>
              <a:off x="1500" y="606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59" name="Oval 74"/>
            <p:cNvSpPr>
              <a:spLocks/>
            </p:cNvSpPr>
            <p:nvPr/>
          </p:nvSpPr>
          <p:spPr bwMode="auto">
            <a:xfrm>
              <a:off x="1523" y="636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0" name="Oval 75"/>
            <p:cNvSpPr>
              <a:spLocks/>
            </p:cNvSpPr>
            <p:nvPr/>
          </p:nvSpPr>
          <p:spPr bwMode="auto">
            <a:xfrm>
              <a:off x="1616" y="453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1" name="Oval 76"/>
            <p:cNvSpPr>
              <a:spLocks/>
            </p:cNvSpPr>
            <p:nvPr/>
          </p:nvSpPr>
          <p:spPr bwMode="auto">
            <a:xfrm>
              <a:off x="1531" y="43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2" name="Oval 77"/>
            <p:cNvSpPr>
              <a:spLocks/>
            </p:cNvSpPr>
            <p:nvPr/>
          </p:nvSpPr>
          <p:spPr bwMode="auto">
            <a:xfrm>
              <a:off x="1371" y="50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3" name="Oval 78"/>
            <p:cNvSpPr>
              <a:spLocks/>
            </p:cNvSpPr>
            <p:nvPr/>
          </p:nvSpPr>
          <p:spPr bwMode="auto">
            <a:xfrm>
              <a:off x="1903" y="672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4" name="Oval 79"/>
            <p:cNvSpPr>
              <a:spLocks/>
            </p:cNvSpPr>
            <p:nvPr/>
          </p:nvSpPr>
          <p:spPr bwMode="auto">
            <a:xfrm>
              <a:off x="1870" y="72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5" name="Oval 80"/>
            <p:cNvSpPr>
              <a:spLocks/>
            </p:cNvSpPr>
            <p:nvPr/>
          </p:nvSpPr>
          <p:spPr bwMode="auto">
            <a:xfrm>
              <a:off x="1092" y="49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6" name="Oval 81"/>
            <p:cNvSpPr>
              <a:spLocks/>
            </p:cNvSpPr>
            <p:nvPr/>
          </p:nvSpPr>
          <p:spPr bwMode="auto">
            <a:xfrm>
              <a:off x="1225" y="52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7" name="Oval 82"/>
            <p:cNvSpPr>
              <a:spLocks/>
            </p:cNvSpPr>
            <p:nvPr/>
          </p:nvSpPr>
          <p:spPr bwMode="auto">
            <a:xfrm>
              <a:off x="1213" y="49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8" name="Oval 83"/>
            <p:cNvSpPr>
              <a:spLocks/>
            </p:cNvSpPr>
            <p:nvPr/>
          </p:nvSpPr>
          <p:spPr bwMode="auto">
            <a:xfrm>
              <a:off x="1426" y="467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69" name="Oval 84"/>
            <p:cNvSpPr>
              <a:spLocks/>
            </p:cNvSpPr>
            <p:nvPr/>
          </p:nvSpPr>
          <p:spPr bwMode="auto">
            <a:xfrm>
              <a:off x="1314" y="47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0" name="Oval 85"/>
            <p:cNvSpPr>
              <a:spLocks/>
            </p:cNvSpPr>
            <p:nvPr/>
          </p:nvSpPr>
          <p:spPr bwMode="auto">
            <a:xfrm>
              <a:off x="1280" y="51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1" name="Oval 86"/>
            <p:cNvSpPr>
              <a:spLocks/>
            </p:cNvSpPr>
            <p:nvPr/>
          </p:nvSpPr>
          <p:spPr bwMode="auto">
            <a:xfrm>
              <a:off x="716" y="702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2" name="Oval 87"/>
            <p:cNvSpPr>
              <a:spLocks/>
            </p:cNvSpPr>
            <p:nvPr/>
          </p:nvSpPr>
          <p:spPr bwMode="auto">
            <a:xfrm>
              <a:off x="731" y="73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3" name="Oval 88"/>
            <p:cNvSpPr>
              <a:spLocks/>
            </p:cNvSpPr>
            <p:nvPr/>
          </p:nvSpPr>
          <p:spPr bwMode="auto">
            <a:xfrm>
              <a:off x="743" y="768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4" name="Oval 89"/>
            <p:cNvSpPr>
              <a:spLocks/>
            </p:cNvSpPr>
            <p:nvPr/>
          </p:nvSpPr>
          <p:spPr bwMode="auto">
            <a:xfrm>
              <a:off x="586" y="72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5" name="Oval 90"/>
            <p:cNvSpPr>
              <a:spLocks/>
            </p:cNvSpPr>
            <p:nvPr/>
          </p:nvSpPr>
          <p:spPr bwMode="auto">
            <a:xfrm>
              <a:off x="602" y="850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6" name="Oval 91"/>
            <p:cNvSpPr>
              <a:spLocks/>
            </p:cNvSpPr>
            <p:nvPr/>
          </p:nvSpPr>
          <p:spPr bwMode="auto">
            <a:xfrm>
              <a:off x="1172" y="115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7" name="Oval 92"/>
            <p:cNvSpPr>
              <a:spLocks/>
            </p:cNvSpPr>
            <p:nvPr/>
          </p:nvSpPr>
          <p:spPr bwMode="auto">
            <a:xfrm>
              <a:off x="411" y="77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8" name="Oval 93"/>
            <p:cNvSpPr>
              <a:spLocks/>
            </p:cNvSpPr>
            <p:nvPr/>
          </p:nvSpPr>
          <p:spPr bwMode="auto">
            <a:xfrm>
              <a:off x="597" y="78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79" name="Oval 94"/>
            <p:cNvSpPr>
              <a:spLocks/>
            </p:cNvSpPr>
            <p:nvPr/>
          </p:nvSpPr>
          <p:spPr bwMode="auto">
            <a:xfrm>
              <a:off x="1066" y="33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0" name="Oval 95"/>
            <p:cNvSpPr>
              <a:spLocks/>
            </p:cNvSpPr>
            <p:nvPr/>
          </p:nvSpPr>
          <p:spPr bwMode="auto">
            <a:xfrm>
              <a:off x="547" y="91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1" name="Oval 96"/>
            <p:cNvSpPr>
              <a:spLocks/>
            </p:cNvSpPr>
            <p:nvPr/>
          </p:nvSpPr>
          <p:spPr bwMode="auto">
            <a:xfrm>
              <a:off x="500" y="860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2" name="Oval 97"/>
            <p:cNvSpPr>
              <a:spLocks/>
            </p:cNvSpPr>
            <p:nvPr/>
          </p:nvSpPr>
          <p:spPr bwMode="auto">
            <a:xfrm>
              <a:off x="481" y="81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3" name="Oval 98"/>
            <p:cNvSpPr>
              <a:spLocks/>
            </p:cNvSpPr>
            <p:nvPr/>
          </p:nvSpPr>
          <p:spPr bwMode="auto">
            <a:xfrm>
              <a:off x="309" y="72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4" name="Oval 99"/>
            <p:cNvSpPr>
              <a:spLocks/>
            </p:cNvSpPr>
            <p:nvPr/>
          </p:nvSpPr>
          <p:spPr bwMode="auto">
            <a:xfrm>
              <a:off x="420" y="55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5" name="Oval 100"/>
            <p:cNvSpPr>
              <a:spLocks/>
            </p:cNvSpPr>
            <p:nvPr/>
          </p:nvSpPr>
          <p:spPr bwMode="auto">
            <a:xfrm>
              <a:off x="508" y="644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6" name="Oval 101"/>
            <p:cNvSpPr>
              <a:spLocks/>
            </p:cNvSpPr>
            <p:nvPr/>
          </p:nvSpPr>
          <p:spPr bwMode="auto">
            <a:xfrm>
              <a:off x="486" y="73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7" name="Oval 102"/>
            <p:cNvSpPr>
              <a:spLocks/>
            </p:cNvSpPr>
            <p:nvPr/>
          </p:nvSpPr>
          <p:spPr bwMode="auto">
            <a:xfrm>
              <a:off x="582" y="54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8" name="Oval 103"/>
            <p:cNvSpPr>
              <a:spLocks/>
            </p:cNvSpPr>
            <p:nvPr/>
          </p:nvSpPr>
          <p:spPr bwMode="auto">
            <a:xfrm>
              <a:off x="530" y="1036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9" name="Oval 104"/>
            <p:cNvSpPr>
              <a:spLocks/>
            </p:cNvSpPr>
            <p:nvPr/>
          </p:nvSpPr>
          <p:spPr bwMode="auto">
            <a:xfrm>
              <a:off x="704" y="66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0" name="Oval 105"/>
            <p:cNvSpPr>
              <a:spLocks/>
            </p:cNvSpPr>
            <p:nvPr/>
          </p:nvSpPr>
          <p:spPr bwMode="auto">
            <a:xfrm>
              <a:off x="689" y="64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1" name="Oval 106"/>
            <p:cNvSpPr>
              <a:spLocks/>
            </p:cNvSpPr>
            <p:nvPr/>
          </p:nvSpPr>
          <p:spPr bwMode="auto">
            <a:xfrm>
              <a:off x="729" y="587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2" name="Oval 107"/>
            <p:cNvSpPr>
              <a:spLocks/>
            </p:cNvSpPr>
            <p:nvPr/>
          </p:nvSpPr>
          <p:spPr bwMode="auto">
            <a:xfrm>
              <a:off x="619" y="37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3" name="Oval 108"/>
            <p:cNvSpPr>
              <a:spLocks/>
            </p:cNvSpPr>
            <p:nvPr/>
          </p:nvSpPr>
          <p:spPr bwMode="auto">
            <a:xfrm>
              <a:off x="976" y="558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4" name="Oval 109"/>
            <p:cNvSpPr>
              <a:spLocks/>
            </p:cNvSpPr>
            <p:nvPr/>
          </p:nvSpPr>
          <p:spPr bwMode="auto">
            <a:xfrm>
              <a:off x="980" y="51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5" name="Oval 110"/>
            <p:cNvSpPr>
              <a:spLocks/>
            </p:cNvSpPr>
            <p:nvPr/>
          </p:nvSpPr>
          <p:spPr bwMode="auto">
            <a:xfrm>
              <a:off x="967" y="468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6" name="Oval 111"/>
            <p:cNvSpPr>
              <a:spLocks/>
            </p:cNvSpPr>
            <p:nvPr/>
          </p:nvSpPr>
          <p:spPr bwMode="auto">
            <a:xfrm>
              <a:off x="1057" y="43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7" name="Oval 112"/>
            <p:cNvSpPr>
              <a:spLocks/>
            </p:cNvSpPr>
            <p:nvPr/>
          </p:nvSpPr>
          <p:spPr bwMode="auto">
            <a:xfrm>
              <a:off x="1129" y="540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8" name="Oval 113"/>
            <p:cNvSpPr>
              <a:spLocks/>
            </p:cNvSpPr>
            <p:nvPr/>
          </p:nvSpPr>
          <p:spPr bwMode="auto">
            <a:xfrm>
              <a:off x="283" y="608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99" name="Oval 114"/>
            <p:cNvSpPr>
              <a:spLocks/>
            </p:cNvSpPr>
            <p:nvPr/>
          </p:nvSpPr>
          <p:spPr bwMode="auto">
            <a:xfrm>
              <a:off x="840" y="37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0" name="Oval 115"/>
            <p:cNvSpPr>
              <a:spLocks/>
            </p:cNvSpPr>
            <p:nvPr/>
          </p:nvSpPr>
          <p:spPr bwMode="auto">
            <a:xfrm>
              <a:off x="312" y="540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1" name="Oval 116"/>
            <p:cNvSpPr>
              <a:spLocks/>
            </p:cNvSpPr>
            <p:nvPr/>
          </p:nvSpPr>
          <p:spPr bwMode="auto">
            <a:xfrm>
              <a:off x="558" y="46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2" name="Oval 117"/>
            <p:cNvSpPr>
              <a:spLocks/>
            </p:cNvSpPr>
            <p:nvPr/>
          </p:nvSpPr>
          <p:spPr bwMode="auto">
            <a:xfrm>
              <a:off x="1063" y="38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3" name="Oval 118"/>
            <p:cNvSpPr>
              <a:spLocks/>
            </p:cNvSpPr>
            <p:nvPr/>
          </p:nvSpPr>
          <p:spPr bwMode="auto">
            <a:xfrm>
              <a:off x="1187" y="33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4" name="Oval 119"/>
            <p:cNvSpPr>
              <a:spLocks/>
            </p:cNvSpPr>
            <p:nvPr/>
          </p:nvSpPr>
          <p:spPr bwMode="auto">
            <a:xfrm>
              <a:off x="1531" y="39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5" name="Oval 120"/>
            <p:cNvSpPr>
              <a:spLocks/>
            </p:cNvSpPr>
            <p:nvPr/>
          </p:nvSpPr>
          <p:spPr bwMode="auto">
            <a:xfrm>
              <a:off x="1780" y="32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6" name="Oval 121"/>
            <p:cNvSpPr>
              <a:spLocks/>
            </p:cNvSpPr>
            <p:nvPr/>
          </p:nvSpPr>
          <p:spPr bwMode="auto">
            <a:xfrm>
              <a:off x="1597" y="31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7" name="Oval 122"/>
            <p:cNvSpPr>
              <a:spLocks/>
            </p:cNvSpPr>
            <p:nvPr/>
          </p:nvSpPr>
          <p:spPr bwMode="auto">
            <a:xfrm>
              <a:off x="1321" y="40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8" name="Oval 123"/>
            <p:cNvSpPr>
              <a:spLocks/>
            </p:cNvSpPr>
            <p:nvPr/>
          </p:nvSpPr>
          <p:spPr bwMode="auto">
            <a:xfrm>
              <a:off x="162" y="1097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09" name="Oval 124"/>
            <p:cNvSpPr>
              <a:spLocks/>
            </p:cNvSpPr>
            <p:nvPr/>
          </p:nvSpPr>
          <p:spPr bwMode="auto">
            <a:xfrm>
              <a:off x="337" y="105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0" name="Oval 125"/>
            <p:cNvSpPr>
              <a:spLocks/>
            </p:cNvSpPr>
            <p:nvPr/>
          </p:nvSpPr>
          <p:spPr bwMode="auto">
            <a:xfrm>
              <a:off x="229" y="763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1" name="Oval 126"/>
            <p:cNvSpPr>
              <a:spLocks/>
            </p:cNvSpPr>
            <p:nvPr/>
          </p:nvSpPr>
          <p:spPr bwMode="auto">
            <a:xfrm>
              <a:off x="1504" y="34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2" name="Oval 127"/>
            <p:cNvSpPr>
              <a:spLocks/>
            </p:cNvSpPr>
            <p:nvPr/>
          </p:nvSpPr>
          <p:spPr bwMode="auto">
            <a:xfrm>
              <a:off x="1774" y="43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3" name="Oval 128"/>
            <p:cNvSpPr>
              <a:spLocks/>
            </p:cNvSpPr>
            <p:nvPr/>
          </p:nvSpPr>
          <p:spPr bwMode="auto">
            <a:xfrm>
              <a:off x="1863" y="496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4" name="Oval 129"/>
            <p:cNvSpPr>
              <a:spLocks/>
            </p:cNvSpPr>
            <p:nvPr/>
          </p:nvSpPr>
          <p:spPr bwMode="auto">
            <a:xfrm>
              <a:off x="2219" y="644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5" name="Oval 130"/>
            <p:cNvSpPr>
              <a:spLocks/>
            </p:cNvSpPr>
            <p:nvPr/>
          </p:nvSpPr>
          <p:spPr bwMode="auto">
            <a:xfrm>
              <a:off x="2482" y="627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6" name="Oval 131"/>
            <p:cNvSpPr>
              <a:spLocks/>
            </p:cNvSpPr>
            <p:nvPr/>
          </p:nvSpPr>
          <p:spPr bwMode="auto">
            <a:xfrm>
              <a:off x="1968" y="30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7" name="Oval 132"/>
            <p:cNvSpPr>
              <a:spLocks/>
            </p:cNvSpPr>
            <p:nvPr/>
          </p:nvSpPr>
          <p:spPr bwMode="auto">
            <a:xfrm>
              <a:off x="515" y="123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8" name="Oval 133"/>
            <p:cNvSpPr>
              <a:spLocks/>
            </p:cNvSpPr>
            <p:nvPr/>
          </p:nvSpPr>
          <p:spPr bwMode="auto">
            <a:xfrm>
              <a:off x="181" y="147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19" name="Oval 134"/>
            <p:cNvSpPr>
              <a:spLocks/>
            </p:cNvSpPr>
            <p:nvPr/>
          </p:nvSpPr>
          <p:spPr bwMode="auto">
            <a:xfrm>
              <a:off x="2391" y="86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0" name="Oval 135"/>
            <p:cNvSpPr>
              <a:spLocks/>
            </p:cNvSpPr>
            <p:nvPr/>
          </p:nvSpPr>
          <p:spPr bwMode="auto">
            <a:xfrm>
              <a:off x="15" y="712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1" name="Oval 136"/>
            <p:cNvSpPr>
              <a:spLocks/>
            </p:cNvSpPr>
            <p:nvPr/>
          </p:nvSpPr>
          <p:spPr bwMode="auto">
            <a:xfrm>
              <a:off x="292" y="84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2" name="Oval 137"/>
            <p:cNvSpPr>
              <a:spLocks/>
            </p:cNvSpPr>
            <p:nvPr/>
          </p:nvSpPr>
          <p:spPr bwMode="auto">
            <a:xfrm>
              <a:off x="125" y="885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3" name="Oval 138"/>
            <p:cNvSpPr>
              <a:spLocks/>
            </p:cNvSpPr>
            <p:nvPr/>
          </p:nvSpPr>
          <p:spPr bwMode="auto">
            <a:xfrm>
              <a:off x="849" y="47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4" name="Oval 139"/>
            <p:cNvSpPr>
              <a:spLocks/>
            </p:cNvSpPr>
            <p:nvPr/>
          </p:nvSpPr>
          <p:spPr bwMode="auto">
            <a:xfrm>
              <a:off x="657" y="45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5" name="Oval 140"/>
            <p:cNvSpPr>
              <a:spLocks/>
            </p:cNvSpPr>
            <p:nvPr/>
          </p:nvSpPr>
          <p:spPr bwMode="auto">
            <a:xfrm>
              <a:off x="20" y="44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6" name="Oval 141"/>
            <p:cNvSpPr>
              <a:spLocks/>
            </p:cNvSpPr>
            <p:nvPr/>
          </p:nvSpPr>
          <p:spPr bwMode="auto">
            <a:xfrm>
              <a:off x="309" y="39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7" name="Oval 142"/>
            <p:cNvSpPr>
              <a:spLocks/>
            </p:cNvSpPr>
            <p:nvPr/>
          </p:nvSpPr>
          <p:spPr bwMode="auto">
            <a:xfrm>
              <a:off x="2403" y="1237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8" name="Oval 143"/>
            <p:cNvSpPr>
              <a:spLocks/>
            </p:cNvSpPr>
            <p:nvPr/>
          </p:nvSpPr>
          <p:spPr bwMode="auto">
            <a:xfrm>
              <a:off x="2145" y="520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29" name="Oval 144"/>
            <p:cNvSpPr>
              <a:spLocks/>
            </p:cNvSpPr>
            <p:nvPr/>
          </p:nvSpPr>
          <p:spPr bwMode="auto">
            <a:xfrm>
              <a:off x="2056" y="370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0" name="Oval 145"/>
            <p:cNvSpPr>
              <a:spLocks/>
            </p:cNvSpPr>
            <p:nvPr/>
          </p:nvSpPr>
          <p:spPr bwMode="auto">
            <a:xfrm>
              <a:off x="1527" y="1172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1" name="Oval 146"/>
            <p:cNvSpPr>
              <a:spLocks/>
            </p:cNvSpPr>
            <p:nvPr/>
          </p:nvSpPr>
          <p:spPr bwMode="auto">
            <a:xfrm>
              <a:off x="2362" y="40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2" name="Oval 147"/>
            <p:cNvSpPr>
              <a:spLocks/>
            </p:cNvSpPr>
            <p:nvPr/>
          </p:nvSpPr>
          <p:spPr bwMode="auto">
            <a:xfrm>
              <a:off x="1398" y="1062"/>
              <a:ext cx="45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3" name="Oval 148"/>
            <p:cNvSpPr>
              <a:spLocks/>
            </p:cNvSpPr>
            <p:nvPr/>
          </p:nvSpPr>
          <p:spPr bwMode="auto">
            <a:xfrm>
              <a:off x="2233" y="293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4" name="Oval 149"/>
            <p:cNvSpPr>
              <a:spLocks/>
            </p:cNvSpPr>
            <p:nvPr/>
          </p:nvSpPr>
          <p:spPr bwMode="auto">
            <a:xfrm>
              <a:off x="197" y="125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5" name="Oval 150"/>
            <p:cNvSpPr>
              <a:spLocks/>
            </p:cNvSpPr>
            <p:nvPr/>
          </p:nvSpPr>
          <p:spPr bwMode="auto">
            <a:xfrm>
              <a:off x="186" y="160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6" name="Oval 151"/>
            <p:cNvSpPr>
              <a:spLocks/>
            </p:cNvSpPr>
            <p:nvPr/>
          </p:nvSpPr>
          <p:spPr bwMode="auto">
            <a:xfrm>
              <a:off x="316" y="153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7" name="Oval 152"/>
            <p:cNvSpPr>
              <a:spLocks/>
            </p:cNvSpPr>
            <p:nvPr/>
          </p:nvSpPr>
          <p:spPr bwMode="auto">
            <a:xfrm>
              <a:off x="563" y="1389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8" name="Oval 153"/>
            <p:cNvSpPr>
              <a:spLocks/>
            </p:cNvSpPr>
            <p:nvPr/>
          </p:nvSpPr>
          <p:spPr bwMode="auto">
            <a:xfrm>
              <a:off x="2001" y="100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39" name="Oval 154"/>
            <p:cNvSpPr>
              <a:spLocks/>
            </p:cNvSpPr>
            <p:nvPr/>
          </p:nvSpPr>
          <p:spPr bwMode="auto">
            <a:xfrm>
              <a:off x="1269" y="338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40" name="Oval 155"/>
            <p:cNvSpPr>
              <a:spLocks/>
            </p:cNvSpPr>
            <p:nvPr/>
          </p:nvSpPr>
          <p:spPr bwMode="auto">
            <a:xfrm>
              <a:off x="461" y="386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41" name="Oval 156"/>
            <p:cNvSpPr>
              <a:spLocks/>
            </p:cNvSpPr>
            <p:nvPr/>
          </p:nvSpPr>
          <p:spPr bwMode="auto">
            <a:xfrm>
              <a:off x="543" y="384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42" name="Oval 157"/>
            <p:cNvSpPr>
              <a:spLocks/>
            </p:cNvSpPr>
            <p:nvPr/>
          </p:nvSpPr>
          <p:spPr bwMode="auto">
            <a:xfrm>
              <a:off x="2079" y="581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43" name="Oval 158"/>
            <p:cNvSpPr>
              <a:spLocks/>
            </p:cNvSpPr>
            <p:nvPr/>
          </p:nvSpPr>
          <p:spPr bwMode="auto">
            <a:xfrm>
              <a:off x="1832" y="372"/>
              <a:ext cx="44" cy="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44" name="Oval 159"/>
            <p:cNvSpPr>
              <a:spLocks/>
            </p:cNvSpPr>
            <p:nvPr/>
          </p:nvSpPr>
          <p:spPr bwMode="auto">
            <a:xfrm>
              <a:off x="2432" y="445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45" name="Oval 160"/>
            <p:cNvSpPr>
              <a:spLocks/>
            </p:cNvSpPr>
            <p:nvPr/>
          </p:nvSpPr>
          <p:spPr bwMode="auto">
            <a:xfrm>
              <a:off x="1689" y="530"/>
              <a:ext cx="44" cy="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AutoShape 2"/>
          <p:cNvSpPr>
            <a:spLocks/>
          </p:cNvSpPr>
          <p:nvPr/>
        </p:nvSpPr>
        <p:spPr bwMode="auto">
          <a:xfrm>
            <a:off x="4567238" y="3571875"/>
            <a:ext cx="4054475" cy="2417763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412" name="AutoShape 3"/>
          <p:cNvSpPr>
            <a:spLocks/>
          </p:cNvSpPr>
          <p:nvPr/>
        </p:nvSpPr>
        <p:spPr bwMode="auto">
          <a:xfrm>
            <a:off x="198438" y="3549650"/>
            <a:ext cx="4054475" cy="2417763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531813" y="107950"/>
            <a:ext cx="82296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From Milagro to HAWC</a:t>
            </a:r>
          </a:p>
        </p:txBody>
      </p:sp>
      <p:sp>
        <p:nvSpPr>
          <p:cNvPr id="27341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873125"/>
            <a:ext cx="8229600" cy="5984875"/>
          </a:xfrm>
        </p:spPr>
        <p:txBody>
          <a:bodyPr/>
          <a:lstStyle/>
          <a:p>
            <a:pPr marL="266700" indent="-266700" eaLnBrk="1" hangingPunct="1">
              <a:spcBef>
                <a:spcPct val="0"/>
              </a:spcBef>
            </a:pPr>
            <a:r>
              <a:rPr lang="en-US" sz="2800" dirty="0"/>
              <a:t>Move it to higher altitude</a:t>
            </a:r>
            <a:endParaRPr lang="en-US" dirty="0"/>
          </a:p>
          <a:p>
            <a:pPr marL="266700" indent="-266700" eaLnBrk="1" hangingPunct="1"/>
            <a:r>
              <a:rPr lang="en-US" sz="2800" dirty="0"/>
              <a:t>Improve optical isolation</a:t>
            </a:r>
            <a:endParaRPr lang="en-US" dirty="0"/>
          </a:p>
          <a:p>
            <a:pPr marL="266700" indent="-266700" eaLnBrk="1" hangingPunct="1"/>
            <a:r>
              <a:rPr lang="en-US" sz="2800" dirty="0"/>
              <a:t>Cover more area with water</a:t>
            </a:r>
            <a:endParaRPr lang="en-US" dirty="0"/>
          </a:p>
          <a:p>
            <a:pPr marL="266700" indent="-266700" eaLnBrk="1" hangingPunct="1"/>
            <a:r>
              <a:rPr lang="en-US" sz="2800" dirty="0"/>
              <a:t>Reuse PMTs and most electronics</a:t>
            </a:r>
            <a:endParaRPr lang="en-US" dirty="0"/>
          </a:p>
          <a:p>
            <a:pPr marL="266700" indent="-266700" eaLnBrk="1" hangingPunct="1"/>
            <a:r>
              <a:rPr lang="en-US" sz="2800" dirty="0"/>
              <a:t>Total Cost (HW + construction) &lt;</a:t>
            </a:r>
            <a:r>
              <a:rPr lang="en-US" sz="2800"/>
              <a:t>$</a:t>
            </a:r>
            <a:r>
              <a:rPr lang="en-US" sz="2800" smtClean="0"/>
              <a:t>12M </a:t>
            </a:r>
            <a:endParaRPr lang="en-US" sz="2800" dirty="0"/>
          </a:p>
        </p:txBody>
      </p:sp>
      <p:sp>
        <p:nvSpPr>
          <p:cNvPr id="273415" name="Rectangle 6"/>
          <p:cNvSpPr>
            <a:spLocks/>
          </p:cNvSpPr>
          <p:nvPr/>
        </p:nvSpPr>
        <p:spPr bwMode="auto">
          <a:xfrm>
            <a:off x="250825" y="3619500"/>
            <a:ext cx="4076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2350m asl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One big pond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Pond area 4,000 m</a:t>
            </a:r>
            <a:r>
              <a:rPr lang="en-US" sz="2400" baseline="30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273416" name="Rectangle 7"/>
          <p:cNvSpPr>
            <a:spLocks/>
          </p:cNvSpPr>
          <p:nvPr/>
        </p:nvSpPr>
        <p:spPr bwMode="auto">
          <a:xfrm>
            <a:off x="4587875" y="3611563"/>
            <a:ext cx="4076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4150m asl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Individual tanks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Tank area ~20,000 m</a:t>
            </a:r>
            <a:r>
              <a:rPr lang="en-US" sz="2400" baseline="30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1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74435" name="Picture 2"/>
          <p:cNvPicPr>
            <a:picLocks noChangeArrowheads="1"/>
          </p:cNvPicPr>
          <p:nvPr/>
        </p:nvPicPr>
        <p:blipFill>
          <a:blip r:embed="rId2"/>
          <a:srcRect l="6107" t="5156" r="98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6" name="Rectangle 3"/>
          <p:cNvSpPr>
            <a:spLocks/>
          </p:cNvSpPr>
          <p:nvPr/>
        </p:nvSpPr>
        <p:spPr bwMode="auto">
          <a:xfrm>
            <a:off x="227013" y="2201863"/>
            <a:ext cx="85090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The HAWC</a:t>
            </a:r>
            <a:br>
              <a:rPr lang="en-US" sz="4400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</a:br>
            <a:r>
              <a:rPr lang="en-US" sz="4400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(</a:t>
            </a:r>
            <a:r>
              <a:rPr lang="en-US" sz="4000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High Altitude Water Cherenkov) Observatory </a:t>
            </a:r>
            <a:r>
              <a:rPr lang="en-US" sz="4400" b="1">
                <a:solidFill>
                  <a:srgbClr val="0000FF"/>
                </a:solidFill>
                <a:latin typeface="Comic Sans MS" charset="0"/>
                <a:ea typeface="ヒラギノ角ゴ ProN W6" charset="-128"/>
                <a:cs typeface="ヒラギノ角ゴ ProN W6" charset="-128"/>
                <a:sym typeface="Comic Sans MS" charset="0"/>
              </a:rPr>
              <a:t/>
            </a:r>
            <a:br>
              <a:rPr lang="en-US" sz="4400" b="1">
                <a:solidFill>
                  <a:srgbClr val="0000FF"/>
                </a:solidFill>
                <a:latin typeface="Comic Sans MS" charset="0"/>
                <a:ea typeface="ヒラギノ角ゴ ProN W6" charset="-128"/>
                <a:cs typeface="ヒラギノ角ゴ ProN W6" charset="-128"/>
                <a:sym typeface="Comic Sans MS" charset="0"/>
              </a:rPr>
            </a:br>
            <a:endParaRPr lang="en-US" sz="4400" b="1">
              <a:solidFill>
                <a:srgbClr val="0000FF"/>
              </a:solidFill>
              <a:latin typeface="Comic Sans MS" charset="0"/>
              <a:ea typeface="ヒラギノ角ゴ ProN W6" charset="-128"/>
              <a:cs typeface="ヒラギノ角ゴ ProN W6" charset="-128"/>
              <a:sym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1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6324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The HAWC Collaboration</a:t>
            </a:r>
          </a:p>
        </p:txBody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3733800" cy="6019800"/>
          </a:xfrm>
        </p:spPr>
        <p:txBody>
          <a:bodyPr/>
          <a:lstStyle/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University of Maryland: </a:t>
            </a:r>
            <a:r>
              <a:rPr lang="en-US" sz="1100" dirty="0"/>
              <a:t>Jordan Goodman, Andrew Smith, Greg Sullivan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Los Alamos National Laboratory</a:t>
            </a:r>
            <a:r>
              <a:rPr lang="en-US" sz="1100" dirty="0"/>
              <a:t>: Gus </a:t>
            </a:r>
            <a:r>
              <a:rPr lang="en-US" sz="1100" dirty="0" err="1"/>
              <a:t>Sinnis</a:t>
            </a:r>
            <a:r>
              <a:rPr lang="en-US" sz="1100" dirty="0"/>
              <a:t>, Brenda Dingus, John </a:t>
            </a:r>
            <a:r>
              <a:rPr lang="en-US" sz="1100" dirty="0" err="1"/>
              <a:t>Pretz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University of Wisconsin:</a:t>
            </a:r>
            <a:r>
              <a:rPr lang="en-US" sz="1100" dirty="0"/>
              <a:t> Teresa </a:t>
            </a:r>
            <a:r>
              <a:rPr lang="en-US" sz="1100" dirty="0" err="1"/>
              <a:t>Montaruli</a:t>
            </a:r>
            <a:r>
              <a:rPr lang="en-US" sz="1100" dirty="0"/>
              <a:t>, </a:t>
            </a:r>
            <a:br>
              <a:rPr lang="en-US" sz="1100" dirty="0"/>
            </a:br>
            <a:r>
              <a:rPr lang="en-US" sz="1100" dirty="0"/>
              <a:t>Stefan </a:t>
            </a:r>
            <a:r>
              <a:rPr lang="en-US" sz="1100" dirty="0" err="1"/>
              <a:t>Westerhoff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University of Utah:</a:t>
            </a:r>
            <a:r>
              <a:rPr lang="en-US" sz="1100" dirty="0"/>
              <a:t> Dave </a:t>
            </a:r>
            <a:r>
              <a:rPr lang="en-US" sz="1100" dirty="0" err="1"/>
              <a:t>Kieda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Univ. of California, Irvine:</a:t>
            </a:r>
            <a:r>
              <a:rPr lang="en-US" sz="1100" dirty="0"/>
              <a:t> </a:t>
            </a:r>
            <a:r>
              <a:rPr lang="en-US" sz="1100" dirty="0" err="1"/>
              <a:t>Gaurang</a:t>
            </a:r>
            <a:r>
              <a:rPr lang="en-US" sz="1100" dirty="0"/>
              <a:t> </a:t>
            </a:r>
            <a:r>
              <a:rPr lang="en-US" sz="1100" dirty="0" err="1"/>
              <a:t>Yodh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Michigan State University:</a:t>
            </a:r>
            <a:r>
              <a:rPr lang="en-US" sz="1100" dirty="0"/>
              <a:t> Jim </a:t>
            </a:r>
            <a:r>
              <a:rPr lang="en-US" sz="1100" dirty="0" err="1"/>
              <a:t>Linnemann</a:t>
            </a:r>
            <a:r>
              <a:rPr lang="en-US" sz="1100" dirty="0"/>
              <a:t>, </a:t>
            </a:r>
            <a:br>
              <a:rPr lang="en-US" sz="1100" dirty="0"/>
            </a:br>
            <a:r>
              <a:rPr lang="en-US" sz="1100" dirty="0"/>
              <a:t>Kirsten </a:t>
            </a:r>
            <a:r>
              <a:rPr lang="en-US" sz="1100" dirty="0" err="1"/>
              <a:t>Tollefson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George Mason University:</a:t>
            </a:r>
            <a:r>
              <a:rPr lang="en-US" sz="1100" dirty="0"/>
              <a:t> Robert Ellsworth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University of New Hampshire:</a:t>
            </a:r>
            <a:r>
              <a:rPr lang="en-US" sz="1100" dirty="0"/>
              <a:t> James Ryan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Pennsylvania State University</a:t>
            </a:r>
            <a:r>
              <a:rPr lang="en-US" sz="1100" dirty="0"/>
              <a:t>: </a:t>
            </a:r>
            <a:r>
              <a:rPr lang="en-US" sz="1100" dirty="0" err="1"/>
              <a:t>Tyce</a:t>
            </a:r>
            <a:r>
              <a:rPr lang="en-US" sz="1100" dirty="0"/>
              <a:t> </a:t>
            </a:r>
            <a:r>
              <a:rPr lang="en-US" sz="1100" dirty="0" err="1"/>
              <a:t>DeYoung</a:t>
            </a:r>
            <a:r>
              <a:rPr lang="en-US" sz="1100" dirty="0"/>
              <a:t>, </a:t>
            </a:r>
            <a:br>
              <a:rPr lang="en-US" sz="1100" dirty="0"/>
            </a:br>
            <a:r>
              <a:rPr lang="en-US" sz="1100" dirty="0"/>
              <a:t>Patrick </a:t>
            </a:r>
            <a:r>
              <a:rPr lang="en-US" sz="1100" dirty="0" err="1"/>
              <a:t>Toale</a:t>
            </a:r>
            <a:r>
              <a:rPr lang="en-US" sz="1100" dirty="0"/>
              <a:t>, </a:t>
            </a:r>
            <a:r>
              <a:rPr lang="en-US" sz="1100" dirty="0" err="1"/>
              <a:t>Kathryne</a:t>
            </a:r>
            <a:r>
              <a:rPr lang="en-US" sz="1100" dirty="0"/>
              <a:t> Sparks 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University of New Mexico:</a:t>
            </a:r>
            <a:r>
              <a:rPr lang="en-US" sz="1100" dirty="0"/>
              <a:t> John Matthews, William Miller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Michigan Technical University: </a:t>
            </a:r>
            <a:r>
              <a:rPr lang="en-US" sz="1100" dirty="0"/>
              <a:t>Petra </a:t>
            </a:r>
            <a:r>
              <a:rPr lang="en-US" sz="1100" dirty="0" err="1"/>
              <a:t>Hüntemeyer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NASA/Goddard Space Flight Center:</a:t>
            </a:r>
            <a:r>
              <a:rPr lang="en-US" sz="1100" dirty="0"/>
              <a:t> Julie </a:t>
            </a:r>
            <a:r>
              <a:rPr lang="en-US" sz="1100" dirty="0" err="1"/>
              <a:t>McEnery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Georgia Institute of Technology:</a:t>
            </a:r>
            <a:r>
              <a:rPr lang="en-US" sz="1100" dirty="0"/>
              <a:t> Ignacio </a:t>
            </a:r>
            <a:r>
              <a:rPr lang="en-US" sz="1100" dirty="0" err="1"/>
              <a:t>Taboada</a:t>
            </a:r>
            <a:endParaRPr lang="en-US" dirty="0"/>
          </a:p>
          <a:p>
            <a:pPr marL="304800" indent="-304800" eaLnBrk="1" hangingPunct="1">
              <a:buFont typeface="Arial" charset="0"/>
              <a:buNone/>
            </a:pPr>
            <a:r>
              <a:rPr lang="en-US" sz="1100" b="1" dirty="0"/>
              <a:t>Harvey </a:t>
            </a:r>
            <a:r>
              <a:rPr lang="en-US" sz="1100" b="1" dirty="0" err="1"/>
              <a:t>Mudd</a:t>
            </a:r>
            <a:r>
              <a:rPr lang="en-US" sz="1100" b="1" dirty="0"/>
              <a:t> College: </a:t>
            </a:r>
            <a:r>
              <a:rPr lang="en-US" sz="1100" dirty="0"/>
              <a:t>Richard </a:t>
            </a:r>
            <a:r>
              <a:rPr lang="en-US" sz="1100" dirty="0" err="1"/>
              <a:t>Haskill</a:t>
            </a:r>
            <a:r>
              <a:rPr lang="en-US" sz="1100" dirty="0"/>
              <a:t>, Ann </a:t>
            </a:r>
            <a:r>
              <a:rPr lang="en-US" sz="1100" dirty="0" err="1"/>
              <a:t>Esin</a:t>
            </a:r>
            <a:r>
              <a:rPr lang="en-US" sz="1100" dirty="0"/>
              <a:t>, </a:t>
            </a:r>
            <a:br>
              <a:rPr lang="en-US" sz="1100" dirty="0"/>
            </a:br>
            <a:r>
              <a:rPr lang="en-US" sz="1100" dirty="0"/>
              <a:t>Pat Little and Greg </a:t>
            </a:r>
            <a:r>
              <a:rPr lang="en-US" sz="1100" dirty="0" err="1"/>
              <a:t>Lyzenga</a:t>
            </a:r>
            <a:endParaRPr lang="en-US" sz="1100" dirty="0"/>
          </a:p>
        </p:txBody>
      </p:sp>
      <p:sp>
        <p:nvSpPr>
          <p:cNvPr id="275461" name="Rectangle 4"/>
          <p:cNvSpPr>
            <a:spLocks/>
          </p:cNvSpPr>
          <p:nvPr/>
        </p:nvSpPr>
        <p:spPr bwMode="auto">
          <a:xfrm>
            <a:off x="4267200" y="762000"/>
            <a:ext cx="46736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Instituto Nacional de Astrofísica Óptica y Electrónica (INAOE)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: Alberto Carramiñana, Eduardo Mendoza, Luis Carrasco, </a:t>
            </a:r>
            <a:b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William Wall, Daniel Rosa, Guillermo Tenorio Tagle, Sergey Silich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Universidad Nacional Autónoma de México (UNAM): Instituto de Astronomía: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Octavio Valenzuela, V ladimir Avila-Reese, Marco Martos,  Maria Magdalena Gonzalez, Sergio Mendoza, Dany Page, William Lee, Hector Hernández, Deborah Dultzin, Erika Benitez </a:t>
            </a: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Instituto de Física: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Arturo Menchaca, Rubén Alfaro, Varlen Grabski, Andres Sandoval, Ernesto Belmont. Arnulfo Matinez-Davalos  </a:t>
            </a: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Instituto de Ciencias Nucleares: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Lukas Nellen, Gustavo Medina-Tanco, Juan Carlos D’Olivo</a:t>
            </a: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Instituto de Geofísica: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José Valdés Galicia, Alejandro Lara, Rogelio Caballero 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Benemérita Universidad Autónoma de Puebla: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Humberto Salazar, Arturo Fernández, Caupatitzio Ramirez, Oscar Martínez,  Eduardo Moreno, Lorenzo Diaz, Alfonso Rosado,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Universidad Autónoma de Chiapas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: Cesar Álvarez, </a:t>
            </a:r>
            <a:b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Eli Santos Rodriguez, Omar Pedraza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Universidad de Guadalajara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: Eduardo de la Fuente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Universidad Michoacana de San Nicolás de Hidalgo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: Luis Villaseñor, Umberto Cotti, Ibrahim Torres, Juan Carlos Arteaga Velazquez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Centrode Investigacion y de Estudios Avanzados: 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Arnulfo Zepeda</a:t>
            </a: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266700" indent="-266700" algn="l">
              <a:spcBef>
                <a:spcPts val="800"/>
              </a:spcBef>
            </a:pPr>
            <a:r>
              <a:rPr lang="en-US"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Universidad de Guanajuato: </a:t>
            </a:r>
            <a: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David Delepine, Gerardo Moreno, Edgar Casimiro Linares, Marco Reyes, Luis Ureña, Mauro Napsuciale, Victor Migenes</a:t>
            </a:r>
            <a:br>
              <a:rPr lang="en-US"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endParaRPr lang="en-US" sz="11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75462" name="Picture 5"/>
          <p:cNvPicPr>
            <a:picLocks noChangeArrowheads="1"/>
          </p:cNvPicPr>
          <p:nvPr/>
        </p:nvPicPr>
        <p:blipFill>
          <a:blip r:embed="rId2"/>
          <a:srcRect l="14394" t="20676" r="11983" b="14278"/>
          <a:stretch>
            <a:fillRect/>
          </a:stretch>
        </p:blipFill>
        <p:spPr bwMode="auto">
          <a:xfrm>
            <a:off x="2768600" y="5562600"/>
            <a:ext cx="287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63" name="Rectangle 6"/>
          <p:cNvSpPr>
            <a:spLocks/>
          </p:cNvSpPr>
          <p:nvPr/>
        </p:nvSpPr>
        <p:spPr bwMode="auto">
          <a:xfrm>
            <a:off x="1358900" y="6045200"/>
            <a:ext cx="13208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USA</a:t>
            </a:r>
          </a:p>
        </p:txBody>
      </p:sp>
      <p:sp>
        <p:nvSpPr>
          <p:cNvPr id="275464" name="Rectangle 7"/>
          <p:cNvSpPr>
            <a:spLocks/>
          </p:cNvSpPr>
          <p:nvPr/>
        </p:nvSpPr>
        <p:spPr bwMode="auto">
          <a:xfrm>
            <a:off x="5981700" y="6045200"/>
            <a:ext cx="13208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Mexico</a:t>
            </a:r>
          </a:p>
        </p:txBody>
      </p:sp>
      <p:pic>
        <p:nvPicPr>
          <p:cNvPr id="275465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410200"/>
            <a:ext cx="15748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6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5473700"/>
            <a:ext cx="124618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7" name="Picture 1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76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1"/>
          <p:cNvSpPr>
            <a:spLocks/>
          </p:cNvSpPr>
          <p:nvPr/>
        </p:nvSpPr>
        <p:spPr bwMode="auto">
          <a:xfrm>
            <a:off x="1889125" y="6430963"/>
            <a:ext cx="4635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13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 Collaboration</a:t>
            </a:r>
          </a:p>
        </p:txBody>
      </p:sp>
      <p:pic>
        <p:nvPicPr>
          <p:cNvPr id="27648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4" name="Rectangle 3"/>
          <p:cNvSpPr>
            <a:spLocks/>
          </p:cNvSpPr>
          <p:nvPr/>
        </p:nvSpPr>
        <p:spPr bwMode="auto">
          <a:xfrm>
            <a:off x="6384925" y="6451600"/>
            <a:ext cx="2768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76485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48400"/>
            <a:ext cx="2176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5"/>
          <p:cNvPicPr>
            <a:picLocks noChangeArrowheads="1"/>
          </p:cNvPicPr>
          <p:nvPr/>
        </p:nvPicPr>
        <p:blipFill>
          <a:blip r:embed="rId4"/>
          <a:srcRect l="22224" t="59955" r="35733"/>
          <a:stretch>
            <a:fillRect/>
          </a:stretch>
        </p:blipFill>
        <p:spPr bwMode="auto">
          <a:xfrm>
            <a:off x="0" y="304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93125" cy="2416175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FF00"/>
                </a:solidFill>
              </a:rPr>
              <a:t>HAWC </a:t>
            </a:r>
            <a:r>
              <a:rPr lang="en-US" sz="4000" b="1" smtClean="0">
                <a:solidFill>
                  <a:srgbClr val="FFFF00"/>
                </a:solidFill>
                <a:ea typeface="ヒラギノ角ゴ ProN W6" charset="-128"/>
                <a:cs typeface="ヒラギノ角ゴ ProN W6" charset="-128"/>
              </a:rPr>
              <a:t/>
            </a:r>
            <a:br>
              <a:rPr lang="en-US" sz="4000" b="1" smtClean="0">
                <a:solidFill>
                  <a:srgbClr val="FFFF00"/>
                </a:solidFill>
                <a:ea typeface="ヒラギノ角ゴ ProN W6" charset="-128"/>
                <a:cs typeface="ヒラギノ角ゴ ProN W6" charset="-128"/>
              </a:rPr>
            </a:br>
            <a:r>
              <a:rPr lang="en-US" sz="2800" b="1" smtClean="0">
                <a:solidFill>
                  <a:srgbClr val="FFFF00"/>
                </a:solidFill>
              </a:rPr>
              <a:t>300 - 7.2m x4.3m Steel Tanks with 3 PMTs</a:t>
            </a:r>
            <a:br>
              <a:rPr lang="en-US" sz="2800" b="1" smtClean="0">
                <a:solidFill>
                  <a:srgbClr val="FFFF00"/>
                </a:solidFill>
              </a:rPr>
            </a:br>
            <a:r>
              <a:rPr lang="en-US" sz="2800" b="1" smtClean="0">
                <a:solidFill>
                  <a:srgbClr val="FFFF00"/>
                </a:solidFill>
              </a:rPr>
              <a:t>at 4100m asl in Mexico</a:t>
            </a:r>
            <a:endParaRPr lang="en-US" b="1" baseline="30000" smtClean="0">
              <a:solidFill>
                <a:srgbClr val="0000FF"/>
              </a:solidFill>
              <a:ea typeface="ヒラギノ角ゴ ProN W6" charset="-128"/>
              <a:cs typeface="ヒラギノ角ゴ ProN W6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HAWC Tank</a:t>
            </a:r>
            <a:endParaRPr lang="en-US" dirty="0"/>
          </a:p>
        </p:txBody>
      </p:sp>
      <p:pic>
        <p:nvPicPr>
          <p:cNvPr id="288771" name="Content Placeholder 3" descr="austin tank from above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9286" r="-19286"/>
          <a:stretch>
            <a:fillRect/>
          </a:stretch>
        </p:blipFill>
        <p:spPr>
          <a:xfrm>
            <a:off x="228600" y="762000"/>
            <a:ext cx="8229600" cy="53609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HAWC Science Objectives</a:t>
            </a:r>
          </a:p>
        </p:txBody>
      </p:sp>
      <p:sp>
        <p:nvSpPr>
          <p:cNvPr id="278531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 marL="193675" indent="-193675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/>
              <a:t>Discover the </a:t>
            </a:r>
            <a:r>
              <a:rPr lang="en-US" sz="2400" smtClean="0">
                <a:solidFill>
                  <a:srgbClr val="FF0000"/>
                </a:solidFill>
              </a:rPr>
              <a:t>origin of cosmic rays </a:t>
            </a:r>
            <a:r>
              <a:rPr lang="en-US" sz="2400" smtClean="0"/>
              <a:t>by measuring gamma-ray </a:t>
            </a:r>
            <a:r>
              <a:rPr lang="en-US" sz="2400" smtClean="0">
                <a:solidFill>
                  <a:srgbClr val="0000FF"/>
                </a:solidFill>
              </a:rPr>
              <a:t>spectra to 100 TeV </a:t>
            </a:r>
          </a:p>
          <a:p>
            <a:pPr marL="555625" lvl="1" indent="-193675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smtClean="0"/>
              <a:t>Hadronic sources have unbroken spectra beyond 30-100 TeV</a:t>
            </a:r>
          </a:p>
          <a:p>
            <a:pPr marL="555625" lvl="1" indent="-193675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000" smtClean="0"/>
              <a:t>Galactic diffuse gamma rays probe the distant cosmic ray flux</a:t>
            </a:r>
          </a:p>
          <a:p>
            <a:pPr marL="555625" lvl="1" indent="-193675" eaLnBrk="1" hangingPunct="1">
              <a:lnSpc>
                <a:spcPct val="90000"/>
              </a:lnSpc>
              <a:spcBef>
                <a:spcPts val="600"/>
              </a:spcBef>
            </a:pPr>
            <a:endParaRPr lang="en-US" sz="1600" smtClean="0"/>
          </a:p>
          <a:p>
            <a:pPr marL="193675" indent="-193675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/>
              <a:t>Understand </a:t>
            </a:r>
            <a:r>
              <a:rPr lang="en-US" sz="2400" smtClean="0">
                <a:solidFill>
                  <a:srgbClr val="FF0000"/>
                </a:solidFill>
              </a:rPr>
              <a:t>particle acceleration </a:t>
            </a:r>
            <a:r>
              <a:rPr lang="en-US" sz="2400" smtClean="0"/>
              <a:t>in astrophysical jets with              </a:t>
            </a:r>
            <a:r>
              <a:rPr lang="en-US" sz="2400" smtClean="0">
                <a:solidFill>
                  <a:srgbClr val="0000FF"/>
                </a:solidFill>
              </a:rPr>
              <a:t>wide field of view, high duty factor </a:t>
            </a:r>
            <a:r>
              <a:rPr lang="en-US" sz="2400" smtClean="0"/>
              <a:t>observations. </a:t>
            </a:r>
          </a:p>
          <a:p>
            <a:pPr marL="555625" lvl="1" indent="-193675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0000"/>
                </a:solidFill>
              </a:rPr>
              <a:t>Trigger Multi-Messenger/Multi-Wavelength Observations of Flaring Active Galactic Nuclei (including TeV orphan flares)</a:t>
            </a:r>
          </a:p>
          <a:p>
            <a:pPr marL="555625" lvl="1" indent="-193675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0000"/>
                </a:solidFill>
              </a:rPr>
              <a:t>Detect Short and Long Gamma-Ray Bursts </a:t>
            </a:r>
          </a:p>
          <a:p>
            <a:pPr marL="555625" lvl="1" indent="-193675" eaLnBrk="1" hangingPunct="1">
              <a:lnSpc>
                <a:spcPct val="90000"/>
              </a:lnSpc>
            </a:pPr>
            <a:endParaRPr lang="en-US" sz="1200" smtClean="0">
              <a:solidFill>
                <a:srgbClr val="000000"/>
              </a:solidFill>
            </a:endParaRPr>
          </a:p>
          <a:p>
            <a:pPr marL="193675" indent="-193675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/>
              <a:t>Explore </a:t>
            </a:r>
            <a:r>
              <a:rPr lang="en-US" sz="2400" smtClean="0">
                <a:solidFill>
                  <a:srgbClr val="FF0000"/>
                </a:solidFill>
              </a:rPr>
              <a:t>new physics </a:t>
            </a:r>
            <a:r>
              <a:rPr lang="en-US" sz="2400" smtClean="0"/>
              <a:t>via HAWC’s </a:t>
            </a:r>
            <a:r>
              <a:rPr lang="en-US" sz="2400" smtClean="0">
                <a:solidFill>
                  <a:srgbClr val="0000FF"/>
                </a:solidFill>
              </a:rPr>
              <a:t>unbiased survey </a:t>
            </a:r>
            <a:r>
              <a:rPr lang="en-US" sz="2400" smtClean="0"/>
              <a:t>of ½ the sky.</a:t>
            </a:r>
          </a:p>
          <a:p>
            <a:pPr marL="555625" lvl="1" indent="-193675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0000"/>
                </a:solidFill>
              </a:rPr>
              <a:t>Increase understanding of TeV sources to search for new physics.</a:t>
            </a:r>
          </a:p>
          <a:p>
            <a:pPr marL="555625" lvl="1" indent="-193675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0000"/>
                </a:solidFill>
              </a:rPr>
              <a:t>Study the local TeV cosmic rays and their anisotropy. </a:t>
            </a:r>
          </a:p>
          <a:p>
            <a:pPr marL="555625" lvl="1" indent="-193675" eaLnBrk="1" hangingPunct="1">
              <a:lnSpc>
                <a:spcPct val="90000"/>
              </a:lnSpc>
              <a:buFont typeface="Arial" charset="0"/>
              <a:buNone/>
            </a:pPr>
            <a:endParaRPr lang="en-US" sz="1200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Fermi Bubbles</a:t>
            </a:r>
          </a:p>
        </p:txBody>
      </p:sp>
      <p:pic>
        <p:nvPicPr>
          <p:cNvPr id="60419" name="Picture 4" descr="lobes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8453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914400" y="914400"/>
            <a:ext cx="75259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Arial" charset="0"/>
              </a:rPr>
              <a:t>Two bubble structures extending to b ± 50◦ appear above and below the GC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003300" y="5257800"/>
            <a:ext cx="7429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Spectrum of these lobes is significantly harder than the galactic diffuse emission - An example of something for HAWC</a:t>
            </a:r>
            <a:r>
              <a:rPr lang="en-US" sz="1800" dirty="0" smtClean="0"/>
              <a:t> to study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822325"/>
          </a:xfrm>
        </p:spPr>
        <p:txBody>
          <a:bodyPr/>
          <a:lstStyle/>
          <a:p>
            <a:r>
              <a:rPr lang="en-US" dirty="0"/>
              <a:t>Gamma Shower 2 TeV </a:t>
            </a:r>
            <a:r>
              <a:rPr lang="en-US" sz="1800" dirty="0"/>
              <a:t>(movies by Miguel Morales)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533400" y="5791200"/>
            <a:ext cx="838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Blue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chemeClr val="accent2"/>
                </a:solidFill>
              </a:rPr>
              <a:t>Electrons   Muons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DCDC00"/>
                </a:solidFill>
              </a:rPr>
              <a:t>Yellow</a:t>
            </a:r>
            <a:r>
              <a:rPr lang="en-US" sz="2000">
                <a:solidFill>
                  <a:schemeClr val="accent2"/>
                </a:solidFill>
              </a:rPr>
              <a:t>    Pions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009900"/>
                </a:solidFill>
              </a:rPr>
              <a:t>Green   </a:t>
            </a:r>
            <a:r>
              <a:rPr lang="en-US" sz="2000">
                <a:solidFill>
                  <a:schemeClr val="accent2"/>
                </a:solidFill>
              </a:rPr>
              <a:t>Nucleons – </a:t>
            </a:r>
            <a:r>
              <a:rPr lang="en-US" sz="2000">
                <a:solidFill>
                  <a:srgbClr val="CC00CC"/>
                </a:solidFill>
              </a:rPr>
              <a:t>Purple</a:t>
            </a:r>
          </a:p>
        </p:txBody>
      </p:sp>
      <p:pic>
        <p:nvPicPr>
          <p:cNvPr id="3" name="GShower2TeVPar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838200"/>
            <a:ext cx="7011988" cy="5259387"/>
          </a:xfrm>
        </p:spPr>
      </p:pic>
    </p:spTree>
    <p:extLst>
      <p:ext uri="{BB962C8B-B14F-4D97-AF65-F5344CB8AC3E}">
        <p14:creationId xmlns:p14="http://schemas.microsoft.com/office/powerpoint/2010/main" val="409987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49" name="Picture 4"/>
          <p:cNvPicPr>
            <a:picLocks noChangeArrowheads="1"/>
          </p:cNvPicPr>
          <p:nvPr/>
        </p:nvPicPr>
        <p:blipFill>
          <a:blip r:embed="rId3"/>
          <a:srcRect l="2626" t="69102" r="49594" b="3557"/>
          <a:stretch>
            <a:fillRect/>
          </a:stretch>
        </p:blipFill>
        <p:spPr bwMode="auto">
          <a:xfrm>
            <a:off x="0" y="6208713"/>
            <a:ext cx="19113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Rectangle 5"/>
          <p:cNvSpPr>
            <a:spLocks/>
          </p:cNvSpPr>
          <p:nvPr/>
        </p:nvSpPr>
        <p:spPr bwMode="auto">
          <a:xfrm>
            <a:off x="1676400" y="1524000"/>
            <a:ext cx="7480300" cy="4343400"/>
          </a:xfrm>
          <a:prstGeom prst="rect">
            <a:avLst/>
          </a:prstGeom>
          <a:solidFill>
            <a:srgbClr val="9C581E"/>
          </a:solidFill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title"/>
          </p:nvPr>
        </p:nvSpPr>
        <p:spPr>
          <a:xfrm>
            <a:off x="1344613" y="0"/>
            <a:ext cx="6248400" cy="914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3333EE"/>
                </a:solidFill>
              </a:rPr>
              <a:t>Gamma/Hadron Separation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62113" y="1530350"/>
            <a:ext cx="7392987" cy="4260850"/>
            <a:chOff x="0" y="0"/>
            <a:chExt cx="4656" cy="2683"/>
          </a:xfrm>
        </p:grpSpPr>
        <p:sp>
          <p:nvSpPr>
            <p:cNvPr id="338961" name="Rectangle 8"/>
            <p:cNvSpPr>
              <a:spLocks/>
            </p:cNvSpPr>
            <p:nvPr/>
          </p:nvSpPr>
          <p:spPr bwMode="auto">
            <a:xfrm rot="-5400000">
              <a:off x="-284" y="585"/>
              <a:ext cx="84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>
                <a:spcBef>
                  <a:spcPts val="1200"/>
                </a:spcBef>
              </a:pPr>
              <a:r>
                <a:rPr lang="en-US" sz="20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Gammas</a:t>
              </a:r>
            </a:p>
          </p:txBody>
        </p:sp>
        <p:sp>
          <p:nvSpPr>
            <p:cNvPr id="338962" name="Rectangle 9"/>
            <p:cNvSpPr>
              <a:spLocks/>
            </p:cNvSpPr>
            <p:nvPr/>
          </p:nvSpPr>
          <p:spPr bwMode="auto">
            <a:xfrm rot="-5400000">
              <a:off x="-284" y="1908"/>
              <a:ext cx="83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>
                <a:spcBef>
                  <a:spcPts val="1200"/>
                </a:spcBef>
              </a:pPr>
              <a:r>
                <a:rPr lang="en-US" sz="20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Protons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36" y="0"/>
              <a:ext cx="4320" cy="2683"/>
              <a:chOff x="0" y="0"/>
              <a:chExt cx="4320" cy="2683"/>
            </a:xfrm>
          </p:grpSpPr>
          <p:pic>
            <p:nvPicPr>
              <p:cNvPr id="338964" name="Picture 1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41"/>
                <a:ext cx="4320" cy="2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965" name="Rectangle 12"/>
              <p:cNvSpPr>
                <a:spLocks/>
              </p:cNvSpPr>
              <p:nvPr/>
            </p:nvSpPr>
            <p:spPr bwMode="auto">
              <a:xfrm>
                <a:off x="473" y="0"/>
                <a:ext cx="63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95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30 GeV</a:t>
                </a:r>
              </a:p>
            </p:txBody>
          </p:sp>
          <p:sp>
            <p:nvSpPr>
              <p:cNvPr id="338966" name="Rectangle 13"/>
              <p:cNvSpPr>
                <a:spLocks/>
              </p:cNvSpPr>
              <p:nvPr/>
            </p:nvSpPr>
            <p:spPr bwMode="auto">
              <a:xfrm>
                <a:off x="1847" y="0"/>
                <a:ext cx="63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95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70 GeV</a:t>
                </a:r>
              </a:p>
            </p:txBody>
          </p:sp>
          <p:sp>
            <p:nvSpPr>
              <p:cNvPr id="338967" name="Rectangle 14"/>
              <p:cNvSpPr>
                <a:spLocks/>
              </p:cNvSpPr>
              <p:nvPr/>
            </p:nvSpPr>
            <p:spPr bwMode="auto">
              <a:xfrm>
                <a:off x="3268" y="0"/>
                <a:ext cx="63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95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230 GeV</a:t>
                </a:r>
              </a:p>
            </p:txBody>
          </p:sp>
          <p:sp>
            <p:nvSpPr>
              <p:cNvPr id="338968" name="Rectangle 15"/>
              <p:cNvSpPr>
                <a:spLocks/>
              </p:cNvSpPr>
              <p:nvPr/>
            </p:nvSpPr>
            <p:spPr bwMode="auto">
              <a:xfrm>
                <a:off x="425" y="1360"/>
                <a:ext cx="63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95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20 GeV</a:t>
                </a:r>
              </a:p>
            </p:txBody>
          </p:sp>
          <p:sp>
            <p:nvSpPr>
              <p:cNvPr id="338969" name="Rectangle 16"/>
              <p:cNvSpPr>
                <a:spLocks/>
              </p:cNvSpPr>
              <p:nvPr/>
            </p:nvSpPr>
            <p:spPr bwMode="auto">
              <a:xfrm>
                <a:off x="1847" y="1360"/>
                <a:ext cx="63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95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70 GeV</a:t>
                </a:r>
              </a:p>
            </p:txBody>
          </p:sp>
          <p:sp>
            <p:nvSpPr>
              <p:cNvPr id="338970" name="Rectangle 17"/>
              <p:cNvSpPr>
                <a:spLocks/>
              </p:cNvSpPr>
              <p:nvPr/>
            </p:nvSpPr>
            <p:spPr bwMode="auto">
              <a:xfrm>
                <a:off x="3316" y="1343"/>
                <a:ext cx="63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>
                  <a:spcBef>
                    <a:spcPts val="95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270 GeV</a:t>
                </a:r>
              </a:p>
            </p:txBody>
          </p:sp>
        </p:grpSp>
      </p:grpSp>
      <p:sp>
        <p:nvSpPr>
          <p:cNvPr id="338953" name="Rectangle 18"/>
          <p:cNvSpPr>
            <a:spLocks/>
          </p:cNvSpPr>
          <p:nvPr/>
        </p:nvSpPr>
        <p:spPr bwMode="auto">
          <a:xfrm>
            <a:off x="457200" y="2514600"/>
            <a:ext cx="9271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4" name="Rectangle 19"/>
          <p:cNvSpPr>
            <a:spLocks/>
          </p:cNvSpPr>
          <p:nvPr/>
        </p:nvSpPr>
        <p:spPr bwMode="auto">
          <a:xfrm>
            <a:off x="749300" y="4953000"/>
            <a:ext cx="3175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5" name="Rectangle 20"/>
          <p:cNvSpPr>
            <a:spLocks/>
          </p:cNvSpPr>
          <p:nvPr/>
        </p:nvSpPr>
        <p:spPr bwMode="auto">
          <a:xfrm>
            <a:off x="-76200" y="3443288"/>
            <a:ext cx="16494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Size of HAWC</a:t>
            </a:r>
          </a:p>
        </p:txBody>
      </p:sp>
      <p:sp>
        <p:nvSpPr>
          <p:cNvPr id="338956" name="Rectangle 21"/>
          <p:cNvSpPr>
            <a:spLocks/>
          </p:cNvSpPr>
          <p:nvPr/>
        </p:nvSpPr>
        <p:spPr bwMode="auto">
          <a:xfrm>
            <a:off x="-150813" y="5410200"/>
            <a:ext cx="2006601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18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Size of Milagro deep layer</a:t>
            </a:r>
          </a:p>
        </p:txBody>
      </p:sp>
      <p:sp>
        <p:nvSpPr>
          <p:cNvPr id="338957" name="Rectangle 22"/>
          <p:cNvSpPr>
            <a:spLocks/>
          </p:cNvSpPr>
          <p:nvPr/>
        </p:nvSpPr>
        <p:spPr bwMode="auto">
          <a:xfrm>
            <a:off x="457200" y="2514600"/>
            <a:ext cx="9271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8" name="Rectangle 23"/>
          <p:cNvSpPr>
            <a:spLocks/>
          </p:cNvSpPr>
          <p:nvPr/>
        </p:nvSpPr>
        <p:spPr bwMode="auto">
          <a:xfrm>
            <a:off x="749300" y="4953000"/>
            <a:ext cx="3175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59" name="Rectangle 24"/>
          <p:cNvSpPr>
            <a:spLocks/>
          </p:cNvSpPr>
          <p:nvPr/>
        </p:nvSpPr>
        <p:spPr bwMode="auto">
          <a:xfrm>
            <a:off x="3503613" y="5437188"/>
            <a:ext cx="38227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Energy Distribution at ground level</a:t>
            </a:r>
          </a:p>
        </p:txBody>
      </p:sp>
      <p:sp>
        <p:nvSpPr>
          <p:cNvPr id="338960" name="Rectangle 25"/>
          <p:cNvSpPr>
            <a:spLocks/>
          </p:cNvSpPr>
          <p:nvPr/>
        </p:nvSpPr>
        <p:spPr bwMode="auto">
          <a:xfrm>
            <a:off x="2209800" y="762000"/>
            <a:ext cx="42799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spcBef>
                <a:spcPts val="1438"/>
              </a:spcBef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Rejection factor </a:t>
            </a:r>
            <a:r>
              <a:rPr lang="en-US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~ e</a:t>
            </a:r>
            <a:r>
              <a:rPr lang="en-US" sz="3200" baseline="30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-&lt;</a:t>
            </a:r>
            <a:r>
              <a:rPr lang="en-US" sz="3200" baseline="3000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μ</a:t>
            </a:r>
            <a:r>
              <a:rPr lang="en-US" sz="3200" baseline="30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&gt;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3.19055E-6 L 0.25061 -0.10003 " pathEditMode="relative" ptsTypes="AA">
                                      <p:cBhvr>
                                        <p:cTn id="6" dur="2000" fill="hold"/>
                                        <p:tgtEl>
                                          <p:spTgt spid="338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3.6652E-6 L 0.25755 0.18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7" grpId="0" animBg="1"/>
      <p:bldP spid="33895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Gamma Hadron Separation</a:t>
            </a:r>
            <a:endParaRPr lang="en-US" dirty="0"/>
          </a:p>
        </p:txBody>
      </p:sp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748" y="1447800"/>
            <a:ext cx="8487252" cy="4508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2057400"/>
            <a:ext cx="30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267200"/>
            <a:ext cx="45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50781"/>
            <a:ext cx="2175495" cy="60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6773" name="Line 4"/>
          <p:cNvSpPr>
            <a:spLocks noChangeShapeType="1"/>
          </p:cNvSpPr>
          <p:nvPr/>
        </p:nvSpPr>
        <p:spPr bwMode="auto">
          <a:xfrm>
            <a:off x="0" y="6228457"/>
            <a:ext cx="9144000" cy="8036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HAWC Performance</a:t>
            </a:r>
            <a:endParaRPr lang="en-US"/>
          </a:p>
        </p:txBody>
      </p:sp>
      <p:pic>
        <p:nvPicPr>
          <p:cNvPr id="416776" name="Picture 7"/>
          <p:cNvPicPr>
            <a:picLocks noChangeArrowheads="1"/>
          </p:cNvPicPr>
          <p:nvPr/>
        </p:nvPicPr>
        <p:blipFill>
          <a:blip r:embed="rId3"/>
          <a:srcRect l="2551" t="238" r="2176" b="66087"/>
          <a:stretch>
            <a:fillRect/>
          </a:stretch>
        </p:blipFill>
        <p:spPr bwMode="auto">
          <a:xfrm>
            <a:off x="232172" y="607219"/>
            <a:ext cx="4384477" cy="2669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6777" name="Picture 8"/>
          <p:cNvPicPr>
            <a:picLocks noChangeArrowheads="1"/>
          </p:cNvPicPr>
          <p:nvPr/>
        </p:nvPicPr>
        <p:blipFill>
          <a:blip r:embed="rId3"/>
          <a:srcRect l="2409" t="32883" r="2319" b="34454"/>
          <a:stretch>
            <a:fillRect/>
          </a:stretch>
        </p:blipFill>
        <p:spPr bwMode="auto">
          <a:xfrm>
            <a:off x="4759523" y="759024"/>
            <a:ext cx="4384477" cy="2589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6778" name="Picture 9"/>
          <p:cNvPicPr>
            <a:picLocks noChangeArrowheads="1"/>
          </p:cNvPicPr>
          <p:nvPr/>
        </p:nvPicPr>
        <p:blipFill>
          <a:blip r:embed="rId3"/>
          <a:srcRect l="2565" t="66571" r="2164"/>
          <a:stretch>
            <a:fillRect/>
          </a:stretch>
        </p:blipFill>
        <p:spPr bwMode="auto">
          <a:xfrm>
            <a:off x="4652367" y="3348633"/>
            <a:ext cx="4384477" cy="2648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6779" name="Pictur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66" y="3125391"/>
            <a:ext cx="4269506" cy="3068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459" name="AutoShape 11"/>
          <p:cNvSpPr>
            <a:spLocks/>
          </p:cNvSpPr>
          <p:nvPr/>
        </p:nvSpPr>
        <p:spPr bwMode="auto">
          <a:xfrm>
            <a:off x="750094" y="8930"/>
            <a:ext cx="1049238" cy="975568"/>
          </a:xfrm>
          <a:prstGeom prst="roundRect">
            <a:avLst>
              <a:gd name="adj" fmla="val 15514"/>
            </a:avLst>
          </a:prstGeom>
          <a:solidFill>
            <a:srgbClr val="0000FF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199" dir="2700000" algn="ctr" rotWithShape="0">
              <a:schemeClr val="bg2">
                <a:alpha val="42995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16781" name="Rectangle 12"/>
          <p:cNvSpPr>
            <a:spLocks/>
          </p:cNvSpPr>
          <p:nvPr/>
        </p:nvSpPr>
        <p:spPr bwMode="auto">
          <a:xfrm>
            <a:off x="750094" y="125016"/>
            <a:ext cx="1089422" cy="60721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26788" tIns="26788" rIns="26788" bIns="26788">
            <a:prstTxWarp prst="textNoShape">
              <a:avLst/>
            </a:prstTxWarp>
          </a:bodyPr>
          <a:lstStyle/>
          <a:p>
            <a:pPr algn="l"/>
            <a:r>
              <a:rPr lang="en-US" sz="13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Much Better Low Energy Response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84414" y="5179219"/>
            <a:ext cx="972220" cy="785813"/>
            <a:chOff x="0" y="0"/>
            <a:chExt cx="871" cy="704"/>
          </a:xfrm>
        </p:grpSpPr>
        <p:sp>
          <p:nvSpPr>
            <p:cNvPr id="104462" name="AutoShape 14"/>
            <p:cNvSpPr>
              <a:spLocks/>
            </p:cNvSpPr>
            <p:nvPr/>
          </p:nvSpPr>
          <p:spPr bwMode="auto">
            <a:xfrm>
              <a:off x="0" y="0"/>
              <a:ext cx="840" cy="704"/>
            </a:xfrm>
            <a:prstGeom prst="roundRect">
              <a:avLst>
                <a:gd name="adj" fmla="val 19315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199" dir="2700000" algn="ctr" rotWithShape="0">
                <a:schemeClr val="bg2">
                  <a:alpha val="42995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6799" name="Rectangle 15"/>
            <p:cNvSpPr>
              <a:spLocks/>
            </p:cNvSpPr>
            <p:nvPr/>
          </p:nvSpPr>
          <p:spPr bwMode="auto">
            <a:xfrm>
              <a:off x="31" y="40"/>
              <a:ext cx="840" cy="544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3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Better Energy Resolution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795617" y="62508"/>
            <a:ext cx="1401961" cy="821531"/>
            <a:chOff x="0" y="0"/>
            <a:chExt cx="1256" cy="736"/>
          </a:xfrm>
        </p:grpSpPr>
        <p:sp>
          <p:nvSpPr>
            <p:cNvPr id="104465" name="AutoShape 17"/>
            <p:cNvSpPr>
              <a:spLocks/>
            </p:cNvSpPr>
            <p:nvPr/>
          </p:nvSpPr>
          <p:spPr bwMode="auto">
            <a:xfrm>
              <a:off x="0" y="0"/>
              <a:ext cx="1106" cy="736"/>
            </a:xfrm>
            <a:prstGeom prst="roundRect">
              <a:avLst>
                <a:gd name="adj" fmla="val 18472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199" dir="2700000" algn="ctr" rotWithShape="0">
                <a:schemeClr val="bg2">
                  <a:alpha val="42995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6797" name="Rectangle 18"/>
            <p:cNvSpPr>
              <a:spLocks/>
            </p:cNvSpPr>
            <p:nvPr/>
          </p:nvSpPr>
          <p:spPr bwMode="auto">
            <a:xfrm>
              <a:off x="0" y="43"/>
              <a:ext cx="1256" cy="544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3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Much Better Background Rejection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884914" y="3973711"/>
            <a:ext cx="1526977" cy="866180"/>
            <a:chOff x="0" y="0"/>
            <a:chExt cx="1368" cy="776"/>
          </a:xfrm>
        </p:grpSpPr>
        <p:sp>
          <p:nvSpPr>
            <p:cNvPr id="104468" name="AutoShape 20"/>
            <p:cNvSpPr>
              <a:spLocks/>
            </p:cNvSpPr>
            <p:nvPr/>
          </p:nvSpPr>
          <p:spPr bwMode="auto">
            <a:xfrm>
              <a:off x="0" y="0"/>
              <a:ext cx="1112" cy="776"/>
            </a:xfrm>
            <a:prstGeom prst="roundRect">
              <a:avLst>
                <a:gd name="adj" fmla="val 17519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199" dir="2700000" algn="ctr" rotWithShape="0">
                <a:schemeClr val="bg2">
                  <a:alpha val="42995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6795" name="Rectangle 21"/>
            <p:cNvSpPr>
              <a:spLocks/>
            </p:cNvSpPr>
            <p:nvPr/>
          </p:nvSpPr>
          <p:spPr bwMode="auto">
            <a:xfrm>
              <a:off x="96" y="99"/>
              <a:ext cx="1272" cy="376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3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Much Better Angular Resolution</a:t>
              </a:r>
            </a:p>
          </p:txBody>
        </p:sp>
      </p:grpSp>
      <p:sp>
        <p:nvSpPr>
          <p:cNvPr id="416785" name="Rectangle 22"/>
          <p:cNvSpPr>
            <a:spLocks/>
          </p:cNvSpPr>
          <p:nvPr/>
        </p:nvSpPr>
        <p:spPr bwMode="auto">
          <a:xfrm>
            <a:off x="1375172" y="1678781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</a:t>
            </a:r>
          </a:p>
        </p:txBody>
      </p:sp>
      <p:sp>
        <p:nvSpPr>
          <p:cNvPr id="416786" name="Rectangle 23"/>
          <p:cNvSpPr>
            <a:spLocks/>
          </p:cNvSpPr>
          <p:nvPr/>
        </p:nvSpPr>
        <p:spPr bwMode="auto">
          <a:xfrm>
            <a:off x="2205633" y="759023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</a:p>
        </p:txBody>
      </p:sp>
      <p:sp>
        <p:nvSpPr>
          <p:cNvPr id="416787" name="Rectangle 24"/>
          <p:cNvSpPr>
            <a:spLocks/>
          </p:cNvSpPr>
          <p:nvPr/>
        </p:nvSpPr>
        <p:spPr bwMode="auto">
          <a:xfrm>
            <a:off x="2518172" y="1446609"/>
            <a:ext cx="1777008" cy="19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 </a:t>
            </a:r>
            <a:r>
              <a:rPr lang="en-US" sz="13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</a:t>
            </a:r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/</a:t>
            </a:r>
            <a:r>
              <a:rPr lang="en-US" sz="13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γ</a:t>
            </a:r>
            <a:r>
              <a:rPr lang="en-US" sz="13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-h</a:t>
            </a:r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cut</a:t>
            </a:r>
          </a:p>
        </p:txBody>
      </p:sp>
      <p:sp>
        <p:nvSpPr>
          <p:cNvPr id="416788" name="Rectangle 25"/>
          <p:cNvSpPr>
            <a:spLocks/>
          </p:cNvSpPr>
          <p:nvPr/>
        </p:nvSpPr>
        <p:spPr bwMode="auto">
          <a:xfrm>
            <a:off x="7617023" y="1678781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</a:t>
            </a:r>
          </a:p>
        </p:txBody>
      </p:sp>
      <p:sp>
        <p:nvSpPr>
          <p:cNvPr id="416789" name="Rectangle 26"/>
          <p:cNvSpPr>
            <a:spLocks/>
          </p:cNvSpPr>
          <p:nvPr/>
        </p:nvSpPr>
        <p:spPr bwMode="auto">
          <a:xfrm>
            <a:off x="3045023" y="4420195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</a:t>
            </a:r>
          </a:p>
        </p:txBody>
      </p:sp>
      <p:sp>
        <p:nvSpPr>
          <p:cNvPr id="416790" name="Rectangle 27"/>
          <p:cNvSpPr>
            <a:spLocks/>
          </p:cNvSpPr>
          <p:nvPr/>
        </p:nvSpPr>
        <p:spPr bwMode="auto">
          <a:xfrm>
            <a:off x="6777633" y="4268391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</a:t>
            </a:r>
          </a:p>
        </p:txBody>
      </p:sp>
      <p:sp>
        <p:nvSpPr>
          <p:cNvPr id="416791" name="Rectangle 28"/>
          <p:cNvSpPr>
            <a:spLocks/>
          </p:cNvSpPr>
          <p:nvPr/>
        </p:nvSpPr>
        <p:spPr bwMode="auto">
          <a:xfrm>
            <a:off x="5866805" y="2205633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</a:p>
        </p:txBody>
      </p:sp>
      <p:sp>
        <p:nvSpPr>
          <p:cNvPr id="416792" name="Rectangle 29"/>
          <p:cNvSpPr>
            <a:spLocks/>
          </p:cNvSpPr>
          <p:nvPr/>
        </p:nvSpPr>
        <p:spPr bwMode="auto">
          <a:xfrm>
            <a:off x="5563195" y="5107781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</a:p>
        </p:txBody>
      </p:sp>
      <p:sp>
        <p:nvSpPr>
          <p:cNvPr id="416793" name="Rectangle 30"/>
          <p:cNvSpPr>
            <a:spLocks/>
          </p:cNvSpPr>
          <p:nvPr/>
        </p:nvSpPr>
        <p:spPr bwMode="auto">
          <a:xfrm>
            <a:off x="1598414" y="5107781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Jordan Goodman – University of Maryland</a:t>
            </a:r>
          </a:p>
        </p:txBody>
      </p:sp>
      <p:sp>
        <p:nvSpPr>
          <p:cNvPr id="251908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51909" name="Picture 4"/>
          <p:cNvPicPr>
            <a:picLocks noChangeAspect="1" noChangeArrowheads="1"/>
          </p:cNvPicPr>
          <p:nvPr/>
        </p:nvPicPr>
        <p:blipFill>
          <a:blip r:embed="rId3"/>
          <a:srcRect l="2039" t="14284"/>
          <a:stretch>
            <a:fillRect/>
          </a:stretch>
        </p:blipFill>
        <p:spPr bwMode="auto">
          <a:xfrm>
            <a:off x="34925" y="6273800"/>
            <a:ext cx="1711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Milagro/Fermi/HAWC Comparison</a:t>
            </a:r>
          </a:p>
        </p:txBody>
      </p:sp>
      <p:sp>
        <p:nvSpPr>
          <p:cNvPr id="251911" name="Rectangle 6"/>
          <p:cNvSpPr>
            <a:spLocks/>
          </p:cNvSpPr>
          <p:nvPr/>
        </p:nvSpPr>
        <p:spPr bwMode="auto">
          <a:xfrm>
            <a:off x="422275" y="1016000"/>
            <a:ext cx="84709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" tIns="25400" rIns="25400" bIns="25400">
            <a:prstTxWarp prst="textNoShape">
              <a:avLst/>
            </a:prstTxWarp>
          </a:bodyPr>
          <a:lstStyle/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Taking into account the Fermi exposure and signal vs Milagro we find that for galactic sources Fermi is ~15x more sensitive than Milagro. 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 at TeV will have approximately the same sensitivity as Fermi has at GeV for galactic sources .</a:t>
            </a:r>
          </a:p>
        </p:txBody>
      </p:sp>
      <p:pic>
        <p:nvPicPr>
          <p:cNvPr id="25191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7838" y="4310063"/>
            <a:ext cx="2159000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1913" name="Group 8"/>
          <p:cNvGrpSpPr>
            <a:grpSpLocks/>
          </p:cNvGrpSpPr>
          <p:nvPr/>
        </p:nvGrpSpPr>
        <p:grpSpPr bwMode="auto">
          <a:xfrm>
            <a:off x="0" y="4346575"/>
            <a:ext cx="2628900" cy="1757363"/>
            <a:chOff x="0" y="0"/>
            <a:chExt cx="1656" cy="1107"/>
          </a:xfrm>
        </p:grpSpPr>
        <p:pic>
          <p:nvPicPr>
            <p:cNvPr id="251915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1656" cy="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1916" name="Oval 10"/>
            <p:cNvSpPr>
              <a:spLocks/>
            </p:cNvSpPr>
            <p:nvPr/>
          </p:nvSpPr>
          <p:spPr bwMode="auto">
            <a:xfrm>
              <a:off x="708" y="634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17" name="Oval 11"/>
            <p:cNvSpPr>
              <a:spLocks/>
            </p:cNvSpPr>
            <p:nvPr/>
          </p:nvSpPr>
          <p:spPr bwMode="auto">
            <a:xfrm>
              <a:off x="818" y="595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18" name="Oval 12"/>
            <p:cNvSpPr>
              <a:spLocks/>
            </p:cNvSpPr>
            <p:nvPr/>
          </p:nvSpPr>
          <p:spPr bwMode="auto">
            <a:xfrm>
              <a:off x="892" y="586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19" name="Oval 13"/>
            <p:cNvSpPr>
              <a:spLocks/>
            </p:cNvSpPr>
            <p:nvPr/>
          </p:nvSpPr>
          <p:spPr bwMode="auto">
            <a:xfrm>
              <a:off x="959" y="591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0" name="Oval 14"/>
            <p:cNvSpPr>
              <a:spLocks/>
            </p:cNvSpPr>
            <p:nvPr/>
          </p:nvSpPr>
          <p:spPr bwMode="auto">
            <a:xfrm>
              <a:off x="953" y="638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1" name="Oval 15"/>
            <p:cNvSpPr>
              <a:spLocks/>
            </p:cNvSpPr>
            <p:nvPr/>
          </p:nvSpPr>
          <p:spPr bwMode="auto">
            <a:xfrm>
              <a:off x="1061" y="583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2" name="Oval 16"/>
            <p:cNvSpPr>
              <a:spLocks/>
            </p:cNvSpPr>
            <p:nvPr/>
          </p:nvSpPr>
          <p:spPr bwMode="auto">
            <a:xfrm>
              <a:off x="562" y="643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3" name="Oval 17"/>
            <p:cNvSpPr>
              <a:spLocks/>
            </p:cNvSpPr>
            <p:nvPr/>
          </p:nvSpPr>
          <p:spPr bwMode="auto">
            <a:xfrm>
              <a:off x="593" y="69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4" name="Oval 18"/>
            <p:cNvSpPr>
              <a:spLocks/>
            </p:cNvSpPr>
            <p:nvPr/>
          </p:nvSpPr>
          <p:spPr bwMode="auto">
            <a:xfrm>
              <a:off x="477" y="731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5" name="Oval 19"/>
            <p:cNvSpPr>
              <a:spLocks/>
            </p:cNvSpPr>
            <p:nvPr/>
          </p:nvSpPr>
          <p:spPr bwMode="auto">
            <a:xfrm>
              <a:off x="472" y="647"/>
              <a:ext cx="26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6" name="Oval 20"/>
            <p:cNvSpPr>
              <a:spLocks/>
            </p:cNvSpPr>
            <p:nvPr/>
          </p:nvSpPr>
          <p:spPr bwMode="auto">
            <a:xfrm>
              <a:off x="444" y="676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7" name="Oval 21"/>
            <p:cNvSpPr>
              <a:spLocks/>
            </p:cNvSpPr>
            <p:nvPr/>
          </p:nvSpPr>
          <p:spPr bwMode="auto">
            <a:xfrm>
              <a:off x="1074" y="646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8" name="Oval 22"/>
            <p:cNvSpPr>
              <a:spLocks/>
            </p:cNvSpPr>
            <p:nvPr/>
          </p:nvSpPr>
          <p:spPr bwMode="auto">
            <a:xfrm>
              <a:off x="1120" y="582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29" name="Oval 23"/>
            <p:cNvSpPr>
              <a:spLocks/>
            </p:cNvSpPr>
            <p:nvPr/>
          </p:nvSpPr>
          <p:spPr bwMode="auto">
            <a:xfrm>
              <a:off x="1048" y="702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0" name="Oval 24"/>
            <p:cNvSpPr>
              <a:spLocks/>
            </p:cNvSpPr>
            <p:nvPr/>
          </p:nvSpPr>
          <p:spPr bwMode="auto">
            <a:xfrm>
              <a:off x="925" y="773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1" name="Oval 25"/>
            <p:cNvSpPr>
              <a:spLocks/>
            </p:cNvSpPr>
            <p:nvPr/>
          </p:nvSpPr>
          <p:spPr bwMode="auto">
            <a:xfrm>
              <a:off x="1179" y="632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2" name="Oval 26"/>
            <p:cNvSpPr>
              <a:spLocks/>
            </p:cNvSpPr>
            <p:nvPr/>
          </p:nvSpPr>
          <p:spPr bwMode="auto">
            <a:xfrm>
              <a:off x="1034" y="797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3" name="Oval 27"/>
            <p:cNvSpPr>
              <a:spLocks/>
            </p:cNvSpPr>
            <p:nvPr/>
          </p:nvSpPr>
          <p:spPr bwMode="auto">
            <a:xfrm>
              <a:off x="1163" y="560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4" name="Oval 28"/>
            <p:cNvSpPr>
              <a:spLocks/>
            </p:cNvSpPr>
            <p:nvPr/>
          </p:nvSpPr>
          <p:spPr bwMode="auto">
            <a:xfrm>
              <a:off x="1214" y="52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5" name="Oval 29"/>
            <p:cNvSpPr>
              <a:spLocks/>
            </p:cNvSpPr>
            <p:nvPr/>
          </p:nvSpPr>
          <p:spPr bwMode="auto">
            <a:xfrm>
              <a:off x="1304" y="505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6" name="Oval 30"/>
            <p:cNvSpPr>
              <a:spLocks/>
            </p:cNvSpPr>
            <p:nvPr/>
          </p:nvSpPr>
          <p:spPr bwMode="auto">
            <a:xfrm>
              <a:off x="310" y="885"/>
              <a:ext cx="26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7" name="Oval 31"/>
            <p:cNvSpPr>
              <a:spLocks/>
            </p:cNvSpPr>
            <p:nvPr/>
          </p:nvSpPr>
          <p:spPr bwMode="auto">
            <a:xfrm>
              <a:off x="430" y="58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8" name="Oval 32"/>
            <p:cNvSpPr>
              <a:spLocks/>
            </p:cNvSpPr>
            <p:nvPr/>
          </p:nvSpPr>
          <p:spPr bwMode="auto">
            <a:xfrm>
              <a:off x="1123" y="495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39" name="Oval 33"/>
            <p:cNvSpPr>
              <a:spLocks/>
            </p:cNvSpPr>
            <p:nvPr/>
          </p:nvSpPr>
          <p:spPr bwMode="auto">
            <a:xfrm>
              <a:off x="1101" y="455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0" name="Oval 34"/>
            <p:cNvSpPr>
              <a:spLocks/>
            </p:cNvSpPr>
            <p:nvPr/>
          </p:nvSpPr>
          <p:spPr bwMode="auto">
            <a:xfrm>
              <a:off x="1173" y="45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1" name="Oval 35"/>
            <p:cNvSpPr>
              <a:spLocks/>
            </p:cNvSpPr>
            <p:nvPr/>
          </p:nvSpPr>
          <p:spPr bwMode="auto">
            <a:xfrm>
              <a:off x="1258" y="44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2" name="Oval 36"/>
            <p:cNvSpPr>
              <a:spLocks/>
            </p:cNvSpPr>
            <p:nvPr/>
          </p:nvSpPr>
          <p:spPr bwMode="auto">
            <a:xfrm>
              <a:off x="982" y="84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3" name="Oval 37"/>
            <p:cNvSpPr>
              <a:spLocks/>
            </p:cNvSpPr>
            <p:nvPr/>
          </p:nvSpPr>
          <p:spPr bwMode="auto">
            <a:xfrm>
              <a:off x="1579" y="632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4" name="Oval 38"/>
            <p:cNvSpPr>
              <a:spLocks/>
            </p:cNvSpPr>
            <p:nvPr/>
          </p:nvSpPr>
          <p:spPr bwMode="auto">
            <a:xfrm>
              <a:off x="1402" y="665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5" name="Oval 39"/>
            <p:cNvSpPr>
              <a:spLocks/>
            </p:cNvSpPr>
            <p:nvPr/>
          </p:nvSpPr>
          <p:spPr bwMode="auto">
            <a:xfrm>
              <a:off x="1381" y="59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6" name="Oval 40"/>
            <p:cNvSpPr>
              <a:spLocks/>
            </p:cNvSpPr>
            <p:nvPr/>
          </p:nvSpPr>
          <p:spPr bwMode="auto">
            <a:xfrm>
              <a:off x="1070" y="41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7" name="Oval 41"/>
            <p:cNvSpPr>
              <a:spLocks/>
            </p:cNvSpPr>
            <p:nvPr/>
          </p:nvSpPr>
          <p:spPr bwMode="auto">
            <a:xfrm>
              <a:off x="1570" y="57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8" name="Oval 42"/>
            <p:cNvSpPr>
              <a:spLocks/>
            </p:cNvSpPr>
            <p:nvPr/>
          </p:nvSpPr>
          <p:spPr bwMode="auto">
            <a:xfrm>
              <a:off x="1429" y="54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49" name="Oval 43"/>
            <p:cNvSpPr>
              <a:spLocks/>
            </p:cNvSpPr>
            <p:nvPr/>
          </p:nvSpPr>
          <p:spPr bwMode="auto">
            <a:xfrm>
              <a:off x="1433" y="75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0" name="Oval 44"/>
            <p:cNvSpPr>
              <a:spLocks/>
            </p:cNvSpPr>
            <p:nvPr/>
          </p:nvSpPr>
          <p:spPr bwMode="auto">
            <a:xfrm>
              <a:off x="829" y="535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1" name="Oval 45"/>
            <p:cNvSpPr>
              <a:spLocks/>
            </p:cNvSpPr>
            <p:nvPr/>
          </p:nvSpPr>
          <p:spPr bwMode="auto">
            <a:xfrm>
              <a:off x="677" y="88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2" name="Oval 46"/>
            <p:cNvSpPr>
              <a:spLocks/>
            </p:cNvSpPr>
            <p:nvPr/>
          </p:nvSpPr>
          <p:spPr bwMode="auto">
            <a:xfrm>
              <a:off x="540" y="860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3" name="Oval 47"/>
            <p:cNvSpPr>
              <a:spLocks/>
            </p:cNvSpPr>
            <p:nvPr/>
          </p:nvSpPr>
          <p:spPr bwMode="auto">
            <a:xfrm>
              <a:off x="605" y="838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4" name="Oval 48"/>
            <p:cNvSpPr>
              <a:spLocks/>
            </p:cNvSpPr>
            <p:nvPr/>
          </p:nvSpPr>
          <p:spPr bwMode="auto">
            <a:xfrm>
              <a:off x="537" y="80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5" name="Oval 49"/>
            <p:cNvSpPr>
              <a:spLocks/>
            </p:cNvSpPr>
            <p:nvPr/>
          </p:nvSpPr>
          <p:spPr bwMode="auto">
            <a:xfrm>
              <a:off x="1195" y="722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6" name="Oval 50"/>
            <p:cNvSpPr>
              <a:spLocks/>
            </p:cNvSpPr>
            <p:nvPr/>
          </p:nvSpPr>
          <p:spPr bwMode="auto">
            <a:xfrm>
              <a:off x="1147" y="75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7" name="Oval 51"/>
            <p:cNvSpPr>
              <a:spLocks/>
            </p:cNvSpPr>
            <p:nvPr/>
          </p:nvSpPr>
          <p:spPr bwMode="auto">
            <a:xfrm>
              <a:off x="1377" y="80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8" name="Oval 52"/>
            <p:cNvSpPr>
              <a:spLocks/>
            </p:cNvSpPr>
            <p:nvPr/>
          </p:nvSpPr>
          <p:spPr bwMode="auto">
            <a:xfrm>
              <a:off x="576" y="563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59" name="Oval 53"/>
            <p:cNvSpPr>
              <a:spLocks/>
            </p:cNvSpPr>
            <p:nvPr/>
          </p:nvSpPr>
          <p:spPr bwMode="auto">
            <a:xfrm>
              <a:off x="408" y="547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0" name="Oval 54"/>
            <p:cNvSpPr>
              <a:spLocks/>
            </p:cNvSpPr>
            <p:nvPr/>
          </p:nvSpPr>
          <p:spPr bwMode="auto">
            <a:xfrm>
              <a:off x="631" y="559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1" name="Oval 55"/>
            <p:cNvSpPr>
              <a:spLocks/>
            </p:cNvSpPr>
            <p:nvPr/>
          </p:nvSpPr>
          <p:spPr bwMode="auto">
            <a:xfrm>
              <a:off x="681" y="550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2" name="Oval 56"/>
            <p:cNvSpPr>
              <a:spLocks/>
            </p:cNvSpPr>
            <p:nvPr/>
          </p:nvSpPr>
          <p:spPr bwMode="auto">
            <a:xfrm>
              <a:off x="751" y="54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3" name="Oval 57"/>
            <p:cNvSpPr>
              <a:spLocks/>
            </p:cNvSpPr>
            <p:nvPr/>
          </p:nvSpPr>
          <p:spPr bwMode="auto">
            <a:xfrm>
              <a:off x="497" y="50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4" name="Oval 58"/>
            <p:cNvSpPr>
              <a:spLocks/>
            </p:cNvSpPr>
            <p:nvPr/>
          </p:nvSpPr>
          <p:spPr bwMode="auto">
            <a:xfrm>
              <a:off x="504" y="52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5" name="Oval 59"/>
            <p:cNvSpPr>
              <a:spLocks/>
            </p:cNvSpPr>
            <p:nvPr/>
          </p:nvSpPr>
          <p:spPr bwMode="auto">
            <a:xfrm>
              <a:off x="514" y="54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6" name="Oval 60"/>
            <p:cNvSpPr>
              <a:spLocks/>
            </p:cNvSpPr>
            <p:nvPr/>
          </p:nvSpPr>
          <p:spPr bwMode="auto">
            <a:xfrm>
              <a:off x="1034" y="479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7" name="Oval 61"/>
            <p:cNvSpPr>
              <a:spLocks/>
            </p:cNvSpPr>
            <p:nvPr/>
          </p:nvSpPr>
          <p:spPr bwMode="auto">
            <a:xfrm>
              <a:off x="1007" y="51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8" name="Oval 62"/>
            <p:cNvSpPr>
              <a:spLocks/>
            </p:cNvSpPr>
            <p:nvPr/>
          </p:nvSpPr>
          <p:spPr bwMode="auto">
            <a:xfrm>
              <a:off x="954" y="52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69" name="Oval 63"/>
            <p:cNvSpPr>
              <a:spLocks/>
            </p:cNvSpPr>
            <p:nvPr/>
          </p:nvSpPr>
          <p:spPr bwMode="auto">
            <a:xfrm>
              <a:off x="897" y="528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0" name="Oval 64"/>
            <p:cNvSpPr>
              <a:spLocks/>
            </p:cNvSpPr>
            <p:nvPr/>
          </p:nvSpPr>
          <p:spPr bwMode="auto">
            <a:xfrm>
              <a:off x="1018" y="333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1" name="Oval 65"/>
            <p:cNvSpPr>
              <a:spLocks/>
            </p:cNvSpPr>
            <p:nvPr/>
          </p:nvSpPr>
          <p:spPr bwMode="auto">
            <a:xfrm>
              <a:off x="1087" y="35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2" name="Oval 66"/>
            <p:cNvSpPr>
              <a:spLocks/>
            </p:cNvSpPr>
            <p:nvPr/>
          </p:nvSpPr>
          <p:spPr bwMode="auto">
            <a:xfrm>
              <a:off x="965" y="38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3" name="Oval 67"/>
            <p:cNvSpPr>
              <a:spLocks/>
            </p:cNvSpPr>
            <p:nvPr/>
          </p:nvSpPr>
          <p:spPr bwMode="auto">
            <a:xfrm>
              <a:off x="979" y="40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4" name="Oval 68"/>
            <p:cNvSpPr>
              <a:spLocks/>
            </p:cNvSpPr>
            <p:nvPr/>
          </p:nvSpPr>
          <p:spPr bwMode="auto">
            <a:xfrm>
              <a:off x="992" y="420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5" name="Oval 69"/>
            <p:cNvSpPr>
              <a:spLocks/>
            </p:cNvSpPr>
            <p:nvPr/>
          </p:nvSpPr>
          <p:spPr bwMode="auto">
            <a:xfrm>
              <a:off x="1002" y="441"/>
              <a:ext cx="27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6" name="Oval 70"/>
            <p:cNvSpPr>
              <a:spLocks/>
            </p:cNvSpPr>
            <p:nvPr/>
          </p:nvSpPr>
          <p:spPr bwMode="auto">
            <a:xfrm>
              <a:off x="1016" y="46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7" name="Oval 71"/>
            <p:cNvSpPr>
              <a:spLocks/>
            </p:cNvSpPr>
            <p:nvPr/>
          </p:nvSpPr>
          <p:spPr bwMode="auto">
            <a:xfrm>
              <a:off x="484" y="482"/>
              <a:ext cx="29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8" name="Oval 72"/>
            <p:cNvSpPr>
              <a:spLocks/>
            </p:cNvSpPr>
            <p:nvPr/>
          </p:nvSpPr>
          <p:spPr bwMode="auto">
            <a:xfrm>
              <a:off x="990" y="29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79" name="Oval 73"/>
            <p:cNvSpPr>
              <a:spLocks/>
            </p:cNvSpPr>
            <p:nvPr/>
          </p:nvSpPr>
          <p:spPr bwMode="auto">
            <a:xfrm>
              <a:off x="916" y="310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0" name="Oval 74"/>
            <p:cNvSpPr>
              <a:spLocks/>
            </p:cNvSpPr>
            <p:nvPr/>
          </p:nvSpPr>
          <p:spPr bwMode="auto">
            <a:xfrm>
              <a:off x="931" y="326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1" name="Oval 75"/>
            <p:cNvSpPr>
              <a:spLocks/>
            </p:cNvSpPr>
            <p:nvPr/>
          </p:nvSpPr>
          <p:spPr bwMode="auto">
            <a:xfrm>
              <a:off x="477" y="46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2" name="Oval 76"/>
            <p:cNvSpPr>
              <a:spLocks/>
            </p:cNvSpPr>
            <p:nvPr/>
          </p:nvSpPr>
          <p:spPr bwMode="auto">
            <a:xfrm>
              <a:off x="941" y="346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3" name="Oval 77"/>
            <p:cNvSpPr>
              <a:spLocks/>
            </p:cNvSpPr>
            <p:nvPr/>
          </p:nvSpPr>
          <p:spPr bwMode="auto">
            <a:xfrm>
              <a:off x="956" y="36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4" name="Oval 78"/>
            <p:cNvSpPr>
              <a:spLocks/>
            </p:cNvSpPr>
            <p:nvPr/>
          </p:nvSpPr>
          <p:spPr bwMode="auto">
            <a:xfrm>
              <a:off x="1014" y="25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5" name="Oval 79"/>
            <p:cNvSpPr>
              <a:spLocks/>
            </p:cNvSpPr>
            <p:nvPr/>
          </p:nvSpPr>
          <p:spPr bwMode="auto">
            <a:xfrm>
              <a:off x="961" y="247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6" name="Oval 80"/>
            <p:cNvSpPr>
              <a:spLocks/>
            </p:cNvSpPr>
            <p:nvPr/>
          </p:nvSpPr>
          <p:spPr bwMode="auto">
            <a:xfrm>
              <a:off x="860" y="288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7" name="Oval 81"/>
            <p:cNvSpPr>
              <a:spLocks/>
            </p:cNvSpPr>
            <p:nvPr/>
          </p:nvSpPr>
          <p:spPr bwMode="auto">
            <a:xfrm>
              <a:off x="1194" y="384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8" name="Oval 82"/>
            <p:cNvSpPr>
              <a:spLocks/>
            </p:cNvSpPr>
            <p:nvPr/>
          </p:nvSpPr>
          <p:spPr bwMode="auto">
            <a:xfrm>
              <a:off x="1173" y="413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89" name="Oval 83"/>
            <p:cNvSpPr>
              <a:spLocks/>
            </p:cNvSpPr>
            <p:nvPr/>
          </p:nvSpPr>
          <p:spPr bwMode="auto">
            <a:xfrm>
              <a:off x="685" y="282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0" name="Oval 84"/>
            <p:cNvSpPr>
              <a:spLocks/>
            </p:cNvSpPr>
            <p:nvPr/>
          </p:nvSpPr>
          <p:spPr bwMode="auto">
            <a:xfrm>
              <a:off x="769" y="300"/>
              <a:ext cx="26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1" name="Oval 85"/>
            <p:cNvSpPr>
              <a:spLocks/>
            </p:cNvSpPr>
            <p:nvPr/>
          </p:nvSpPr>
          <p:spPr bwMode="auto">
            <a:xfrm>
              <a:off x="761" y="28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2" name="Oval 86"/>
            <p:cNvSpPr>
              <a:spLocks/>
            </p:cNvSpPr>
            <p:nvPr/>
          </p:nvSpPr>
          <p:spPr bwMode="auto">
            <a:xfrm>
              <a:off x="895" y="26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3" name="Oval 87"/>
            <p:cNvSpPr>
              <a:spLocks/>
            </p:cNvSpPr>
            <p:nvPr/>
          </p:nvSpPr>
          <p:spPr bwMode="auto">
            <a:xfrm>
              <a:off x="824" y="26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4" name="Oval 88"/>
            <p:cNvSpPr>
              <a:spLocks/>
            </p:cNvSpPr>
            <p:nvPr/>
          </p:nvSpPr>
          <p:spPr bwMode="auto">
            <a:xfrm>
              <a:off x="803" y="295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5" name="Oval 89"/>
            <p:cNvSpPr>
              <a:spLocks/>
            </p:cNvSpPr>
            <p:nvPr/>
          </p:nvSpPr>
          <p:spPr bwMode="auto">
            <a:xfrm>
              <a:off x="450" y="401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6" name="Oval 90"/>
            <p:cNvSpPr>
              <a:spLocks/>
            </p:cNvSpPr>
            <p:nvPr/>
          </p:nvSpPr>
          <p:spPr bwMode="auto">
            <a:xfrm>
              <a:off x="458" y="419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7" name="Oval 91"/>
            <p:cNvSpPr>
              <a:spLocks/>
            </p:cNvSpPr>
            <p:nvPr/>
          </p:nvSpPr>
          <p:spPr bwMode="auto">
            <a:xfrm>
              <a:off x="466" y="43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8" name="Oval 92"/>
            <p:cNvSpPr>
              <a:spLocks/>
            </p:cNvSpPr>
            <p:nvPr/>
          </p:nvSpPr>
          <p:spPr bwMode="auto">
            <a:xfrm>
              <a:off x="367" y="416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999" name="Oval 93"/>
            <p:cNvSpPr>
              <a:spLocks/>
            </p:cNvSpPr>
            <p:nvPr/>
          </p:nvSpPr>
          <p:spPr bwMode="auto">
            <a:xfrm>
              <a:off x="377" y="485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0" name="Oval 94"/>
            <p:cNvSpPr>
              <a:spLocks/>
            </p:cNvSpPr>
            <p:nvPr/>
          </p:nvSpPr>
          <p:spPr bwMode="auto">
            <a:xfrm>
              <a:off x="735" y="66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1" name="Oval 95"/>
            <p:cNvSpPr>
              <a:spLocks/>
            </p:cNvSpPr>
            <p:nvPr/>
          </p:nvSpPr>
          <p:spPr bwMode="auto">
            <a:xfrm>
              <a:off x="258" y="44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2" name="Oval 96"/>
            <p:cNvSpPr>
              <a:spLocks/>
            </p:cNvSpPr>
            <p:nvPr/>
          </p:nvSpPr>
          <p:spPr bwMode="auto">
            <a:xfrm>
              <a:off x="374" y="44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3" name="Oval 97"/>
            <p:cNvSpPr>
              <a:spLocks/>
            </p:cNvSpPr>
            <p:nvPr/>
          </p:nvSpPr>
          <p:spPr bwMode="auto">
            <a:xfrm>
              <a:off x="669" y="19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4" name="Oval 98"/>
            <p:cNvSpPr>
              <a:spLocks/>
            </p:cNvSpPr>
            <p:nvPr/>
          </p:nvSpPr>
          <p:spPr bwMode="auto">
            <a:xfrm>
              <a:off x="343" y="52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5" name="Oval 99"/>
            <p:cNvSpPr>
              <a:spLocks/>
            </p:cNvSpPr>
            <p:nvPr/>
          </p:nvSpPr>
          <p:spPr bwMode="auto">
            <a:xfrm>
              <a:off x="314" y="49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6" name="Oval 100"/>
            <p:cNvSpPr>
              <a:spLocks/>
            </p:cNvSpPr>
            <p:nvPr/>
          </p:nvSpPr>
          <p:spPr bwMode="auto">
            <a:xfrm>
              <a:off x="301" y="466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7" name="Oval 101"/>
            <p:cNvSpPr>
              <a:spLocks/>
            </p:cNvSpPr>
            <p:nvPr/>
          </p:nvSpPr>
          <p:spPr bwMode="auto">
            <a:xfrm>
              <a:off x="193" y="413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8" name="Oval 102"/>
            <p:cNvSpPr>
              <a:spLocks/>
            </p:cNvSpPr>
            <p:nvPr/>
          </p:nvSpPr>
          <p:spPr bwMode="auto">
            <a:xfrm>
              <a:off x="263" y="31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09" name="Oval 103"/>
            <p:cNvSpPr>
              <a:spLocks/>
            </p:cNvSpPr>
            <p:nvPr/>
          </p:nvSpPr>
          <p:spPr bwMode="auto">
            <a:xfrm>
              <a:off x="319" y="368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0" name="Oval 104"/>
            <p:cNvSpPr>
              <a:spLocks/>
            </p:cNvSpPr>
            <p:nvPr/>
          </p:nvSpPr>
          <p:spPr bwMode="auto">
            <a:xfrm>
              <a:off x="305" y="419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1" name="Oval 105"/>
            <p:cNvSpPr>
              <a:spLocks/>
            </p:cNvSpPr>
            <p:nvPr/>
          </p:nvSpPr>
          <p:spPr bwMode="auto">
            <a:xfrm>
              <a:off x="365" y="31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2" name="Oval 106"/>
            <p:cNvSpPr>
              <a:spLocks/>
            </p:cNvSpPr>
            <p:nvPr/>
          </p:nvSpPr>
          <p:spPr bwMode="auto">
            <a:xfrm>
              <a:off x="333" y="591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3" name="Oval 107"/>
            <p:cNvSpPr>
              <a:spLocks/>
            </p:cNvSpPr>
            <p:nvPr/>
          </p:nvSpPr>
          <p:spPr bwMode="auto">
            <a:xfrm>
              <a:off x="441" y="38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4" name="Oval 108"/>
            <p:cNvSpPr>
              <a:spLocks/>
            </p:cNvSpPr>
            <p:nvPr/>
          </p:nvSpPr>
          <p:spPr bwMode="auto">
            <a:xfrm>
              <a:off x="432" y="366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5" name="Oval 109"/>
            <p:cNvSpPr>
              <a:spLocks/>
            </p:cNvSpPr>
            <p:nvPr/>
          </p:nvSpPr>
          <p:spPr bwMode="auto">
            <a:xfrm>
              <a:off x="458" y="335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6" name="Oval 110"/>
            <p:cNvSpPr>
              <a:spLocks/>
            </p:cNvSpPr>
            <p:nvPr/>
          </p:nvSpPr>
          <p:spPr bwMode="auto">
            <a:xfrm>
              <a:off x="387" y="21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7" name="Oval 111"/>
            <p:cNvSpPr>
              <a:spLocks/>
            </p:cNvSpPr>
            <p:nvPr/>
          </p:nvSpPr>
          <p:spPr bwMode="auto">
            <a:xfrm>
              <a:off x="613" y="318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8" name="Oval 112"/>
            <p:cNvSpPr>
              <a:spLocks/>
            </p:cNvSpPr>
            <p:nvPr/>
          </p:nvSpPr>
          <p:spPr bwMode="auto">
            <a:xfrm>
              <a:off x="615" y="29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19" name="Oval 113"/>
            <p:cNvSpPr>
              <a:spLocks/>
            </p:cNvSpPr>
            <p:nvPr/>
          </p:nvSpPr>
          <p:spPr bwMode="auto">
            <a:xfrm>
              <a:off x="607" y="267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0" name="Oval 114"/>
            <p:cNvSpPr>
              <a:spLocks/>
            </p:cNvSpPr>
            <p:nvPr/>
          </p:nvSpPr>
          <p:spPr bwMode="auto">
            <a:xfrm>
              <a:off x="663" y="247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1" name="Oval 115"/>
            <p:cNvSpPr>
              <a:spLocks/>
            </p:cNvSpPr>
            <p:nvPr/>
          </p:nvSpPr>
          <p:spPr bwMode="auto">
            <a:xfrm>
              <a:off x="709" y="308"/>
              <a:ext cx="26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2" name="Oval 116"/>
            <p:cNvSpPr>
              <a:spLocks/>
            </p:cNvSpPr>
            <p:nvPr/>
          </p:nvSpPr>
          <p:spPr bwMode="auto">
            <a:xfrm>
              <a:off x="178" y="347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3" name="Oval 117"/>
            <p:cNvSpPr>
              <a:spLocks/>
            </p:cNvSpPr>
            <p:nvPr/>
          </p:nvSpPr>
          <p:spPr bwMode="auto">
            <a:xfrm>
              <a:off x="527" y="211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4" name="Oval 118"/>
            <p:cNvSpPr>
              <a:spLocks/>
            </p:cNvSpPr>
            <p:nvPr/>
          </p:nvSpPr>
          <p:spPr bwMode="auto">
            <a:xfrm>
              <a:off x="196" y="308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5" name="Oval 119"/>
            <p:cNvSpPr>
              <a:spLocks/>
            </p:cNvSpPr>
            <p:nvPr/>
          </p:nvSpPr>
          <p:spPr bwMode="auto">
            <a:xfrm>
              <a:off x="350" y="265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6" name="Oval 120"/>
            <p:cNvSpPr>
              <a:spLocks/>
            </p:cNvSpPr>
            <p:nvPr/>
          </p:nvSpPr>
          <p:spPr bwMode="auto">
            <a:xfrm>
              <a:off x="667" y="22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7" name="Oval 121"/>
            <p:cNvSpPr>
              <a:spLocks/>
            </p:cNvSpPr>
            <p:nvPr/>
          </p:nvSpPr>
          <p:spPr bwMode="auto">
            <a:xfrm>
              <a:off x="745" y="19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8" name="Oval 122"/>
            <p:cNvSpPr>
              <a:spLocks/>
            </p:cNvSpPr>
            <p:nvPr/>
          </p:nvSpPr>
          <p:spPr bwMode="auto">
            <a:xfrm>
              <a:off x="960" y="222"/>
              <a:ext cx="27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29" name="Oval 123"/>
            <p:cNvSpPr>
              <a:spLocks/>
            </p:cNvSpPr>
            <p:nvPr/>
          </p:nvSpPr>
          <p:spPr bwMode="auto">
            <a:xfrm>
              <a:off x="1117" y="18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0" name="Oval 124"/>
            <p:cNvSpPr>
              <a:spLocks/>
            </p:cNvSpPr>
            <p:nvPr/>
          </p:nvSpPr>
          <p:spPr bwMode="auto">
            <a:xfrm>
              <a:off x="1002" y="17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1" name="Oval 125"/>
            <p:cNvSpPr>
              <a:spLocks/>
            </p:cNvSpPr>
            <p:nvPr/>
          </p:nvSpPr>
          <p:spPr bwMode="auto">
            <a:xfrm>
              <a:off x="829" y="23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2" name="Oval 126"/>
            <p:cNvSpPr>
              <a:spLocks/>
            </p:cNvSpPr>
            <p:nvPr/>
          </p:nvSpPr>
          <p:spPr bwMode="auto">
            <a:xfrm>
              <a:off x="101" y="62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3" name="Oval 127"/>
            <p:cNvSpPr>
              <a:spLocks/>
            </p:cNvSpPr>
            <p:nvPr/>
          </p:nvSpPr>
          <p:spPr bwMode="auto">
            <a:xfrm>
              <a:off x="210" y="600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4" name="Oval 128"/>
            <p:cNvSpPr>
              <a:spLocks/>
            </p:cNvSpPr>
            <p:nvPr/>
          </p:nvSpPr>
          <p:spPr bwMode="auto">
            <a:xfrm>
              <a:off x="143" y="435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5" name="Oval 129"/>
            <p:cNvSpPr>
              <a:spLocks/>
            </p:cNvSpPr>
            <p:nvPr/>
          </p:nvSpPr>
          <p:spPr bwMode="auto">
            <a:xfrm>
              <a:off x="944" y="198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6" name="Oval 130"/>
            <p:cNvSpPr>
              <a:spLocks/>
            </p:cNvSpPr>
            <p:nvPr/>
          </p:nvSpPr>
          <p:spPr bwMode="auto">
            <a:xfrm>
              <a:off x="1113" y="24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7" name="Oval 131"/>
            <p:cNvSpPr>
              <a:spLocks/>
            </p:cNvSpPr>
            <p:nvPr/>
          </p:nvSpPr>
          <p:spPr bwMode="auto">
            <a:xfrm>
              <a:off x="1169" y="28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8" name="Oval 132"/>
            <p:cNvSpPr>
              <a:spLocks/>
            </p:cNvSpPr>
            <p:nvPr/>
          </p:nvSpPr>
          <p:spPr bwMode="auto">
            <a:xfrm>
              <a:off x="1393" y="368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39" name="Oval 133"/>
            <p:cNvSpPr>
              <a:spLocks/>
            </p:cNvSpPr>
            <p:nvPr/>
          </p:nvSpPr>
          <p:spPr bwMode="auto">
            <a:xfrm>
              <a:off x="1557" y="358"/>
              <a:ext cx="27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0" name="Oval 134"/>
            <p:cNvSpPr>
              <a:spLocks/>
            </p:cNvSpPr>
            <p:nvPr/>
          </p:nvSpPr>
          <p:spPr bwMode="auto">
            <a:xfrm>
              <a:off x="1235" y="171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1" name="Oval 135"/>
            <p:cNvSpPr>
              <a:spLocks/>
            </p:cNvSpPr>
            <p:nvPr/>
          </p:nvSpPr>
          <p:spPr bwMode="auto">
            <a:xfrm>
              <a:off x="323" y="708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2" name="Oval 136"/>
            <p:cNvSpPr>
              <a:spLocks/>
            </p:cNvSpPr>
            <p:nvPr/>
          </p:nvSpPr>
          <p:spPr bwMode="auto">
            <a:xfrm>
              <a:off x="113" y="84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3" name="Oval 137"/>
            <p:cNvSpPr>
              <a:spLocks/>
            </p:cNvSpPr>
            <p:nvPr/>
          </p:nvSpPr>
          <p:spPr bwMode="auto">
            <a:xfrm>
              <a:off x="1501" y="493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4" name="Oval 138"/>
            <p:cNvSpPr>
              <a:spLocks/>
            </p:cNvSpPr>
            <p:nvPr/>
          </p:nvSpPr>
          <p:spPr bwMode="auto">
            <a:xfrm>
              <a:off x="9" y="406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5" name="Oval 139"/>
            <p:cNvSpPr>
              <a:spLocks/>
            </p:cNvSpPr>
            <p:nvPr/>
          </p:nvSpPr>
          <p:spPr bwMode="auto">
            <a:xfrm>
              <a:off x="183" y="48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6" name="Oval 140"/>
            <p:cNvSpPr>
              <a:spLocks/>
            </p:cNvSpPr>
            <p:nvPr/>
          </p:nvSpPr>
          <p:spPr bwMode="auto">
            <a:xfrm>
              <a:off x="78" y="505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7" name="Oval 141"/>
            <p:cNvSpPr>
              <a:spLocks/>
            </p:cNvSpPr>
            <p:nvPr/>
          </p:nvSpPr>
          <p:spPr bwMode="auto">
            <a:xfrm>
              <a:off x="533" y="273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8" name="Oval 142"/>
            <p:cNvSpPr>
              <a:spLocks/>
            </p:cNvSpPr>
            <p:nvPr/>
          </p:nvSpPr>
          <p:spPr bwMode="auto">
            <a:xfrm>
              <a:off x="412" y="26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49" name="Oval 143"/>
            <p:cNvSpPr>
              <a:spLocks/>
            </p:cNvSpPr>
            <p:nvPr/>
          </p:nvSpPr>
          <p:spPr bwMode="auto">
            <a:xfrm>
              <a:off x="11" y="252"/>
              <a:ext cx="29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0" name="Oval 144"/>
            <p:cNvSpPr>
              <a:spLocks/>
            </p:cNvSpPr>
            <p:nvPr/>
          </p:nvSpPr>
          <p:spPr bwMode="auto">
            <a:xfrm>
              <a:off x="193" y="224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1" name="Oval 145"/>
            <p:cNvSpPr>
              <a:spLocks/>
            </p:cNvSpPr>
            <p:nvPr/>
          </p:nvSpPr>
          <p:spPr bwMode="auto">
            <a:xfrm>
              <a:off x="1508" y="706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2" name="Oval 146"/>
            <p:cNvSpPr>
              <a:spLocks/>
            </p:cNvSpPr>
            <p:nvPr/>
          </p:nvSpPr>
          <p:spPr bwMode="auto">
            <a:xfrm>
              <a:off x="1346" y="29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3" name="Oval 147"/>
            <p:cNvSpPr>
              <a:spLocks/>
            </p:cNvSpPr>
            <p:nvPr/>
          </p:nvSpPr>
          <p:spPr bwMode="auto">
            <a:xfrm>
              <a:off x="1291" y="211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4" name="Oval 148"/>
            <p:cNvSpPr>
              <a:spLocks/>
            </p:cNvSpPr>
            <p:nvPr/>
          </p:nvSpPr>
          <p:spPr bwMode="auto">
            <a:xfrm>
              <a:off x="959" y="669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5" name="Oval 149"/>
            <p:cNvSpPr>
              <a:spLocks/>
            </p:cNvSpPr>
            <p:nvPr/>
          </p:nvSpPr>
          <p:spPr bwMode="auto">
            <a:xfrm>
              <a:off x="1482" y="23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6" name="Oval 150"/>
            <p:cNvSpPr>
              <a:spLocks/>
            </p:cNvSpPr>
            <p:nvPr/>
          </p:nvSpPr>
          <p:spPr bwMode="auto">
            <a:xfrm>
              <a:off x="877" y="606"/>
              <a:ext cx="27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7" name="Oval 151"/>
            <p:cNvSpPr>
              <a:spLocks/>
            </p:cNvSpPr>
            <p:nvPr/>
          </p:nvSpPr>
          <p:spPr bwMode="auto">
            <a:xfrm>
              <a:off x="1401" y="167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8" name="Oval 152"/>
            <p:cNvSpPr>
              <a:spLocks/>
            </p:cNvSpPr>
            <p:nvPr/>
          </p:nvSpPr>
          <p:spPr bwMode="auto">
            <a:xfrm>
              <a:off x="124" y="716"/>
              <a:ext cx="26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59" name="Oval 153"/>
            <p:cNvSpPr>
              <a:spLocks/>
            </p:cNvSpPr>
            <p:nvPr/>
          </p:nvSpPr>
          <p:spPr bwMode="auto">
            <a:xfrm>
              <a:off x="116" y="913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0" name="Oval 154"/>
            <p:cNvSpPr>
              <a:spLocks/>
            </p:cNvSpPr>
            <p:nvPr/>
          </p:nvSpPr>
          <p:spPr bwMode="auto">
            <a:xfrm>
              <a:off x="198" y="878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1" name="Oval 155"/>
            <p:cNvSpPr>
              <a:spLocks/>
            </p:cNvSpPr>
            <p:nvPr/>
          </p:nvSpPr>
          <p:spPr bwMode="auto">
            <a:xfrm>
              <a:off x="353" y="79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2" name="Oval 156"/>
            <p:cNvSpPr>
              <a:spLocks/>
            </p:cNvSpPr>
            <p:nvPr/>
          </p:nvSpPr>
          <p:spPr bwMode="auto">
            <a:xfrm>
              <a:off x="1256" y="57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3" name="Oval 157"/>
            <p:cNvSpPr>
              <a:spLocks/>
            </p:cNvSpPr>
            <p:nvPr/>
          </p:nvSpPr>
          <p:spPr bwMode="auto">
            <a:xfrm>
              <a:off x="796" y="193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4" name="Oval 158"/>
            <p:cNvSpPr>
              <a:spLocks/>
            </p:cNvSpPr>
            <p:nvPr/>
          </p:nvSpPr>
          <p:spPr bwMode="auto">
            <a:xfrm>
              <a:off x="289" y="220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5" name="Oval 159"/>
            <p:cNvSpPr>
              <a:spLocks/>
            </p:cNvSpPr>
            <p:nvPr/>
          </p:nvSpPr>
          <p:spPr bwMode="auto">
            <a:xfrm>
              <a:off x="341" y="219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6" name="Oval 160"/>
            <p:cNvSpPr>
              <a:spLocks/>
            </p:cNvSpPr>
            <p:nvPr/>
          </p:nvSpPr>
          <p:spPr bwMode="auto">
            <a:xfrm>
              <a:off x="1304" y="331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7" name="Oval 161"/>
            <p:cNvSpPr>
              <a:spLocks/>
            </p:cNvSpPr>
            <p:nvPr/>
          </p:nvSpPr>
          <p:spPr bwMode="auto">
            <a:xfrm>
              <a:off x="1149" y="212"/>
              <a:ext cx="28" cy="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8" name="Oval 162"/>
            <p:cNvSpPr>
              <a:spLocks/>
            </p:cNvSpPr>
            <p:nvPr/>
          </p:nvSpPr>
          <p:spPr bwMode="auto">
            <a:xfrm>
              <a:off x="1526" y="254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069" name="Oval 163"/>
            <p:cNvSpPr>
              <a:spLocks/>
            </p:cNvSpPr>
            <p:nvPr/>
          </p:nvSpPr>
          <p:spPr bwMode="auto">
            <a:xfrm>
              <a:off x="1060" y="302"/>
              <a:ext cx="28" cy="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1914" name="Picture 16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2400" y="4343400"/>
            <a:ext cx="4025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7972845" cy="4800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6886" name="Picture 6"/>
          <p:cNvPicPr>
            <a:picLocks noChangeAspect="1" noChangeArrowheads="1"/>
          </p:cNvPicPr>
          <p:nvPr/>
        </p:nvPicPr>
        <p:blipFill>
          <a:blip r:embed="rId2"/>
          <a:srcRect l="5827" t="21637" r="16531" b="17159"/>
          <a:stretch>
            <a:fillRect/>
          </a:stretch>
        </p:blipFill>
        <p:spPr bwMode="auto">
          <a:xfrm>
            <a:off x="304800" y="1371600"/>
            <a:ext cx="8077200" cy="47753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838200" y="266700"/>
            <a:ext cx="74295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FF"/>
                </a:solidFill>
                <a:latin typeface="Arial" charset="0"/>
              </a:rPr>
              <a:t>Fluence-Fluence Diagram</a:t>
            </a:r>
            <a:endParaRPr lang="en-GB" sz="2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40386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04800" y="5002213"/>
            <a:ext cx="4267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</a:rPr>
              <a:t>Fluence/fluence diagram for EGRET GRBs.</a:t>
            </a:r>
          </a:p>
          <a:p>
            <a:endParaRPr lang="en-US" sz="1600">
              <a:latin typeface="Arial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724400" y="5254625"/>
            <a:ext cx="4057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</a:rPr>
              <a:t>Short GRBs appear to have systematically </a:t>
            </a:r>
          </a:p>
          <a:p>
            <a:r>
              <a:rPr lang="en-US" sz="1600">
                <a:latin typeface="Arial" charset="0"/>
              </a:rPr>
              <a:t>larger high-energy LAT/GBM fluence ratios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410200" y="4800600"/>
            <a:ext cx="283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</a:rPr>
              <a:t>Abdo, et al. 2010, ApJ, 712, 558</a:t>
            </a: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524000"/>
            <a:ext cx="4495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5943600" y="2362200"/>
            <a:ext cx="609600" cy="533400"/>
          </a:xfrm>
          <a:prstGeom prst="ellipse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4953000" y="3124200"/>
            <a:ext cx="685800" cy="609600"/>
          </a:xfrm>
          <a:prstGeom prst="ellipse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44513" y="304800"/>
            <a:ext cx="8142287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 Gamma-Ray Bursts</a:t>
            </a:r>
          </a:p>
        </p:txBody>
      </p:sp>
      <p:sp>
        <p:nvSpPr>
          <p:cNvPr id="285699" name="Content Placeholder 2"/>
          <p:cNvSpPr>
            <a:spLocks noGrp="1"/>
          </p:cNvSpPr>
          <p:nvPr>
            <p:ph idx="1"/>
          </p:nvPr>
        </p:nvSpPr>
        <p:spPr>
          <a:xfrm>
            <a:off x="180975" y="935038"/>
            <a:ext cx="3765550" cy="3963987"/>
          </a:xfrm>
        </p:spPr>
        <p:txBody>
          <a:bodyPr/>
          <a:lstStyle/>
          <a:p>
            <a:pPr eaLnBrk="1" hangingPunct="1"/>
            <a:r>
              <a:rPr lang="en-US" sz="2400" smtClean="0"/>
              <a:t>Fermi observations indicate that: </a:t>
            </a:r>
          </a:p>
          <a:p>
            <a:pPr lvl="1" eaLnBrk="1" hangingPunct="1"/>
            <a:r>
              <a:rPr lang="en-US" sz="2000" smtClean="0"/>
              <a:t>No internal absorption of </a:t>
            </a:r>
            <a:r>
              <a:rPr lang="en-US" sz="200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smtClean="0"/>
              <a:t>-rays &lt; 70 GeV</a:t>
            </a:r>
          </a:p>
          <a:p>
            <a:pPr lvl="1" eaLnBrk="1" hangingPunct="1"/>
            <a:r>
              <a:rPr lang="en-US" sz="2000" smtClean="0"/>
              <a:t>Both long and short GRBs emit GeV </a:t>
            </a:r>
            <a:r>
              <a:rPr lang="en-US" sz="200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smtClean="0"/>
              <a:t>-rays</a:t>
            </a:r>
          </a:p>
          <a:p>
            <a:pPr lvl="1" eaLnBrk="1" hangingPunct="1"/>
            <a:r>
              <a:rPr lang="en-US" sz="2000" smtClean="0"/>
              <a:t>GeV lightcurves show a few sec delayed onsets and &gt;10 times longer durations than MeV lightcurves</a:t>
            </a:r>
          </a:p>
          <a:p>
            <a:pPr eaLnBrk="1" hangingPunct="1"/>
            <a:r>
              <a:rPr lang="en-US" sz="2400" smtClean="0"/>
              <a:t>HAWC’s effective area at 100 GeV is 100 times Fermi’s  </a:t>
            </a:r>
          </a:p>
        </p:txBody>
      </p:sp>
      <p:pic>
        <p:nvPicPr>
          <p:cNvPr id="2857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3175" y="1270000"/>
            <a:ext cx="5330825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1" name="TextBox 4"/>
          <p:cNvSpPr txBox="1">
            <a:spLocks noChangeArrowheads="1"/>
          </p:cNvSpPr>
          <p:nvPr/>
        </p:nvSpPr>
        <p:spPr bwMode="auto">
          <a:xfrm>
            <a:off x="4702175" y="5170488"/>
            <a:ext cx="4006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Arial" charset="0"/>
              </a:rPr>
              <a:t>Highest energy gamma-ray detected from GRB080916 was emitted at</a:t>
            </a:r>
          </a:p>
          <a:p>
            <a:pPr eaLnBrk="0" hangingPunct="0"/>
            <a:r>
              <a:rPr lang="en-US" sz="1800">
                <a:latin typeface="Arial" charset="0"/>
              </a:rPr>
              <a:t>(13 GeV)(z+1)=70 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Fermi observation of GRB090510 at </a:t>
            </a:r>
            <a:r>
              <a:rPr lang="en-US" b="1" dirty="0" err="1" smtClean="0"/>
              <a:t>z</a:t>
            </a:r>
            <a:r>
              <a:rPr lang="en-US" b="1" dirty="0" smtClean="0"/>
              <a:t>=0.9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2971800" cy="5360987"/>
          </a:xfrm>
        </p:spPr>
        <p:txBody>
          <a:bodyPr/>
          <a:lstStyle/>
          <a:p>
            <a:r>
              <a:rPr lang="en-US" sz="1800" dirty="0" smtClean="0"/>
              <a:t>Bursts have energies up to at least ~100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r>
              <a:rPr lang="en-US" sz="1800" dirty="0" smtClean="0"/>
              <a:t>The brightest  4 bursts were emitted (i.e. corrected for the observed </a:t>
            </a:r>
            <a:r>
              <a:rPr lang="en-US" sz="1800" dirty="0" err="1" smtClean="0"/>
              <a:t>redshift</a:t>
            </a:r>
            <a:r>
              <a:rPr lang="en-US" sz="1800" dirty="0" smtClean="0"/>
              <a:t>) at energies of 70, 60, 94, and 61 </a:t>
            </a:r>
            <a:r>
              <a:rPr lang="en-US" sz="1800" dirty="0" err="1" smtClean="0"/>
              <a:t>GeV</a:t>
            </a:r>
            <a:r>
              <a:rPr lang="en-US" sz="1800" dirty="0" smtClean="0"/>
              <a:t>, </a:t>
            </a:r>
            <a:r>
              <a:rPr lang="en-US" sz="1800" dirty="0" err="1" smtClean="0"/>
              <a:t>GRBs</a:t>
            </a:r>
            <a:r>
              <a:rPr lang="en-US" sz="1800" dirty="0" smtClean="0"/>
              <a:t> 080916C, 090510, and 090902B, 090926.</a:t>
            </a: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276600" y="1232242"/>
            <a:ext cx="3561708" cy="4177958"/>
            <a:chOff x="3276600" y="1232242"/>
            <a:chExt cx="3561708" cy="417795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t="77279"/>
            <a:stretch>
              <a:fillRect/>
            </a:stretch>
          </p:blipFill>
          <p:spPr bwMode="auto">
            <a:xfrm>
              <a:off x="3276600" y="5177678"/>
              <a:ext cx="3486953" cy="23252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80446" y="1232242"/>
              <a:ext cx="3557862" cy="399346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GRB090510 with HAWC</a:t>
            </a:r>
            <a:endParaRPr lang="en-US" dirty="0"/>
          </a:p>
        </p:txBody>
      </p:sp>
      <p:grpSp>
        <p:nvGrpSpPr>
          <p:cNvPr id="508930" name="Group 2"/>
          <p:cNvGrpSpPr>
            <a:grpSpLocks/>
          </p:cNvGrpSpPr>
          <p:nvPr/>
        </p:nvGrpSpPr>
        <p:grpSpPr bwMode="auto">
          <a:xfrm>
            <a:off x="3276600" y="1206500"/>
            <a:ext cx="3570289" cy="4889500"/>
            <a:chOff x="0" y="0"/>
            <a:chExt cx="4884" cy="5184"/>
          </a:xfrm>
        </p:grpSpPr>
        <p:pic>
          <p:nvPicPr>
            <p:cNvPr id="50893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099"/>
              <a:ext cx="4770" cy="108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089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" y="0"/>
              <a:ext cx="4867" cy="42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2971800" cy="5360987"/>
          </a:xfrm>
        </p:spPr>
        <p:txBody>
          <a:bodyPr/>
          <a:lstStyle/>
          <a:p>
            <a:r>
              <a:rPr lang="en-US" sz="1800" dirty="0" smtClean="0"/>
              <a:t>HAWC should see these signals even if they cut off at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974725"/>
          </a:xfrm>
        </p:spPr>
        <p:txBody>
          <a:bodyPr/>
          <a:lstStyle/>
          <a:p>
            <a:r>
              <a:rPr lang="en-US" dirty="0"/>
              <a:t>Proton Shower 2 TeV </a:t>
            </a:r>
            <a:r>
              <a:rPr lang="en-US" sz="1800" dirty="0"/>
              <a:t>(movies by Miguel Morales)</a:t>
            </a:r>
            <a:endParaRPr lang="en-US" dirty="0"/>
          </a:p>
        </p:txBody>
      </p:sp>
      <p:pic>
        <p:nvPicPr>
          <p:cNvPr id="278531" name="Picture 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43000" y="838200"/>
            <a:ext cx="6527800" cy="4895850"/>
          </a:xfrm>
          <a:ln/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533400" y="5791200"/>
            <a:ext cx="838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Blue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chemeClr val="accent2"/>
                </a:solidFill>
              </a:rPr>
              <a:t>Electrons   Muons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DCDC00"/>
                </a:solidFill>
              </a:rPr>
              <a:t>Yellow</a:t>
            </a:r>
            <a:r>
              <a:rPr lang="en-US" sz="2000">
                <a:solidFill>
                  <a:schemeClr val="accent2"/>
                </a:solidFill>
              </a:rPr>
              <a:t>    Pions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009900"/>
                </a:solidFill>
              </a:rPr>
              <a:t>Green   </a:t>
            </a:r>
            <a:r>
              <a:rPr lang="en-US" sz="2000">
                <a:solidFill>
                  <a:schemeClr val="accent2"/>
                </a:solidFill>
              </a:rPr>
              <a:t>Nucleons – </a:t>
            </a:r>
            <a:r>
              <a:rPr lang="en-US" sz="2000">
                <a:solidFill>
                  <a:srgbClr val="CC00CC"/>
                </a:solidFill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1833438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8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8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5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8531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3" name="Rectangle 2"/>
          <p:cNvSpPr>
            <a:spLocks/>
          </p:cNvSpPr>
          <p:nvPr/>
        </p:nvSpPr>
        <p:spPr bwMode="auto">
          <a:xfrm>
            <a:off x="1889125" y="6430963"/>
            <a:ext cx="4648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13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 Collaboration</a:t>
            </a:r>
          </a:p>
        </p:txBody>
      </p:sp>
      <p:sp>
        <p:nvSpPr>
          <p:cNvPr id="291844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91845" name="Picture 4"/>
          <p:cNvPicPr>
            <a:picLocks noChangeArrowheads="1"/>
          </p:cNvPicPr>
          <p:nvPr/>
        </p:nvPicPr>
        <p:blipFill>
          <a:blip r:embed="rId3"/>
          <a:srcRect l="2625" t="69101" r="49594" b="3557"/>
          <a:stretch>
            <a:fillRect/>
          </a:stretch>
        </p:blipFill>
        <p:spPr bwMode="auto">
          <a:xfrm>
            <a:off x="0" y="6208713"/>
            <a:ext cx="19113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Pico de Orizaba and Sierra Negra</a:t>
            </a:r>
          </a:p>
        </p:txBody>
      </p:sp>
      <p:pic>
        <p:nvPicPr>
          <p:cNvPr id="291847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675" y="1147763"/>
            <a:ext cx="65786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rrowheads="1"/>
          </p:cNvPicPr>
          <p:nvPr/>
        </p:nvPicPr>
        <p:blipFill>
          <a:blip r:embed="rId5"/>
          <a:srcRect l="20671" t="25488" r="29204" b="19231"/>
          <a:stretch>
            <a:fillRect/>
          </a:stretch>
        </p:blipFill>
        <p:spPr bwMode="auto">
          <a:xfrm>
            <a:off x="2184400" y="746125"/>
            <a:ext cx="649287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9" name="Picture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248400"/>
            <a:ext cx="2176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0" name="Rectangle 3"/>
          <p:cNvSpPr>
            <a:spLocks/>
          </p:cNvSpPr>
          <p:nvPr/>
        </p:nvSpPr>
        <p:spPr bwMode="auto">
          <a:xfrm>
            <a:off x="6384925" y="6451600"/>
            <a:ext cx="278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8229600" cy="1031875"/>
          </a:xfrm>
        </p:spPr>
        <p:txBody>
          <a:bodyPr/>
          <a:lstStyle/>
          <a:p>
            <a:pPr>
              <a:defRPr/>
            </a:pPr>
            <a:r>
              <a:rPr lang="en-US"/>
              <a:t>Existing Infrastructure - Mexico</a:t>
            </a:r>
          </a:p>
        </p:txBody>
      </p:sp>
      <p:pic>
        <p:nvPicPr>
          <p:cNvPr id="290822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3163" y="2090738"/>
            <a:ext cx="52578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3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749300" y="1741488"/>
            <a:ext cx="519112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4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248400"/>
            <a:ext cx="2176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531813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/>
              <a:t>HAWC Site</a:t>
            </a:r>
          </a:p>
        </p:txBody>
      </p:sp>
      <p:pic>
        <p:nvPicPr>
          <p:cNvPr id="29389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623888"/>
            <a:ext cx="9372600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"/>
          <p:cNvSpPr>
            <a:spLocks/>
          </p:cNvSpPr>
          <p:nvPr/>
        </p:nvSpPr>
        <p:spPr bwMode="auto">
          <a:xfrm>
            <a:off x="1889125" y="6430963"/>
            <a:ext cx="4635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13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 Collaboration</a:t>
            </a:r>
          </a:p>
        </p:txBody>
      </p:sp>
      <p:pic>
        <p:nvPicPr>
          <p:cNvPr id="28774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8" name="Rectangle 3"/>
          <p:cNvSpPr>
            <a:spLocks/>
          </p:cNvSpPr>
          <p:nvPr/>
        </p:nvSpPr>
        <p:spPr bwMode="auto">
          <a:xfrm>
            <a:off x="6384925" y="6451600"/>
            <a:ext cx="2768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87749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48400"/>
            <a:ext cx="2176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0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052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1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505200"/>
            <a:ext cx="19431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2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685800"/>
            <a:ext cx="375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3" name="Picture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5334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4" name="Picture 9"/>
          <p:cNvPicPr>
            <a:picLocks noChangeArrowheads="1"/>
          </p:cNvPicPr>
          <p:nvPr/>
        </p:nvPicPr>
        <p:blipFill>
          <a:blip r:embed="rId8"/>
          <a:srcRect l="12498" r="41069"/>
          <a:stretch>
            <a:fillRect/>
          </a:stretch>
        </p:blipFill>
        <p:spPr bwMode="auto">
          <a:xfrm>
            <a:off x="7010400" y="3429000"/>
            <a:ext cx="1600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55" name="TextBox 10"/>
          <p:cNvSpPr txBox="1">
            <a:spLocks noChangeArrowheads="1"/>
          </p:cNvSpPr>
          <p:nvPr/>
        </p:nvSpPr>
        <p:spPr bwMode="auto">
          <a:xfrm>
            <a:off x="1295400" y="0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Commercial Water Storage Solution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JAG and Bladd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5563" r="-65563"/>
          <a:stretch>
            <a:fillRect/>
          </a:stretch>
        </p:blipFill>
        <p:spPr>
          <a:xfrm>
            <a:off x="-1828800" y="914400"/>
            <a:ext cx="8229600" cy="5360987"/>
          </a:xfrm>
        </p:spPr>
      </p:pic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/>
          <a:srcRect l="555" t="21803" r="555" b="20851"/>
          <a:stretch>
            <a:fillRect/>
          </a:stretch>
        </p:blipFill>
        <p:spPr bwMode="auto">
          <a:xfrm>
            <a:off x="4343400" y="1828800"/>
            <a:ext cx="4387850" cy="383153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77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17796" name="Picture 3"/>
          <p:cNvPicPr>
            <a:picLocks noChangeArrowheads="1"/>
          </p:cNvPicPr>
          <p:nvPr/>
        </p:nvPicPr>
        <p:blipFill>
          <a:blip r:embed="rId2">
            <a:lum bright="17000" contrast="15000"/>
          </a:blip>
          <a:srcRect/>
          <a:stretch>
            <a:fillRect/>
          </a:stretch>
        </p:blipFill>
        <p:spPr bwMode="auto">
          <a:xfrm>
            <a:off x="103808" y="169664"/>
            <a:ext cx="8691934" cy="6518672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55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79" r="-979"/>
          <a:stretch>
            <a:fillRect/>
          </a:stretch>
        </p:blipFill>
        <p:spPr>
          <a:xfrm>
            <a:off x="381000" y="685800"/>
            <a:ext cx="8229600" cy="53609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6096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HAWC Site</a:t>
            </a:r>
          </a:p>
        </p:txBody>
      </p:sp>
      <p:pic>
        <p:nvPicPr>
          <p:cNvPr id="6" name="Content Placeholder 5" descr="HAWCPanorama small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969" b="-63969"/>
          <a:stretch>
            <a:fillRect/>
          </a:stretch>
        </p:blipFill>
        <p:spPr>
          <a:xfrm>
            <a:off x="457200" y="1371600"/>
            <a:ext cx="8229600" cy="5562600"/>
          </a:xfrm>
        </p:spPr>
      </p:pic>
    </p:spTree>
    <p:extLst>
      <p:ext uri="{BB962C8B-B14F-4D97-AF65-F5344CB8AC3E}">
        <p14:creationId xmlns:p14="http://schemas.microsoft.com/office/powerpoint/2010/main" val="177711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6096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HAWC Site</a:t>
            </a:r>
          </a:p>
        </p:txBody>
      </p:sp>
      <p:pic>
        <p:nvPicPr>
          <p:cNvPr id="4" name="Content Placeholder 3" descr="HAWCPanorama_polyg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020" b="-54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5203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Conclusion</a:t>
            </a:r>
          </a:p>
        </p:txBody>
      </p:sp>
      <p:pic>
        <p:nvPicPr>
          <p:cNvPr id="728069" name="Picture 5" descr="MCj0250607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25" y="1482725"/>
            <a:ext cx="4518025" cy="3289300"/>
          </a:xfrm>
          <a:prstGeom prst="rect">
            <a:avLst/>
          </a:prstGeom>
          <a:noFill/>
        </p:spPr>
      </p:pic>
      <p:sp>
        <p:nvSpPr>
          <p:cNvPr id="728071" name="Text Box 7"/>
          <p:cNvSpPr txBox="1">
            <a:spLocks noChangeArrowheads="1"/>
          </p:cNvSpPr>
          <p:nvPr/>
        </p:nvSpPr>
        <p:spPr bwMode="auto">
          <a:xfrm>
            <a:off x="358775" y="2114550"/>
            <a:ext cx="31686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2800"/>
              <a:t>TeV Gamma-ray astronomy has opened another new window on the Universe and, as before, it’s full of exciting surprises!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974725"/>
          </a:xfrm>
        </p:spPr>
        <p:txBody>
          <a:bodyPr/>
          <a:lstStyle/>
          <a:p>
            <a:r>
              <a:rPr lang="en-US" dirty="0"/>
              <a:t>Proton Shower 2 TeV </a:t>
            </a:r>
            <a:r>
              <a:rPr lang="en-US" sz="1800" dirty="0"/>
              <a:t>(movies by Miguel Morales)</a:t>
            </a:r>
            <a:endParaRPr lang="en-US" dirty="0"/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533400" y="5791200"/>
            <a:ext cx="838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Blue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chemeClr val="accent2"/>
                </a:solidFill>
              </a:rPr>
              <a:t>Electrons   Muons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DCDC00"/>
                </a:solidFill>
              </a:rPr>
              <a:t>Yellow</a:t>
            </a:r>
            <a:r>
              <a:rPr lang="en-US" sz="2000">
                <a:solidFill>
                  <a:schemeClr val="accent2"/>
                </a:solidFill>
              </a:rPr>
              <a:t>    Pions </a:t>
            </a:r>
            <a:r>
              <a:rPr lang="en-US" sz="2200">
                <a:solidFill>
                  <a:schemeClr val="accent2"/>
                </a:solidFill>
              </a:rPr>
              <a:t>– </a:t>
            </a:r>
            <a:r>
              <a:rPr lang="en-US" sz="2000">
                <a:solidFill>
                  <a:srgbClr val="009900"/>
                </a:solidFill>
              </a:rPr>
              <a:t>Green   </a:t>
            </a:r>
            <a:r>
              <a:rPr lang="en-US" sz="2000">
                <a:solidFill>
                  <a:schemeClr val="accent2"/>
                </a:solidFill>
              </a:rPr>
              <a:t>Nucleons – </a:t>
            </a:r>
            <a:r>
              <a:rPr lang="en-US" sz="2000">
                <a:solidFill>
                  <a:srgbClr val="CC00CC"/>
                </a:solidFill>
              </a:rPr>
              <a:t>Purple</a:t>
            </a:r>
          </a:p>
        </p:txBody>
      </p:sp>
      <p:pic>
        <p:nvPicPr>
          <p:cNvPr id="3" name="PShower2TeVPar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914400"/>
            <a:ext cx="6959600" cy="47244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"/>
          <p:cNvSpPr>
            <a:spLocks/>
          </p:cNvSpPr>
          <p:nvPr/>
        </p:nvSpPr>
        <p:spPr bwMode="auto">
          <a:xfrm>
            <a:off x="1889125" y="6430963"/>
            <a:ext cx="4648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Milagro Collaboration</a:t>
            </a:r>
          </a:p>
        </p:txBody>
      </p:sp>
      <p:pic>
        <p:nvPicPr>
          <p:cNvPr id="22528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6153150"/>
            <a:ext cx="84486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4" name="Rectangle 3"/>
          <p:cNvSpPr>
            <a:spLocks/>
          </p:cNvSpPr>
          <p:nvPr/>
        </p:nvSpPr>
        <p:spPr bwMode="auto">
          <a:xfrm>
            <a:off x="6384925" y="6451600"/>
            <a:ext cx="27813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Fall 2010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Milagro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2528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105400"/>
          </a:xfrm>
        </p:spPr>
        <p:txBody>
          <a:bodyPr/>
          <a:lstStyle/>
          <a:p>
            <a:pPr marL="304800" indent="-304800" eaLnBrk="1" hangingPunct="1"/>
            <a:r>
              <a:rPr lang="en-US" dirty="0"/>
              <a:t>Milagro was a </a:t>
            </a:r>
            <a:r>
              <a:rPr lang="en-US" i="1" dirty="0"/>
              <a:t>first generation </a:t>
            </a:r>
            <a:r>
              <a:rPr lang="en-US" dirty="0"/>
              <a:t>wide-field gamma-ray telescope that viewed the entire </a:t>
            </a:r>
            <a:br>
              <a:rPr lang="en-US" dirty="0"/>
            </a:br>
            <a:r>
              <a:rPr lang="en-US" dirty="0"/>
              <a:t>Northern sky everyday</a:t>
            </a:r>
          </a:p>
          <a:p>
            <a:pPr marL="590550" lvl="1" indent="-304800" eaLnBrk="1" hangingPunct="1"/>
            <a:endParaRPr lang="en-US" dirty="0">
              <a:solidFill>
                <a:srgbClr val="000080"/>
              </a:solidFill>
            </a:endParaRPr>
          </a:p>
          <a:p>
            <a:pPr marL="590550" lvl="1" indent="-304800" eaLnBrk="1" hangingPunct="1"/>
            <a:r>
              <a:rPr lang="en-US" dirty="0">
                <a:solidFill>
                  <a:srgbClr val="000080"/>
                </a:solidFill>
              </a:rPr>
              <a:t>Discovered:</a:t>
            </a:r>
          </a:p>
          <a:p>
            <a:pPr marL="1104900" lvl="2" eaLnBrk="1" hangingPunct="1"/>
            <a:r>
              <a:rPr lang="en-US" dirty="0">
                <a:solidFill>
                  <a:srgbClr val="000080"/>
                </a:solidFill>
              </a:rPr>
              <a:t>more than a dozen TeV sources</a:t>
            </a:r>
          </a:p>
          <a:p>
            <a:pPr marL="1104900" lvl="2" eaLnBrk="1" hangingPunct="1"/>
            <a:r>
              <a:rPr lang="en-US" dirty="0">
                <a:solidFill>
                  <a:srgbClr val="000080"/>
                </a:solidFill>
              </a:rPr>
              <a:t>diffuse TeV emission from the Galactic plane</a:t>
            </a:r>
          </a:p>
          <a:p>
            <a:pPr marL="1104900" lvl="2" eaLnBrk="1" hangingPunct="1"/>
            <a:r>
              <a:rPr lang="en-US" dirty="0">
                <a:solidFill>
                  <a:srgbClr val="000080"/>
                </a:solidFill>
              </a:rPr>
              <a:t>a surprising directional excess of cosmic rays</a:t>
            </a:r>
            <a:endParaRPr lang="en-US" dirty="0" smtClean="0">
              <a:solidFill>
                <a:srgbClr val="000080"/>
              </a:solidFill>
            </a:endParaRPr>
          </a:p>
          <a:p>
            <a:pPr marL="590550" lvl="1" indent="-304800" eaLnBrk="1" hangingPunct="1"/>
            <a:r>
              <a:rPr lang="en-US" dirty="0" smtClean="0"/>
              <a:t>Showed </a:t>
            </a:r>
            <a:r>
              <a:rPr lang="en-US" dirty="0"/>
              <a:t>that most bright galactic </a:t>
            </a:r>
            <a:r>
              <a:rPr lang="en-US" dirty="0" err="1"/>
              <a:t>GeV</a:t>
            </a:r>
            <a:r>
              <a:rPr lang="en-US" dirty="0"/>
              <a:t> sources extend to the TeV</a:t>
            </a:r>
          </a:p>
        </p:txBody>
      </p:sp>
      <p:pic>
        <p:nvPicPr>
          <p:cNvPr id="225287" name="Picture 6"/>
          <p:cNvPicPr>
            <a:picLocks noChangeArrowheads="1"/>
          </p:cNvPicPr>
          <p:nvPr/>
        </p:nvPicPr>
        <p:blipFill>
          <a:blip r:embed="rId3"/>
          <a:srcRect t="26775"/>
          <a:stretch>
            <a:fillRect/>
          </a:stretch>
        </p:blipFill>
        <p:spPr bwMode="auto">
          <a:xfrm>
            <a:off x="4724400" y="1905000"/>
            <a:ext cx="39624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Title and Content copy">
  <a:themeElements>
    <a:clrScheme name="Default - Title and Content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Title Slide - No Graphics">
  <a:themeElements>
    <a:clrScheme name="Default - Title Slide - No Graphic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- No Graphic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Slide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- Two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wo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wo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mic Sans M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18800</TotalTime>
  <Pages>0</Pages>
  <Words>2664</Words>
  <Characters>0</Characters>
  <Application>Microsoft Office PowerPoint</Application>
  <PresentationFormat>On-screen Show (4:3)</PresentationFormat>
  <Lines>0</Lines>
  <Paragraphs>453</Paragraphs>
  <Slides>79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79</vt:i4>
      </vt:variant>
    </vt:vector>
  </HeadingPairs>
  <TitlesOfParts>
    <vt:vector size="97" baseType="lpstr">
      <vt:lpstr>Default - Title and Content</vt:lpstr>
      <vt:lpstr>1_Default - Title and Content</vt:lpstr>
      <vt:lpstr>Default - Title and Content copy</vt:lpstr>
      <vt:lpstr>Default - Title Slide - No Graphics</vt:lpstr>
      <vt:lpstr>2_Default - Title and Content</vt:lpstr>
      <vt:lpstr>Default - Two Content</vt:lpstr>
      <vt:lpstr>3_Default - Title and Content</vt:lpstr>
      <vt:lpstr>Title - Top</vt:lpstr>
      <vt:lpstr>4_Default - Title and Content</vt:lpstr>
      <vt:lpstr>5_Default - Title and Content</vt:lpstr>
      <vt:lpstr>6_Default - Title and Content</vt:lpstr>
      <vt:lpstr>8_Default - Title and Content</vt:lpstr>
      <vt:lpstr>9_Default - Title and Content</vt:lpstr>
      <vt:lpstr>10_Default - Title and Content</vt:lpstr>
      <vt:lpstr>11_Default - Title and Content</vt:lpstr>
      <vt:lpstr>12_Default - Title and Content</vt:lpstr>
      <vt:lpstr>13_Default - Title and Content</vt:lpstr>
      <vt:lpstr>Office Theme</vt:lpstr>
      <vt:lpstr>Gamma-Ray  Astronomy with Milagro and HAWC</vt:lpstr>
      <vt:lpstr>Comparison of Gamma-Ray Detectors </vt:lpstr>
      <vt:lpstr>PowerPoint Presentation</vt:lpstr>
      <vt:lpstr>How Does Milagro Work?</vt:lpstr>
      <vt:lpstr>Gamma Shower 2 TeV (movies by Miguel Morales)</vt:lpstr>
      <vt:lpstr>Gamma Shower 2 TeV (movies by Miguel Morales)</vt:lpstr>
      <vt:lpstr>Proton Shower 2 TeV (movies by Miguel Morales)</vt:lpstr>
      <vt:lpstr>Proton Shower 2 TeV (movies by Miguel Morales)</vt:lpstr>
      <vt:lpstr>Milagro</vt:lpstr>
      <vt:lpstr>Inside the Milagro Detector</vt:lpstr>
      <vt:lpstr>PowerPoint Presentation</vt:lpstr>
      <vt:lpstr>PowerPoint Presentation</vt:lpstr>
      <vt:lpstr>Background Rejection in Milagro</vt:lpstr>
      <vt:lpstr>Background Rejection</vt:lpstr>
      <vt:lpstr>PowerPoint Presentation</vt:lpstr>
      <vt:lpstr>PowerPoint Presentation</vt:lpstr>
      <vt:lpstr>PowerPoint Presentation</vt:lpstr>
      <vt:lpstr>GeV Pulsars are Coincident with TeV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Spectrum of the Crab</vt:lpstr>
      <vt:lpstr>Mrk 421</vt:lpstr>
      <vt:lpstr>MGRO J1908+06</vt:lpstr>
      <vt:lpstr>Summary of Spectral Results</vt:lpstr>
      <vt:lpstr>Cosmic Ray Anisotropy</vt:lpstr>
      <vt:lpstr>Two Approaches to CR Anisotropy</vt:lpstr>
      <vt:lpstr>PowerPoint Presentation</vt:lpstr>
      <vt:lpstr>PowerPoint Presentation</vt:lpstr>
      <vt:lpstr>Cosmic Ray Anisotropy</vt:lpstr>
      <vt:lpstr>Milagro Large Scale Anisotropy</vt:lpstr>
      <vt:lpstr>Galactic Magnetic Fields</vt:lpstr>
      <vt:lpstr>Galactic Magnetic Fields?</vt:lpstr>
      <vt:lpstr>Large Scale Anisotropy </vt:lpstr>
      <vt:lpstr>Suppression of large scale features to look for smaller scale features</vt:lpstr>
      <vt:lpstr>Cosmic Ray Observations</vt:lpstr>
      <vt:lpstr>PowerPoint Presentation</vt:lpstr>
      <vt:lpstr>PowerPoint Presentation</vt:lpstr>
      <vt:lpstr>PowerPoint Presentation</vt:lpstr>
      <vt:lpstr>No Background Subtraction</vt:lpstr>
      <vt:lpstr>PowerPoint Presentation</vt:lpstr>
      <vt:lpstr>Spectral fit to excess</vt:lpstr>
      <vt:lpstr>PAMELA</vt:lpstr>
      <vt:lpstr>Pamela Results</vt:lpstr>
      <vt:lpstr>ATIC</vt:lpstr>
      <vt:lpstr>Fermi and ATIC</vt:lpstr>
      <vt:lpstr>Yuksel, Kistler and Stanev (09)</vt:lpstr>
      <vt:lpstr>PowerPoint Presentation</vt:lpstr>
      <vt:lpstr>How do you make Milagro better?</vt:lpstr>
      <vt:lpstr>From Milagro to HAWC</vt:lpstr>
      <vt:lpstr>PowerPoint Presentation</vt:lpstr>
      <vt:lpstr>The HAWC Collaboration</vt:lpstr>
      <vt:lpstr>HAWC  300 - 7.2m x4.3m Steel Tanks with 3 PMTs at 4100m asl in Mexico</vt:lpstr>
      <vt:lpstr>HAWC Tank</vt:lpstr>
      <vt:lpstr>HAWC Science Objectives</vt:lpstr>
      <vt:lpstr>Fermi Bubbles</vt:lpstr>
      <vt:lpstr>Gamma/Hadron Separation</vt:lpstr>
      <vt:lpstr>HAWC Gamma Hadron Separation</vt:lpstr>
      <vt:lpstr>HAWC Performance</vt:lpstr>
      <vt:lpstr>Milagro/Fermi/HAWC Comparison</vt:lpstr>
      <vt:lpstr>PowerPoint Presentation</vt:lpstr>
      <vt:lpstr>Transients</vt:lpstr>
      <vt:lpstr>PowerPoint Presentation</vt:lpstr>
      <vt:lpstr> Gamma-Ray Bursts</vt:lpstr>
      <vt:lpstr>Fermi observation of GRB090510 at z=0.9</vt:lpstr>
      <vt:lpstr>GRB090510 with HAWC</vt:lpstr>
      <vt:lpstr>Pico de Orizaba and Sierra Negra</vt:lpstr>
      <vt:lpstr>Existing Infrastructure - Mexico</vt:lpstr>
      <vt:lpstr>HAWC Site</vt:lpstr>
      <vt:lpstr>PowerPoint Presentation</vt:lpstr>
      <vt:lpstr>PowerPoint Presentation</vt:lpstr>
      <vt:lpstr>PowerPoint Presentation</vt:lpstr>
      <vt:lpstr>PowerPoint Presentation</vt:lpstr>
      <vt:lpstr>HAWC Site</vt:lpstr>
      <vt:lpstr>HAWC Site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VHE Gamma-Ray Telescopes  </dc:title>
  <dc:subject/>
  <dc:creator/>
  <cp:keywords/>
  <dc:description/>
  <cp:lastModifiedBy>staff</cp:lastModifiedBy>
  <cp:revision>62</cp:revision>
  <dcterms:created xsi:type="dcterms:W3CDTF">2010-10-15T00:30:23Z</dcterms:created>
  <dcterms:modified xsi:type="dcterms:W3CDTF">2010-12-15T03:25:20Z</dcterms:modified>
</cp:coreProperties>
</file>