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79" r:id="rId3"/>
    <p:sldId id="262" r:id="rId4"/>
    <p:sldId id="257" r:id="rId5"/>
    <p:sldId id="259" r:id="rId6"/>
    <p:sldId id="260" r:id="rId7"/>
    <p:sldId id="319" r:id="rId8"/>
    <p:sldId id="301" r:id="rId9"/>
    <p:sldId id="284" r:id="rId10"/>
    <p:sldId id="285" r:id="rId11"/>
    <p:sldId id="286" r:id="rId12"/>
    <p:sldId id="287" r:id="rId13"/>
    <p:sldId id="290" r:id="rId14"/>
    <p:sldId id="288" r:id="rId15"/>
    <p:sldId id="305" r:id="rId16"/>
    <p:sldId id="315" r:id="rId17"/>
    <p:sldId id="307" r:id="rId18"/>
    <p:sldId id="308" r:id="rId19"/>
    <p:sldId id="309" r:id="rId20"/>
    <p:sldId id="316" r:id="rId21"/>
    <p:sldId id="294" r:id="rId22"/>
    <p:sldId id="317" r:id="rId23"/>
    <p:sldId id="312" r:id="rId24"/>
    <p:sldId id="300" r:id="rId25"/>
    <p:sldId id="28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D685"/>
    <a:srgbClr val="0000CC"/>
    <a:srgbClr val="006600"/>
    <a:srgbClr val="FFCCFF"/>
    <a:srgbClr val="FFCC00"/>
    <a:srgbClr val="FFFF99"/>
    <a:srgbClr val="6600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059" autoAdjust="0"/>
  </p:normalViewPr>
  <p:slideViewPr>
    <p:cSldViewPr>
      <p:cViewPr>
        <p:scale>
          <a:sx n="94" d="100"/>
          <a:sy n="94" d="100"/>
        </p:scale>
        <p:origin x="-231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0" Type="http://schemas.openxmlformats.org/officeDocument/2006/relationships/image" Target="../media/image17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A507F-A167-4353-BDB3-51C85FE96239}" type="datetimeFigureOut">
              <a:rPr kumimoji="1" lang="ja-JP" altLang="en-US" smtClean="0"/>
              <a:pPr/>
              <a:t>19/12/15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896A-217F-49A9-943A-721A82C261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74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66C48-FBDF-4348-9FC5-0D5597A62C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63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78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B8ADE-62C4-4727-8F18-91E919C99993}" type="slidenum">
              <a:rPr lang="en-US" altLang="ja-JP">
                <a:solidFill>
                  <a:prstClr val="black"/>
                </a:solidFill>
              </a:rPr>
              <a:pPr/>
              <a:t>10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5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5DEB1-2DF7-46C7-B99B-8A431BEE6816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54163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96A-217F-49A9-943A-721A82C261B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96A-217F-49A9-943A-721A82C261B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87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12FB2-39C4-4600-BEBF-638447B05F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B63C3-BF6B-428A-9130-45BC744C1C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BEA4-9547-44D9-A009-FAB750D328E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7688-F08E-471D-A3BC-809A1DA51E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D5B4-0F98-4150-8D5D-A8A7E5E3D6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55C6-0705-4D12-8204-C1D7883437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39BF-42C0-44ED-B572-0E776381F1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E82C-2140-4694-9A47-AECB060ACF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8C6D-6221-478B-B319-D01EA58775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2161-3755-40EA-A79A-E03D2971DB3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28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02D8-57EF-4136-89AC-4D20B76A858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マスタータイトルの書式設定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343E5-4504-4A8F-8CE5-F7E483E7A83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5.wmf"/><Relationship Id="rId8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jpe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jpeg"/><Relationship Id="rId10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png"/><Relationship Id="rId7" Type="http://schemas.openxmlformats.org/officeDocument/2006/relationships/image" Target="../media/image55.emf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emf"/><Relationship Id="rId3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75.emf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6.wmf"/><Relationship Id="rId21" Type="http://schemas.openxmlformats.org/officeDocument/2006/relationships/oleObject" Target="../embeddings/oleObject13.bin"/><Relationship Id="rId22" Type="http://schemas.openxmlformats.org/officeDocument/2006/relationships/image" Target="../media/image17.wmf"/><Relationship Id="rId23" Type="http://schemas.openxmlformats.org/officeDocument/2006/relationships/image" Target="../media/image18.jpeg"/><Relationship Id="rId10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3.w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4.w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872716"/>
            <a:ext cx="7772400" cy="1152128"/>
          </a:xfrm>
        </p:spPr>
        <p:txBody>
          <a:bodyPr/>
          <a:lstStyle/>
          <a:p>
            <a:r>
              <a:rPr kumimoji="1" lang="en-US" altLang="ja-JP" dirty="0" smtClean="0"/>
              <a:t>Belle II and </a:t>
            </a:r>
            <a:r>
              <a:rPr kumimoji="1" lang="en-US" altLang="ja-JP" dirty="0" err="1" smtClean="0"/>
              <a:t>LHCb</a:t>
            </a:r>
            <a:r>
              <a:rPr kumimoji="1" lang="en-US" altLang="ja-JP" dirty="0" smtClean="0"/>
              <a:t> </a:t>
            </a:r>
            <a:r>
              <a:rPr lang="en-US" altLang="ja-JP" dirty="0"/>
              <a:t>u</a:t>
            </a:r>
            <a:r>
              <a:rPr kumimoji="1" lang="en-US" altLang="ja-JP" dirty="0" smtClean="0"/>
              <a:t>pgrade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592547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BAW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@ IITBBS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 14-21, 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5" name="テキスト ボックス 3"/>
          <p:cNvSpPr txBox="1"/>
          <p:nvPr/>
        </p:nvSpPr>
        <p:spPr>
          <a:xfrm>
            <a:off x="3059832" y="3426095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Gagan Mohanty</a:t>
            </a:r>
          </a:p>
          <a:p>
            <a:pPr algn="ctr"/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TIFR, Mumbai</a:t>
            </a:r>
            <a:endParaRPr kumimoji="1"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Nano</a:t>
            </a:r>
            <a:r>
              <a:rPr lang="en-US" altLang="ja-JP" dirty="0" smtClean="0"/>
              <a:t>-beam scheme</a:t>
            </a:r>
            <a:endParaRPr lang="en-US" altLang="ja-JP" dirty="0" smtClean="0"/>
          </a:p>
        </p:txBody>
      </p:sp>
      <p:sp>
        <p:nvSpPr>
          <p:cNvPr id="6149" name="Text Box 3"/>
          <p:cNvSpPr txBox="1">
            <a:spLocks/>
          </p:cNvSpPr>
          <p:nvPr/>
        </p:nvSpPr>
        <p:spPr bwMode="auto">
          <a:xfrm>
            <a:off x="5508104" y="1214438"/>
            <a:ext cx="1626120" cy="434975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ctr" defTabSz="642938" fontAlgn="base">
              <a:spcBef>
                <a:spcPct val="0"/>
              </a:spcBef>
              <a:spcAft>
                <a:spcPct val="0"/>
              </a:spcAft>
            </a:pPr>
            <a:r>
              <a:rPr kumimoji="0" lang="it-IT" altLang="ja-JP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/>
              </a:rPr>
              <a:t> KEKB</a:t>
            </a:r>
            <a:endParaRPr kumimoji="0" lang="en-US" altLang="ja-JP" sz="2400" b="1" dirty="0" smtClean="0">
              <a:solidFill>
                <a:srgbClr val="FFFFFF"/>
              </a:solidFill>
              <a:latin typeface="Arial" pitchFamily="34" charset="0"/>
              <a:ea typeface="ＭＳ Ｐ明朝" pitchFamily="18" charset="-128"/>
              <a:cs typeface="Arial" pitchFamily="34" charset="0"/>
              <a:sym typeface="Gill Sans"/>
            </a:endParaRPr>
          </a:p>
        </p:txBody>
      </p:sp>
      <p:sp>
        <p:nvSpPr>
          <p:cNvPr id="6150" name="Text Box 4"/>
          <p:cNvSpPr txBox="1">
            <a:spLocks/>
          </p:cNvSpPr>
          <p:nvPr/>
        </p:nvSpPr>
        <p:spPr bwMode="auto">
          <a:xfrm>
            <a:off x="179388" y="3138488"/>
            <a:ext cx="2089150" cy="434975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defTabSz="642938" fontAlgn="base">
              <a:spcBef>
                <a:spcPct val="0"/>
              </a:spcBef>
              <a:spcAft>
                <a:spcPct val="0"/>
              </a:spcAft>
            </a:pPr>
            <a:r>
              <a:rPr kumimoji="0" lang="it-IT" altLang="ja-JP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/>
              </a:rPr>
              <a:t>SuperKEKB</a:t>
            </a:r>
            <a:endParaRPr kumimoji="0" lang="en-US" altLang="ja-JP" sz="2400" b="1" dirty="0" smtClean="0">
              <a:solidFill>
                <a:srgbClr val="FFFFFF"/>
              </a:solidFill>
              <a:latin typeface="Arial" pitchFamily="34" charset="0"/>
              <a:ea typeface="ＭＳ Ｐ明朝" pitchFamily="18" charset="-128"/>
              <a:cs typeface="Arial" pitchFamily="34" charset="0"/>
              <a:sym typeface="Gill Sans"/>
            </a:endParaRPr>
          </a:p>
        </p:txBody>
      </p:sp>
      <p:pic>
        <p:nvPicPr>
          <p:cNvPr id="6151" name="Picture 45"/>
          <p:cNvPicPr>
            <a:picLocks noChangeAspect="1" noChangeArrowheads="1"/>
          </p:cNvPicPr>
          <p:nvPr/>
        </p:nvPicPr>
        <p:blipFill>
          <a:blip r:embed="rId4" cstate="print"/>
          <a:srcRect t="17694"/>
          <a:stretch>
            <a:fillRect/>
          </a:stretch>
        </p:blipFill>
        <p:spPr bwMode="auto">
          <a:xfrm>
            <a:off x="4054475" y="1643063"/>
            <a:ext cx="504666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6"/>
          <p:cNvPicPr>
            <a:picLocks noChangeAspect="1" noChangeArrowheads="1"/>
          </p:cNvPicPr>
          <p:nvPr/>
        </p:nvPicPr>
        <p:blipFill>
          <a:blip r:embed="rId5" cstate="print"/>
          <a:srcRect t="5016" b="2194"/>
          <a:stretch>
            <a:fillRect/>
          </a:stretch>
        </p:blipFill>
        <p:spPr bwMode="auto">
          <a:xfrm>
            <a:off x="214313" y="3511550"/>
            <a:ext cx="5073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072188" y="5461000"/>
          <a:ext cx="20716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" name="数式" r:id="rId6" imgW="952500" imgH="419100" progId="Equation.3">
                  <p:embed/>
                </p:oleObj>
              </mc:Choice>
              <mc:Fallback>
                <p:oleObj name="数式" r:id="rId6" imgW="9525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5461000"/>
                        <a:ext cx="20716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572125" y="4143375"/>
            <a:ext cx="3357563" cy="714375"/>
            <a:chOff x="0" y="0"/>
            <a:chExt cx="2192" cy="554"/>
          </a:xfrm>
        </p:grpSpPr>
        <p:sp>
          <p:nvSpPr>
            <p:cNvPr id="6185" name="Rectangle 25"/>
            <p:cNvSpPr>
              <a:spLocks/>
            </p:cNvSpPr>
            <p:nvPr/>
          </p:nvSpPr>
          <p:spPr bwMode="auto">
            <a:xfrm>
              <a:off x="0" y="0"/>
              <a:ext cx="2192" cy="45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000" smtClean="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pic>
          <p:nvPicPr>
            <p:cNvPr id="6186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" y="20"/>
              <a:ext cx="2047" cy="5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cxnSp>
        <p:nvCxnSpPr>
          <p:cNvPr id="6154" name="直線矢印コネクタ 12"/>
          <p:cNvCxnSpPr>
            <a:cxnSpLocks noChangeShapeType="1"/>
          </p:cNvCxnSpPr>
          <p:nvPr/>
        </p:nvCxnSpPr>
        <p:spPr bwMode="auto">
          <a:xfrm rot="5400000">
            <a:off x="4179094" y="2697957"/>
            <a:ext cx="428625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155" name="正方形/長方形 13"/>
          <p:cNvSpPr>
            <a:spLocks noChangeArrowheads="1"/>
          </p:cNvSpPr>
          <p:nvPr/>
        </p:nvSpPr>
        <p:spPr bwMode="auto">
          <a:xfrm>
            <a:off x="4400550" y="3459163"/>
            <a:ext cx="754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5mm</a:t>
            </a:r>
            <a:endParaRPr lang="en-US" altLang="ja-JP" sz="2000" smtClean="0">
              <a:solidFill>
                <a:srgbClr val="000000"/>
              </a:solidFill>
            </a:endParaRPr>
          </a:p>
        </p:txBody>
      </p:sp>
      <p:sp>
        <p:nvSpPr>
          <p:cNvPr id="6156" name="正方形/長方形 14"/>
          <p:cNvSpPr>
            <a:spLocks noChangeArrowheads="1"/>
          </p:cNvSpPr>
          <p:nvPr/>
        </p:nvSpPr>
        <p:spPr bwMode="auto">
          <a:xfrm>
            <a:off x="4541838" y="2551113"/>
            <a:ext cx="687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altLang="ja-JP" sz="2000" smtClean="0">
              <a:solidFill>
                <a:srgbClr val="000000"/>
              </a:solidFill>
            </a:endParaRPr>
          </a:p>
        </p:txBody>
      </p:sp>
      <p:cxnSp>
        <p:nvCxnSpPr>
          <p:cNvPr id="6157" name="直線矢印コネクタ 15"/>
          <p:cNvCxnSpPr>
            <a:cxnSpLocks noChangeShapeType="1"/>
          </p:cNvCxnSpPr>
          <p:nvPr/>
        </p:nvCxnSpPr>
        <p:spPr bwMode="auto">
          <a:xfrm rot="10800000">
            <a:off x="4252913" y="3203575"/>
            <a:ext cx="1928812" cy="5000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158" name="直線矢印コネクタ 19"/>
          <p:cNvCxnSpPr>
            <a:cxnSpLocks noChangeShapeType="1"/>
          </p:cNvCxnSpPr>
          <p:nvPr/>
        </p:nvCxnSpPr>
        <p:spPr bwMode="auto">
          <a:xfrm rot="5400000">
            <a:off x="8429625" y="2928938"/>
            <a:ext cx="500063" cy="28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159" name="正方形/長方形 21"/>
          <p:cNvSpPr>
            <a:spLocks noChangeArrowheads="1"/>
          </p:cNvSpPr>
          <p:nvPr/>
        </p:nvSpPr>
        <p:spPr bwMode="auto">
          <a:xfrm>
            <a:off x="7645400" y="3216275"/>
            <a:ext cx="973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altLang="ja-JP" sz="2000" smtClean="0">
              <a:solidFill>
                <a:srgbClr val="000000"/>
              </a:solidFill>
            </a:endParaRPr>
          </a:p>
        </p:txBody>
      </p:sp>
      <p:sp>
        <p:nvSpPr>
          <p:cNvPr id="6160" name="上下矢印 24"/>
          <p:cNvSpPr>
            <a:spLocks noChangeArrowheads="1"/>
          </p:cNvSpPr>
          <p:nvPr/>
        </p:nvSpPr>
        <p:spPr bwMode="auto">
          <a:xfrm>
            <a:off x="7000875" y="4929188"/>
            <a:ext cx="214313" cy="428625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smtClean="0">
              <a:solidFill>
                <a:srgbClr val="000000"/>
              </a:solidFill>
            </a:endParaRPr>
          </a:p>
        </p:txBody>
      </p:sp>
      <p:sp>
        <p:nvSpPr>
          <p:cNvPr id="6161" name="正方形/長方形 20"/>
          <p:cNvSpPr>
            <a:spLocks noChangeArrowheads="1"/>
          </p:cNvSpPr>
          <p:nvPr/>
        </p:nvSpPr>
        <p:spPr bwMode="auto">
          <a:xfrm>
            <a:off x="7292975" y="1206500"/>
            <a:ext cx="1552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(w/o crab)</a:t>
            </a:r>
            <a:endParaRPr lang="ja-JP" altLang="en-US" sz="2400" smtClean="0">
              <a:solidFill>
                <a:srgbClr val="000000"/>
              </a:solidFill>
            </a:endParaRPr>
          </a:p>
        </p:txBody>
      </p:sp>
      <p:grpSp>
        <p:nvGrpSpPr>
          <p:cNvPr id="4" name="図形グループ 23"/>
          <p:cNvGrpSpPr>
            <a:grpSpLocks/>
          </p:cNvGrpSpPr>
          <p:nvPr/>
        </p:nvGrpSpPr>
        <p:grpSpPr bwMode="auto">
          <a:xfrm>
            <a:off x="212725" y="1036638"/>
            <a:ext cx="3262313" cy="898525"/>
            <a:chOff x="2224088" y="4395337"/>
            <a:chExt cx="4892675" cy="883101"/>
          </a:xfrm>
        </p:grpSpPr>
        <p:sp>
          <p:nvSpPr>
            <p:cNvPr id="41" name="Oval 11"/>
            <p:cNvSpPr>
              <a:spLocks/>
            </p:cNvSpPr>
            <p:nvPr/>
          </p:nvSpPr>
          <p:spPr bwMode="auto">
            <a:xfrm rot="-897938">
              <a:off x="2224088" y="5094329"/>
              <a:ext cx="4892675" cy="179428"/>
            </a:xfrm>
            <a:prstGeom prst="ellipse">
              <a:avLst/>
            </a:prstGeom>
            <a:solidFill>
              <a:srgbClr val="4F81BD">
                <a:alpha val="34901"/>
              </a:srgbClr>
            </a:solidFill>
            <a:ln w="25400">
              <a:solidFill>
                <a:srgbClr val="6E7A89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EEECE1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42" name="Oval 12"/>
            <p:cNvSpPr>
              <a:spLocks/>
            </p:cNvSpPr>
            <p:nvPr/>
          </p:nvSpPr>
          <p:spPr bwMode="auto">
            <a:xfrm rot="-9898095">
              <a:off x="2224088" y="5100570"/>
              <a:ext cx="4892675" cy="177868"/>
            </a:xfrm>
            <a:prstGeom prst="ellipse">
              <a:avLst/>
            </a:prstGeom>
            <a:solidFill>
              <a:srgbClr val="4F81BD">
                <a:alpha val="34901"/>
              </a:srgbClr>
            </a:solidFill>
            <a:ln w="25400">
              <a:solidFill>
                <a:srgbClr val="6E7A89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EEECE1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H="1">
              <a:off x="5504918" y="4641856"/>
              <a:ext cx="676165" cy="176308"/>
            </a:xfrm>
            <a:prstGeom prst="line">
              <a:avLst/>
            </a:prstGeom>
            <a:noFill/>
            <a:ln w="25400">
              <a:solidFill>
                <a:srgbClr val="6E7A89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2964537" y="4665260"/>
              <a:ext cx="571407" cy="141983"/>
            </a:xfrm>
            <a:prstGeom prst="line">
              <a:avLst/>
            </a:prstGeom>
            <a:noFill/>
            <a:ln w="25400">
              <a:solidFill>
                <a:srgbClr val="6E7A89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4678759" y="5099009"/>
              <a:ext cx="304751" cy="98296"/>
            </a:xfrm>
            <a:prstGeom prst="line">
              <a:avLst/>
            </a:prstGeom>
            <a:noFill/>
            <a:ln w="25400">
              <a:solidFill>
                <a:srgbClr val="6E7A8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4678759" y="5089647"/>
              <a:ext cx="304751" cy="98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flipH="1">
              <a:off x="4821611" y="4708947"/>
              <a:ext cx="69044" cy="435310"/>
            </a:xfrm>
            <a:prstGeom prst="line">
              <a:avLst/>
            </a:prstGeom>
            <a:noFill/>
            <a:ln w="25400">
              <a:solidFill>
                <a:srgbClr val="6E7A8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84" name="Rectangle 18"/>
            <p:cNvSpPr>
              <a:spLocks/>
            </p:cNvSpPr>
            <p:nvPr/>
          </p:nvSpPr>
          <p:spPr bwMode="auto">
            <a:xfrm>
              <a:off x="4612095" y="4395337"/>
              <a:ext cx="330939" cy="4228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smtClean="0">
                  <a:solidFill>
                    <a:srgbClr val="000000"/>
                  </a:solidFill>
                </a:rPr>
                <a:t>L</a:t>
              </a:r>
            </a:p>
          </p:txBody>
        </p:sp>
      </p:grpSp>
      <p:sp>
        <p:nvSpPr>
          <p:cNvPr id="6163" name="Rectangle 19"/>
          <p:cNvSpPr>
            <a:spLocks/>
          </p:cNvSpPr>
          <p:nvPr/>
        </p:nvSpPr>
        <p:spPr bwMode="auto">
          <a:xfrm>
            <a:off x="282575" y="2398713"/>
            <a:ext cx="3443288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Times" pitchFamily="18" charset="0"/>
              </a:rPr>
              <a:t>Hourglass condition: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sym typeface="Times" pitchFamily="18" charset="0"/>
              </a:rPr>
              <a:t>                       β</a:t>
            </a:r>
            <a:r>
              <a:rPr lang="en-US" altLang="ja-JP" sz="2400" baseline="-6000" smtClean="0">
                <a:solidFill>
                  <a:srgbClr val="FF0000"/>
                </a:solidFill>
                <a:sym typeface="Times" pitchFamily="18" charset="0"/>
              </a:rPr>
              <a:t>y</a:t>
            </a:r>
            <a:r>
              <a:rPr lang="en-US" altLang="ja-JP" sz="2400" baseline="32000" smtClean="0">
                <a:solidFill>
                  <a:srgbClr val="FF0000"/>
                </a:solidFill>
                <a:sym typeface="Times" pitchFamily="18" charset="0"/>
              </a:rPr>
              <a:t>*</a:t>
            </a:r>
            <a:r>
              <a:rPr lang="en-US" altLang="ja-JP" sz="2400" smtClean="0">
                <a:solidFill>
                  <a:srgbClr val="FF0000"/>
                </a:solidFill>
                <a:sym typeface="Times" pitchFamily="18" charset="0"/>
              </a:rPr>
              <a:t>&gt;~ L=</a:t>
            </a:r>
            <a:r>
              <a:rPr lang="en-US" altLang="ja-JP" sz="2400" smtClean="0">
                <a:solidFill>
                  <a:srgbClr val="FF0000"/>
                </a:solidFill>
                <a:latin typeface="Symbol" pitchFamily="18" charset="2"/>
                <a:sym typeface="Times" pitchFamily="18" charset="0"/>
              </a:rPr>
              <a:t>s</a:t>
            </a:r>
            <a:r>
              <a:rPr lang="en-US" altLang="ja-JP" sz="2400" baseline="-25000" smtClean="0">
                <a:solidFill>
                  <a:srgbClr val="FF0000"/>
                </a:solidFill>
                <a:sym typeface="Times" pitchFamily="18" charset="0"/>
              </a:rPr>
              <a:t>x</a:t>
            </a:r>
            <a:r>
              <a:rPr lang="en-US" altLang="ja-JP" sz="2400" smtClean="0">
                <a:solidFill>
                  <a:srgbClr val="FF0000"/>
                </a:solidFill>
                <a:sym typeface="Times" pitchFamily="18" charset="0"/>
              </a:rPr>
              <a:t>/</a:t>
            </a:r>
            <a:r>
              <a:rPr lang="en-US" altLang="ja-JP" sz="2400" smtClean="0">
                <a:solidFill>
                  <a:srgbClr val="FF0000"/>
                </a:solidFill>
                <a:latin typeface="Symbol" pitchFamily="18" charset="2"/>
                <a:sym typeface="Times" pitchFamily="18" charset="0"/>
              </a:rPr>
              <a:t>f</a:t>
            </a:r>
          </a:p>
        </p:txBody>
      </p:sp>
      <p:sp>
        <p:nvSpPr>
          <p:cNvPr id="51" name="テキスト ボックス 36"/>
          <p:cNvSpPr txBox="1">
            <a:spLocks noChangeArrowheads="1"/>
          </p:cNvSpPr>
          <p:nvPr/>
        </p:nvSpPr>
        <p:spPr bwMode="auto">
          <a:xfrm>
            <a:off x="2795588" y="1503363"/>
            <a:ext cx="1517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kumimoji="0" lang="en-US" altLang="ja-JP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Half crossing</a:t>
            </a:r>
          </a:p>
          <a:p>
            <a:pPr>
              <a:lnSpc>
                <a:spcPts val="1800"/>
              </a:lnSpc>
              <a:defRPr/>
            </a:pPr>
            <a:r>
              <a:rPr kumimoji="0" lang="en-US" altLang="ja-JP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angle: </a:t>
            </a:r>
            <a:r>
              <a:rPr kumimoji="0" lang="en-US" altLang="ja-JP" kern="0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f</a:t>
            </a:r>
            <a:endParaRPr kumimoji="0" lang="ja-JP" altLang="en-US" kern="0" dirty="0">
              <a:solidFill>
                <a:srgbClr val="00660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6165" name="直線矢印コネクタ 12"/>
          <p:cNvCxnSpPr>
            <a:cxnSpLocks noChangeShapeType="1"/>
          </p:cNvCxnSpPr>
          <p:nvPr/>
        </p:nvCxnSpPr>
        <p:spPr bwMode="auto">
          <a:xfrm rot="5400000">
            <a:off x="277019" y="4937919"/>
            <a:ext cx="428625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166" name="正方形/長方形 14"/>
          <p:cNvSpPr>
            <a:spLocks noChangeArrowheads="1"/>
          </p:cNvSpPr>
          <p:nvPr/>
        </p:nvSpPr>
        <p:spPr bwMode="auto">
          <a:xfrm>
            <a:off x="442913" y="4333875"/>
            <a:ext cx="687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altLang="ja-JP" sz="2000" smtClean="0">
              <a:solidFill>
                <a:srgbClr val="000000"/>
              </a:solidFill>
            </a:endParaRPr>
          </a:p>
        </p:txBody>
      </p:sp>
      <p:cxnSp>
        <p:nvCxnSpPr>
          <p:cNvPr id="6167" name="直線矢印コネクタ 15"/>
          <p:cNvCxnSpPr>
            <a:cxnSpLocks noChangeShapeType="1"/>
          </p:cNvCxnSpPr>
          <p:nvPr/>
        </p:nvCxnSpPr>
        <p:spPr bwMode="auto">
          <a:xfrm rot="10800000">
            <a:off x="488950" y="5291138"/>
            <a:ext cx="1928813" cy="5000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168" name="正方形/長方形 13"/>
          <p:cNvSpPr>
            <a:spLocks noChangeArrowheads="1"/>
          </p:cNvSpPr>
          <p:nvPr/>
        </p:nvSpPr>
        <p:spPr bwMode="auto">
          <a:xfrm>
            <a:off x="1382713" y="5195888"/>
            <a:ext cx="754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5mm</a:t>
            </a:r>
            <a:endParaRPr lang="en-US" altLang="ja-JP" sz="2000" smtClean="0">
              <a:solidFill>
                <a:srgbClr val="000000"/>
              </a:solidFill>
            </a:endParaRPr>
          </a:p>
        </p:txBody>
      </p:sp>
      <p:cxnSp>
        <p:nvCxnSpPr>
          <p:cNvPr id="6169" name="直線矢印コネクタ 19"/>
          <p:cNvCxnSpPr>
            <a:cxnSpLocks noChangeShapeType="1"/>
          </p:cNvCxnSpPr>
          <p:nvPr/>
        </p:nvCxnSpPr>
        <p:spPr bwMode="auto">
          <a:xfrm rot="5400000">
            <a:off x="4711701" y="5184775"/>
            <a:ext cx="500062" cy="28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170" name="正方形/長方形 21"/>
          <p:cNvSpPr>
            <a:spLocks noChangeArrowheads="1"/>
          </p:cNvSpPr>
          <p:nvPr/>
        </p:nvSpPr>
        <p:spPr bwMode="auto">
          <a:xfrm>
            <a:off x="3987800" y="5014913"/>
            <a:ext cx="973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altLang="ja-JP" sz="2000" smtClean="0">
              <a:solidFill>
                <a:srgbClr val="000000"/>
              </a:solidFill>
            </a:endParaRPr>
          </a:p>
        </p:txBody>
      </p:sp>
      <p:sp>
        <p:nvSpPr>
          <p:cNvPr id="39" name="ストライプ矢印 38"/>
          <p:cNvSpPr/>
          <p:nvPr/>
        </p:nvSpPr>
        <p:spPr bwMode="auto">
          <a:xfrm rot="8708161">
            <a:off x="3433763" y="3478213"/>
            <a:ext cx="719137" cy="431800"/>
          </a:xfrm>
          <a:prstGeom prst="striped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173" name="テキスト ボックス 49"/>
          <p:cNvSpPr txBox="1">
            <a:spLocks noChangeArrowheads="1"/>
          </p:cNvSpPr>
          <p:nvPr/>
        </p:nvSpPr>
        <p:spPr bwMode="auto">
          <a:xfrm>
            <a:off x="3132138" y="4005263"/>
            <a:ext cx="1135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~50nm</a:t>
            </a:r>
            <a:endParaRPr lang="ja-JP" altLang="en-US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74" name="直線矢印コネクタ 52"/>
          <p:cNvCxnSpPr>
            <a:cxnSpLocks noChangeShapeType="1"/>
          </p:cNvCxnSpPr>
          <p:nvPr/>
        </p:nvCxnSpPr>
        <p:spPr bwMode="auto">
          <a:xfrm flipH="1">
            <a:off x="3059113" y="4365625"/>
            <a:ext cx="288925" cy="2873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75" name="正方形/長方形 53"/>
          <p:cNvSpPr>
            <a:spLocks noChangeArrowheads="1"/>
          </p:cNvSpPr>
          <p:nvPr/>
        </p:nvSpPr>
        <p:spPr bwMode="auto">
          <a:xfrm>
            <a:off x="2555776" y="5776937"/>
            <a:ext cx="1230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83mrad</a:t>
            </a:r>
            <a:endParaRPr lang="ja-JP" alt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6176" name="正方形/長方形 54"/>
          <p:cNvSpPr>
            <a:spLocks noChangeArrowheads="1"/>
          </p:cNvSpPr>
          <p:nvPr/>
        </p:nvSpPr>
        <p:spPr bwMode="auto">
          <a:xfrm>
            <a:off x="7380288" y="1844675"/>
            <a:ext cx="105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22mrad</a:t>
            </a:r>
            <a:endParaRPr lang="ja-JP" altLang="en-US" sz="2000" smtClean="0">
              <a:solidFill>
                <a:srgbClr val="0000CC"/>
              </a:solidFill>
            </a:endParaRPr>
          </a:p>
        </p:txBody>
      </p:sp>
      <p:sp>
        <p:nvSpPr>
          <p:cNvPr id="48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10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" y="5607050"/>
            <a:ext cx="1984375" cy="1081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6" name="Rectangle 20"/>
          <p:cNvSpPr>
            <a:spLocks/>
          </p:cNvSpPr>
          <p:nvPr/>
        </p:nvSpPr>
        <p:spPr bwMode="auto">
          <a:xfrm>
            <a:off x="4305300" y="1066800"/>
            <a:ext cx="592138" cy="184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r>
              <a:rPr lang="en-US" altLang="ja-JP" sz="1200">
                <a:solidFill>
                  <a:srgbClr val="0000FF"/>
                </a:solidFill>
                <a:latin typeface="Futura"/>
              </a:rPr>
              <a:t>e- 2.3 A</a:t>
            </a:r>
          </a:p>
        </p:txBody>
      </p:sp>
      <p:sp>
        <p:nvSpPr>
          <p:cNvPr id="49157" name="Rectangle 21"/>
          <p:cNvSpPr>
            <a:spLocks/>
          </p:cNvSpPr>
          <p:nvPr/>
        </p:nvSpPr>
        <p:spPr bwMode="auto">
          <a:xfrm>
            <a:off x="5829300" y="1676400"/>
            <a:ext cx="644525" cy="184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r>
              <a:rPr lang="en-US" altLang="ja-JP" sz="1200">
                <a:solidFill>
                  <a:srgbClr val="FF0000"/>
                </a:solidFill>
                <a:latin typeface="Futura"/>
              </a:rPr>
              <a:t>e+ 4.0 A</a:t>
            </a:r>
          </a:p>
        </p:txBody>
      </p:sp>
      <p:sp>
        <p:nvSpPr>
          <p:cNvPr id="49158" name="Rectangle 23"/>
          <p:cNvSpPr>
            <a:spLocks/>
          </p:cNvSpPr>
          <p:nvPr/>
        </p:nvSpPr>
        <p:spPr bwMode="auto">
          <a:xfrm>
            <a:off x="4648200" y="6248400"/>
            <a:ext cx="4343400" cy="423863"/>
          </a:xfrm>
          <a:prstGeom prst="rect">
            <a:avLst/>
          </a:prstGeom>
          <a:solidFill>
            <a:srgbClr val="FFCCC9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algn="ctr"/>
            <a:r>
              <a:rPr lang="en-US" altLang="ja-JP" sz="27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x 40 </a:t>
            </a:r>
            <a:r>
              <a:rPr lang="en-US" altLang="ja-JP" sz="27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gain </a:t>
            </a:r>
            <a:r>
              <a:rPr lang="en-US" altLang="ja-JP" sz="27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ja-JP" sz="27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luminosity</a:t>
            </a:r>
            <a:endParaRPr lang="ja-JP" altLang="en-US" sz="27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477000" y="5410200"/>
            <a:ext cx="2446338" cy="706438"/>
            <a:chOff x="0" y="0"/>
            <a:chExt cx="2192" cy="632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77"/>
              <a:ext cx="2192" cy="555"/>
              <a:chOff x="0" y="0"/>
              <a:chExt cx="2192" cy="554"/>
            </a:xfrm>
          </p:grpSpPr>
          <p:sp>
            <p:nvSpPr>
              <p:cNvPr id="49206" name="Rectangle 26"/>
              <p:cNvSpPr>
                <a:spLocks/>
              </p:cNvSpPr>
              <p:nvPr/>
            </p:nvSpPr>
            <p:spPr bwMode="auto">
              <a:xfrm>
                <a:off x="0" y="0"/>
                <a:ext cx="2192" cy="453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pic>
            <p:nvPicPr>
              <p:cNvPr id="49207" name="Picture 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" y="20"/>
                <a:ext cx="2047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49205" name="Oval 28"/>
            <p:cNvSpPr>
              <a:spLocks/>
            </p:cNvSpPr>
            <p:nvPr/>
          </p:nvSpPr>
          <p:spPr bwMode="auto">
            <a:xfrm>
              <a:off x="1276" y="0"/>
              <a:ext cx="470" cy="605"/>
            </a:xfrm>
            <a:prstGeom prst="ellipse">
              <a:avLst/>
            </a:prstGeom>
            <a:noFill/>
            <a:ln w="50800">
              <a:solidFill>
                <a:srgbClr val="FF05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14" name="円/楕円 13"/>
          <p:cNvSpPr/>
          <p:nvPr/>
        </p:nvSpPr>
        <p:spPr>
          <a:xfrm>
            <a:off x="4076700" y="2133600"/>
            <a:ext cx="1219200" cy="53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838700" y="990600"/>
            <a:ext cx="457200" cy="762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62" name="図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8688" y="398463"/>
            <a:ext cx="15621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19"/>
          <p:cNvSpPr>
            <a:spLocks/>
          </p:cNvSpPr>
          <p:nvPr/>
        </p:nvSpPr>
        <p:spPr bwMode="auto">
          <a:xfrm>
            <a:off x="3357563" y="0"/>
            <a:ext cx="2976562" cy="554038"/>
          </a:xfrm>
          <a:prstGeom prst="rect">
            <a:avLst/>
          </a:prstGeom>
          <a:solidFill>
            <a:srgbClr val="FFCCC9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r>
              <a:rPr lang="en-US" altLang="ja-JP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SuperKEKB</a:t>
            </a:r>
            <a:endParaRPr lang="ja-JP" alt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直線矢印コネクタ 18"/>
          <p:cNvCxnSpPr>
            <a:cxnSpLocks noChangeShapeType="1"/>
          </p:cNvCxnSpPr>
          <p:nvPr/>
        </p:nvCxnSpPr>
        <p:spPr bwMode="auto">
          <a:xfrm flipH="1" flipV="1">
            <a:off x="8269288" y="838200"/>
            <a:ext cx="342900" cy="1238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" name="直線矢印コネクタ 19"/>
          <p:cNvCxnSpPr>
            <a:cxnSpLocks noChangeShapeType="1"/>
          </p:cNvCxnSpPr>
          <p:nvPr/>
        </p:nvCxnSpPr>
        <p:spPr bwMode="auto">
          <a:xfrm flipV="1">
            <a:off x="7507288" y="838200"/>
            <a:ext cx="381000" cy="762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9166" name="Rectangle 16"/>
          <p:cNvSpPr>
            <a:spLocks/>
          </p:cNvSpPr>
          <p:nvPr/>
        </p:nvSpPr>
        <p:spPr bwMode="auto">
          <a:xfrm>
            <a:off x="7642225" y="211138"/>
            <a:ext cx="1066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r>
              <a:rPr lang="en-US" altLang="ja-JP" sz="1000">
                <a:latin typeface="Gill Sans"/>
              </a:rPr>
              <a:t>Colliding bunches</a:t>
            </a:r>
          </a:p>
        </p:txBody>
      </p:sp>
      <p:pic>
        <p:nvPicPr>
          <p:cNvPr id="49167" name="図 5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"/>
            <a:ext cx="1604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9675" y="1714500"/>
            <a:ext cx="1209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Picture 330" descr="OHO_TiN_After"/>
          <p:cNvPicPr>
            <a:picLocks noChangeAspect="1" noChangeArrowheads="1"/>
          </p:cNvPicPr>
          <p:nvPr/>
        </p:nvPicPr>
        <p:blipFill>
          <a:blip r:embed="rId9" cstate="print">
            <a:lum contrast="-18000"/>
          </a:blip>
          <a:srcRect b="8067"/>
          <a:stretch>
            <a:fillRect/>
          </a:stretch>
        </p:blipFill>
        <p:spPr bwMode="auto">
          <a:xfrm>
            <a:off x="2103438" y="5653088"/>
            <a:ext cx="13636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Picture 33" descr="&#10;ARES のコピー                                                  0004FF1BMacintosh HD                   C12DDCCD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80300" y="2743200"/>
            <a:ext cx="14493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1" name="Text Box 34"/>
          <p:cNvSpPr txBox="1">
            <a:spLocks noChangeArrowheads="1"/>
          </p:cNvSpPr>
          <p:nvPr/>
        </p:nvSpPr>
        <p:spPr bwMode="auto">
          <a:xfrm>
            <a:off x="2476500" y="4241800"/>
            <a:ext cx="944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Helvetica Neue"/>
              </a:rPr>
              <a:t>Damping ring</a:t>
            </a:r>
          </a:p>
        </p:txBody>
      </p:sp>
      <p:sp>
        <p:nvSpPr>
          <p:cNvPr id="49172" name="Line 35"/>
          <p:cNvSpPr>
            <a:spLocks noChangeShapeType="1"/>
          </p:cNvSpPr>
          <p:nvPr/>
        </p:nvSpPr>
        <p:spPr bwMode="auto">
          <a:xfrm flipH="1">
            <a:off x="2552700" y="4495800"/>
            <a:ext cx="8382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73" name="Line 36"/>
          <p:cNvSpPr>
            <a:spLocks noChangeShapeType="1"/>
          </p:cNvSpPr>
          <p:nvPr/>
        </p:nvSpPr>
        <p:spPr bwMode="auto">
          <a:xfrm flipH="1">
            <a:off x="4305300" y="4724400"/>
            <a:ext cx="228600" cy="38100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74" name="Text Box 37"/>
          <p:cNvSpPr txBox="1">
            <a:spLocks noChangeArrowheads="1"/>
          </p:cNvSpPr>
          <p:nvPr/>
        </p:nvSpPr>
        <p:spPr bwMode="auto">
          <a:xfrm>
            <a:off x="3462338" y="5105400"/>
            <a:ext cx="1265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Helvetica Neue"/>
              </a:rPr>
              <a:t>Low emittance gun</a:t>
            </a:r>
          </a:p>
        </p:txBody>
      </p:sp>
      <p:sp>
        <p:nvSpPr>
          <p:cNvPr id="49175" name="Line 38"/>
          <p:cNvSpPr>
            <a:spLocks noChangeShapeType="1"/>
          </p:cNvSpPr>
          <p:nvPr/>
        </p:nvSpPr>
        <p:spPr bwMode="auto">
          <a:xfrm flipH="1">
            <a:off x="3619500" y="5105400"/>
            <a:ext cx="6858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76" name="Text Box 39"/>
          <p:cNvSpPr txBox="1">
            <a:spLocks noChangeArrowheads="1"/>
          </p:cNvSpPr>
          <p:nvPr/>
        </p:nvSpPr>
        <p:spPr bwMode="auto">
          <a:xfrm>
            <a:off x="5524500" y="4076700"/>
            <a:ext cx="1077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Helvetica Neue"/>
              </a:rPr>
              <a:t>Positron source</a:t>
            </a:r>
          </a:p>
        </p:txBody>
      </p:sp>
      <p:sp>
        <p:nvSpPr>
          <p:cNvPr id="49177" name="Line 40"/>
          <p:cNvSpPr>
            <a:spLocks noChangeShapeType="1"/>
          </p:cNvSpPr>
          <p:nvPr/>
        </p:nvSpPr>
        <p:spPr bwMode="auto">
          <a:xfrm>
            <a:off x="5524500" y="4321175"/>
            <a:ext cx="11430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78" name="Text Box 41"/>
          <p:cNvSpPr txBox="1">
            <a:spLocks noChangeArrowheads="1"/>
          </p:cNvSpPr>
          <p:nvPr/>
        </p:nvSpPr>
        <p:spPr bwMode="auto">
          <a:xfrm>
            <a:off x="2476500" y="1524000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Helvetica Neue"/>
              </a:rPr>
              <a:t>New beam pipe</a:t>
            </a:r>
          </a:p>
          <a:p>
            <a:r>
              <a:rPr lang="en-US" altLang="ja-JP" sz="1000">
                <a:latin typeface="Helvetica Neue"/>
              </a:rPr>
              <a:t>&amp; bellows</a:t>
            </a:r>
          </a:p>
        </p:txBody>
      </p:sp>
      <p:sp>
        <p:nvSpPr>
          <p:cNvPr id="49179" name="Line 42"/>
          <p:cNvSpPr>
            <a:spLocks noChangeShapeType="1"/>
          </p:cNvSpPr>
          <p:nvPr/>
        </p:nvSpPr>
        <p:spPr bwMode="auto">
          <a:xfrm>
            <a:off x="2476500" y="1905000"/>
            <a:ext cx="9906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80" name="Text Box 43"/>
          <p:cNvSpPr txBox="1">
            <a:spLocks noChangeArrowheads="1"/>
          </p:cNvSpPr>
          <p:nvPr/>
        </p:nvSpPr>
        <p:spPr bwMode="auto">
          <a:xfrm>
            <a:off x="6329363" y="593725"/>
            <a:ext cx="566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Helvetica Neue"/>
              </a:rPr>
              <a:t>Belle II</a:t>
            </a:r>
          </a:p>
        </p:txBody>
      </p:sp>
      <p:sp>
        <p:nvSpPr>
          <p:cNvPr id="49181" name="Line 44"/>
          <p:cNvSpPr>
            <a:spLocks noChangeShapeType="1"/>
          </p:cNvSpPr>
          <p:nvPr/>
        </p:nvSpPr>
        <p:spPr bwMode="auto">
          <a:xfrm flipV="1">
            <a:off x="6210300" y="838200"/>
            <a:ext cx="7620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82" name="Text Box 45"/>
          <p:cNvSpPr txBox="1">
            <a:spLocks noChangeArrowheads="1"/>
          </p:cNvSpPr>
          <p:nvPr/>
        </p:nvSpPr>
        <p:spPr bwMode="auto">
          <a:xfrm>
            <a:off x="6591300" y="898525"/>
            <a:ext cx="59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Helvetica Neue"/>
              </a:rPr>
              <a:t>New IR</a:t>
            </a:r>
          </a:p>
        </p:txBody>
      </p:sp>
      <p:sp>
        <p:nvSpPr>
          <p:cNvPr id="49183" name="Line 46"/>
          <p:cNvSpPr>
            <a:spLocks noChangeShapeType="1"/>
          </p:cNvSpPr>
          <p:nvPr/>
        </p:nvSpPr>
        <p:spPr bwMode="auto">
          <a:xfrm flipV="1">
            <a:off x="6396038" y="1143000"/>
            <a:ext cx="7620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84" name="Line 47"/>
          <p:cNvSpPr>
            <a:spLocks noChangeShapeType="1"/>
          </p:cNvSpPr>
          <p:nvPr/>
        </p:nvSpPr>
        <p:spPr bwMode="auto">
          <a:xfrm flipH="1">
            <a:off x="2247900" y="990600"/>
            <a:ext cx="533400" cy="30480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85" name="Line 48"/>
          <p:cNvSpPr>
            <a:spLocks noChangeShapeType="1"/>
          </p:cNvSpPr>
          <p:nvPr/>
        </p:nvSpPr>
        <p:spPr bwMode="auto">
          <a:xfrm flipH="1" flipV="1">
            <a:off x="5067300" y="685800"/>
            <a:ext cx="457200" cy="7620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86" name="Line 49"/>
          <p:cNvSpPr>
            <a:spLocks noChangeShapeType="1"/>
          </p:cNvSpPr>
          <p:nvPr/>
        </p:nvSpPr>
        <p:spPr bwMode="auto">
          <a:xfrm flipH="1" flipV="1">
            <a:off x="6210300" y="1447800"/>
            <a:ext cx="381000" cy="22860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87" name="Line 50"/>
          <p:cNvSpPr>
            <a:spLocks noChangeShapeType="1"/>
          </p:cNvSpPr>
          <p:nvPr/>
        </p:nvSpPr>
        <p:spPr bwMode="auto">
          <a:xfrm flipH="1">
            <a:off x="6286500" y="2743200"/>
            <a:ext cx="533400" cy="304800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88" name="Line 51"/>
          <p:cNvSpPr>
            <a:spLocks noChangeShapeType="1"/>
          </p:cNvSpPr>
          <p:nvPr/>
        </p:nvSpPr>
        <p:spPr bwMode="auto">
          <a:xfrm>
            <a:off x="6591300" y="1219200"/>
            <a:ext cx="381000" cy="152400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9189" name="Picture 1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7788" y="47752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90" name="テキスト ボックス 46"/>
          <p:cNvSpPr txBox="1">
            <a:spLocks noChangeArrowheads="1"/>
          </p:cNvSpPr>
          <p:nvPr/>
        </p:nvSpPr>
        <p:spPr bwMode="auto">
          <a:xfrm>
            <a:off x="792163" y="5178425"/>
            <a:ext cx="1874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/>
              <a:t>TiN-coated beam pipe with antechambers</a:t>
            </a:r>
          </a:p>
        </p:txBody>
      </p:sp>
      <p:sp>
        <p:nvSpPr>
          <p:cNvPr id="49191" name="テキスト ボックス 48"/>
          <p:cNvSpPr txBox="1">
            <a:spLocks noChangeArrowheads="1"/>
          </p:cNvSpPr>
          <p:nvPr/>
        </p:nvSpPr>
        <p:spPr bwMode="auto">
          <a:xfrm>
            <a:off x="5529263" y="3267075"/>
            <a:ext cx="191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/>
              <a:t>Add / modify RF systems for higher beam current</a:t>
            </a:r>
          </a:p>
        </p:txBody>
      </p:sp>
      <p:sp>
        <p:nvSpPr>
          <p:cNvPr id="49192" name="テキスト ボックス 49"/>
          <p:cNvSpPr txBox="1">
            <a:spLocks noChangeArrowheads="1"/>
          </p:cNvSpPr>
          <p:nvPr/>
        </p:nvSpPr>
        <p:spPr bwMode="auto">
          <a:xfrm>
            <a:off x="5638800" y="4324350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/>
              <a:t>New positron target / capture section</a:t>
            </a:r>
          </a:p>
        </p:txBody>
      </p:sp>
      <p:sp>
        <p:nvSpPr>
          <p:cNvPr id="49193" name="テキスト ボックス 50"/>
          <p:cNvSpPr txBox="1">
            <a:spLocks noChangeArrowheads="1"/>
          </p:cNvSpPr>
          <p:nvPr/>
        </p:nvSpPr>
        <p:spPr bwMode="auto">
          <a:xfrm>
            <a:off x="7240588" y="1066800"/>
            <a:ext cx="1836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/>
              <a:t>New superconducting /permanent final focusing quads near the IP</a:t>
            </a:r>
          </a:p>
        </p:txBody>
      </p:sp>
      <p:sp>
        <p:nvSpPr>
          <p:cNvPr id="49194" name="テキスト ボックス 51"/>
          <p:cNvSpPr txBox="1">
            <a:spLocks noChangeArrowheads="1"/>
          </p:cNvSpPr>
          <p:nvPr/>
        </p:nvSpPr>
        <p:spPr bwMode="auto">
          <a:xfrm>
            <a:off x="3536950" y="5334000"/>
            <a:ext cx="177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/>
              <a:t>Low emittance electrons to inject</a:t>
            </a:r>
          </a:p>
        </p:txBody>
      </p:sp>
      <p:sp>
        <p:nvSpPr>
          <p:cNvPr id="49195" name="テキスト ボックス 52"/>
          <p:cNvSpPr txBox="1">
            <a:spLocks noChangeArrowheads="1"/>
          </p:cNvSpPr>
          <p:nvPr/>
        </p:nvSpPr>
        <p:spPr bwMode="auto">
          <a:xfrm>
            <a:off x="2708275" y="3789363"/>
            <a:ext cx="1771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/>
              <a:t>Low emittance positrons to inject</a:t>
            </a:r>
          </a:p>
        </p:txBody>
      </p:sp>
      <p:sp>
        <p:nvSpPr>
          <p:cNvPr id="52" name="TextBox 139"/>
          <p:cNvSpPr txBox="1"/>
          <p:nvPr/>
        </p:nvSpPr>
        <p:spPr>
          <a:xfrm>
            <a:off x="3851275" y="5876925"/>
            <a:ext cx="25479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l-SI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L=8·10</a:t>
            </a:r>
            <a:r>
              <a:rPr kumimoji="0" lang="sl-SI" b="1" kern="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kumimoji="0" lang="sl-SI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kumimoji="0" lang="sl-SI" b="1" kern="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kumimoji="0" lang="sl-SI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kumimoji="0" lang="sl-SI" b="1" kern="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</a:p>
        </p:txBody>
      </p:sp>
      <p:sp>
        <p:nvSpPr>
          <p:cNvPr id="54" name="テキスト ボックス 47"/>
          <p:cNvSpPr txBox="1">
            <a:spLocks noChangeArrowheads="1"/>
          </p:cNvSpPr>
          <p:nvPr/>
        </p:nvSpPr>
        <p:spPr bwMode="auto">
          <a:xfrm>
            <a:off x="38100" y="4308475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n-lt"/>
                <a:ea typeface="+mn-ea"/>
              </a:rPr>
              <a:t>Redesign the lattices of HER &amp; LER to squeeze the emittance </a:t>
            </a:r>
          </a:p>
        </p:txBody>
      </p:sp>
      <p:sp>
        <p:nvSpPr>
          <p:cNvPr id="55" name="テキスト ボックス 45"/>
          <p:cNvSpPr txBox="1">
            <a:spLocks noChangeArrowheads="1"/>
          </p:cNvSpPr>
          <p:nvPr/>
        </p:nvSpPr>
        <p:spPr bwMode="auto">
          <a:xfrm>
            <a:off x="-20638" y="2443163"/>
            <a:ext cx="1766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n-lt"/>
                <a:ea typeface="+mn-ea"/>
              </a:rPr>
              <a:t>Replace short  dipoles with longer ones (LER)</a:t>
            </a:r>
          </a:p>
        </p:txBody>
      </p:sp>
      <p:grpSp>
        <p:nvGrpSpPr>
          <p:cNvPr id="4" name="図形グループ 71"/>
          <p:cNvGrpSpPr>
            <a:grpSpLocks/>
          </p:cNvGrpSpPr>
          <p:nvPr/>
        </p:nvGrpSpPr>
        <p:grpSpPr bwMode="auto">
          <a:xfrm>
            <a:off x="184150" y="2943225"/>
            <a:ext cx="2405063" cy="1273175"/>
            <a:chOff x="184906" y="2927590"/>
            <a:chExt cx="2404238" cy="1272404"/>
          </a:xfrm>
        </p:grpSpPr>
        <p:pic>
          <p:nvPicPr>
            <p:cNvPr id="49201" name="図 67"/>
            <p:cNvPicPr>
              <a:picLocks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4906" y="3666554"/>
              <a:ext cx="2404238" cy="53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02" name="図 68"/>
            <p:cNvPicPr>
              <a:picLocks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1208" y="2927590"/>
              <a:ext cx="2362164" cy="5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下矢印 58"/>
            <p:cNvSpPr/>
            <p:nvPr/>
          </p:nvSpPr>
          <p:spPr>
            <a:xfrm>
              <a:off x="1211667" y="3443216"/>
              <a:ext cx="365000" cy="217355"/>
            </a:xfrm>
            <a:prstGeom prst="downArrow">
              <a:avLst/>
            </a:prstGeom>
            <a:solidFill>
              <a:srgbClr val="CCFF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49200" name="図 4" descr="c1_new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3213" y="1384300"/>
            <a:ext cx="121126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61898"/>
              </p:ext>
            </p:extLst>
          </p:nvPr>
        </p:nvGraphicFramePr>
        <p:xfrm>
          <a:off x="323528" y="988213"/>
          <a:ext cx="8316416" cy="5969434"/>
        </p:xfrm>
        <a:graphic>
          <a:graphicData uri="http://schemas.openxmlformats.org/drawingml/2006/table">
            <a:tbl>
              <a:tblPr/>
              <a:tblGrid>
                <a:gridCol w="2392012"/>
                <a:gridCol w="876921"/>
                <a:gridCol w="1065957"/>
                <a:gridCol w="950465"/>
                <a:gridCol w="1208169"/>
                <a:gridCol w="987400"/>
                <a:gridCol w="835492"/>
              </a:tblGrid>
              <a:tr h="396201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parameters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KEKB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(@record)</a:t>
                      </a:r>
                      <a:endParaRPr kumimoji="0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Marker Felt" pitchFamily="-110" charset="0"/>
                        <a:ea typeface="ＭＳ Ｐゴシック" pitchFamily="50" charset="-128"/>
                        <a:sym typeface="Marker Felt" pitchFamily="-110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SuperKEKB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units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1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LER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HER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LER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HER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Beam energy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E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b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3.5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7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rker Felt" pitchFamily="-110" charset="0"/>
                        <a:ea typeface="ＭＳ Ｐゴシック" pitchFamily="50" charset="-128"/>
                        <a:sym typeface="Marker Felt" pitchFamily="-110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GeV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Half crossing angle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φ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11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41.5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mrad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# of Bunches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N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1584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2500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rker Felt" pitchFamily="-110" charset="0"/>
                        <a:ea typeface="ＭＳ Ｐゴシック" pitchFamily="50" charset="-128"/>
                        <a:sym typeface="Marker Felt" pitchFamily="-110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Emittance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 Horizontal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ε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x</a:t>
                      </a:r>
                      <a:endParaRPr kumimoji="0" lang="en-US" altLang="ja-JP" sz="20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rker Felt" pitchFamily="-110" charset="0"/>
                        <a:ea typeface="ＭＳ Ｐゴシック" pitchFamily="50" charset="-128"/>
                        <a:sym typeface="Marker Felt" pitchFamily="-110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24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3.2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4.6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nm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Emittance ratio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50" charset="-128"/>
                          <a:sym typeface="Constantia" pitchFamily="18" charset="0"/>
                        </a:rPr>
                        <a:t>κ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0.88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0.66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0.27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0.28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%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Beta functions at IP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β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x</a:t>
                      </a:r>
                      <a:r>
                        <a:rPr kumimoji="0" lang="en-US" altLang="ja-JP" sz="20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*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/</a:t>
                      </a: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β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y</a:t>
                      </a:r>
                      <a:r>
                        <a:rPr kumimoji="0" lang="en-US" altLang="ja-JP" sz="20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*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1200/5.9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32/0.27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25/0.30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mm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Beam currents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I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b</a:t>
                      </a:r>
                      <a:endParaRPr kumimoji="0" lang="en-US" altLang="ja-JP" sz="20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rker Felt" pitchFamily="-110" charset="0"/>
                        <a:ea typeface="ＭＳ Ｐゴシック" pitchFamily="50" charset="-128"/>
                        <a:sym typeface="Marker Felt" pitchFamily="-110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1.64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1.19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3.6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2.6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A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beam-beam </a:t>
                      </a:r>
                      <a:r>
                        <a:rPr kumimoji="0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param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.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ξ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0.129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0.090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0.0881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0.0807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rker Felt" pitchFamily="-110" charset="0"/>
                        <a:ea typeface="ＭＳ Ｐゴシック" pitchFamily="50" charset="-128"/>
                        <a:sym typeface="Marker Felt" pitchFamily="-110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Bunch Length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36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sym typeface="Marker Felt" pitchFamily="-110" charset="0"/>
                        </a:rPr>
                        <a:t>s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z</a:t>
                      </a:r>
                      <a:endParaRPr kumimoji="0" lang="en-US" altLang="ja-JP" sz="2000" b="0" i="0" u="none" strike="noStrike" cap="none" normalizeH="0" baseline="-6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50" charset="-128"/>
                        <a:sym typeface="Marker Felt" pitchFamily="-110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6.0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6.0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6.0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5.0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mm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Horizontal Beam Size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36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sym typeface="Marker Felt" pitchFamily="-110" charset="0"/>
                        </a:rPr>
                        <a:t>s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x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sym typeface="Marker Felt" pitchFamily="-110" charset="0"/>
                        </a:rPr>
                        <a:t>*</a:t>
                      </a:r>
                      <a:endParaRPr kumimoji="0" lang="en-US" altLang="ja-JP" sz="20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50" charset="-128"/>
                        <a:sym typeface="Marker Felt" pitchFamily="-110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150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150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11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um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Vertical Beam Size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36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sym typeface="Marker Felt" pitchFamily="-110" charset="0"/>
                        </a:rPr>
                        <a:t>s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y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sym typeface="Marker Felt" pitchFamily="-110" charset="0"/>
                        </a:rPr>
                        <a:t>*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0.94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0.048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0.059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um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Luminosity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L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2.1 x 10</a:t>
                      </a:r>
                      <a:r>
                        <a:rPr kumimoji="0" lang="en-US" altLang="ja-JP" sz="20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34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8 x 10</a:t>
                      </a:r>
                      <a:r>
                        <a:rPr kumimoji="0" lang="en-US" altLang="ja-JP" sz="2000" b="1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35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cm</a:t>
                      </a:r>
                      <a:r>
                        <a:rPr kumimoji="0" lang="en-US" altLang="ja-JP" sz="18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-2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s</a:t>
                      </a:r>
                      <a:r>
                        <a:rPr kumimoji="0" lang="en-US" altLang="ja-JP" sz="18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-110" charset="0"/>
                          <a:ea typeface="ＭＳ Ｐゴシック" pitchFamily="50" charset="-128"/>
                          <a:sym typeface="Marker Felt" pitchFamily="-110" charset="0"/>
                        </a:rPr>
                        <a:t>-1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5616116" y="980728"/>
            <a:ext cx="2160240" cy="5580000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Machine parameters</a:t>
            </a:r>
            <a:endParaRPr kumimoji="1" lang="ja-JP" altLang="en-US" dirty="0"/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9" y="338573"/>
            <a:ext cx="1152251" cy="5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6277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2048" y="152400"/>
            <a:ext cx="7772400" cy="882650"/>
          </a:xfrm>
        </p:spPr>
        <p:txBody>
          <a:bodyPr/>
          <a:lstStyle/>
          <a:p>
            <a:r>
              <a:rPr lang="en-US" altLang="ja-JP" dirty="0" err="1" smtClean="0"/>
              <a:t>SuperKEKB</a:t>
            </a:r>
            <a:r>
              <a:rPr lang="en-US" altLang="ja-JP" dirty="0" smtClean="0"/>
              <a:t> </a:t>
            </a:r>
            <a:r>
              <a:rPr lang="en-US" altLang="ja-JP" dirty="0" smtClean="0"/>
              <a:t>construction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38" y="1223040"/>
            <a:ext cx="40608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900370" y="126876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wiggler magnets</a:t>
            </a:r>
            <a:endParaRPr kumimoji="1" lang="ja-JP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11" y="3873076"/>
            <a:ext cx="34845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723665" y="3804266"/>
            <a:ext cx="325441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RF System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(added/modified)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 descr="DSCN21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55" y="4221088"/>
            <a:ext cx="28416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2339752" y="4283804"/>
            <a:ext cx="2929007" cy="369332"/>
          </a:xfrm>
          <a:prstGeom prst="rect">
            <a:avLst/>
          </a:prstGeom>
          <a:solidFill>
            <a:srgbClr val="FFD685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ja-JP" sz="18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50" charset="-128"/>
              </a:rPr>
              <a:t>Damping ring tunnel: built! </a:t>
            </a:r>
            <a:endParaRPr kumimoji="1" lang="ja-JP" altLang="en-US" sz="18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081" y="1082196"/>
            <a:ext cx="3821509" cy="28661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7524" y="1052736"/>
            <a:ext cx="240341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Vacuum/Beam pipe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/>
          <a:srcRect l="3017" t="10106"/>
          <a:stretch/>
        </p:blipFill>
        <p:spPr>
          <a:xfrm>
            <a:off x="54570" y="4725144"/>
            <a:ext cx="2357190" cy="1635523"/>
          </a:xfrm>
          <a:prstGeom prst="rect">
            <a:avLst/>
          </a:prstGeom>
        </p:spPr>
      </p:pic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246173" y="4325114"/>
            <a:ext cx="1620957" cy="369332"/>
          </a:xfrm>
          <a:prstGeom prst="rect">
            <a:avLst/>
          </a:prstGeom>
          <a:solidFill>
            <a:srgbClr val="FFD685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50" charset="-128"/>
              </a:rPr>
              <a:t>Linac</a:t>
            </a:r>
            <a:r>
              <a:rPr lang="en-US" altLang="ja-JP" sz="18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50" charset="-128"/>
              </a:rPr>
              <a:t> RF gun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50" charset="-128"/>
              </a:rPr>
              <a:t> </a:t>
            </a:r>
            <a:endParaRPr kumimoji="1" lang="ja-JP" altLang="en-US" sz="18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83668" y="6376230"/>
            <a:ext cx="6163867" cy="400110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~All components needed for commissioning installed</a:t>
            </a:r>
            <a:endParaRPr kumimoji="1" lang="ja-JP" alt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9" y="338573"/>
            <a:ext cx="1152251" cy="5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680996" y="458112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(buried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now)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56993" y="1556792"/>
            <a:ext cx="1711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 Installation 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~completed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 Alignment &amp; 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-on test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6543" y="1448780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1" lang="en-US" altLang="ja-JP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Installartion</a:t>
            </a:r>
            <a:r>
              <a:rPr kumimoji="1" lang="en-US" altLang="ja-JP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~completed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NEG activation</a:t>
            </a:r>
          </a:p>
          <a:p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ngoing</a:t>
            </a:r>
            <a:endParaRPr kumimoji="1" lang="ja-JP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96077" y="1052736"/>
            <a:ext cx="196399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agnet System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07737" y="576926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254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926455" y="1052736"/>
            <a:ext cx="7139285" cy="531651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lIns="64291" tIns="32146" rIns="64291" bIns="32146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6" name="Picture 3" descr="0000002a.projlum(2)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84" t="9306" r="6963" b="19294"/>
          <a:stretch/>
        </p:blipFill>
        <p:spPr>
          <a:xfrm>
            <a:off x="1183729" y="1164235"/>
            <a:ext cx="6624736" cy="48965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Luminosity </a:t>
            </a:r>
            <a:r>
              <a:rPr kumimoji="1" lang="en-US" altLang="ja-JP" dirty="0" smtClean="0"/>
              <a:t>projection</a:t>
            </a:r>
            <a:endParaRPr kumimoji="1" lang="ja-JP" altLang="en-US"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2959076" y="1694867"/>
            <a:ext cx="2713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Hoefler Text" charset="0"/>
              </a:rPr>
              <a:t>Goal of Belle II/SuperKEKB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089547" y="2064336"/>
            <a:ext cx="5416972" cy="0"/>
          </a:xfrm>
          <a:prstGeom prst="line">
            <a:avLst/>
          </a:prstGeom>
          <a:noFill/>
          <a:ln w="50800" cap="flat">
            <a:solidFill>
              <a:srgbClr val="E6578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6154787" y="3562123"/>
            <a:ext cx="1189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sz="1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9 months/year</a:t>
            </a:r>
          </a:p>
          <a:p>
            <a:pPr>
              <a:defRPr/>
            </a:pPr>
            <a:r>
              <a:rPr lang="en-US" altLang="ja-JP" sz="1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20 days/month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195736" y="4237928"/>
            <a:ext cx="3005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sz="1700" b="1" dirty="0">
                <a:solidFill>
                  <a:srgbClr val="002D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Commissioning starts</a:t>
            </a:r>
          </a:p>
          <a:p>
            <a:pPr>
              <a:defRPr/>
            </a:pPr>
            <a:r>
              <a:rPr lang="en-US" altLang="ja-JP" sz="1700" b="1" dirty="0">
                <a:solidFill>
                  <a:srgbClr val="002D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e</a:t>
            </a:r>
            <a:r>
              <a:rPr lang="en-US" altLang="ja-JP" sz="1700" b="1" dirty="0" smtClean="0">
                <a:solidFill>
                  <a:srgbClr val="002D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arly 2016. Full Physics 2018</a:t>
            </a:r>
            <a:endParaRPr lang="en-US" altLang="ja-JP" sz="1700" b="1" dirty="0">
              <a:solidFill>
                <a:srgbClr val="002D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79712" y="5412708"/>
            <a:ext cx="648072" cy="1103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ja-JP" altLang="en-US"/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 rot="-5400000">
            <a:off x="599728" y="2429966"/>
            <a:ext cx="18210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Integrated luminosity </a:t>
            </a:r>
          </a:p>
          <a:p>
            <a:pPr>
              <a:defRPr/>
            </a:pP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(ab</a:t>
            </a:r>
            <a:r>
              <a:rPr lang="en-US" altLang="ja-JP" sz="1400" b="1" baseline="32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-1</a:t>
            </a: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)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 rot="-5400000">
            <a:off x="832793" y="4842098"/>
            <a:ext cx="13593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Peak luminosity </a:t>
            </a:r>
          </a:p>
          <a:p>
            <a:pPr>
              <a:defRPr/>
            </a:pPr>
            <a:r>
              <a:rPr lang="en-US" altLang="ja-JP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(cm</a:t>
            </a:r>
            <a:r>
              <a:rPr lang="en-US" altLang="ja-JP" sz="1400" b="1" baseline="3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-2</a:t>
            </a:r>
            <a:r>
              <a:rPr lang="en-US" altLang="ja-JP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s</a:t>
            </a:r>
            <a:r>
              <a:rPr lang="en-US" altLang="ja-JP" sz="1400" b="1" baseline="3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-1</a:t>
            </a:r>
            <a:r>
              <a:rPr lang="en-US" altLang="ja-JP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)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3812977" y="5939698"/>
            <a:ext cx="14619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Calendar Year</a:t>
            </a:r>
          </a:p>
        </p:txBody>
      </p:sp>
      <p:pic>
        <p:nvPicPr>
          <p:cNvPr id="15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9" y="338573"/>
            <a:ext cx="1152251" cy="5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/>
          <p:nvPr/>
        </p:nvSpPr>
        <p:spPr>
          <a:xfrm>
            <a:off x="2263842" y="2339834"/>
            <a:ext cx="274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en-US" sz="2000" i="1" u="sng" dirty="0">
                <a:solidFill>
                  <a:prstClr val="black"/>
                </a:solidFill>
              </a:rPr>
              <a:t>A</a:t>
            </a:r>
            <a:r>
              <a:rPr kumimoji="0" lang="en-US" sz="2000" i="1" u="sng" dirty="0" smtClean="0">
                <a:solidFill>
                  <a:prstClr val="black"/>
                </a:solidFill>
              </a:rPr>
              <a:t>ssumes full operation </a:t>
            </a:r>
          </a:p>
          <a:p>
            <a:pPr defTabSz="457200"/>
            <a:r>
              <a:rPr kumimoji="0" lang="en-US" sz="2000" i="1" u="sng" dirty="0" smtClean="0">
                <a:solidFill>
                  <a:prstClr val="black"/>
                </a:solidFill>
              </a:rPr>
              <a:t>funding profile</a:t>
            </a:r>
            <a:r>
              <a:rPr kumimoji="0" lang="en-US" i="1" u="sng" dirty="0" smtClean="0">
                <a:solidFill>
                  <a:prstClr val="black"/>
                </a:solidFill>
              </a:rPr>
              <a:t>.</a:t>
            </a:r>
            <a:endParaRPr kumimoji="0" lang="en-US" i="1" u="sng" dirty="0">
              <a:solidFill>
                <a:prstClr val="black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5411357" y="4869160"/>
            <a:ext cx="268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en-US" i="1" u="sng" dirty="0" smtClean="0">
                <a:solidFill>
                  <a:prstClr val="black"/>
                </a:solidFill>
              </a:rPr>
              <a:t>Assumes KEKB Luminosity learning curve  x </a:t>
            </a:r>
            <a:r>
              <a:rPr kumimoji="0" lang="en-US" i="1" u="sng" dirty="0">
                <a:solidFill>
                  <a:prstClr val="black"/>
                </a:solidFill>
              </a:rPr>
              <a:t>8</a:t>
            </a:r>
            <a:r>
              <a:rPr kumimoji="0" lang="en-US" i="1" u="sng" dirty="0" smtClean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24607" y="4957814"/>
            <a:ext cx="67518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Shut-</a:t>
            </a:r>
          </a:p>
          <a:p>
            <a:pPr>
              <a:lnSpc>
                <a:spcPts val="1400"/>
              </a:lnSpc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14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7888" y="152400"/>
            <a:ext cx="6406480" cy="882650"/>
          </a:xfrm>
        </p:spPr>
        <p:txBody>
          <a:bodyPr/>
          <a:lstStyle/>
          <a:p>
            <a:r>
              <a:rPr kumimoji="1" lang="en-US" altLang="ja-JP" dirty="0" smtClean="0"/>
              <a:t>Detector </a:t>
            </a:r>
            <a:r>
              <a:rPr lang="en-US" altLang="ja-JP" dirty="0"/>
              <a:t>u</a:t>
            </a:r>
            <a:r>
              <a:rPr kumimoji="1" lang="en-US" altLang="ja-JP" dirty="0" smtClean="0"/>
              <a:t>pgrade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" y="1052736"/>
            <a:ext cx="7154247" cy="48165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263" y="4470338"/>
            <a:ext cx="2458249" cy="187522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15616" y="5643245"/>
            <a:ext cx="2200417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</a:p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7616"/>
            <a:ext cx="94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pict00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/>
          <a:stretch/>
        </p:blipFill>
        <p:spPr>
          <a:xfrm>
            <a:off x="7007190" y="1206902"/>
            <a:ext cx="2041471" cy="14517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723" y="2838716"/>
            <a:ext cx="2015057" cy="15148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044161" y="1188946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BKLM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44161" y="2853421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KLM</a:t>
            </a:r>
            <a:endParaRPr kumimoji="1" lang="ja-JP" alt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09695" y="4484932"/>
            <a:ext cx="2223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altLang="ja-JP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Module 08  now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070" y="5157191"/>
            <a:ext cx="2168814" cy="163045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681128" y="630555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endParaRPr kumimoji="1" lang="ja-JP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040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7" y="1112437"/>
            <a:ext cx="5688123" cy="18849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7788" y="152400"/>
            <a:ext cx="8026660" cy="882650"/>
          </a:xfrm>
        </p:spPr>
        <p:txBody>
          <a:bodyPr/>
          <a:lstStyle/>
          <a:p>
            <a:r>
              <a:rPr kumimoji="1" lang="en-US" altLang="ja-JP" dirty="0" smtClean="0"/>
              <a:t>Comparison of </a:t>
            </a:r>
            <a:r>
              <a:rPr kumimoji="1" lang="en-US" altLang="ja-JP" dirty="0" err="1" smtClean="0"/>
              <a:t>LHCb</a:t>
            </a:r>
            <a:r>
              <a:rPr lang="en-US" altLang="ja-JP" dirty="0"/>
              <a:t> </a:t>
            </a:r>
            <a:r>
              <a:rPr lang="en-US" altLang="ja-JP" dirty="0" smtClean="0"/>
              <a:t>&amp; </a:t>
            </a:r>
            <a:r>
              <a:rPr kumimoji="1" lang="en-US" altLang="ja-JP" dirty="0" smtClean="0"/>
              <a:t>Belle II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6449" y="5991176"/>
            <a:ext cx="427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B2TiP (Belle </a:t>
            </a:r>
            <a:r>
              <a:rPr kumimoji="1" lang="en-US" altLang="ja-JP" dirty="0" smtClean="0"/>
              <a:t>II Theory </a:t>
            </a:r>
            <a:r>
              <a:rPr kumimoji="1" lang="en-US" altLang="ja-JP" dirty="0" smtClean="0"/>
              <a:t>interface </a:t>
            </a:r>
            <a:r>
              <a:rPr lang="en-US" altLang="ja-JP" dirty="0" smtClean="0"/>
              <a:t>Platform)</a:t>
            </a:r>
            <a:endParaRPr kumimoji="1" lang="en-US" altLang="ja-JP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195505" y="2765871"/>
            <a:ext cx="2804987" cy="1906730"/>
            <a:chOff x="464259" y="1194918"/>
            <a:chExt cx="2804987" cy="190673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59" y="1194918"/>
              <a:ext cx="2804987" cy="190673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439530" y="1661488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Symbol" panose="05050102010706020507" pitchFamily="18" charset="2"/>
                </a:rPr>
                <a:t>f</a:t>
              </a:r>
              <a:r>
                <a:rPr kumimoji="1" lang="en-US" altLang="ja-JP" sz="2000" baseline="-25000" dirty="0" smtClean="0"/>
                <a:t>3</a:t>
              </a:r>
              <a:endParaRPr kumimoji="1" lang="ja-JP" altLang="en-US" sz="2000" baseline="-2500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835696" y="134076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y</a:t>
            </a:r>
            <a:r>
              <a:rPr kumimoji="1" lang="en-US" altLang="ja-JP" dirty="0" err="1" smtClean="0"/>
              <a:t>Ks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CPV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26200" y="136748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f</a:t>
            </a:r>
            <a:r>
              <a:rPr kumimoji="1" lang="en-US" altLang="ja-JP" dirty="0" err="1" smtClean="0"/>
              <a:t>Ks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CPV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182994" y="4607646"/>
            <a:ext cx="2817498" cy="1958690"/>
            <a:chOff x="6228978" y="2946474"/>
            <a:chExt cx="2817498" cy="195869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8978" y="2946474"/>
              <a:ext cx="2817498" cy="1958690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7762346" y="3388008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Symbol" panose="05050102010706020507" pitchFamily="18" charset="2"/>
                </a:rPr>
                <a:t>p</a:t>
              </a:r>
              <a:r>
                <a:rPr kumimoji="1" lang="en-US" altLang="ja-JP" baseline="30000" dirty="0" err="1" smtClean="0">
                  <a:latin typeface="Symbol" panose="05050102010706020507" pitchFamily="18" charset="2"/>
                </a:rPr>
                <a:t>+</a:t>
              </a:r>
              <a:r>
                <a:rPr kumimoji="1" lang="en-US" altLang="ja-JP" dirty="0" err="1" smtClean="0">
                  <a:latin typeface="Symbol" panose="05050102010706020507" pitchFamily="18" charset="2"/>
                </a:rPr>
                <a:t>p</a:t>
              </a:r>
              <a:r>
                <a:rPr kumimoji="1" lang="en-US" altLang="ja-JP" baseline="30000" dirty="0" smtClean="0">
                  <a:latin typeface="Symbol" panose="05050102010706020507" pitchFamily="18" charset="2"/>
                </a:rPr>
                <a:t>-</a:t>
              </a:r>
              <a:r>
                <a:rPr kumimoji="1" lang="en-US" altLang="ja-JP" dirty="0" smtClean="0"/>
                <a:t> </a:t>
              </a:r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CPV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350083" y="1117262"/>
            <a:ext cx="2650409" cy="1807682"/>
            <a:chOff x="6369632" y="4833156"/>
            <a:chExt cx="2650409" cy="1807682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9632" y="4833156"/>
              <a:ext cx="2561068" cy="1807682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762346" y="5147900"/>
              <a:ext cx="1257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ja-JP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CP</a:t>
              </a:r>
              <a:r>
                <a:rPr kumimoji="1" lang="en-US" altLang="ja-JP" dirty="0" smtClean="0">
                  <a:latin typeface="Symbol" panose="05050102010706020507" pitchFamily="18" charset="2"/>
                </a:rPr>
                <a:t>(</a:t>
              </a:r>
              <a:r>
                <a:rPr kumimoji="1" lang="en-US" altLang="ja-JP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kumimoji="1" lang="en-US" altLang="ja-JP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1" lang="en-US" altLang="ja-JP" dirty="0" err="1" smtClean="0">
                  <a:latin typeface="Symbol" panose="05050102010706020507" pitchFamily="18" charset="2"/>
                </a:rPr>
                <a:t>p</a:t>
              </a:r>
              <a:r>
                <a:rPr kumimoji="1" lang="en-US" altLang="ja-JP" baseline="30000" dirty="0" smtClean="0">
                  <a:latin typeface="Symbol" panose="05050102010706020507" pitchFamily="18" charset="2"/>
                </a:rPr>
                <a:t>+</a:t>
              </a:r>
              <a:r>
                <a:rPr kumimoji="1" lang="en-US" altLang="ja-JP" dirty="0" smtClean="0"/>
                <a:t> )</a:t>
              </a:r>
              <a:endParaRPr kumimoji="1" lang="ja-JP" altLang="en-US" baseline="-25000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3911295" y="295165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(Some examples)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36449" y="4712947"/>
            <a:ext cx="4783623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ja-JP" alt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omplementary</a:t>
            </a:r>
            <a:endParaRPr kumimoji="1" lang="en-US" altLang="ja-JP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there are modes u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nique to  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II !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7773" y="3128547"/>
            <a:ext cx="5391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endParaRPr lang="en-US" altLang="ja-JP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Belle ~ </a:t>
            </a:r>
            <a:r>
              <a:rPr kumimoji="1" lang="en-US" altLang="ja-JP" sz="20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kumimoji="1" lang="en-US" altLang="ja-JP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ja-JP" sz="2000" dirty="0">
                <a:solidFill>
                  <a:srgbClr val="006600"/>
                </a:solidFill>
                <a:cs typeface="Times New Roman"/>
                <a:sym typeface="Wingdings"/>
              </a:rPr>
              <a:t> </a:t>
            </a:r>
            <a:r>
              <a:rPr kumimoji="1" lang="en-US" altLang="ja-JP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II better stat. precision</a:t>
            </a:r>
          </a:p>
          <a:p>
            <a:r>
              <a:rPr lang="en-US" altLang="ja-JP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0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altLang="ja-JP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better </a:t>
            </a:r>
            <a:r>
              <a:rPr lang="de-DE" altLang="ja-JP" sz="2000" dirty="0" smtClean="0">
                <a:solidFill>
                  <a:srgbClr val="006600"/>
                </a:solidFill>
                <a:cs typeface="Times New Roman"/>
                <a:sym typeface="Wingdings"/>
              </a:rPr>
              <a:t> </a:t>
            </a:r>
            <a:r>
              <a:rPr lang="en-US" altLang="ja-JP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II will catch up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4168030"/>
            <a:ext cx="6022803" cy="40011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measurements: Systematics are </a:t>
            </a:r>
            <a:r>
              <a:rPr lang="en-US" altLang="ja-JP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key!</a:t>
            </a:r>
            <a:endParaRPr kumimoji="1" lang="ja-JP" altLang="en-US" sz="20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919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LHCb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upgrade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968" y="1340768"/>
            <a:ext cx="2639520" cy="26839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14978"/>
          <a:stretch/>
        </p:blipFill>
        <p:spPr bwMode="auto">
          <a:xfrm>
            <a:off x="107504" y="1035050"/>
            <a:ext cx="6131611" cy="40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130491" y="1052736"/>
            <a:ext cx="403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Flavor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xperiment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LHC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294" y="5069113"/>
            <a:ext cx="784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-arm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spectrometer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(covers 40% of b cross section)</a:t>
            </a:r>
          </a:p>
          <a:p>
            <a:r>
              <a:rPr lang="en-US" altLang="ja-JP" sz="2000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kumimoji="1" lang="en-US" altLang="ja-JP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 75 </a:t>
            </a:r>
            <a:r>
              <a:rPr lang="en-US" altLang="ja-JP" sz="20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kumimoji="1"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1"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acceptance (~proportional to  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)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x</a:t>
            </a:r>
            <a:r>
              <a:rPr lang="en-US" altLang="ja-JP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6372200" y="5452640"/>
            <a:ext cx="314400" cy="208608"/>
            <a:chOff x="3143" y="3120"/>
            <a:chExt cx="409" cy="294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554294" y="5848670"/>
            <a:ext cx="7571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Successful results on B,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charm (HF incl. hadron phys.)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91714" y="37838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37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LHCb</a:t>
            </a:r>
            <a:r>
              <a:rPr lang="en-US" altLang="ja-JP" dirty="0"/>
              <a:t> </a:t>
            </a:r>
            <a:r>
              <a:rPr lang="en-US" altLang="ja-JP" dirty="0" smtClean="0"/>
              <a:t>upgrade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1795" y="1124744"/>
            <a:ext cx="3311529" cy="32453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28184" y="2219236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>
                <a:solidFill>
                  <a:srgbClr val="000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</a:t>
            </a:r>
            <a:r>
              <a:rPr lang="en-US" altLang="ja-JP" sz="2000" b="1" dirty="0">
                <a:solidFill>
                  <a:srgbClr val="000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leveling</a:t>
            </a:r>
            <a:endParaRPr lang="ja-JP" altLang="en-US" sz="2000" b="1" dirty="0">
              <a:solidFill>
                <a:srgbClr val="000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59532" y="5068744"/>
            <a:ext cx="8274438" cy="1249748"/>
            <a:chOff x="284021" y="1747204"/>
            <a:chExt cx="8274438" cy="124974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/>
            <a:srcRect l="9660"/>
            <a:stretch/>
          </p:blipFill>
          <p:spPr>
            <a:xfrm>
              <a:off x="284021" y="1747204"/>
              <a:ext cx="6446619" cy="1171579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232" y="1825373"/>
              <a:ext cx="1898227" cy="1171579"/>
            </a:xfrm>
            <a:prstGeom prst="rect">
              <a:avLst/>
            </a:prstGeom>
          </p:spPr>
        </p:pic>
      </p:grpSp>
      <p:sp>
        <p:nvSpPr>
          <p:cNvPr id="6" name="テキスト ボックス 5"/>
          <p:cNvSpPr txBox="1"/>
          <p:nvPr/>
        </p:nvSpPr>
        <p:spPr>
          <a:xfrm>
            <a:off x="1835696" y="481885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Collect 5-8/fb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66844" y="4759132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Collect ~15/fb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0494" y="48238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/fb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39194" y="4793086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endParaRPr kumimoji="1" lang="ja-JP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9532" y="1229851"/>
            <a:ext cx="4877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Luminosity is not limited by Acc.</a:t>
            </a:r>
          </a:p>
          <a:p>
            <a:r>
              <a:rPr lang="en-US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Detector upgrade </a:t>
            </a:r>
            <a:r>
              <a:rPr lang="de-DE" altLang="ja-JP" sz="2400" dirty="0">
                <a:solidFill>
                  <a:srgbClr val="C00000"/>
                </a:solidFill>
                <a:cs typeface="Times New Roman"/>
                <a:sym typeface="Wingdings"/>
              </a:rPr>
              <a:t></a:t>
            </a:r>
            <a:r>
              <a:rPr lang="en-US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</a:t>
            </a:r>
            <a:r>
              <a:rPr lang="en-US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up</a:t>
            </a:r>
            <a:endParaRPr kumimoji="1" lang="ja-JP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532" y="2132856"/>
            <a:ext cx="48702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1MHz </a:t>
            </a:r>
            <a:r>
              <a:rPr lang="de-DE" altLang="ja-JP" sz="2400" dirty="0">
                <a:solidFill>
                  <a:srgbClr val="0000CC"/>
                </a:solidFill>
                <a:cs typeface="Times New Roman"/>
                <a:sym typeface="Wingdings"/>
              </a:rPr>
              <a:t> 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40MHz readout </a:t>
            </a:r>
          </a:p>
          <a:p>
            <a:r>
              <a:rPr lang="en-US" altLang="ja-JP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fully software-based trigger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ja-JP" sz="2400" dirty="0">
                <a:cs typeface="Times New Roman"/>
                <a:sym typeface="Wingdings"/>
              </a:rPr>
              <a:t>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 all FE electronics and</a:t>
            </a:r>
          </a:p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new computer farm</a:t>
            </a: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Sub-detectors upgrade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silicon detectors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1540" y="4329100"/>
            <a:ext cx="4982454" cy="46166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4x10</a:t>
            </a:r>
            <a:r>
              <a:rPr kumimoji="1" lang="en-US" altLang="ja-JP" sz="2400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(2xdesign) </a:t>
            </a:r>
            <a:r>
              <a:rPr lang="de-DE" altLang="ja-JP" sz="2400" dirty="0" smtClean="0">
                <a:solidFill>
                  <a:srgbClr val="0000CC"/>
                </a:solidFill>
                <a:cs typeface="Times New Roman"/>
                <a:sym typeface="Wingdings"/>
              </a:rPr>
              <a:t> 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</a:t>
            </a:r>
            <a:r>
              <a:rPr kumimoji="1" lang="en-US" altLang="ja-JP" sz="2400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/cm</a:t>
            </a:r>
            <a:r>
              <a:rPr kumimoji="1" lang="en-US" altLang="ja-JP" sz="2400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1" lang="ja-JP" alt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12060" y="6289193"/>
            <a:ext cx="3336619" cy="400110"/>
          </a:xfrm>
          <a:prstGeom prst="rect">
            <a:avLst/>
          </a:prstGeom>
          <a:solidFill>
            <a:srgbClr val="FFD685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~25/fb at end of Run 3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91714" y="37838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281957" y="645333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(50/fb by 2030)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957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LHCb</a:t>
            </a:r>
            <a:r>
              <a:rPr lang="en-US" altLang="ja-JP" dirty="0"/>
              <a:t> </a:t>
            </a:r>
            <a:r>
              <a:rPr lang="en-US" altLang="ja-JP" dirty="0" smtClean="0"/>
              <a:t>upgrade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6" y="2348880"/>
            <a:ext cx="3603961" cy="2302320"/>
          </a:xfrm>
          <a:prstGeom prst="rect">
            <a:avLst/>
          </a:prstGeom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59403" y="1588730"/>
            <a:ext cx="3400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microstrip</a:t>
            </a:r>
            <a:r>
              <a:rPr lang="de-DE" altLang="ja-JP" sz="2000" dirty="0">
                <a:cs typeface="Times New Roman"/>
                <a:sym typeface="Wingdings"/>
              </a:rPr>
              <a:t> 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pixel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VeLoPix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75458" y="198884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55 x 55</a:t>
            </a:r>
            <a:r>
              <a:rPr lang="en-US" altLang="ja-JP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347" y="5480629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 Readout: CMOS130nm technology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OK for ~400Mrad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8541" y="4787860"/>
            <a:ext cx="330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 Enlarge acceptance: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 edge closer to beam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7524" y="1156682"/>
            <a:ext cx="317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 (Vertex Locator) </a:t>
            </a:r>
            <a:endParaRPr kumimoji="1" lang="ja-JP" alt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79" y="2582416"/>
            <a:ext cx="3881369" cy="265944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491" y="5313870"/>
            <a:ext cx="2538000" cy="9031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738891" y="1030278"/>
            <a:ext cx="256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Tracker</a:t>
            </a:r>
            <a:endParaRPr kumimoji="1" lang="ja-JP" alt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38891" y="1384708"/>
            <a:ext cx="3196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Silicon strip </a:t>
            </a:r>
            <a:r>
              <a:rPr lang="de-DE" altLang="ja-JP" sz="2000" dirty="0" smtClean="0">
                <a:cs typeface="Times New Roman"/>
                <a:sym typeface="Wingdings"/>
              </a:rPr>
              <a:t> </a:t>
            </a:r>
            <a:r>
              <a:rPr lang="de-DE" altLang="ja-JP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Silicon strip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25289" y="1802522"/>
            <a:ext cx="3844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Finer segmentations, Rad. hard 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arger acceptance</a:t>
            </a:r>
            <a:endParaRPr lang="de-DE" altLang="ja-JP" sz="20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38891" y="5313870"/>
            <a:ext cx="889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trip 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91714" y="37838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54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Landscape of flavor </a:t>
            </a:r>
            <a:r>
              <a:rPr lang="en-US" altLang="ja-JP" dirty="0"/>
              <a:t>p</a:t>
            </a:r>
            <a:r>
              <a:rPr lang="en-US" altLang="ja-JP" dirty="0" smtClean="0"/>
              <a:t>hysics</a:t>
            </a:r>
            <a:endParaRPr lang="ja-JP" altLang="en-US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8196" name="Picture 2" descr="topimage2"/>
          <p:cNvPicPr>
            <a:picLocks noChangeAspect="1" noChangeArrowheads="1"/>
          </p:cNvPicPr>
          <p:nvPr/>
        </p:nvPicPr>
        <p:blipFill>
          <a:blip r:embed="rId2" cstate="print"/>
          <a:srcRect t="5208" b="14708"/>
          <a:stretch>
            <a:fillRect/>
          </a:stretch>
        </p:blipFill>
        <p:spPr bwMode="auto">
          <a:xfrm>
            <a:off x="142875" y="1017165"/>
            <a:ext cx="8929688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10"/>
          <p:cNvSpPr>
            <a:spLocks noChangeArrowheads="1"/>
          </p:cNvSpPr>
          <p:nvPr/>
        </p:nvSpPr>
        <p:spPr bwMode="auto">
          <a:xfrm>
            <a:off x="5076056" y="2276872"/>
            <a:ext cx="2214563" cy="785812"/>
          </a:xfrm>
          <a:prstGeom prst="ellipse">
            <a:avLst/>
          </a:prstGeom>
          <a:solidFill>
            <a:srgbClr val="FFFFCC">
              <a:alpha val="49803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CP violation</a:t>
            </a:r>
            <a:endParaRPr lang="ja-JP" altLang="en-US" sz="2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Oval 10"/>
          <p:cNvSpPr>
            <a:spLocks noChangeArrowheads="1"/>
          </p:cNvSpPr>
          <p:nvPr/>
        </p:nvSpPr>
        <p:spPr bwMode="auto">
          <a:xfrm>
            <a:off x="2214563" y="2357438"/>
            <a:ext cx="1643062" cy="714375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Mixing</a:t>
            </a:r>
            <a:endParaRPr lang="ja-JP" altLang="en-US" sz="2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Oval 10"/>
          <p:cNvSpPr>
            <a:spLocks noChangeArrowheads="1"/>
          </p:cNvSpPr>
          <p:nvPr/>
        </p:nvSpPr>
        <p:spPr bwMode="auto">
          <a:xfrm>
            <a:off x="2928938" y="3068960"/>
            <a:ext cx="2357437" cy="785812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2300"/>
              </a:lnSpc>
            </a:pPr>
            <a:r>
              <a:rPr lang="en-US" altLang="ja-JP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Semi-leptonic</a:t>
            </a:r>
          </a:p>
          <a:p>
            <a:pPr algn="ctr">
              <a:lnSpc>
                <a:spcPts val="2300"/>
              </a:lnSpc>
            </a:pPr>
            <a:r>
              <a:rPr lang="en-US" altLang="ja-JP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decays</a:t>
            </a:r>
            <a:endParaRPr lang="ja-JP" altLang="en-US" sz="2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3071813" y="1643063"/>
            <a:ext cx="1857375" cy="785812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altLang="ja-JP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lang="en-US" altLang="ja-JP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300"/>
              </a:lnSpc>
            </a:pPr>
            <a:r>
              <a:rPr lang="en-US" altLang="ja-JP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enguins</a:t>
            </a:r>
            <a:endParaRPr lang="ja-JP" alt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5500688" y="3861048"/>
            <a:ext cx="2357437" cy="785812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Pure </a:t>
            </a:r>
            <a:r>
              <a:rPr lang="en-US" altLang="ja-JP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leptonic</a:t>
            </a:r>
            <a:endParaRPr lang="en-US" altLang="ja-JP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decays</a:t>
            </a:r>
            <a:endParaRPr lang="ja-JP" alt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Oval 10"/>
          <p:cNvSpPr>
            <a:spLocks noChangeArrowheads="1"/>
          </p:cNvSpPr>
          <p:nvPr/>
        </p:nvSpPr>
        <p:spPr bwMode="auto">
          <a:xfrm>
            <a:off x="5143500" y="4653136"/>
            <a:ext cx="1857375" cy="785813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2400"/>
              </a:lnSpc>
            </a:pPr>
            <a:r>
              <a:rPr lang="en-US" altLang="ja-JP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New </a:t>
            </a:r>
          </a:p>
          <a:p>
            <a:pPr algn="ctr">
              <a:lnSpc>
                <a:spcPts val="2400"/>
              </a:lnSpc>
            </a:pPr>
            <a:r>
              <a:rPr lang="en-US" altLang="ja-JP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resonances</a:t>
            </a:r>
            <a:endParaRPr lang="ja-JP" altLang="en-US" sz="2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Oval 10"/>
          <p:cNvSpPr>
            <a:spLocks noChangeArrowheads="1"/>
          </p:cNvSpPr>
          <p:nvPr/>
        </p:nvSpPr>
        <p:spPr bwMode="auto">
          <a:xfrm>
            <a:off x="5072063" y="1643063"/>
            <a:ext cx="684212" cy="649287"/>
          </a:xfrm>
          <a:prstGeom prst="ellipse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0800000" scaled="1"/>
          </a:gra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/>
              <a:t>B</a:t>
            </a:r>
            <a:r>
              <a:rPr lang="en-US" altLang="ja-JP" sz="3200" b="1" baseline="30000"/>
              <a:t>0</a:t>
            </a:r>
            <a:endParaRPr lang="ja-JP" altLang="en-US" sz="3200" b="1" baseline="30000"/>
          </a:p>
        </p:txBody>
      </p:sp>
      <p:sp>
        <p:nvSpPr>
          <p:cNvPr id="8205" name="Oval 10"/>
          <p:cNvSpPr>
            <a:spLocks noChangeArrowheads="1"/>
          </p:cNvSpPr>
          <p:nvPr/>
        </p:nvSpPr>
        <p:spPr bwMode="auto">
          <a:xfrm>
            <a:off x="4143375" y="2357438"/>
            <a:ext cx="684213" cy="649287"/>
          </a:xfrm>
          <a:prstGeom prst="ellipse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0800000" scaled="1"/>
          </a:gra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/>
              <a:t>B</a:t>
            </a:r>
            <a:r>
              <a:rPr lang="en-US" altLang="ja-JP" sz="3200" baseline="30000">
                <a:sym typeface="Symbol" pitchFamily="18" charset="2"/>
              </a:rPr>
              <a:t></a:t>
            </a:r>
            <a:endParaRPr lang="ja-JP" altLang="en-US" sz="3200" b="1" baseline="30000"/>
          </a:p>
        </p:txBody>
      </p:sp>
      <p:sp>
        <p:nvSpPr>
          <p:cNvPr id="8206" name="Oval 10"/>
          <p:cNvSpPr>
            <a:spLocks noChangeArrowheads="1"/>
          </p:cNvSpPr>
          <p:nvPr/>
        </p:nvSpPr>
        <p:spPr bwMode="auto">
          <a:xfrm>
            <a:off x="2643188" y="3573016"/>
            <a:ext cx="684212" cy="649288"/>
          </a:xfrm>
          <a:prstGeom prst="ellipse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0800000" scaled="1"/>
          </a:gra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/>
              <a:t>B</a:t>
            </a:r>
            <a:r>
              <a:rPr lang="en-US" altLang="ja-JP" sz="3200" b="1" baseline="-25000"/>
              <a:t>c</a:t>
            </a:r>
            <a:endParaRPr lang="ja-JP" altLang="en-US" sz="3200" b="1" baseline="-25000"/>
          </a:p>
        </p:txBody>
      </p:sp>
      <p:sp>
        <p:nvSpPr>
          <p:cNvPr id="8207" name="Oval 10"/>
          <p:cNvSpPr>
            <a:spLocks noChangeArrowheads="1"/>
          </p:cNvSpPr>
          <p:nvPr/>
        </p:nvSpPr>
        <p:spPr bwMode="auto">
          <a:xfrm>
            <a:off x="5286375" y="3357563"/>
            <a:ext cx="684213" cy="649287"/>
          </a:xfrm>
          <a:prstGeom prst="ellipse">
            <a:avLst/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0800000" scaled="1"/>
          </a:gra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/>
              <a:t>D</a:t>
            </a:r>
            <a:r>
              <a:rPr lang="en-US" altLang="ja-JP" sz="3200" b="1" baseline="30000"/>
              <a:t>0</a:t>
            </a:r>
            <a:endParaRPr lang="ja-JP" altLang="en-US" sz="3200" b="1" baseline="30000"/>
          </a:p>
        </p:txBody>
      </p:sp>
      <p:sp>
        <p:nvSpPr>
          <p:cNvPr id="8208" name="Oval 10"/>
          <p:cNvSpPr>
            <a:spLocks noChangeArrowheads="1"/>
          </p:cNvSpPr>
          <p:nvPr/>
        </p:nvSpPr>
        <p:spPr bwMode="auto">
          <a:xfrm>
            <a:off x="7929563" y="4143375"/>
            <a:ext cx="684212" cy="649288"/>
          </a:xfrm>
          <a:prstGeom prst="ellipse">
            <a:avLst/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0800000" scaled="1"/>
          </a:gra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 dirty="0" smtClean="0"/>
              <a:t>D</a:t>
            </a:r>
            <a:r>
              <a:rPr lang="en-US" altLang="ja-JP" sz="3200" baseline="30000" dirty="0" smtClean="0">
                <a:sym typeface="Symbol" pitchFamily="18" charset="2"/>
              </a:rPr>
              <a:t></a:t>
            </a:r>
            <a:endParaRPr lang="ja-JP" altLang="en-US" sz="3200" b="1" baseline="30000" dirty="0"/>
          </a:p>
        </p:txBody>
      </p:sp>
      <p:sp>
        <p:nvSpPr>
          <p:cNvPr id="8209" name="Oval 10"/>
          <p:cNvSpPr>
            <a:spLocks noChangeArrowheads="1"/>
          </p:cNvSpPr>
          <p:nvPr/>
        </p:nvSpPr>
        <p:spPr bwMode="auto">
          <a:xfrm>
            <a:off x="4643438" y="3861048"/>
            <a:ext cx="684212" cy="649288"/>
          </a:xfrm>
          <a:prstGeom prst="ellipse">
            <a:avLst/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0800000" scaled="1"/>
          </a:gra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 dirty="0"/>
              <a:t>D</a:t>
            </a:r>
            <a:r>
              <a:rPr lang="en-US" altLang="ja-JP" sz="3200" b="1" baseline="-25000" dirty="0"/>
              <a:t>s</a:t>
            </a:r>
            <a:endParaRPr lang="ja-JP" altLang="en-US" sz="3200" b="1" baseline="-25000" dirty="0"/>
          </a:p>
        </p:txBody>
      </p:sp>
      <p:sp>
        <p:nvSpPr>
          <p:cNvPr id="8210" name="Oval 10"/>
          <p:cNvSpPr>
            <a:spLocks noChangeArrowheads="1"/>
          </p:cNvSpPr>
          <p:nvPr/>
        </p:nvSpPr>
        <p:spPr bwMode="auto">
          <a:xfrm>
            <a:off x="214313" y="4149080"/>
            <a:ext cx="684212" cy="649288"/>
          </a:xfrm>
          <a:prstGeom prst="ellipse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0800000" scaled="1"/>
          </a:gra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 dirty="0">
                <a:latin typeface="Symbol" pitchFamily="18" charset="2"/>
              </a:rPr>
              <a:t>L</a:t>
            </a:r>
            <a:r>
              <a:rPr lang="en-US" altLang="ja-JP" sz="3200" b="1" baseline="-25000" dirty="0"/>
              <a:t>b</a:t>
            </a:r>
            <a:endParaRPr lang="ja-JP" altLang="en-US" sz="3200" b="1" baseline="-25000" dirty="0"/>
          </a:p>
        </p:txBody>
      </p:sp>
      <p:sp>
        <p:nvSpPr>
          <p:cNvPr id="8211" name="Oval 10"/>
          <p:cNvSpPr>
            <a:spLocks noChangeArrowheads="1"/>
          </p:cNvSpPr>
          <p:nvPr/>
        </p:nvSpPr>
        <p:spPr bwMode="auto">
          <a:xfrm>
            <a:off x="6072188" y="3071813"/>
            <a:ext cx="1857375" cy="785812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ts val="2400"/>
              </a:lnSpc>
            </a:pPr>
            <a:r>
              <a:rPr lang="en-US" altLang="ja-JP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Tree  </a:t>
            </a:r>
          </a:p>
          <a:p>
            <a:pPr>
              <a:lnSpc>
                <a:spcPts val="2400"/>
              </a:lnSpc>
            </a:pPr>
            <a:r>
              <a:rPr lang="en-US" altLang="ja-JP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decays</a:t>
            </a:r>
            <a:endParaRPr lang="ja-JP" altLang="en-US" sz="2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Oval 10"/>
          <p:cNvSpPr>
            <a:spLocks noChangeArrowheads="1"/>
          </p:cNvSpPr>
          <p:nvPr/>
        </p:nvSpPr>
        <p:spPr bwMode="auto">
          <a:xfrm>
            <a:off x="142875" y="3214688"/>
            <a:ext cx="1643063" cy="714375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Lifetime</a:t>
            </a:r>
            <a:endParaRPr lang="ja-JP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14" name="Oval 10"/>
          <p:cNvSpPr>
            <a:spLocks noChangeArrowheads="1"/>
          </p:cNvSpPr>
          <p:nvPr/>
        </p:nvSpPr>
        <p:spPr bwMode="auto">
          <a:xfrm>
            <a:off x="1887538" y="3000375"/>
            <a:ext cx="684212" cy="649288"/>
          </a:xfrm>
          <a:prstGeom prst="ellipse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0800000" scaled="1"/>
          </a:gra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 dirty="0"/>
              <a:t>B</a:t>
            </a:r>
            <a:r>
              <a:rPr lang="en-US" altLang="ja-JP" sz="3200" b="1" baseline="-25000" dirty="0"/>
              <a:t>s</a:t>
            </a:r>
            <a:endParaRPr lang="ja-JP" altLang="en-US" sz="3200" b="1" baseline="-25000" dirty="0"/>
          </a:p>
        </p:txBody>
      </p:sp>
      <p:sp>
        <p:nvSpPr>
          <p:cNvPr id="8215" name="雲形吹き出し 22"/>
          <p:cNvSpPr>
            <a:spLocks noChangeArrowheads="1"/>
          </p:cNvSpPr>
          <p:nvPr/>
        </p:nvSpPr>
        <p:spPr bwMode="auto">
          <a:xfrm flipH="1">
            <a:off x="428625" y="1214438"/>
            <a:ext cx="2286000" cy="785812"/>
          </a:xfrm>
          <a:prstGeom prst="cloudCallout">
            <a:avLst>
              <a:gd name="adj1" fmla="val -23213"/>
              <a:gd name="adj2" fmla="val 86898"/>
            </a:avLst>
          </a:prstGeom>
          <a:solidFill>
            <a:srgbClr val="FFFF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ja-JP" sz="24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SM/CKM</a:t>
            </a:r>
            <a:endParaRPr lang="ja-JP" altLang="en-US" sz="2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雲形吹き出し 23"/>
          <p:cNvSpPr>
            <a:spLocks noChangeArrowheads="1"/>
          </p:cNvSpPr>
          <p:nvPr/>
        </p:nvSpPr>
        <p:spPr bwMode="auto">
          <a:xfrm>
            <a:off x="5786438" y="1214438"/>
            <a:ext cx="3143251" cy="785812"/>
          </a:xfrm>
          <a:prstGeom prst="cloudCallout">
            <a:avLst>
              <a:gd name="adj1" fmla="val -38551"/>
              <a:gd name="adj2" fmla="val 79394"/>
            </a:avLst>
          </a:prstGeom>
          <a:solidFill>
            <a:srgbClr val="FFFF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ja-JP" sz="24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New Physics</a:t>
            </a:r>
            <a:endParaRPr lang="ja-JP" altLang="en-US" sz="2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Oval 10"/>
          <p:cNvSpPr>
            <a:spLocks noChangeArrowheads="1"/>
          </p:cNvSpPr>
          <p:nvPr/>
        </p:nvSpPr>
        <p:spPr bwMode="auto">
          <a:xfrm>
            <a:off x="7000875" y="4797152"/>
            <a:ext cx="2000250" cy="642937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Production</a:t>
            </a:r>
            <a:endParaRPr lang="ja-JP" altLang="en-US" sz="2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071670" y="4725144"/>
            <a:ext cx="684212" cy="64928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200" b="1" dirty="0">
                <a:latin typeface="Symbol" pitchFamily="18" charset="2"/>
              </a:rPr>
              <a:t>t</a:t>
            </a:r>
            <a:r>
              <a:rPr lang="en-US" altLang="ja-JP" sz="3200" baseline="30000" dirty="0">
                <a:sym typeface="Symbol" pitchFamily="18" charset="2"/>
              </a:rPr>
              <a:t> </a:t>
            </a:r>
            <a:endParaRPr lang="ja-JP" altLang="en-US" sz="3200" b="1" baseline="30000" dirty="0"/>
          </a:p>
        </p:txBody>
      </p:sp>
      <p:sp>
        <p:nvSpPr>
          <p:cNvPr id="8221" name="Oval 10"/>
          <p:cNvSpPr>
            <a:spLocks noChangeArrowheads="1"/>
          </p:cNvSpPr>
          <p:nvPr/>
        </p:nvSpPr>
        <p:spPr bwMode="auto">
          <a:xfrm>
            <a:off x="785813" y="3786188"/>
            <a:ext cx="1857375" cy="785812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altLang="ja-JP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altLang="ja-JP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300"/>
              </a:lnSpc>
            </a:pPr>
            <a:r>
              <a:rPr lang="en-US" altLang="ja-JP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enguins</a:t>
            </a:r>
            <a:endParaRPr lang="ja-JP" alt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4283968" y="4653136"/>
            <a:ext cx="684213" cy="649287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 dirty="0" smtClean="0"/>
              <a:t>K</a:t>
            </a:r>
            <a:r>
              <a:rPr lang="en-US" altLang="ja-JP" sz="3200" b="1" baseline="30000" dirty="0" smtClean="0"/>
              <a:t>0</a:t>
            </a:r>
            <a:endParaRPr lang="ja-JP" altLang="en-US" sz="3200" b="1" baseline="30000" dirty="0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467544" y="4725144"/>
            <a:ext cx="684212" cy="64928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200" b="1" dirty="0" smtClean="0">
                <a:latin typeface="Symbol" pitchFamily="18" charset="2"/>
              </a:rPr>
              <a:t>m</a:t>
            </a:r>
            <a:r>
              <a:rPr lang="en-US" altLang="ja-JP" sz="3200" baseline="30000" dirty="0" smtClean="0">
                <a:sym typeface="Symbol" pitchFamily="18" charset="2"/>
              </a:rPr>
              <a:t> </a:t>
            </a:r>
            <a:r>
              <a:rPr lang="en-US" altLang="ja-JP" sz="3200" baseline="30000" dirty="0">
                <a:sym typeface="Symbol" pitchFamily="18" charset="2"/>
              </a:rPr>
              <a:t></a:t>
            </a:r>
            <a:endParaRPr lang="ja-JP" altLang="en-US" sz="3200" b="1" baseline="30000" dirty="0"/>
          </a:p>
        </p:txBody>
      </p:sp>
      <p:sp>
        <p:nvSpPr>
          <p:cNvPr id="8212" name="Oval 10"/>
          <p:cNvSpPr>
            <a:spLocks noChangeArrowheads="1"/>
          </p:cNvSpPr>
          <p:nvPr/>
        </p:nvSpPr>
        <p:spPr bwMode="auto">
          <a:xfrm>
            <a:off x="1000125" y="4572000"/>
            <a:ext cx="1214438" cy="571500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LFV</a:t>
            </a:r>
            <a:endParaRPr lang="ja-JP" altLang="en-US" sz="2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3491880" y="4725144"/>
            <a:ext cx="684213" cy="649287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b="1" dirty="0" smtClean="0"/>
              <a:t>K</a:t>
            </a:r>
            <a:r>
              <a:rPr lang="en-US" altLang="ja-JP" sz="3200" baseline="30000" dirty="0" smtClean="0">
                <a:sym typeface="Symbol" pitchFamily="18" charset="2"/>
              </a:rPr>
              <a:t></a:t>
            </a:r>
            <a:endParaRPr lang="ja-JP" altLang="en-US" sz="3200" b="1" baseline="30000" dirty="0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2428875" y="4149080"/>
            <a:ext cx="2286000" cy="785813"/>
          </a:xfrm>
          <a:prstGeom prst="ellipse">
            <a:avLst/>
          </a:prstGeom>
          <a:solidFill>
            <a:srgbClr val="DDDDDD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altLang="ja-JP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Electroweak </a:t>
            </a:r>
          </a:p>
          <a:p>
            <a:pPr>
              <a:lnSpc>
                <a:spcPts val="2300"/>
              </a:lnSpc>
            </a:pPr>
            <a:r>
              <a:rPr lang="en-US" altLang="ja-JP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enguins</a:t>
            </a:r>
            <a:endParaRPr lang="ja-JP" alt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Identification of NP with flavor</a:t>
            </a:r>
            <a:endParaRPr lang="ja-JP" altLang="en-US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57203"/>
            <a:ext cx="6228184" cy="34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89787"/>
              </p:ext>
            </p:extLst>
          </p:nvPr>
        </p:nvGraphicFramePr>
        <p:xfrm>
          <a:off x="971600" y="1520788"/>
          <a:ext cx="3420380" cy="203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CorelDRAW" r:id="rId4" imgW="9296640" imgH="5462280" progId="">
                  <p:embed/>
                </p:oleObj>
              </mc:Choice>
              <mc:Fallback>
                <p:oleObj name="CorelDRAW" r:id="rId4" imgW="9296640" imgH="546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20788"/>
                        <a:ext cx="3420380" cy="203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685800" y="4077072"/>
            <a:ext cx="208743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B(b) + D(c)  </a:t>
            </a:r>
          </a:p>
          <a:p>
            <a:pPr>
              <a:defRPr/>
            </a:pPr>
            <a:r>
              <a:rPr lang="en-US" altLang="ja-JP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K(s) + </a:t>
            </a:r>
            <a:r>
              <a:rPr lang="en-US" altLang="ja-JP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</a:p>
          <a:p>
            <a:pPr>
              <a:defRPr/>
            </a:pPr>
            <a:r>
              <a:rPr lang="en-US" altLang="ja-JP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LHC</a:t>
            </a:r>
          </a:p>
          <a:p>
            <a:pPr>
              <a:defRPr/>
            </a:pPr>
            <a:r>
              <a:rPr lang="en-US" altLang="ja-JP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ja-JP" altLang="en-US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1295636" y="6129300"/>
            <a:ext cx="6268251" cy="648072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eaLnBrk="0" hangingPunct="0">
              <a:lnSpc>
                <a:spcPts val="4500"/>
              </a:lnSpc>
              <a:defRPr/>
            </a:pPr>
            <a:r>
              <a:rPr lang="en-US" altLang="ja-JP" sz="4000" b="1" kern="0" dirty="0">
                <a:solidFill>
                  <a:srgbClr val="FF00FF"/>
                </a:solidFill>
              </a:rPr>
              <a:t>“DNA </a:t>
            </a:r>
            <a:r>
              <a:rPr lang="en-US" altLang="ja-JP" sz="4000" b="1" kern="0" dirty="0" smtClean="0">
                <a:solidFill>
                  <a:srgbClr val="FF00FF"/>
                </a:solidFill>
              </a:rPr>
              <a:t>chip of</a:t>
            </a:r>
            <a:r>
              <a:rPr lang="en-US" altLang="ja-JP" sz="4000" b="1" kern="0" dirty="0">
                <a:solidFill>
                  <a:srgbClr val="FF00FF"/>
                </a:solidFill>
              </a:rPr>
              <a:t> </a:t>
            </a:r>
            <a:r>
              <a:rPr lang="en-US" altLang="ja-JP" sz="4000" b="1" kern="0" dirty="0" smtClean="0">
                <a:solidFill>
                  <a:srgbClr val="FF00FF"/>
                </a:solidFill>
              </a:rPr>
              <a:t>New </a:t>
            </a:r>
            <a:r>
              <a:rPr lang="en-US" altLang="ja-JP" sz="4000" b="1" kern="0" dirty="0">
                <a:solidFill>
                  <a:srgbClr val="FF00FF"/>
                </a:solidFill>
              </a:rPr>
              <a:t>Physics” </a:t>
            </a:r>
            <a:endParaRPr lang="ja-JP" altLang="en-US" sz="4000" b="1" kern="0" dirty="0">
              <a:solidFill>
                <a:srgbClr val="FF00FF"/>
              </a:solidFill>
            </a:endParaRPr>
          </a:p>
        </p:txBody>
      </p:sp>
      <p:grpSp>
        <p:nvGrpSpPr>
          <p:cNvPr id="4" name="グループ化 7"/>
          <p:cNvGrpSpPr/>
          <p:nvPr/>
        </p:nvGrpSpPr>
        <p:grpSpPr>
          <a:xfrm>
            <a:off x="5256076" y="1052736"/>
            <a:ext cx="3744416" cy="1728192"/>
            <a:chOff x="4664444" y="4497126"/>
            <a:chExt cx="4248472" cy="2251282"/>
          </a:xfrm>
        </p:grpSpPr>
        <p:sp>
          <p:nvSpPr>
            <p:cNvPr id="9" name="角丸四角形 8"/>
            <p:cNvSpPr/>
            <p:nvPr/>
          </p:nvSpPr>
          <p:spPr>
            <a:xfrm>
              <a:off x="4664444" y="4497126"/>
              <a:ext cx="4248472" cy="225128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グループ化 16"/>
            <p:cNvGrpSpPr/>
            <p:nvPr/>
          </p:nvGrpSpPr>
          <p:grpSpPr>
            <a:xfrm>
              <a:off x="4753029" y="4567430"/>
              <a:ext cx="3934755" cy="2162942"/>
              <a:chOff x="1935892" y="3804074"/>
              <a:chExt cx="5196130" cy="2856323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886813" y="6018637"/>
                <a:ext cx="783246" cy="3251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S(</a:t>
                </a:r>
                <a:r>
                  <a:rPr lang="en-US" altLang="ja-JP" sz="1600" dirty="0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f</a:t>
                </a:r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K</a:t>
                </a:r>
                <a:r>
                  <a:rPr lang="en-US" altLang="ja-JP" sz="1600" baseline="300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0</a:t>
                </a:r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603025" y="5996411"/>
                <a:ext cx="783246" cy="3251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S(</a:t>
                </a:r>
                <a:r>
                  <a:rPr lang="en-US" altLang="ja-JP" sz="1600" dirty="0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f</a:t>
                </a:r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K</a:t>
                </a:r>
                <a:r>
                  <a:rPr lang="en-US" altLang="ja-JP" sz="1600" baseline="300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0</a:t>
                </a:r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1718488" y="4786090"/>
                <a:ext cx="759962" cy="3251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S(K*</a:t>
                </a:r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</a:t>
                </a:r>
                <a:r>
                  <a:rPr lang="en-US" altLang="ja-JP" sz="1600" dirty="0" smtClean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)</a:t>
                </a:r>
                <a:endParaRPr lang="en-US" altLang="ja-JP" sz="1600" dirty="0">
                  <a:solidFill>
                    <a:srgbClr val="0000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endParaRPr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4345158" y="4827360"/>
                <a:ext cx="759962" cy="3251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S(K*</a:t>
                </a:r>
                <a:r>
                  <a:rPr lang="en-US" altLang="ja-JP" sz="1600" dirty="0">
                    <a:solidFill>
                      <a:srgbClr val="0000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 pitchFamily="18" charset="2"/>
                  </a:rPr>
                  <a:t>)</a:t>
                </a:r>
              </a:p>
            </p:txBody>
          </p:sp>
          <p:sp>
            <p:nvSpPr>
              <p:cNvPr id="15" name="テキスト ボックス 31"/>
              <p:cNvSpPr txBox="1">
                <a:spLocks noChangeArrowheads="1"/>
              </p:cNvSpPr>
              <p:nvPr/>
            </p:nvSpPr>
            <p:spPr bwMode="auto">
              <a:xfrm>
                <a:off x="3949774" y="6210353"/>
                <a:ext cx="1272979" cy="4500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>
                  <a:lnSpc>
                    <a:spcPct val="8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  <a:r>
                  <a:rPr lang="ja-JP" alt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ab</a:t>
                </a:r>
                <a:r>
                  <a:rPr lang="en-US" altLang="ja-JP" sz="2000" b="1" baseline="30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−</a:t>
                </a:r>
                <a:r>
                  <a:rPr lang="en-US" altLang="ja-JP" sz="20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ja-JP" alt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807" b="6006"/>
              <a:stretch>
                <a:fillRect/>
              </a:stretch>
            </p:blipFill>
            <p:spPr bwMode="auto">
              <a:xfrm>
                <a:off x="2270861" y="3804074"/>
                <a:ext cx="2214578" cy="2197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269" b="7411"/>
              <a:stretch>
                <a:fillRect/>
              </a:stretch>
            </p:blipFill>
            <p:spPr bwMode="auto">
              <a:xfrm>
                <a:off x="4914067" y="3814921"/>
                <a:ext cx="2217955" cy="2192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円/楕円 17"/>
              <p:cNvSpPr/>
              <p:nvPr/>
            </p:nvSpPr>
            <p:spPr bwMode="auto">
              <a:xfrm>
                <a:off x="5214809" y="5608526"/>
                <a:ext cx="83344" cy="54769"/>
              </a:xfrm>
              <a:prstGeom prst="ellips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49263" fontAlgn="base" hangingPunct="0">
                  <a:lnSpc>
                    <a:spcPct val="11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</a:pPr>
                <a:endParaRPr kumimoji="0" lang="ja-JP" altLang="en-US" sz="2400" smtClean="0">
                  <a:solidFill>
                    <a:srgbClr val="000000"/>
                  </a:solidFill>
                  <a:latin typeface="Century Schoolbook L" pitchFamily="16" charset="0"/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 bwMode="auto">
              <a:xfrm>
                <a:off x="2556613" y="5590024"/>
                <a:ext cx="83344" cy="54769"/>
              </a:xfrm>
              <a:prstGeom prst="ellips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49263" fontAlgn="base" hangingPunct="0">
                  <a:lnSpc>
                    <a:spcPct val="11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</a:pPr>
                <a:endParaRPr kumimoji="0" lang="ja-JP" altLang="en-US" sz="2400" smtClean="0">
                  <a:solidFill>
                    <a:srgbClr val="000000"/>
                  </a:solidFill>
                  <a:latin typeface="Century Schoolbook L" pitchFamily="16" charset="0"/>
                </a:endParaRPr>
              </a:p>
            </p:txBody>
          </p:sp>
          <p:cxnSp>
            <p:nvCxnSpPr>
              <p:cNvPr id="20" name="直線矢印コネクタ 30"/>
              <p:cNvCxnSpPr>
                <a:cxnSpLocks noChangeShapeType="1"/>
              </p:cNvCxnSpPr>
              <p:nvPr/>
            </p:nvCxnSpPr>
            <p:spPr bwMode="auto">
              <a:xfrm rot="10800000">
                <a:off x="2668225" y="5700120"/>
                <a:ext cx="1330853" cy="533558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1" name="直線矢印コネクタ 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9753" y="5732900"/>
                <a:ext cx="500063" cy="500062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2" name="テキスト ボックス 21"/>
          <p:cNvSpPr txBox="1"/>
          <p:nvPr/>
        </p:nvSpPr>
        <p:spPr>
          <a:xfrm>
            <a:off x="3527884" y="331866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D.Hitlin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44308" y="2767083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/ NP models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041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67544" y="3038180"/>
            <a:ext cx="8062664" cy="1938992"/>
          </a:xfrm>
          <a:prstGeom prst="rect">
            <a:avLst/>
          </a:prstGeom>
          <a:solidFill>
            <a:srgbClr val="99FF66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under construction (sole SBF in world</a:t>
            </a:r>
            <a:r>
              <a:rPr lang="en-US" altLang="ja-JP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plans upgrade: 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competition/complementary</a:t>
            </a:r>
            <a:endParaRPr lang="en-US" altLang="ja-JP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Super </a:t>
            </a: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/charm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factory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BINP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China “plan”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option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Super </a:t>
            </a: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factory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baseline="30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baseline="30000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pure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(tagged) mesons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129968"/>
            <a:ext cx="7891904" cy="1569660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 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important/complementary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kumimoji="1"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riving</a:t>
            </a:r>
            <a:r>
              <a:rPr lang="ja-JP" alt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</a:p>
          <a:p>
            <a:r>
              <a:rPr lang="en-US" altLang="ja-JP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with 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altLang="ja-JP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rontier 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HEP: past (SM)</a:t>
            </a:r>
            <a:r>
              <a:rPr lang="en-US" altLang="ja-JP" sz="2400" b="1" dirty="0" smtClean="0">
                <a:solidFill>
                  <a:srgbClr val="0000CC"/>
                </a:solidFill>
                <a:sym typeface="Symbol" charset="2"/>
              </a:rPr>
              <a:t> </a:t>
            </a:r>
            <a:r>
              <a:rPr lang="en-US" altLang="ja-JP" sz="2400" b="1" dirty="0">
                <a:solidFill>
                  <a:srgbClr val="0000CC"/>
                </a:solidFill>
                <a:sym typeface="Symbol" charset="2"/>
              </a:rPr>
              <a:t>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(</a:t>
            </a:r>
            <a:r>
              <a:rPr lang="en-US" altLang="ja-JP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 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take such role in searching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and establishing 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 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various ways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42256" y="5301208"/>
            <a:ext cx="8496944" cy="830997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Hope to discover NP in near future either/both in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lavor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hysics and energy frontier experiments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316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882650"/>
          </a:xfrm>
        </p:spPr>
        <p:txBody>
          <a:bodyPr/>
          <a:lstStyle/>
          <a:p>
            <a:r>
              <a:rPr lang="en-US" altLang="ja-JP" dirty="0" smtClean="0"/>
              <a:t>Additional slides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224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SuperKEKB</a:t>
            </a:r>
            <a:r>
              <a:rPr kumimoji="1" lang="en-US" altLang="ja-JP" dirty="0" smtClean="0"/>
              <a:t> </a:t>
            </a:r>
            <a:r>
              <a:rPr lang="en-US" altLang="ja-JP" dirty="0"/>
              <a:t>m</a:t>
            </a:r>
            <a:r>
              <a:rPr kumimoji="1" lang="en-US" altLang="ja-JP" dirty="0" smtClean="0"/>
              <a:t>aster </a:t>
            </a:r>
            <a:r>
              <a:rPr lang="en-US" altLang="ja-JP" dirty="0"/>
              <a:t>s</a:t>
            </a:r>
            <a:r>
              <a:rPr kumimoji="1" lang="en-US" altLang="ja-JP" dirty="0" smtClean="0"/>
              <a:t>chedule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89286" y="945155"/>
            <a:ext cx="7766509" cy="5808270"/>
            <a:chOff x="689286" y="782384"/>
            <a:chExt cx="7766509" cy="5673914"/>
          </a:xfrm>
        </p:grpSpPr>
        <p:cxnSp>
          <p:nvCxnSpPr>
            <p:cNvPr id="5" name="直線コネクタ 4"/>
            <p:cNvCxnSpPr/>
            <p:nvPr/>
          </p:nvCxnSpPr>
          <p:spPr>
            <a:xfrm rot="16200000" flipH="1">
              <a:off x="4660045" y="3618941"/>
              <a:ext cx="5662262" cy="108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rot="16200000" flipH="1">
              <a:off x="5619236" y="3618940"/>
              <a:ext cx="5662262" cy="108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rot="5400000">
              <a:off x="3704831" y="3618547"/>
              <a:ext cx="567391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689286" y="1158783"/>
              <a:ext cx="10859" cy="52967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6200000" flipH="1">
              <a:off x="-1162799" y="3618944"/>
              <a:ext cx="5662262" cy="1085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16200000" flipH="1">
              <a:off x="-189183" y="3618944"/>
              <a:ext cx="5662262" cy="1085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6200000" flipH="1">
              <a:off x="784433" y="3618944"/>
              <a:ext cx="5662262" cy="108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H="1">
              <a:off x="1766190" y="3618944"/>
              <a:ext cx="5662262" cy="108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6200000" flipH="1">
              <a:off x="2739806" y="3618944"/>
              <a:ext cx="5662262" cy="108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>
            <a:off x="6302399" y="4347848"/>
            <a:ext cx="2877768" cy="1497486"/>
            <a:chOff x="6302399" y="4185077"/>
            <a:chExt cx="2877768" cy="1497486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6302399" y="4185077"/>
              <a:ext cx="2877768" cy="1497486"/>
              <a:chOff x="6302399" y="4185077"/>
              <a:chExt cx="2877768" cy="1497486"/>
            </a:xfrm>
          </p:grpSpPr>
          <p:sp>
            <p:nvSpPr>
              <p:cNvPr id="17" name="ホームベース 16"/>
              <p:cNvSpPr/>
              <p:nvPr/>
            </p:nvSpPr>
            <p:spPr>
              <a:xfrm>
                <a:off x="6334963" y="4185077"/>
                <a:ext cx="2809037" cy="1372792"/>
              </a:xfrm>
              <a:prstGeom prst="homePlate">
                <a:avLst>
                  <a:gd name="adj" fmla="val 27420"/>
                </a:avLst>
              </a:prstGeom>
              <a:solidFill>
                <a:srgbClr val="FFFF00"/>
              </a:solidFill>
              <a:ln w="635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ea typeface="Osaka"/>
                    <a:cs typeface="Arial" panose="020B0604020202020204" pitchFamily="34" charset="0"/>
                  </a:rPr>
                  <a:t>SuperKEKB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Osaka"/>
                    <a:cs typeface="Arial" panose="020B0604020202020204" pitchFamily="34" charset="0"/>
                  </a:rPr>
                  <a:t> ops.</a:t>
                </a:r>
                <a:endParaRPr kumimoji="1" lang="ja-JP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Osaka"/>
                  <a:cs typeface="Arial" panose="020B0604020202020204" pitchFamily="34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6302399" y="4310345"/>
                <a:ext cx="1125629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Osaka"/>
                    <a:cs typeface="Arial" panose="020B0604020202020204" pitchFamily="34" charset="0"/>
                  </a:rPr>
                  <a:t>Phase 1</a:t>
                </a: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687918" y="4306279"/>
                <a:ext cx="1409360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Osaka"/>
                    <a:cs typeface="Arial" panose="020B0604020202020204" pitchFamily="34" charset="0"/>
                  </a:rPr>
                  <a:t>Phase 2, 3</a:t>
                </a:r>
              </a:p>
            </p:txBody>
          </p:sp>
          <p:cxnSp>
            <p:nvCxnSpPr>
              <p:cNvPr id="20" name="直線矢印コネクタ 19"/>
              <p:cNvCxnSpPr/>
              <p:nvPr/>
            </p:nvCxnSpPr>
            <p:spPr>
              <a:xfrm>
                <a:off x="6334963" y="4323763"/>
                <a:ext cx="566148" cy="1588"/>
              </a:xfrm>
              <a:prstGeom prst="straightConnector1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>
                <a:off x="7743511" y="4304199"/>
                <a:ext cx="1400489" cy="1588"/>
              </a:xfrm>
              <a:prstGeom prst="straightConnector1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>
                <a:off x="7351660" y="5462473"/>
                <a:ext cx="1828507" cy="1588"/>
              </a:xfrm>
              <a:prstGeom prst="straightConnector1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6824340" y="5282453"/>
                <a:ext cx="556563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8000"/>
                    </a:solidFill>
                    <a:latin typeface="Arial" panose="020B0604020202020204" pitchFamily="34" charset="0"/>
                    <a:ea typeface="Osaka"/>
                    <a:cs typeface="Arial" panose="020B0604020202020204" pitchFamily="34" charset="0"/>
                  </a:rPr>
                  <a:t>DR</a:t>
                </a: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6901111" y="5003000"/>
              <a:ext cx="189026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(About 10 years)</a:t>
              </a:r>
            </a:p>
          </p:txBody>
        </p:sp>
      </p:grpSp>
      <p:cxnSp>
        <p:nvCxnSpPr>
          <p:cNvPr id="24" name="直線コネクタ 23"/>
          <p:cNvCxnSpPr/>
          <p:nvPr/>
        </p:nvCxnSpPr>
        <p:spPr>
          <a:xfrm flipV="1">
            <a:off x="222543" y="1313027"/>
            <a:ext cx="8727137" cy="170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11686" y="6742563"/>
            <a:ext cx="8721712" cy="108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200827" y="945155"/>
            <a:ext cx="8759711" cy="108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グループ化 26"/>
          <p:cNvGrpSpPr/>
          <p:nvPr/>
        </p:nvGrpSpPr>
        <p:grpSpPr>
          <a:xfrm>
            <a:off x="6824340" y="5842526"/>
            <a:ext cx="1689811" cy="610810"/>
            <a:chOff x="6824340" y="5714501"/>
            <a:chExt cx="1689811" cy="610810"/>
          </a:xfrm>
        </p:grpSpPr>
        <p:sp>
          <p:nvSpPr>
            <p:cNvPr id="28" name="正方形/長方形 27"/>
            <p:cNvSpPr/>
            <p:nvPr/>
          </p:nvSpPr>
          <p:spPr>
            <a:xfrm>
              <a:off x="6824340" y="5714501"/>
              <a:ext cx="914397" cy="873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859852" y="5812350"/>
              <a:ext cx="1654299" cy="512961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kumimoji="1" lang="en-US" altLang="ja-JP" dirty="0" smtClean="0"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Belle </a:t>
              </a:r>
              <a:r>
                <a:rPr lang="en-US" altLang="ja-JP" dirty="0" smtClean="0"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II roll in </a:t>
              </a:r>
            </a:p>
            <a:p>
              <a:pPr>
                <a:lnSpc>
                  <a:spcPts val="2000"/>
                </a:lnSpc>
              </a:pPr>
              <a:r>
                <a:rPr lang="en-US" altLang="ja-JP" dirty="0" smtClean="0"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QCS installation</a:t>
              </a:r>
              <a:endParaRPr kumimoji="1" lang="ja-JP" altLang="en-US" dirty="0">
                <a:latin typeface="Arial" panose="020B0604020202020204" pitchFamily="34" charset="0"/>
                <a:ea typeface="Osaka"/>
                <a:cs typeface="Arial" panose="020B0604020202020204" pitchFamily="34" charset="0"/>
              </a:endParaRPr>
            </a:p>
          </p:txBody>
        </p:sp>
      </p:grpSp>
      <p:sp>
        <p:nvSpPr>
          <p:cNvPr id="30" name="四角形吹き出し 29"/>
          <p:cNvSpPr/>
          <p:nvPr/>
        </p:nvSpPr>
        <p:spPr>
          <a:xfrm>
            <a:off x="6045485" y="1796008"/>
            <a:ext cx="3036462" cy="1219673"/>
          </a:xfrm>
          <a:prstGeom prst="wedgeRectCallout">
            <a:avLst>
              <a:gd name="adj1" fmla="val 8808"/>
              <a:gd name="adj2" fmla="val 163738"/>
            </a:avLst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Phase 2 commissioning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：</a:t>
            </a:r>
            <a:endParaRPr kumimoji="1" lang="en-US" altLang="ja-JP" sz="2000" dirty="0" smtClean="0">
              <a:solidFill>
                <a:srgbClr val="FF0000"/>
              </a:solidFill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- Squeezing beta at IP</a:t>
            </a:r>
          </a:p>
          <a:p>
            <a:pPr>
              <a:lnSpc>
                <a:spcPts val="2200"/>
              </a:lnSpc>
            </a:pPr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- Beam collision tuning</a:t>
            </a:r>
          </a:p>
          <a:p>
            <a:pPr>
              <a:lnSpc>
                <a:spcPts val="2200"/>
              </a:lnSpc>
            </a:pPr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- Start physics data take</a:t>
            </a:r>
          </a:p>
        </p:txBody>
      </p:sp>
      <p:sp>
        <p:nvSpPr>
          <p:cNvPr id="31" name="四角形吹き出し 30"/>
          <p:cNvSpPr/>
          <p:nvPr/>
        </p:nvSpPr>
        <p:spPr>
          <a:xfrm>
            <a:off x="7124994" y="3235416"/>
            <a:ext cx="1951456" cy="841656"/>
          </a:xfrm>
          <a:prstGeom prst="wedgeRectCallout">
            <a:avLst>
              <a:gd name="adj1" fmla="val 29192"/>
              <a:gd name="adj2" fmla="val 91595"/>
            </a:avLst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Phase 3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：</a:t>
            </a:r>
            <a:endParaRPr kumimoji="1" lang="en-US" altLang="ja-JP" sz="2000" dirty="0" smtClean="0">
              <a:solidFill>
                <a:srgbClr val="FF0000"/>
              </a:solidFill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- Full Physics</a:t>
            </a:r>
            <a:b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</a:br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  </a:t>
            </a:r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r</a:t>
            </a:r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un with VXD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1184" y="944724"/>
            <a:ext cx="882985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..JFY2010      2011      2012      2013      2014      2015      2016      2017     …</a:t>
            </a:r>
            <a:endParaRPr kumimoji="1" lang="ja-JP" altLang="en-US" sz="2000" dirty="0"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4932040" y="1330875"/>
            <a:ext cx="3091539" cy="5299051"/>
            <a:chOff x="5005138" y="1168104"/>
            <a:chExt cx="3091539" cy="5299051"/>
          </a:xfrm>
        </p:grpSpPr>
        <p:cxnSp>
          <p:nvCxnSpPr>
            <p:cNvPr id="34" name="直線コネクタ 33"/>
            <p:cNvCxnSpPr/>
            <p:nvPr/>
          </p:nvCxnSpPr>
          <p:spPr>
            <a:xfrm rot="5400000">
              <a:off x="3469852" y="3816836"/>
              <a:ext cx="5299051" cy="1588"/>
            </a:xfrm>
            <a:prstGeom prst="line">
              <a:avLst/>
            </a:prstGeom>
            <a:ln w="2540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6180768" y="1212494"/>
              <a:ext cx="1915909" cy="369332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8000"/>
                  </a:solidFill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Now (</a:t>
              </a:r>
              <a:r>
                <a:rPr lang="en-US" altLang="ja-JP" dirty="0" smtClean="0">
                  <a:solidFill>
                    <a:srgbClr val="008000"/>
                  </a:solidFill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Aug</a:t>
              </a:r>
              <a:r>
                <a:rPr kumimoji="1" lang="en-US" altLang="ja-JP" dirty="0" smtClean="0">
                  <a:solidFill>
                    <a:srgbClr val="008000"/>
                  </a:solidFill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, 2015)</a:t>
              </a:r>
              <a:endParaRPr kumimoji="1" lang="ja-JP" altLang="en-US" dirty="0">
                <a:solidFill>
                  <a:srgbClr val="008000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endParaRPr>
            </a:p>
          </p:txBody>
        </p:sp>
        <p:sp>
          <p:nvSpPr>
            <p:cNvPr id="36" name="ホームベース 35"/>
            <p:cNvSpPr/>
            <p:nvPr/>
          </p:nvSpPr>
          <p:spPr>
            <a:xfrm>
              <a:off x="5005138" y="3158217"/>
              <a:ext cx="1304032" cy="889921"/>
            </a:xfrm>
            <a:prstGeom prst="homePlate">
              <a:avLst>
                <a:gd name="adj" fmla="val 13228"/>
              </a:avLst>
            </a:prstGeom>
            <a:solidFill>
              <a:srgbClr val="FFC2D8"/>
            </a:solidFill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0" rtlCol="0" anchor="ctr"/>
            <a:lstStyle/>
            <a:p>
              <a:pPr algn="ctr"/>
              <a:r>
                <a:rPr kumimoji="1" lang="en-US" altLang="ja-JP" dirty="0" smtClean="0"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Startup, condition-</a:t>
              </a:r>
              <a:r>
                <a:rPr kumimoji="1" lang="en-US" altLang="ja-JP" dirty="0" err="1" smtClean="0"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ing</a:t>
              </a:r>
              <a:r>
                <a:rPr kumimoji="1" lang="en-US" altLang="ja-JP" dirty="0" smtClean="0">
                  <a:latin typeface="Arial" panose="020B0604020202020204" pitchFamily="34" charset="0"/>
                  <a:ea typeface="Osaka"/>
                  <a:cs typeface="Arial" panose="020B0604020202020204" pitchFamily="34" charset="0"/>
                </a:rPr>
                <a:t>, etc.</a:t>
              </a:r>
              <a:endParaRPr kumimoji="1" lang="ja-JP" altLang="en-US" dirty="0">
                <a:latin typeface="Arial" panose="020B0604020202020204" pitchFamily="34" charset="0"/>
                <a:ea typeface="Osaka"/>
                <a:cs typeface="Arial" panose="020B0604020202020204" pitchFamily="34" charset="0"/>
              </a:endParaRPr>
            </a:p>
          </p:txBody>
        </p:sp>
      </p:grpSp>
      <p:sp>
        <p:nvSpPr>
          <p:cNvPr id="37" name="ホームベース 36"/>
          <p:cNvSpPr/>
          <p:nvPr/>
        </p:nvSpPr>
        <p:spPr>
          <a:xfrm>
            <a:off x="-1" y="1481271"/>
            <a:ext cx="944677" cy="597193"/>
          </a:xfrm>
          <a:prstGeom prst="homePlate">
            <a:avLst>
              <a:gd name="adj" fmla="val 16486"/>
            </a:avLst>
          </a:prstGeom>
          <a:solidFill>
            <a:srgbClr val="FFC000"/>
          </a:solidFill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>
              <a:lnSpc>
                <a:spcPts val="2400"/>
              </a:lnSpc>
            </a:pPr>
            <a:r>
              <a:rPr lang="en-US" altLang="ja-JP" sz="2000" dirty="0" smtClean="0"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KEKB</a:t>
            </a:r>
          </a:p>
          <a:p>
            <a:pPr algn="ctr">
              <a:lnSpc>
                <a:spcPts val="2400"/>
              </a:lnSpc>
            </a:pPr>
            <a:r>
              <a:rPr kumimoji="1" lang="en-US" altLang="ja-JP" sz="2000" dirty="0" smtClean="0"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Run</a:t>
            </a:r>
            <a:endParaRPr kumimoji="1" lang="ja-JP" altLang="en-US" sz="2000" dirty="0"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sp>
        <p:nvSpPr>
          <p:cNvPr id="39" name="ホームベース 38"/>
          <p:cNvSpPr/>
          <p:nvPr/>
        </p:nvSpPr>
        <p:spPr>
          <a:xfrm>
            <a:off x="944677" y="2278733"/>
            <a:ext cx="4920038" cy="841986"/>
          </a:xfrm>
          <a:prstGeom prst="homePlate">
            <a:avLst/>
          </a:prstGeom>
          <a:solidFill>
            <a:srgbClr val="26FF2F"/>
          </a:solidFill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altLang="ja-JP" sz="2400" dirty="0" err="1" smtClean="0"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SuperKEKB</a:t>
            </a:r>
            <a:r>
              <a:rPr lang="en-US" altLang="ja-JP" sz="2400" dirty="0" smtClean="0"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 Construction</a:t>
            </a:r>
            <a:endParaRPr kumimoji="1" lang="ja-JP" altLang="en-US" sz="2400" dirty="0"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sp>
        <p:nvSpPr>
          <p:cNvPr id="41" name="四角形吹き出し 40"/>
          <p:cNvSpPr/>
          <p:nvPr/>
        </p:nvSpPr>
        <p:spPr>
          <a:xfrm>
            <a:off x="3626259" y="5841268"/>
            <a:ext cx="2991778" cy="607183"/>
          </a:xfrm>
          <a:prstGeom prst="wedgeRectCallout">
            <a:avLst>
              <a:gd name="adj1" fmla="val 56832"/>
              <a:gd name="adj2" fmla="val -86664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kumimoji="1" lang="en-US" altLang="ja-JP" sz="2000" dirty="0" smtClean="0">
                <a:solidFill>
                  <a:srgbClr val="008000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DR commissioning starts prior to Phase 2.</a:t>
            </a:r>
          </a:p>
        </p:txBody>
      </p:sp>
      <p:sp>
        <p:nvSpPr>
          <p:cNvPr id="42" name="四角形吹き出し 41"/>
          <p:cNvSpPr/>
          <p:nvPr/>
        </p:nvSpPr>
        <p:spPr>
          <a:xfrm>
            <a:off x="1284781" y="4492101"/>
            <a:ext cx="3464903" cy="1249783"/>
          </a:xfrm>
          <a:prstGeom prst="wedgeRectCallout">
            <a:avLst>
              <a:gd name="adj1" fmla="val 93627"/>
              <a:gd name="adj2" fmla="val -50910"/>
            </a:avLst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Phase 1 commissioning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：</a:t>
            </a:r>
            <a:endParaRPr kumimoji="1" lang="en-US" altLang="ja-JP" sz="2000" dirty="0" smtClean="0">
              <a:solidFill>
                <a:srgbClr val="FF0000"/>
              </a:solidFill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- Basic machine tuning</a:t>
            </a:r>
          </a:p>
          <a:p>
            <a:pPr>
              <a:lnSpc>
                <a:spcPts val="2200"/>
              </a:lnSpc>
            </a:pPr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- Low emittance beam tuning</a:t>
            </a:r>
          </a:p>
          <a:p>
            <a:pPr>
              <a:lnSpc>
                <a:spcPts val="2200"/>
              </a:lnSpc>
            </a:pPr>
            <a:r>
              <a:rPr kumimoji="1"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- Vacuum </a:t>
            </a:r>
            <a:r>
              <a:rPr kumimoji="1" lang="en-US" altLang="ja-JP" sz="2000" dirty="0" err="1" smtClean="0">
                <a:solidFill>
                  <a:srgbClr val="0000FF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scrabbing</a:t>
            </a:r>
            <a:endParaRPr kumimoji="1" lang="en-US" altLang="ja-JP" sz="2000" dirty="0" smtClean="0">
              <a:solidFill>
                <a:srgbClr val="0000FF"/>
              </a:solidFill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sp>
        <p:nvSpPr>
          <p:cNvPr id="43" name="ホームベース 42"/>
          <p:cNvSpPr/>
          <p:nvPr/>
        </p:nvSpPr>
        <p:spPr>
          <a:xfrm>
            <a:off x="974670" y="3429000"/>
            <a:ext cx="1803385" cy="575905"/>
          </a:xfrm>
          <a:prstGeom prst="homePlate">
            <a:avLst/>
          </a:prstGeom>
          <a:solidFill>
            <a:srgbClr val="7BD2F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tlCol="0" anchor="b"/>
          <a:lstStyle/>
          <a:p>
            <a:pPr algn="ctr"/>
            <a:r>
              <a:rPr lang="en-US" altLang="ja-JP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KEKB Ring</a:t>
            </a:r>
            <a:r>
              <a:rPr lang="ja-JP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disassembling</a:t>
            </a:r>
            <a:endParaRPr lang="ja-JP" altLang="en-US" sz="1600" b="1" dirty="0">
              <a:solidFill>
                <a:prstClr val="black"/>
              </a:solidFill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sp>
        <p:nvSpPr>
          <p:cNvPr id="44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685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7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Crab </a:t>
            </a:r>
            <a:r>
              <a:rPr kumimoji="1" lang="en-US" altLang="ja-JP" dirty="0" smtClean="0"/>
              <a:t>waist</a:t>
            </a:r>
            <a:endParaRPr kumimoji="1" lang="ja-JP" altLang="en-US" dirty="0"/>
          </a:p>
        </p:txBody>
      </p:sp>
      <p:pic>
        <p:nvPicPr>
          <p:cNvPr id="2050" name="Picture 2" descr="http://inspirehep.net/record/795539/files/Fig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4"/>
          <a:stretch/>
        </p:blipFill>
        <p:spPr bwMode="auto">
          <a:xfrm>
            <a:off x="5646756" y="1556792"/>
            <a:ext cx="3245724" cy="3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0" y="3210130"/>
            <a:ext cx="5038328" cy="3171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03" y="1033760"/>
            <a:ext cx="4111561" cy="20352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36096" y="4725144"/>
            <a:ext cx="3672408" cy="14957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400" kern="0" dirty="0" smtClean="0"/>
              <a:t>Large </a:t>
            </a:r>
            <a:r>
              <a:rPr lang="en-US" sz="2400" kern="0" dirty="0" err="1" smtClean="0"/>
              <a:t>Piwinski’s</a:t>
            </a:r>
            <a:r>
              <a:rPr lang="en-US" sz="2400" kern="0" dirty="0" smtClean="0"/>
              <a:t> angle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kern="0" dirty="0"/>
              <a:t> </a:t>
            </a:r>
            <a:r>
              <a:rPr lang="en-US" sz="2400" kern="0" dirty="0" smtClean="0"/>
              <a:t>                 (</a:t>
            </a:r>
            <a:r>
              <a:rPr lang="en-US" sz="2400" kern="0" dirty="0" smtClean="0">
                <a:sym typeface="Symbol" pitchFamily="18" charset="2"/>
              </a:rPr>
              <a:t></a:t>
            </a:r>
            <a:r>
              <a:rPr lang="en-US" sz="2400" kern="0" baseline="-25000" dirty="0" smtClean="0">
                <a:sym typeface="Symbol" pitchFamily="18" charset="2"/>
              </a:rPr>
              <a:t>z</a:t>
            </a:r>
            <a:r>
              <a:rPr lang="en-US" sz="2400" kern="0" dirty="0" smtClean="0">
                <a:sym typeface="Symbol" pitchFamily="18" charset="2"/>
              </a:rPr>
              <a:t>/</a:t>
            </a:r>
            <a:r>
              <a:rPr lang="en-US" sz="2400" kern="0" baseline="-25000" dirty="0" smtClean="0">
                <a:sym typeface="Symbol" pitchFamily="18" charset="2"/>
              </a:rPr>
              <a:t>x</a:t>
            </a:r>
            <a:r>
              <a:rPr lang="en-US" sz="2400" kern="0" dirty="0" smtClean="0">
                <a:cs typeface="Arial" charset="0"/>
                <a:sym typeface="Symbol" pitchFamily="18" charset="2"/>
              </a:rPr>
              <a:t>∙</a:t>
            </a:r>
            <a:r>
              <a:rPr lang="en-US" sz="2400" kern="0" dirty="0" smtClean="0">
                <a:sym typeface="Symbol" pitchFamily="18" charset="2"/>
              </a:rPr>
              <a:t></a:t>
            </a:r>
            <a:r>
              <a:rPr lang="en-US" sz="2400" kern="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kern="0" dirty="0"/>
              <a:t>S</a:t>
            </a:r>
            <a:r>
              <a:rPr lang="en-US" sz="2400" kern="0" dirty="0" smtClean="0"/>
              <a:t>uppress </a:t>
            </a:r>
            <a:r>
              <a:rPr lang="en-US" sz="2400" kern="0" dirty="0" err="1" smtClean="0"/>
              <a:t>betatron</a:t>
            </a:r>
            <a:r>
              <a:rPr lang="en-US" sz="2400" kern="0" dirty="0" smtClean="0"/>
              <a:t> res.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kern="0" dirty="0"/>
              <a:t> </a:t>
            </a:r>
            <a:r>
              <a:rPr lang="en-US" sz="2400" kern="0" dirty="0" smtClean="0"/>
              <a:t>    (</a:t>
            </a:r>
            <a:r>
              <a:rPr lang="en-US" sz="2400" kern="0" dirty="0" err="1" smtClean="0"/>
              <a:t>sextupoles</a:t>
            </a:r>
            <a:r>
              <a:rPr lang="en-US" sz="2400" kern="0" dirty="0" smtClean="0"/>
              <a:t> in phase)</a:t>
            </a:r>
            <a:endParaRPr lang="ru-RU" sz="2400" kern="0" dirty="0" smtClean="0"/>
          </a:p>
        </p:txBody>
      </p:sp>
      <p:sp>
        <p:nvSpPr>
          <p:cNvPr id="8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640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Symbol" pitchFamily="18" charset="2"/>
              </a:rPr>
              <a:t>t</a:t>
            </a:r>
            <a:r>
              <a:rPr lang="en-US" altLang="ja-JP" dirty="0" smtClean="0"/>
              <a:t> physics</a:t>
            </a:r>
            <a:r>
              <a:rPr kumimoji="1" lang="en-US" altLang="ja-JP" dirty="0" smtClean="0"/>
              <a:t>: LFV decays</a:t>
            </a:r>
            <a:endParaRPr kumimoji="1" lang="ja-JP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191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 cstate="print"/>
          <a:srcRect l="8580" t="17499" r="2383" b="21201"/>
          <a:stretch>
            <a:fillRect/>
          </a:stretch>
        </p:blipFill>
        <p:spPr bwMode="auto">
          <a:xfrm>
            <a:off x="6228184" y="1588368"/>
            <a:ext cx="2736304" cy="233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638" y="1444352"/>
            <a:ext cx="1174626" cy="11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308304" y="1516360"/>
            <a:ext cx="1460327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LFV decays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437087"/>
            <a:ext cx="3876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正方形/長方形 9"/>
          <p:cNvSpPr/>
          <p:nvPr/>
        </p:nvSpPr>
        <p:spPr>
          <a:xfrm>
            <a:off x="323528" y="4581128"/>
            <a:ext cx="4104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LFV = clear evidence of NP  </a:t>
            </a:r>
            <a:endParaRPr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23528" y="5085184"/>
            <a:ext cx="359530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STCF has advantage in </a:t>
            </a:r>
          </a:p>
          <a:p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ackground 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suppression</a:t>
            </a:r>
          </a:p>
          <a:p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olarization. 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ex) </a:t>
            </a:r>
            <a:r>
              <a:rPr lang="en-US" altLang="ja-JP" sz="2400" dirty="0" smtClean="0">
                <a:solidFill>
                  <a:srgbClr val="0000CC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i="1" dirty="0" smtClean="0">
                <a:solidFill>
                  <a:srgbClr val="0000CC"/>
                </a:solidFill>
                <a:sym typeface="Symbol" pitchFamily="18" charset="2"/>
              </a:rPr>
              <a:t></a:t>
            </a:r>
            <a:r>
              <a:rPr lang="en-US" altLang="ja-JP" sz="1050" i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altLang="ja-JP" sz="2400" dirty="0" smtClean="0">
                <a:solidFill>
                  <a:srgbClr val="0000CC"/>
                </a:solidFill>
                <a:latin typeface="Symbol" pitchFamily="18" charset="2"/>
                <a:cs typeface="Arial" pitchFamily="34" charset="0"/>
              </a:rPr>
              <a:t>mg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25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 bwMode="auto">
          <a:xfrm>
            <a:off x="0" y="980728"/>
            <a:ext cx="9144000" cy="547260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2203160" y="1196752"/>
            <a:ext cx="2584864" cy="5256584"/>
            <a:chOff x="2915816" y="1196752"/>
            <a:chExt cx="2584864" cy="5256584"/>
          </a:xfrm>
        </p:grpSpPr>
        <p:sp>
          <p:nvSpPr>
            <p:cNvPr id="15" name="Down Arrow 14"/>
            <p:cNvSpPr/>
            <p:nvPr/>
          </p:nvSpPr>
          <p:spPr bwMode="auto">
            <a:xfrm>
              <a:off x="2915816" y="1196752"/>
              <a:ext cx="2584864" cy="5256584"/>
            </a:xfrm>
            <a:prstGeom prst="downArrow">
              <a:avLst>
                <a:gd name="adj1" fmla="val 76987"/>
                <a:gd name="adj2" fmla="val 17178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 bwMode="auto">
            <a:xfrm>
              <a:off x="3995936" y="1484784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線コネクタ 34"/>
            <p:cNvCxnSpPr/>
            <p:nvPr/>
          </p:nvCxnSpPr>
          <p:spPr bwMode="auto">
            <a:xfrm>
              <a:off x="3995936" y="2348880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直線コネクタ 35"/>
            <p:cNvCxnSpPr/>
            <p:nvPr/>
          </p:nvCxnSpPr>
          <p:spPr bwMode="auto">
            <a:xfrm>
              <a:off x="3995936" y="3212976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直線コネクタ 36"/>
            <p:cNvCxnSpPr/>
            <p:nvPr/>
          </p:nvCxnSpPr>
          <p:spPr bwMode="auto">
            <a:xfrm>
              <a:off x="3995936" y="4077072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コネクタ 37"/>
            <p:cNvCxnSpPr/>
            <p:nvPr/>
          </p:nvCxnSpPr>
          <p:spPr bwMode="auto">
            <a:xfrm>
              <a:off x="3995936" y="4941168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線コネクタ 38"/>
            <p:cNvCxnSpPr/>
            <p:nvPr/>
          </p:nvCxnSpPr>
          <p:spPr bwMode="auto">
            <a:xfrm>
              <a:off x="3995936" y="5805264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484" name="Picture 4" descr="https://sciencesprings.files.wordpress.com/2013/07/standard-model-with-higgs-new.jpg"/>
          <p:cNvPicPr>
            <a:picLocks noChangeAspect="1" noChangeArrowheads="1"/>
          </p:cNvPicPr>
          <p:nvPr/>
        </p:nvPicPr>
        <p:blipFill>
          <a:blip r:embed="rId3" cstate="print"/>
          <a:srcRect t="10500"/>
          <a:stretch>
            <a:fillRect/>
          </a:stretch>
        </p:blipFill>
        <p:spPr bwMode="auto">
          <a:xfrm>
            <a:off x="6156176" y="1981943"/>
            <a:ext cx="2857500" cy="2455169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Story of the </a:t>
            </a:r>
            <a:r>
              <a:rPr lang="en-US" altLang="ja-JP" dirty="0"/>
              <a:t>s</a:t>
            </a:r>
            <a:r>
              <a:rPr kumimoji="1" lang="en-US" altLang="ja-JP" dirty="0" smtClean="0"/>
              <a:t>tandard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492896"/>
            <a:ext cx="2100255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1975: </a:t>
            </a:r>
            <a:r>
              <a:rPr lang="en-US" altLang="ja-JP" sz="2400" dirty="0" smtClean="0">
                <a:latin typeface="Symbol" pitchFamily="18" charset="2"/>
                <a:sym typeface="Symbol" pitchFamily="18" charset="2"/>
              </a:rPr>
              <a:t>t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lepton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388" y="3573016"/>
            <a:ext cx="2203398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1983: W and Z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1960" y="1635187"/>
            <a:ext cx="22894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1964: CPV in K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34"/>
          <p:cNvSpPr txBox="1">
            <a:spLocks noChangeArrowheads="1"/>
          </p:cNvSpPr>
          <p:nvPr/>
        </p:nvSpPr>
        <p:spPr bwMode="auto">
          <a:xfrm>
            <a:off x="467544" y="1033572"/>
            <a:ext cx="258123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000000"/>
                </a:solidFill>
              </a:rPr>
              <a:t>Energy 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frontier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17" name="Text Box 135"/>
          <p:cNvSpPr txBox="1">
            <a:spLocks noChangeArrowheads="1"/>
          </p:cNvSpPr>
          <p:nvPr/>
        </p:nvSpPr>
        <p:spPr bwMode="auto">
          <a:xfrm>
            <a:off x="4697581" y="1033572"/>
            <a:ext cx="3213640" cy="52322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solidFill>
                  <a:srgbClr val="000000"/>
                </a:solidFill>
              </a:rPr>
              <a:t>Luminosity frontier</a:t>
            </a:r>
            <a:endParaRPr lang="en-US" altLang="ja-JP" sz="2800" b="1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078" y="5415607"/>
            <a:ext cx="237116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200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7: D</a:t>
            </a:r>
            <a:r>
              <a:rPr kumimoji="1" lang="en-US" altLang="ja-JP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-mixing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2699" y="2060848"/>
            <a:ext cx="2791149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1974: J/</a:t>
            </a:r>
            <a:r>
              <a:rPr kumimoji="1" lang="en-US" altLang="ja-JP" sz="2400" dirty="0" smtClean="0">
                <a:latin typeface="Symbol" pitchFamily="18" charset="2"/>
                <a:cs typeface="Arial" pitchFamily="34" charset="0"/>
              </a:rPr>
              <a:t>y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(c quark)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2967335"/>
            <a:ext cx="2549096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1977: </a:t>
            </a:r>
            <a:r>
              <a:rPr lang="en-US" altLang="ja-JP" sz="2400" dirty="0" smtClean="0">
                <a:sym typeface="Symbol" pitchFamily="18" charset="2"/>
              </a:rPr>
              <a:t>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(b quark)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21002" y="3615407"/>
            <a:ext cx="241123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1987: B</a:t>
            </a:r>
            <a:r>
              <a:rPr kumimoji="1" lang="en-US" altLang="ja-JP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-mixing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http://upload.wikimedia.org/wikipedia/commons/2/2f/Standard_Model_of_Elementary_Particles_af.svg"/>
          <p:cNvSpPr>
            <a:spLocks noChangeAspect="1" noChangeArrowheads="1"/>
          </p:cNvSpPr>
          <p:nvPr/>
        </p:nvSpPr>
        <p:spPr bwMode="auto">
          <a:xfrm>
            <a:off x="155575" y="-1782763"/>
            <a:ext cx="3886200" cy="3724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62322" y="6237312"/>
            <a:ext cx="6234014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 target is discovery of </a:t>
            </a:r>
            <a:r>
              <a:rPr lang="en-US" altLang="ja-JP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ew 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hysics</a:t>
            </a:r>
            <a:endParaRPr kumimoji="1" lang="ja-JP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419872" y="2492896"/>
            <a:ext cx="2376264" cy="769441"/>
          </a:xfrm>
          <a:prstGeom prst="rect">
            <a:avLst/>
          </a:prstGeom>
          <a:solidFill>
            <a:srgbClr val="FFD68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Both are equally important</a:t>
            </a:r>
            <a:endParaRPr kumimoji="1" lang="ja-JP" alt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2413" y="5631631"/>
            <a:ext cx="1829347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: Higgs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4293096"/>
            <a:ext cx="1981633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1995: t quark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http://ckmfitter.in2p3.fr/www/results/plots_fpcp13/png/belle_rhoeta_small_global.png"/>
          <p:cNvPicPr>
            <a:picLocks noChangeAspect="1" noChangeArrowheads="1"/>
          </p:cNvPicPr>
          <p:nvPr/>
        </p:nvPicPr>
        <p:blipFill>
          <a:blip r:embed="rId4" cstate="print"/>
          <a:srcRect l="8229" t="5362" r="3485"/>
          <a:stretch>
            <a:fillRect/>
          </a:stretch>
        </p:blipFill>
        <p:spPr bwMode="auto">
          <a:xfrm>
            <a:off x="6723322" y="4550665"/>
            <a:ext cx="2297667" cy="1224981"/>
          </a:xfrm>
          <a:prstGeom prst="rect">
            <a:avLst/>
          </a:prstGeom>
          <a:noFill/>
        </p:spPr>
      </p:pic>
      <p:sp>
        <p:nvSpPr>
          <p:cNvPr id="40" name="テキスト ボックス 39"/>
          <p:cNvSpPr txBox="1"/>
          <p:nvPr/>
        </p:nvSpPr>
        <p:spPr>
          <a:xfrm>
            <a:off x="4523223" y="5013176"/>
            <a:ext cx="256905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2004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: Direct CPV 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0823" y="4581128"/>
            <a:ext cx="22894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2001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: CPV in B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971550" y="15240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Two approaches to NP</a:t>
            </a:r>
            <a:endParaRPr lang="ja-JP" altLang="en-US" dirty="0"/>
          </a:p>
        </p:txBody>
      </p:sp>
      <p:sp>
        <p:nvSpPr>
          <p:cNvPr id="27" name="フローチャート : 組合せ 26"/>
          <p:cNvSpPr/>
          <p:nvPr/>
        </p:nvSpPr>
        <p:spPr>
          <a:xfrm rot="10800000">
            <a:off x="1494210" y="4561110"/>
            <a:ext cx="3725862" cy="1100137"/>
          </a:xfrm>
          <a:prstGeom prst="flowChartMerg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804863" y="2615232"/>
            <a:ext cx="6765925" cy="18938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フローチャート : 組合せ 17"/>
          <p:cNvSpPr/>
          <p:nvPr/>
        </p:nvSpPr>
        <p:spPr>
          <a:xfrm>
            <a:off x="2576513" y="1392857"/>
            <a:ext cx="3725862" cy="1162050"/>
          </a:xfrm>
          <a:prstGeom prst="flowChartMerg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875338" y="1816720"/>
            <a:ext cx="2138362" cy="442912"/>
          </a:xfrm>
          <a:prstGeom prst="roundRect">
            <a:avLst/>
          </a:prstGeom>
          <a:solidFill>
            <a:srgbClr val="FFCCFF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 hierarchy</a:t>
            </a: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89013" y="1816720"/>
            <a:ext cx="2136775" cy="442912"/>
          </a:xfrm>
          <a:prstGeom prst="roundRect">
            <a:avLst/>
          </a:prstGeom>
          <a:solidFill>
            <a:srgbClr val="FFCCFF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Dark matter</a:t>
            </a: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866775" y="1145207"/>
            <a:ext cx="2136775" cy="441325"/>
          </a:xfrm>
          <a:prstGeom prst="roundRect">
            <a:avLst/>
          </a:prstGeom>
          <a:solidFill>
            <a:srgbClr val="FFCCFF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Baryogenesis</a:t>
            </a: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432175" y="1829420"/>
            <a:ext cx="2138363" cy="782637"/>
          </a:xfrm>
          <a:prstGeom prst="roundRect">
            <a:avLst/>
          </a:prstGeom>
          <a:solidFill>
            <a:srgbClr val="FFCCFF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Grand unification</a:t>
            </a: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997575" y="1145207"/>
            <a:ext cx="2138363" cy="441325"/>
          </a:xfrm>
          <a:prstGeom prst="roundRect">
            <a:avLst/>
          </a:prstGeom>
          <a:solidFill>
            <a:srgbClr val="FFCCFF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Neutrino mass</a:t>
            </a:r>
            <a:endParaRPr lang="ja-JP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テキスト ボックス 19"/>
          <p:cNvSpPr txBox="1">
            <a:spLocks noChangeArrowheads="1"/>
          </p:cNvSpPr>
          <p:nvPr/>
        </p:nvSpPr>
        <p:spPr bwMode="auto">
          <a:xfrm>
            <a:off x="1109663" y="273747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There must be New Physics @ TeV scale !! </a:t>
            </a:r>
            <a:endParaRPr lang="ja-JP" altLang="en-US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テキスト ボックス 23"/>
          <p:cNvSpPr txBox="1">
            <a:spLocks noChangeArrowheads="1"/>
          </p:cNvSpPr>
          <p:nvPr/>
        </p:nvSpPr>
        <p:spPr bwMode="auto">
          <a:xfrm>
            <a:off x="899592" y="3594720"/>
            <a:ext cx="6962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                                                                                           , or  what?</a:t>
            </a: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41"/>
          <p:cNvGrpSpPr>
            <a:grpSpLocks/>
          </p:cNvGrpSpPr>
          <p:nvPr/>
        </p:nvGrpSpPr>
        <p:grpSpPr bwMode="auto">
          <a:xfrm>
            <a:off x="1475656" y="3340720"/>
            <a:ext cx="1527175" cy="1008062"/>
            <a:chOff x="1187624" y="2844000"/>
            <a:chExt cx="1800000" cy="1188000"/>
          </a:xfrm>
        </p:grpSpPr>
        <p:sp>
          <p:nvSpPr>
            <p:cNvPr id="21" name="角丸四角形 20"/>
            <p:cNvSpPr/>
            <p:nvPr/>
          </p:nvSpPr>
          <p:spPr>
            <a:xfrm>
              <a:off x="1187624" y="2844000"/>
              <a:ext cx="1800000" cy="1188000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</a:gra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anchor="ctr"/>
            <a:lstStyle/>
            <a:p>
              <a:pPr algn="ctr">
                <a:defRPr/>
              </a:pPr>
              <a:r>
                <a:rPr lang="en-US" altLang="ja-JP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Super-</a:t>
              </a:r>
            </a:p>
            <a:p>
              <a:pPr algn="ctr">
                <a:defRPr/>
              </a:pPr>
              <a:r>
                <a:rPr lang="en-US" altLang="ja-JP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symmetry ?</a:t>
              </a:r>
            </a:p>
          </p:txBody>
        </p:sp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1617663" y="3633788"/>
            <a:ext cx="9017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3" name="Equation" r:id="rId3" imgW="507780" imgH="203112" progId="">
                    <p:embed/>
                  </p:oleObj>
                </mc:Choice>
                <mc:Fallback>
                  <p:oleObj name="Equation" r:id="rId3" imgW="507780" imgH="203112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7663" y="3633788"/>
                          <a:ext cx="901700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グループ化 42"/>
          <p:cNvGrpSpPr>
            <a:grpSpLocks/>
          </p:cNvGrpSpPr>
          <p:nvPr/>
        </p:nvGrpSpPr>
        <p:grpSpPr bwMode="auto">
          <a:xfrm>
            <a:off x="3275856" y="3312145"/>
            <a:ext cx="1527175" cy="1065212"/>
            <a:chOff x="3347864" y="2809611"/>
            <a:chExt cx="1800000" cy="1256776"/>
          </a:xfrm>
        </p:grpSpPr>
        <p:sp>
          <p:nvSpPr>
            <p:cNvPr id="22" name="角丸四角形 21"/>
            <p:cNvSpPr/>
            <p:nvPr/>
          </p:nvSpPr>
          <p:spPr>
            <a:xfrm>
              <a:off x="3347864" y="2809611"/>
              <a:ext cx="1800000" cy="125677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</a:gra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bIns="360000" anchor="ctr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Extra-dimension ?</a:t>
              </a:r>
              <a:endParaRPr lang="ja-JP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851920" y="3652838"/>
            <a:ext cx="7207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4" name="Equation" r:id="rId5" imgW="405872" imgH="177569" progId="">
                    <p:embed/>
                  </p:oleObj>
                </mc:Choice>
                <mc:Fallback>
                  <p:oleObj name="Equation" r:id="rId5" imgW="405872" imgH="177569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20" y="3652838"/>
                          <a:ext cx="7207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グループ化 43"/>
          <p:cNvGrpSpPr>
            <a:grpSpLocks/>
          </p:cNvGrpSpPr>
          <p:nvPr/>
        </p:nvGrpSpPr>
        <p:grpSpPr bwMode="auto">
          <a:xfrm>
            <a:off x="5076056" y="3352279"/>
            <a:ext cx="1404938" cy="1012825"/>
            <a:chOff x="5508104" y="2808496"/>
            <a:chExt cx="1656184" cy="1195303"/>
          </a:xfrm>
        </p:grpSpPr>
        <p:sp>
          <p:nvSpPr>
            <p:cNvPr id="23" name="角丸四角形 22"/>
            <p:cNvSpPr/>
            <p:nvPr/>
          </p:nvSpPr>
          <p:spPr>
            <a:xfrm>
              <a:off x="5508104" y="2808496"/>
              <a:ext cx="1656184" cy="1176568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</a:gra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anchor="ctr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Composite </a:t>
              </a:r>
            </a:p>
            <a:p>
              <a:pPr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Higgs ?</a:t>
              </a:r>
              <a:endParaRPr lang="ja-JP" alt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5868144" y="3645024"/>
            <a:ext cx="9001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5" name="Equation" r:id="rId7" imgW="507780" imgH="203112" progId="">
                    <p:embed/>
                  </p:oleObj>
                </mc:Choice>
                <mc:Fallback>
                  <p:oleObj name="Equation" r:id="rId7" imgW="507780" imgH="203112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8144" y="3645024"/>
                          <a:ext cx="900112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角丸四角形 45"/>
          <p:cNvSpPr/>
          <p:nvPr/>
        </p:nvSpPr>
        <p:spPr>
          <a:xfrm>
            <a:off x="3248025" y="1257920"/>
            <a:ext cx="2505075" cy="422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 is incomplete</a:t>
            </a:r>
            <a:endParaRPr lang="ja-JP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63512" y="5253384"/>
            <a:ext cx="1816199" cy="623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Direct Search</a:t>
            </a:r>
          </a:p>
          <a:p>
            <a:pPr algn="ctr"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LHC, ILC</a:t>
            </a:r>
            <a:endParaRPr lang="ja-JP" alt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グループ化 10"/>
          <p:cNvGrpSpPr>
            <a:grpSpLocks/>
          </p:cNvGrpSpPr>
          <p:nvPr/>
        </p:nvGrpSpPr>
        <p:grpSpPr bwMode="auto">
          <a:xfrm>
            <a:off x="2708349" y="5022850"/>
            <a:ext cx="5680075" cy="1574503"/>
            <a:chOff x="2576585" y="5018566"/>
            <a:chExt cx="5681256" cy="1573471"/>
          </a:xfrm>
        </p:grpSpPr>
        <p:grpSp>
          <p:nvGrpSpPr>
            <p:cNvPr id="8" name="グループ化 4"/>
            <p:cNvGrpSpPr>
              <a:grpSpLocks/>
            </p:cNvGrpSpPr>
            <p:nvPr/>
          </p:nvGrpSpPr>
          <p:grpSpPr bwMode="auto">
            <a:xfrm>
              <a:off x="2576585" y="5018566"/>
              <a:ext cx="5681256" cy="1039132"/>
              <a:chOff x="2339750" y="4581128"/>
              <a:chExt cx="6696746" cy="1224870"/>
            </a:xfrm>
          </p:grpSpPr>
          <p:sp>
            <p:nvSpPr>
              <p:cNvPr id="33" name="角丸四角形 32"/>
              <p:cNvSpPr/>
              <p:nvPr/>
            </p:nvSpPr>
            <p:spPr>
              <a:xfrm>
                <a:off x="2339750" y="4654060"/>
                <a:ext cx="6552630" cy="1151938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555776" y="4581128"/>
                <a:ext cx="6480720" cy="471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Flavor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physics:  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key to identify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the theory</a:t>
                </a:r>
                <a:endParaRPr lang="ja-JP" alt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角丸四角形 36"/>
              <p:cNvSpPr/>
              <p:nvPr/>
            </p:nvSpPr>
            <p:spPr>
              <a:xfrm>
                <a:off x="2620497" y="5157097"/>
                <a:ext cx="791706" cy="50490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" anchor="ctr"/>
              <a:lstStyle/>
              <a:p>
                <a:pPr algn="ctr"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38" name="角丸四角形 37"/>
              <p:cNvSpPr/>
              <p:nvPr/>
            </p:nvSpPr>
            <p:spPr>
              <a:xfrm>
                <a:off x="3556319" y="5157097"/>
                <a:ext cx="791706" cy="50490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" anchor="ctr"/>
              <a:lstStyle/>
              <a:p>
                <a:pPr algn="ctr"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  <p:sp>
            <p:nvSpPr>
              <p:cNvPr id="40" name="角丸四角形 39"/>
              <p:cNvSpPr/>
              <p:nvPr/>
            </p:nvSpPr>
            <p:spPr>
              <a:xfrm>
                <a:off x="5362369" y="5157097"/>
                <a:ext cx="791706" cy="50490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" anchor="ctr"/>
              <a:lstStyle/>
              <a:p>
                <a:pPr algn="ctr"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</a:t>
                </a:r>
              </a:p>
            </p:txBody>
          </p:sp>
          <p:sp>
            <p:nvSpPr>
              <p:cNvPr id="41" name="角丸四角形 40"/>
              <p:cNvSpPr/>
              <p:nvPr/>
            </p:nvSpPr>
            <p:spPr>
              <a:xfrm>
                <a:off x="7241567" y="5143072"/>
                <a:ext cx="793578" cy="50490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" anchor="ctr"/>
              <a:lstStyle/>
              <a:p>
                <a:pPr algn="ctr"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Symbol" pitchFamily="18" charset="2"/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45" name="角丸四角形 44"/>
              <p:cNvSpPr/>
              <p:nvPr/>
            </p:nvSpPr>
            <p:spPr>
              <a:xfrm>
                <a:off x="4460950" y="5157097"/>
                <a:ext cx="791705" cy="50490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" anchor="ctr"/>
              <a:lstStyle/>
              <a:p>
                <a:pPr algn="ctr"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Symbol" pitchFamily="18" charset="2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49" name="角丸四角形 48"/>
              <p:cNvSpPr/>
              <p:nvPr/>
            </p:nvSpPr>
            <p:spPr>
              <a:xfrm>
                <a:off x="6304828" y="5143073"/>
                <a:ext cx="791705" cy="50490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" anchor="ctr"/>
              <a:lstStyle/>
              <a:p>
                <a:pPr algn="ctr"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Symbol" pitchFamily="18" charset="2"/>
                    <a:cs typeface="Arial" pitchFamily="34" charset="0"/>
                  </a:rPr>
                  <a:t>m</a:t>
                </a:r>
              </a:p>
            </p:txBody>
          </p:sp>
          <p:sp>
            <p:nvSpPr>
              <p:cNvPr id="1061" name="テキスト ボックス 57"/>
              <p:cNvSpPr txBox="1">
                <a:spLocks noChangeArrowheads="1"/>
              </p:cNvSpPr>
              <p:nvPr/>
            </p:nvSpPr>
            <p:spPr bwMode="auto">
              <a:xfrm>
                <a:off x="8309048" y="5301208"/>
                <a:ext cx="459533" cy="399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  <a:endParaRPr lang="ja-JP" altLang="en-US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2808924" y="6130675"/>
              <a:ext cx="4615624" cy="4613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Future flavor 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hysics 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acilities</a:t>
              </a:r>
              <a:endParaRPr lang="ja-JP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6"/>
          <p:cNvSpPr>
            <a:spLocks noChangeArrowheads="1"/>
          </p:cNvSpPr>
          <p:nvPr/>
        </p:nvSpPr>
        <p:spPr bwMode="auto">
          <a:xfrm>
            <a:off x="5076825" y="1557338"/>
            <a:ext cx="3492500" cy="210026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61" name="Arc 94"/>
          <p:cNvSpPr>
            <a:spLocks/>
          </p:cNvSpPr>
          <p:nvPr/>
        </p:nvSpPr>
        <p:spPr bwMode="auto">
          <a:xfrm>
            <a:off x="6732588" y="1881188"/>
            <a:ext cx="288925" cy="287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9940" name="Rectangle 39"/>
          <p:cNvSpPr>
            <a:spLocks noChangeArrowheads="1"/>
          </p:cNvSpPr>
          <p:nvPr/>
        </p:nvSpPr>
        <p:spPr bwMode="auto">
          <a:xfrm>
            <a:off x="863600" y="1520825"/>
            <a:ext cx="3492500" cy="2089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63" name="AutoShape 4"/>
          <p:cNvSpPr>
            <a:spLocks noChangeArrowheads="1"/>
          </p:cNvSpPr>
          <p:nvPr/>
        </p:nvSpPr>
        <p:spPr bwMode="auto">
          <a:xfrm>
            <a:off x="1871663" y="2097088"/>
            <a:ext cx="576262" cy="649287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64" name="Line 5"/>
          <p:cNvSpPr>
            <a:spLocks noChangeShapeType="1"/>
          </p:cNvSpPr>
          <p:nvPr/>
        </p:nvSpPr>
        <p:spPr bwMode="auto">
          <a:xfrm>
            <a:off x="1079500" y="2420938"/>
            <a:ext cx="755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65" name="Line 6"/>
          <p:cNvSpPr>
            <a:spLocks noChangeShapeType="1"/>
          </p:cNvSpPr>
          <p:nvPr/>
        </p:nvSpPr>
        <p:spPr bwMode="auto">
          <a:xfrm flipH="1">
            <a:off x="2447925" y="2420938"/>
            <a:ext cx="755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66" name="Text Box 7"/>
          <p:cNvSpPr txBox="1">
            <a:spLocks noChangeArrowheads="1"/>
          </p:cNvSpPr>
          <p:nvPr/>
        </p:nvSpPr>
        <p:spPr bwMode="auto">
          <a:xfrm>
            <a:off x="1042988" y="191611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p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67" name="Text Box 8"/>
          <p:cNvSpPr txBox="1">
            <a:spLocks noChangeArrowheads="1"/>
          </p:cNvSpPr>
          <p:nvPr/>
        </p:nvSpPr>
        <p:spPr bwMode="auto">
          <a:xfrm>
            <a:off x="2627313" y="191611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p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68" name="Line 9"/>
          <p:cNvSpPr>
            <a:spLocks noChangeShapeType="1"/>
          </p:cNvSpPr>
          <p:nvPr/>
        </p:nvSpPr>
        <p:spPr bwMode="auto">
          <a:xfrm flipH="1" flipV="1">
            <a:off x="1511300" y="1809750"/>
            <a:ext cx="360363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69" name="Line 10"/>
          <p:cNvSpPr>
            <a:spLocks noChangeShapeType="1"/>
          </p:cNvSpPr>
          <p:nvPr/>
        </p:nvSpPr>
        <p:spPr bwMode="auto">
          <a:xfrm flipH="1" flipV="1">
            <a:off x="1835150" y="1665288"/>
            <a:ext cx="180975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0" name="Line 11"/>
          <p:cNvSpPr>
            <a:spLocks noChangeShapeType="1"/>
          </p:cNvSpPr>
          <p:nvPr/>
        </p:nvSpPr>
        <p:spPr bwMode="auto">
          <a:xfrm flipH="1" flipV="1">
            <a:off x="2160588" y="1593850"/>
            <a:ext cx="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1" name="Line 12"/>
          <p:cNvSpPr>
            <a:spLocks noChangeShapeType="1"/>
          </p:cNvSpPr>
          <p:nvPr/>
        </p:nvSpPr>
        <p:spPr bwMode="auto">
          <a:xfrm>
            <a:off x="2160588" y="2746375"/>
            <a:ext cx="36512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2" name="Line 13"/>
          <p:cNvSpPr>
            <a:spLocks noChangeShapeType="1"/>
          </p:cNvSpPr>
          <p:nvPr/>
        </p:nvSpPr>
        <p:spPr bwMode="auto">
          <a:xfrm>
            <a:off x="2339975" y="2673350"/>
            <a:ext cx="287338" cy="4318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3" name="Line 14"/>
          <p:cNvSpPr>
            <a:spLocks noChangeShapeType="1"/>
          </p:cNvSpPr>
          <p:nvPr/>
        </p:nvSpPr>
        <p:spPr bwMode="auto">
          <a:xfrm>
            <a:off x="2698750" y="3105150"/>
            <a:ext cx="433388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4" name="Line 15"/>
          <p:cNvSpPr>
            <a:spLocks noChangeShapeType="1"/>
          </p:cNvSpPr>
          <p:nvPr/>
        </p:nvSpPr>
        <p:spPr bwMode="auto">
          <a:xfrm>
            <a:off x="3167063" y="3105150"/>
            <a:ext cx="43338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5" name="Line 16"/>
          <p:cNvSpPr>
            <a:spLocks noChangeShapeType="1"/>
          </p:cNvSpPr>
          <p:nvPr/>
        </p:nvSpPr>
        <p:spPr bwMode="auto">
          <a:xfrm>
            <a:off x="3635375" y="3105150"/>
            <a:ext cx="433388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6" name="Line 17"/>
          <p:cNvSpPr>
            <a:spLocks noChangeShapeType="1"/>
          </p:cNvSpPr>
          <p:nvPr/>
        </p:nvSpPr>
        <p:spPr bwMode="auto">
          <a:xfrm>
            <a:off x="2663825" y="3178175"/>
            <a:ext cx="142875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7" name="Line 18"/>
          <p:cNvSpPr>
            <a:spLocks noChangeShapeType="1"/>
          </p:cNvSpPr>
          <p:nvPr/>
        </p:nvSpPr>
        <p:spPr bwMode="auto">
          <a:xfrm>
            <a:off x="3167063" y="3178175"/>
            <a:ext cx="142875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78" name="Line 19"/>
          <p:cNvSpPr>
            <a:spLocks noChangeShapeType="1"/>
          </p:cNvSpPr>
          <p:nvPr/>
        </p:nvSpPr>
        <p:spPr bwMode="auto">
          <a:xfrm>
            <a:off x="3635375" y="3178175"/>
            <a:ext cx="142875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203575" y="2638425"/>
            <a:ext cx="317500" cy="468313"/>
            <a:chOff x="1098" y="2673"/>
            <a:chExt cx="200" cy="295"/>
          </a:xfrm>
        </p:grpSpPr>
        <p:sp>
          <p:nvSpPr>
            <p:cNvPr id="2178" name="Text Box 20"/>
            <p:cNvSpPr txBox="1">
              <a:spLocks noChangeArrowheads="1"/>
            </p:cNvSpPr>
            <p:nvPr/>
          </p:nvSpPr>
          <p:spPr bwMode="auto">
            <a:xfrm>
              <a:off x="1098" y="2737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c</a:t>
              </a:r>
            </a:p>
          </p:txBody>
        </p:sp>
        <p:sp>
          <p:nvSpPr>
            <p:cNvPr id="2179" name="Text Box 21"/>
            <p:cNvSpPr txBox="1">
              <a:spLocks noChangeArrowheads="1"/>
            </p:cNvSpPr>
            <p:nvPr/>
          </p:nvSpPr>
          <p:spPr bwMode="auto">
            <a:xfrm>
              <a:off x="1098" y="2673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~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47925" y="2457450"/>
            <a:ext cx="317500" cy="471488"/>
            <a:chOff x="2350" y="3263"/>
            <a:chExt cx="200" cy="297"/>
          </a:xfrm>
        </p:grpSpPr>
        <p:sp>
          <p:nvSpPr>
            <p:cNvPr id="2176" name="Text Box 22"/>
            <p:cNvSpPr txBox="1">
              <a:spLocks noChangeArrowheads="1"/>
            </p:cNvSpPr>
            <p:nvPr/>
          </p:nvSpPr>
          <p:spPr bwMode="auto">
            <a:xfrm>
              <a:off x="2350" y="332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177" name="Text Box 23"/>
            <p:cNvSpPr txBox="1">
              <a:spLocks noChangeArrowheads="1"/>
            </p:cNvSpPr>
            <p:nvPr/>
          </p:nvSpPr>
          <p:spPr bwMode="auto">
            <a:xfrm>
              <a:off x="2350" y="3263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~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35263" y="2638425"/>
            <a:ext cx="317500" cy="471488"/>
            <a:chOff x="1211" y="2786"/>
            <a:chExt cx="200" cy="297"/>
          </a:xfrm>
        </p:grpSpPr>
        <p:sp>
          <p:nvSpPr>
            <p:cNvPr id="2174" name="Text Box 25"/>
            <p:cNvSpPr txBox="1">
              <a:spLocks noChangeArrowheads="1"/>
            </p:cNvSpPr>
            <p:nvPr/>
          </p:nvSpPr>
          <p:spPr bwMode="auto">
            <a:xfrm>
              <a:off x="1211" y="285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2175" name="Text Box 26"/>
            <p:cNvSpPr txBox="1">
              <a:spLocks noChangeArrowheads="1"/>
            </p:cNvSpPr>
            <p:nvPr/>
          </p:nvSpPr>
          <p:spPr bwMode="auto">
            <a:xfrm>
              <a:off x="1211" y="2786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~</a:t>
              </a:r>
            </a:p>
          </p:txBody>
        </p:sp>
      </p:grpSp>
      <p:sp>
        <p:nvSpPr>
          <p:cNvPr id="2082" name="Text Box 30"/>
          <p:cNvSpPr txBox="1">
            <a:spLocks noChangeArrowheads="1"/>
          </p:cNvSpPr>
          <p:nvPr/>
        </p:nvSpPr>
        <p:spPr bwMode="auto">
          <a:xfrm>
            <a:off x="3656013" y="2751138"/>
            <a:ext cx="30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2083" name="Text Box 31"/>
          <p:cNvSpPr txBox="1">
            <a:spLocks noChangeArrowheads="1"/>
          </p:cNvSpPr>
          <p:nvPr/>
        </p:nvSpPr>
        <p:spPr bwMode="auto">
          <a:xfrm>
            <a:off x="3678238" y="26511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2084" name="Text Box 34"/>
          <p:cNvSpPr txBox="1">
            <a:spLocks noChangeArrowheads="1"/>
          </p:cNvSpPr>
          <p:nvPr/>
        </p:nvSpPr>
        <p:spPr bwMode="auto">
          <a:xfrm>
            <a:off x="2951163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2085" name="Text Box 35"/>
          <p:cNvSpPr txBox="1">
            <a:spLocks noChangeArrowheads="1"/>
          </p:cNvSpPr>
          <p:nvPr/>
        </p:nvSpPr>
        <p:spPr bwMode="auto">
          <a:xfrm>
            <a:off x="3743325" y="3141663"/>
            <a:ext cx="331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</a:rPr>
              <a:t>l</a:t>
            </a:r>
            <a:r>
              <a:rPr lang="en-US" altLang="ja-JP" i="1" baseline="30000">
                <a:solidFill>
                  <a:srgbClr val="000000"/>
                </a:solidFill>
                <a:latin typeface="Symbol" pitchFamily="18" charset="2"/>
              </a:rPr>
              <a:t>-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411413" y="2962275"/>
            <a:ext cx="317500" cy="568325"/>
            <a:chOff x="441" y="3316"/>
            <a:chExt cx="200" cy="358"/>
          </a:xfrm>
        </p:grpSpPr>
        <p:sp>
          <p:nvSpPr>
            <p:cNvPr id="2172" name="Text Box 33"/>
            <p:cNvSpPr txBox="1">
              <a:spLocks noChangeArrowheads="1"/>
            </p:cNvSpPr>
            <p:nvPr/>
          </p:nvSpPr>
          <p:spPr bwMode="auto">
            <a:xfrm>
              <a:off x="441" y="344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2173" name="Text Box 36"/>
            <p:cNvSpPr txBox="1">
              <a:spLocks noChangeArrowheads="1"/>
            </p:cNvSpPr>
            <p:nvPr/>
          </p:nvSpPr>
          <p:spPr bwMode="auto">
            <a:xfrm>
              <a:off x="445" y="33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_</a:t>
              </a:r>
            </a:p>
          </p:txBody>
        </p:sp>
      </p:grpSp>
      <p:sp>
        <p:nvSpPr>
          <p:cNvPr id="39965" name="Text Box 38"/>
          <p:cNvSpPr txBox="1">
            <a:spLocks noChangeArrowheads="1"/>
          </p:cNvSpPr>
          <p:nvPr/>
        </p:nvSpPr>
        <p:spPr bwMode="auto">
          <a:xfrm>
            <a:off x="643193" y="1054100"/>
            <a:ext cx="4000815" cy="40011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FFFFFF"/>
                </a:solidFill>
              </a:rPr>
              <a:t>Direct 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production </a:t>
            </a:r>
            <a:r>
              <a:rPr lang="en-US" altLang="ja-JP" sz="2000" b="1" dirty="0">
                <a:solidFill>
                  <a:srgbClr val="FFFFFF"/>
                </a:solidFill>
              </a:rPr>
              <a:t>by 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NP particles</a:t>
            </a:r>
            <a:endParaRPr lang="ja-JP" altLang="en-US" sz="2000" b="1" dirty="0">
              <a:solidFill>
                <a:srgbClr val="FFFFFF"/>
              </a:solidFill>
            </a:endParaRP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616575" y="2170113"/>
            <a:ext cx="1079500" cy="288925"/>
            <a:chOff x="1519" y="2115"/>
            <a:chExt cx="953" cy="182"/>
          </a:xfrm>
        </p:grpSpPr>
        <p:sp>
          <p:nvSpPr>
            <p:cNvPr id="2170" name="Freeform 41"/>
            <p:cNvSpPr>
              <a:spLocks/>
            </p:cNvSpPr>
            <p:nvPr/>
          </p:nvSpPr>
          <p:spPr bwMode="auto">
            <a:xfrm>
              <a:off x="1519" y="2115"/>
              <a:ext cx="681" cy="45"/>
            </a:xfrm>
            <a:custGeom>
              <a:avLst/>
              <a:gdLst>
                <a:gd name="T0" fmla="*/ 0 w 1316"/>
                <a:gd name="T1" fmla="*/ 3 h 53"/>
                <a:gd name="T2" fmla="*/ 1 w 1316"/>
                <a:gd name="T3" fmla="*/ 3 h 53"/>
                <a:gd name="T4" fmla="*/ 1 w 1316"/>
                <a:gd name="T5" fmla="*/ 0 h 53"/>
                <a:gd name="T6" fmla="*/ 0 60000 65536"/>
                <a:gd name="T7" fmla="*/ 0 60000 65536"/>
                <a:gd name="T8" fmla="*/ 0 60000 65536"/>
                <a:gd name="T9" fmla="*/ 0 w 1316"/>
                <a:gd name="T10" fmla="*/ 0 h 53"/>
                <a:gd name="T11" fmla="*/ 1316 w 131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6" h="53">
                  <a:moveTo>
                    <a:pt x="0" y="45"/>
                  </a:moveTo>
                  <a:cubicBezTo>
                    <a:pt x="389" y="49"/>
                    <a:pt x="779" y="53"/>
                    <a:pt x="998" y="45"/>
                  </a:cubicBezTo>
                  <a:cubicBezTo>
                    <a:pt x="1217" y="37"/>
                    <a:pt x="1263" y="7"/>
                    <a:pt x="1316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171" name="Freeform 42"/>
            <p:cNvSpPr>
              <a:spLocks/>
            </p:cNvSpPr>
            <p:nvPr/>
          </p:nvSpPr>
          <p:spPr bwMode="auto">
            <a:xfrm>
              <a:off x="2200" y="2115"/>
              <a:ext cx="272" cy="182"/>
            </a:xfrm>
            <a:custGeom>
              <a:avLst/>
              <a:gdLst>
                <a:gd name="T0" fmla="*/ 0 w 272"/>
                <a:gd name="T1" fmla="*/ 0 h 182"/>
                <a:gd name="T2" fmla="*/ 91 w 272"/>
                <a:gd name="T3" fmla="*/ 136 h 182"/>
                <a:gd name="T4" fmla="*/ 272 w 272"/>
                <a:gd name="T5" fmla="*/ 182 h 182"/>
                <a:gd name="T6" fmla="*/ 0 60000 65536"/>
                <a:gd name="T7" fmla="*/ 0 60000 65536"/>
                <a:gd name="T8" fmla="*/ 0 60000 65536"/>
                <a:gd name="T9" fmla="*/ 0 w 272"/>
                <a:gd name="T10" fmla="*/ 0 h 182"/>
                <a:gd name="T11" fmla="*/ 272 w 272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82">
                  <a:moveTo>
                    <a:pt x="0" y="0"/>
                  </a:moveTo>
                  <a:cubicBezTo>
                    <a:pt x="23" y="53"/>
                    <a:pt x="46" y="106"/>
                    <a:pt x="91" y="136"/>
                  </a:cubicBezTo>
                  <a:cubicBezTo>
                    <a:pt x="136" y="166"/>
                    <a:pt x="204" y="174"/>
                    <a:pt x="272" y="18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 flipH="1">
            <a:off x="6696075" y="2170113"/>
            <a:ext cx="1116013" cy="288925"/>
            <a:chOff x="1519" y="2115"/>
            <a:chExt cx="953" cy="182"/>
          </a:xfrm>
        </p:grpSpPr>
        <p:sp>
          <p:nvSpPr>
            <p:cNvPr id="2168" name="Freeform 44"/>
            <p:cNvSpPr>
              <a:spLocks/>
            </p:cNvSpPr>
            <p:nvPr/>
          </p:nvSpPr>
          <p:spPr bwMode="auto">
            <a:xfrm>
              <a:off x="1519" y="2115"/>
              <a:ext cx="681" cy="45"/>
            </a:xfrm>
            <a:custGeom>
              <a:avLst/>
              <a:gdLst>
                <a:gd name="T0" fmla="*/ 0 w 1316"/>
                <a:gd name="T1" fmla="*/ 3 h 53"/>
                <a:gd name="T2" fmla="*/ 1 w 1316"/>
                <a:gd name="T3" fmla="*/ 3 h 53"/>
                <a:gd name="T4" fmla="*/ 1 w 1316"/>
                <a:gd name="T5" fmla="*/ 0 h 53"/>
                <a:gd name="T6" fmla="*/ 0 60000 65536"/>
                <a:gd name="T7" fmla="*/ 0 60000 65536"/>
                <a:gd name="T8" fmla="*/ 0 60000 65536"/>
                <a:gd name="T9" fmla="*/ 0 w 1316"/>
                <a:gd name="T10" fmla="*/ 0 h 53"/>
                <a:gd name="T11" fmla="*/ 1316 w 131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6" h="53">
                  <a:moveTo>
                    <a:pt x="0" y="45"/>
                  </a:moveTo>
                  <a:cubicBezTo>
                    <a:pt x="389" y="49"/>
                    <a:pt x="779" y="53"/>
                    <a:pt x="998" y="45"/>
                  </a:cubicBezTo>
                  <a:cubicBezTo>
                    <a:pt x="1217" y="37"/>
                    <a:pt x="1263" y="7"/>
                    <a:pt x="1316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169" name="Freeform 45"/>
            <p:cNvSpPr>
              <a:spLocks/>
            </p:cNvSpPr>
            <p:nvPr/>
          </p:nvSpPr>
          <p:spPr bwMode="auto">
            <a:xfrm>
              <a:off x="2200" y="2115"/>
              <a:ext cx="272" cy="182"/>
            </a:xfrm>
            <a:custGeom>
              <a:avLst/>
              <a:gdLst>
                <a:gd name="T0" fmla="*/ 0 w 272"/>
                <a:gd name="T1" fmla="*/ 0 h 182"/>
                <a:gd name="T2" fmla="*/ 91 w 272"/>
                <a:gd name="T3" fmla="*/ 136 h 182"/>
                <a:gd name="T4" fmla="*/ 272 w 272"/>
                <a:gd name="T5" fmla="*/ 182 h 182"/>
                <a:gd name="T6" fmla="*/ 0 60000 65536"/>
                <a:gd name="T7" fmla="*/ 0 60000 65536"/>
                <a:gd name="T8" fmla="*/ 0 60000 65536"/>
                <a:gd name="T9" fmla="*/ 0 w 272"/>
                <a:gd name="T10" fmla="*/ 0 h 182"/>
                <a:gd name="T11" fmla="*/ 272 w 272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82">
                  <a:moveTo>
                    <a:pt x="0" y="0"/>
                  </a:moveTo>
                  <a:cubicBezTo>
                    <a:pt x="23" y="53"/>
                    <a:pt x="46" y="106"/>
                    <a:pt x="91" y="136"/>
                  </a:cubicBezTo>
                  <a:cubicBezTo>
                    <a:pt x="136" y="166"/>
                    <a:pt x="204" y="174"/>
                    <a:pt x="272" y="18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 rot="1649945">
            <a:off x="6624638" y="2673350"/>
            <a:ext cx="1008062" cy="109538"/>
            <a:chOff x="1565" y="935"/>
            <a:chExt cx="680" cy="136"/>
          </a:xfrm>
        </p:grpSpPr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565" y="935"/>
              <a:ext cx="136" cy="136"/>
              <a:chOff x="1565" y="935"/>
              <a:chExt cx="997" cy="740"/>
            </a:xfrm>
          </p:grpSpPr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1565" y="935"/>
                <a:ext cx="498" cy="377"/>
                <a:chOff x="1565" y="935"/>
                <a:chExt cx="498" cy="377"/>
              </a:xfrm>
            </p:grpSpPr>
            <p:sp>
              <p:nvSpPr>
                <p:cNvPr id="2166" name="Freeform 50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7" name="Freeform 51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52"/>
              <p:cNvGrpSpPr>
                <a:grpSpLocks/>
              </p:cNvGrpSpPr>
              <p:nvPr/>
            </p:nvGrpSpPr>
            <p:grpSpPr bwMode="auto">
              <a:xfrm flipV="1">
                <a:off x="2064" y="1298"/>
                <a:ext cx="498" cy="377"/>
                <a:chOff x="1565" y="935"/>
                <a:chExt cx="498" cy="377"/>
              </a:xfrm>
            </p:grpSpPr>
            <p:sp>
              <p:nvSpPr>
                <p:cNvPr id="2164" name="Freeform 53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5" name="Freeform 54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701" y="935"/>
              <a:ext cx="136" cy="136"/>
              <a:chOff x="1565" y="935"/>
              <a:chExt cx="997" cy="740"/>
            </a:xfrm>
          </p:grpSpPr>
          <p:grpSp>
            <p:nvGrpSpPr>
              <p:cNvPr id="13" name="Group 56"/>
              <p:cNvGrpSpPr>
                <a:grpSpLocks/>
              </p:cNvGrpSpPr>
              <p:nvPr/>
            </p:nvGrpSpPr>
            <p:grpSpPr bwMode="auto">
              <a:xfrm>
                <a:off x="1565" y="935"/>
                <a:ext cx="498" cy="377"/>
                <a:chOff x="1565" y="935"/>
                <a:chExt cx="498" cy="377"/>
              </a:xfrm>
            </p:grpSpPr>
            <p:sp>
              <p:nvSpPr>
                <p:cNvPr id="2160" name="Freeform 57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1" name="Freeform 58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59"/>
              <p:cNvGrpSpPr>
                <a:grpSpLocks/>
              </p:cNvGrpSpPr>
              <p:nvPr/>
            </p:nvGrpSpPr>
            <p:grpSpPr bwMode="auto">
              <a:xfrm flipV="1">
                <a:off x="2064" y="1298"/>
                <a:ext cx="498" cy="377"/>
                <a:chOff x="1565" y="935"/>
                <a:chExt cx="498" cy="377"/>
              </a:xfrm>
            </p:grpSpPr>
            <p:sp>
              <p:nvSpPr>
                <p:cNvPr id="2158" name="Freeform 60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9" name="Freeform 61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1837" y="935"/>
              <a:ext cx="136" cy="136"/>
              <a:chOff x="1565" y="935"/>
              <a:chExt cx="997" cy="740"/>
            </a:xfrm>
          </p:grpSpPr>
          <p:grpSp>
            <p:nvGrpSpPr>
              <p:cNvPr id="16" name="Group 63"/>
              <p:cNvGrpSpPr>
                <a:grpSpLocks/>
              </p:cNvGrpSpPr>
              <p:nvPr/>
            </p:nvGrpSpPr>
            <p:grpSpPr bwMode="auto">
              <a:xfrm>
                <a:off x="1565" y="935"/>
                <a:ext cx="498" cy="377"/>
                <a:chOff x="1565" y="935"/>
                <a:chExt cx="498" cy="377"/>
              </a:xfrm>
            </p:grpSpPr>
            <p:sp>
              <p:nvSpPr>
                <p:cNvPr id="2154" name="Freeform 64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5" name="Freeform 65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66"/>
              <p:cNvGrpSpPr>
                <a:grpSpLocks/>
              </p:cNvGrpSpPr>
              <p:nvPr/>
            </p:nvGrpSpPr>
            <p:grpSpPr bwMode="auto">
              <a:xfrm flipV="1">
                <a:off x="2064" y="1298"/>
                <a:ext cx="498" cy="377"/>
                <a:chOff x="1565" y="935"/>
                <a:chExt cx="498" cy="377"/>
              </a:xfrm>
            </p:grpSpPr>
            <p:sp>
              <p:nvSpPr>
                <p:cNvPr id="2152" name="Freeform 67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" name="Freeform 68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1973" y="935"/>
              <a:ext cx="136" cy="136"/>
              <a:chOff x="1565" y="935"/>
              <a:chExt cx="997" cy="740"/>
            </a:xfrm>
          </p:grpSpPr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>
                <a:off x="1565" y="935"/>
                <a:ext cx="498" cy="377"/>
                <a:chOff x="1565" y="935"/>
                <a:chExt cx="498" cy="377"/>
              </a:xfrm>
            </p:grpSpPr>
            <p:sp>
              <p:nvSpPr>
                <p:cNvPr id="2148" name="Freeform 71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9" name="Freeform 72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" name="Group 73"/>
              <p:cNvGrpSpPr>
                <a:grpSpLocks/>
              </p:cNvGrpSpPr>
              <p:nvPr/>
            </p:nvGrpSpPr>
            <p:grpSpPr bwMode="auto">
              <a:xfrm flipV="1">
                <a:off x="2064" y="1298"/>
                <a:ext cx="498" cy="377"/>
                <a:chOff x="1565" y="935"/>
                <a:chExt cx="498" cy="377"/>
              </a:xfrm>
            </p:grpSpPr>
            <p:sp>
              <p:nvSpPr>
                <p:cNvPr id="2146" name="Freeform 74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" name="Freeform 75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2109" y="935"/>
              <a:ext cx="136" cy="136"/>
              <a:chOff x="1565" y="935"/>
              <a:chExt cx="997" cy="740"/>
            </a:xfrm>
          </p:grpSpPr>
          <p:grpSp>
            <p:nvGrpSpPr>
              <p:cNvPr id="22" name="Group 77"/>
              <p:cNvGrpSpPr>
                <a:grpSpLocks/>
              </p:cNvGrpSpPr>
              <p:nvPr/>
            </p:nvGrpSpPr>
            <p:grpSpPr bwMode="auto">
              <a:xfrm>
                <a:off x="1565" y="935"/>
                <a:ext cx="498" cy="377"/>
                <a:chOff x="1565" y="935"/>
                <a:chExt cx="498" cy="377"/>
              </a:xfrm>
            </p:grpSpPr>
            <p:sp>
              <p:nvSpPr>
                <p:cNvPr id="2142" name="Freeform 78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3" name="Freeform 79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" name="Group 80"/>
              <p:cNvGrpSpPr>
                <a:grpSpLocks/>
              </p:cNvGrpSpPr>
              <p:nvPr/>
            </p:nvGrpSpPr>
            <p:grpSpPr bwMode="auto">
              <a:xfrm flipV="1">
                <a:off x="2064" y="1298"/>
                <a:ext cx="498" cy="377"/>
                <a:chOff x="1565" y="935"/>
                <a:chExt cx="498" cy="377"/>
              </a:xfrm>
            </p:grpSpPr>
            <p:sp>
              <p:nvSpPr>
                <p:cNvPr id="2140" name="Freeform 81"/>
                <p:cNvSpPr>
                  <a:spLocks/>
                </p:cNvSpPr>
                <p:nvPr/>
              </p:nvSpPr>
              <p:spPr bwMode="auto">
                <a:xfrm>
                  <a:off x="1565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1" name="Freeform 82"/>
                <p:cNvSpPr>
                  <a:spLocks/>
                </p:cNvSpPr>
                <p:nvPr/>
              </p:nvSpPr>
              <p:spPr bwMode="auto">
                <a:xfrm flipH="1">
                  <a:off x="1791" y="935"/>
                  <a:ext cx="272" cy="377"/>
                </a:xfrm>
                <a:custGeom>
                  <a:avLst/>
                  <a:gdLst>
                    <a:gd name="T0" fmla="*/ 0 w 272"/>
                    <a:gd name="T1" fmla="*/ 377 h 377"/>
                    <a:gd name="T2" fmla="*/ 136 w 272"/>
                    <a:gd name="T3" fmla="*/ 60 h 377"/>
                    <a:gd name="T4" fmla="*/ 272 w 272"/>
                    <a:gd name="T5" fmla="*/ 14 h 377"/>
                    <a:gd name="T6" fmla="*/ 0 60000 65536"/>
                    <a:gd name="T7" fmla="*/ 0 60000 65536"/>
                    <a:gd name="T8" fmla="*/ 0 60000 65536"/>
                    <a:gd name="T9" fmla="*/ 0 w 272"/>
                    <a:gd name="T10" fmla="*/ 0 h 377"/>
                    <a:gd name="T11" fmla="*/ 272 w 272"/>
                    <a:gd name="T12" fmla="*/ 377 h 3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" h="377">
                      <a:moveTo>
                        <a:pt x="0" y="377"/>
                      </a:moveTo>
                      <a:cubicBezTo>
                        <a:pt x="45" y="248"/>
                        <a:pt x="91" y="120"/>
                        <a:pt x="136" y="60"/>
                      </a:cubicBezTo>
                      <a:cubicBezTo>
                        <a:pt x="181" y="0"/>
                        <a:pt x="226" y="7"/>
                        <a:pt x="272" y="14"/>
                      </a:cubicBezTo>
                    </a:path>
                  </a:pathLst>
                </a:cu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091" name="Oval 83"/>
          <p:cNvSpPr>
            <a:spLocks noChangeArrowheads="1"/>
          </p:cNvSpPr>
          <p:nvPr/>
        </p:nvSpPr>
        <p:spPr bwMode="auto">
          <a:xfrm>
            <a:off x="6335713" y="217011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92" name="Oval 84"/>
          <p:cNvSpPr>
            <a:spLocks noChangeArrowheads="1"/>
          </p:cNvSpPr>
          <p:nvPr/>
        </p:nvSpPr>
        <p:spPr bwMode="auto">
          <a:xfrm>
            <a:off x="6985000" y="21336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93" name="Oval 85"/>
          <p:cNvSpPr>
            <a:spLocks noChangeArrowheads="1"/>
          </p:cNvSpPr>
          <p:nvPr/>
        </p:nvSpPr>
        <p:spPr bwMode="auto">
          <a:xfrm>
            <a:off x="6659563" y="24225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94" name="Text Box 86"/>
          <p:cNvSpPr txBox="1">
            <a:spLocks noChangeArrowheads="1"/>
          </p:cNvSpPr>
          <p:nvPr/>
        </p:nvSpPr>
        <p:spPr bwMode="auto">
          <a:xfrm>
            <a:off x="5219700" y="19542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b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95" name="Text Box 87"/>
          <p:cNvSpPr txBox="1">
            <a:spLocks noChangeArrowheads="1"/>
          </p:cNvSpPr>
          <p:nvPr/>
        </p:nvSpPr>
        <p:spPr bwMode="auto">
          <a:xfrm>
            <a:off x="7578725" y="1844675"/>
            <a:ext cx="30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s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96" name="Text Box 91"/>
          <p:cNvSpPr txBox="1">
            <a:spLocks noChangeArrowheads="1"/>
          </p:cNvSpPr>
          <p:nvPr/>
        </p:nvSpPr>
        <p:spPr bwMode="auto">
          <a:xfrm>
            <a:off x="7235825" y="2349500"/>
            <a:ext cx="31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g</a:t>
            </a:r>
            <a:endParaRPr lang="ja-JP" altLang="en-US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097" name="Arc 95"/>
          <p:cNvSpPr>
            <a:spLocks/>
          </p:cNvSpPr>
          <p:nvPr/>
        </p:nvSpPr>
        <p:spPr bwMode="auto">
          <a:xfrm flipH="1">
            <a:off x="6408738" y="1881188"/>
            <a:ext cx="287337" cy="287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4" name="Group 99"/>
          <p:cNvGrpSpPr>
            <a:grpSpLocks/>
          </p:cNvGrpSpPr>
          <p:nvPr/>
        </p:nvGrpSpPr>
        <p:grpSpPr bwMode="auto">
          <a:xfrm>
            <a:off x="6767513" y="1485900"/>
            <a:ext cx="317500" cy="471488"/>
            <a:chOff x="1211" y="2786"/>
            <a:chExt cx="200" cy="297"/>
          </a:xfrm>
        </p:grpSpPr>
        <p:sp>
          <p:nvSpPr>
            <p:cNvPr id="2131" name="Text Box 100"/>
            <p:cNvSpPr txBox="1">
              <a:spLocks noChangeArrowheads="1"/>
            </p:cNvSpPr>
            <p:nvPr/>
          </p:nvSpPr>
          <p:spPr bwMode="auto">
            <a:xfrm>
              <a:off x="1211" y="285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2132" name="Text Box 101"/>
            <p:cNvSpPr txBox="1">
              <a:spLocks noChangeArrowheads="1"/>
            </p:cNvSpPr>
            <p:nvPr/>
          </p:nvSpPr>
          <p:spPr bwMode="auto">
            <a:xfrm>
              <a:off x="1211" y="2786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~</a:t>
              </a:r>
            </a:p>
          </p:txBody>
        </p:sp>
      </p:grpSp>
      <p:sp>
        <p:nvSpPr>
          <p:cNvPr id="39977" name="Text Box 105"/>
          <p:cNvSpPr txBox="1">
            <a:spLocks noChangeArrowheads="1"/>
          </p:cNvSpPr>
          <p:nvPr/>
        </p:nvSpPr>
        <p:spPr bwMode="auto">
          <a:xfrm>
            <a:off x="5003130" y="1088740"/>
            <a:ext cx="3673326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FFFFFF"/>
                </a:solidFill>
              </a:rPr>
              <a:t>Virtual 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effects in quantum loop</a:t>
            </a:r>
            <a:endParaRPr lang="ja-JP" altLang="en-US" sz="2000" b="1" dirty="0">
              <a:solidFill>
                <a:srgbClr val="FFFFFF"/>
              </a:solidFill>
            </a:endParaRPr>
          </a:p>
        </p:txBody>
      </p:sp>
      <p:grpSp>
        <p:nvGrpSpPr>
          <p:cNvPr id="25" name="グループ化 126"/>
          <p:cNvGrpSpPr>
            <a:grpSpLocks/>
          </p:cNvGrpSpPr>
          <p:nvPr/>
        </p:nvGrpSpPr>
        <p:grpSpPr bwMode="auto">
          <a:xfrm>
            <a:off x="5302250" y="2824163"/>
            <a:ext cx="1687513" cy="668337"/>
            <a:chOff x="5759450" y="3249613"/>
            <a:chExt cx="2016125" cy="792162"/>
          </a:xfrm>
        </p:grpSpPr>
        <p:sp>
          <p:nvSpPr>
            <p:cNvPr id="2125" name="Freeform 119"/>
            <p:cNvSpPr>
              <a:spLocks/>
            </p:cNvSpPr>
            <p:nvPr/>
          </p:nvSpPr>
          <p:spPr bwMode="auto">
            <a:xfrm>
              <a:off x="5759450" y="3249613"/>
              <a:ext cx="2016125" cy="792162"/>
            </a:xfrm>
            <a:custGeom>
              <a:avLst/>
              <a:gdLst>
                <a:gd name="T0" fmla="*/ 2147483647 w 1033"/>
                <a:gd name="T1" fmla="*/ 2147483647 h 426"/>
                <a:gd name="T2" fmla="*/ 0 w 1033"/>
                <a:gd name="T3" fmla="*/ 2147483647 h 426"/>
                <a:gd name="T4" fmla="*/ 2147483647 w 1033"/>
                <a:gd name="T5" fmla="*/ 2147483647 h 426"/>
                <a:gd name="T6" fmla="*/ 2147483647 w 1033"/>
                <a:gd name="T7" fmla="*/ 2147483647 h 426"/>
                <a:gd name="T8" fmla="*/ 2147483647 w 1033"/>
                <a:gd name="T9" fmla="*/ 2147483647 h 426"/>
                <a:gd name="T10" fmla="*/ 2147483647 w 1033"/>
                <a:gd name="T11" fmla="*/ 2147483647 h 426"/>
                <a:gd name="T12" fmla="*/ 2147483647 w 1033"/>
                <a:gd name="T13" fmla="*/ 2147483647 h 426"/>
                <a:gd name="T14" fmla="*/ 2147483647 w 1033"/>
                <a:gd name="T15" fmla="*/ 2147483647 h 426"/>
                <a:gd name="T16" fmla="*/ 2147483647 w 1033"/>
                <a:gd name="T17" fmla="*/ 2147483647 h 426"/>
                <a:gd name="T18" fmla="*/ 2147483647 w 1033"/>
                <a:gd name="T19" fmla="*/ 2147483647 h 426"/>
                <a:gd name="T20" fmla="*/ 2147483647 w 1033"/>
                <a:gd name="T21" fmla="*/ 2147483647 h 426"/>
                <a:gd name="T22" fmla="*/ 2147483647 w 1033"/>
                <a:gd name="T23" fmla="*/ 0 h 426"/>
                <a:gd name="T24" fmla="*/ 2147483647 w 1033"/>
                <a:gd name="T25" fmla="*/ 2147483647 h 426"/>
                <a:gd name="T26" fmla="*/ 2147483647 w 1033"/>
                <a:gd name="T27" fmla="*/ 2147483647 h 426"/>
                <a:gd name="T28" fmla="*/ 2147483647 w 1033"/>
                <a:gd name="T29" fmla="*/ 2147483647 h 426"/>
                <a:gd name="T30" fmla="*/ 2147483647 w 1033"/>
                <a:gd name="T31" fmla="*/ 2147483647 h 426"/>
                <a:gd name="T32" fmla="*/ 2147483647 w 1033"/>
                <a:gd name="T33" fmla="*/ 2147483647 h 426"/>
                <a:gd name="T34" fmla="*/ 2147483647 w 1033"/>
                <a:gd name="T35" fmla="*/ 2147483647 h 426"/>
                <a:gd name="T36" fmla="*/ 2147483647 w 1033"/>
                <a:gd name="T37" fmla="*/ 2147483647 h 426"/>
                <a:gd name="T38" fmla="*/ 2147483647 w 1033"/>
                <a:gd name="T39" fmla="*/ 2147483647 h 426"/>
                <a:gd name="T40" fmla="*/ 2147483647 w 1033"/>
                <a:gd name="T41" fmla="*/ 2147483647 h 426"/>
                <a:gd name="T42" fmla="*/ 2147483647 w 1033"/>
                <a:gd name="T43" fmla="*/ 2147483647 h 426"/>
                <a:gd name="T44" fmla="*/ 2147483647 w 1033"/>
                <a:gd name="T45" fmla="*/ 2147483647 h 426"/>
                <a:gd name="T46" fmla="*/ 2147483647 w 1033"/>
                <a:gd name="T47" fmla="*/ 2147483647 h 426"/>
                <a:gd name="T48" fmla="*/ 2147483647 w 1033"/>
                <a:gd name="T49" fmla="*/ 2147483647 h 4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3"/>
                <a:gd name="T76" fmla="*/ 0 h 426"/>
                <a:gd name="T77" fmla="*/ 1033 w 1033"/>
                <a:gd name="T78" fmla="*/ 426 h 4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3" h="426">
                  <a:moveTo>
                    <a:pt x="3" y="424"/>
                  </a:moveTo>
                  <a:lnTo>
                    <a:pt x="0" y="340"/>
                  </a:lnTo>
                  <a:lnTo>
                    <a:pt x="291" y="346"/>
                  </a:lnTo>
                  <a:lnTo>
                    <a:pt x="334" y="342"/>
                  </a:lnTo>
                  <a:lnTo>
                    <a:pt x="364" y="321"/>
                  </a:lnTo>
                  <a:lnTo>
                    <a:pt x="396" y="253"/>
                  </a:lnTo>
                  <a:lnTo>
                    <a:pt x="417" y="184"/>
                  </a:lnTo>
                  <a:lnTo>
                    <a:pt x="429" y="126"/>
                  </a:lnTo>
                  <a:lnTo>
                    <a:pt x="442" y="81"/>
                  </a:lnTo>
                  <a:lnTo>
                    <a:pt x="460" y="43"/>
                  </a:lnTo>
                  <a:lnTo>
                    <a:pt x="486" y="12"/>
                  </a:lnTo>
                  <a:lnTo>
                    <a:pt x="511" y="0"/>
                  </a:lnTo>
                  <a:lnTo>
                    <a:pt x="544" y="4"/>
                  </a:lnTo>
                  <a:lnTo>
                    <a:pt x="570" y="33"/>
                  </a:lnTo>
                  <a:lnTo>
                    <a:pt x="594" y="75"/>
                  </a:lnTo>
                  <a:lnTo>
                    <a:pt x="610" y="138"/>
                  </a:lnTo>
                  <a:lnTo>
                    <a:pt x="622" y="195"/>
                  </a:lnTo>
                  <a:lnTo>
                    <a:pt x="648" y="270"/>
                  </a:lnTo>
                  <a:lnTo>
                    <a:pt x="679" y="318"/>
                  </a:lnTo>
                  <a:lnTo>
                    <a:pt x="694" y="334"/>
                  </a:lnTo>
                  <a:lnTo>
                    <a:pt x="709" y="345"/>
                  </a:lnTo>
                  <a:lnTo>
                    <a:pt x="778" y="345"/>
                  </a:lnTo>
                  <a:lnTo>
                    <a:pt x="1033" y="346"/>
                  </a:lnTo>
                  <a:lnTo>
                    <a:pt x="1033" y="426"/>
                  </a:lnTo>
                  <a:lnTo>
                    <a:pt x="3" y="424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126" name="Oval 125"/>
            <p:cNvSpPr>
              <a:spLocks noChangeArrowheads="1"/>
            </p:cNvSpPr>
            <p:nvPr/>
          </p:nvSpPr>
          <p:spPr bwMode="auto">
            <a:xfrm>
              <a:off x="5794375" y="3463925"/>
              <a:ext cx="179388" cy="17938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127" name="Line 126"/>
            <p:cNvSpPr>
              <a:spLocks noChangeShapeType="1"/>
            </p:cNvSpPr>
            <p:nvPr/>
          </p:nvSpPr>
          <p:spPr bwMode="auto">
            <a:xfrm>
              <a:off x="6046788" y="3573463"/>
              <a:ext cx="503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128" name="Line 127"/>
            <p:cNvSpPr>
              <a:spLocks noChangeShapeType="1"/>
            </p:cNvSpPr>
            <p:nvPr/>
          </p:nvSpPr>
          <p:spPr bwMode="auto">
            <a:xfrm>
              <a:off x="7019925" y="3573463"/>
              <a:ext cx="503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129" name="Line 128"/>
            <p:cNvSpPr>
              <a:spLocks noChangeShapeType="1"/>
            </p:cNvSpPr>
            <p:nvPr/>
          </p:nvSpPr>
          <p:spPr bwMode="auto">
            <a:xfrm>
              <a:off x="6586538" y="3573463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130" name="Oval 129"/>
            <p:cNvSpPr>
              <a:spLocks noChangeArrowheads="1"/>
            </p:cNvSpPr>
            <p:nvPr/>
          </p:nvSpPr>
          <p:spPr bwMode="auto">
            <a:xfrm>
              <a:off x="7559675" y="3465513"/>
              <a:ext cx="179388" cy="1793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01" name="Text Box 130"/>
          <p:cNvSpPr txBox="1">
            <a:spLocks noChangeArrowheads="1"/>
          </p:cNvSpPr>
          <p:nvPr/>
        </p:nvSpPr>
        <p:spPr bwMode="auto">
          <a:xfrm>
            <a:off x="5522913" y="3378200"/>
            <a:ext cx="1276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</a:rPr>
              <a:t>Tunnel effect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144515" name="Text Box 131"/>
          <p:cNvSpPr txBox="1">
            <a:spLocks noChangeArrowheads="1"/>
          </p:cNvSpPr>
          <p:nvPr/>
        </p:nvSpPr>
        <p:spPr bwMode="auto">
          <a:xfrm>
            <a:off x="203200" y="138113"/>
            <a:ext cx="8656638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</a:t>
            </a:r>
            <a:r>
              <a:rPr lang="en-US" altLang="ja-JP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vs. luminosity frontier</a:t>
            </a:r>
            <a:endParaRPr lang="ja-JP" alt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81" name="Text Box 134"/>
          <p:cNvSpPr txBox="1">
            <a:spLocks noChangeArrowheads="1"/>
          </p:cNvSpPr>
          <p:nvPr/>
        </p:nvSpPr>
        <p:spPr bwMode="auto">
          <a:xfrm>
            <a:off x="211138" y="3645024"/>
            <a:ext cx="22388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0000"/>
                </a:solidFill>
              </a:rPr>
              <a:t>Energy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frontier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39982" name="Text Box 135"/>
          <p:cNvSpPr txBox="1">
            <a:spLocks noChangeArrowheads="1"/>
          </p:cNvSpPr>
          <p:nvPr/>
        </p:nvSpPr>
        <p:spPr bwMode="auto">
          <a:xfrm>
            <a:off x="6264500" y="3681028"/>
            <a:ext cx="2808000" cy="46166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000000"/>
                </a:solidFill>
              </a:rPr>
              <a:t>Luminosity </a:t>
            </a:r>
            <a:r>
              <a:rPr lang="en-US" altLang="ja-JP" sz="2400" b="1" dirty="0">
                <a:solidFill>
                  <a:srgbClr val="000000"/>
                </a:solidFill>
              </a:rPr>
              <a:t>f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rontier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6227763" y="2241550"/>
            <a:ext cx="317500" cy="468313"/>
            <a:chOff x="1098" y="2673"/>
            <a:chExt cx="200" cy="295"/>
          </a:xfrm>
        </p:grpSpPr>
        <p:sp>
          <p:nvSpPr>
            <p:cNvPr id="2123" name="Text Box 141"/>
            <p:cNvSpPr txBox="1">
              <a:spLocks noChangeArrowheads="1"/>
            </p:cNvSpPr>
            <p:nvPr/>
          </p:nvSpPr>
          <p:spPr bwMode="auto">
            <a:xfrm>
              <a:off x="1098" y="2737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c</a:t>
              </a:r>
            </a:p>
          </p:txBody>
        </p:sp>
        <p:sp>
          <p:nvSpPr>
            <p:cNvPr id="2124" name="Text Box 142"/>
            <p:cNvSpPr txBox="1">
              <a:spLocks noChangeArrowheads="1"/>
            </p:cNvSpPr>
            <p:nvPr/>
          </p:nvSpPr>
          <p:spPr bwMode="auto">
            <a:xfrm>
              <a:off x="1098" y="2673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~</a:t>
              </a:r>
            </a:p>
          </p:txBody>
        </p:sp>
      </p:grp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1328738" y="4192588"/>
            <a:ext cx="4462462" cy="2232025"/>
            <a:chOff x="672" y="1776"/>
            <a:chExt cx="3360" cy="1680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672" y="2304"/>
            <a:ext cx="1024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Equation" r:id="rId3" imgW="533169" imgH="304668" progId="">
                    <p:embed/>
                  </p:oleObj>
                </mc:Choice>
                <mc:Fallback>
                  <p:oleObj name="Equation" r:id="rId3" imgW="533169" imgH="304668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304"/>
                          <a:ext cx="1024" cy="5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1920" y="1824"/>
              <a:ext cx="2016" cy="1584"/>
              <a:chOff x="1920" y="1824"/>
              <a:chExt cx="2016" cy="1584"/>
            </a:xfrm>
          </p:grpSpPr>
          <p:sp>
            <p:nvSpPr>
              <p:cNvPr id="2116" name="Rectangle 7"/>
              <p:cNvSpPr>
                <a:spLocks noChangeArrowheads="1"/>
              </p:cNvSpPr>
              <p:nvPr/>
            </p:nvSpPr>
            <p:spPr bwMode="auto">
              <a:xfrm>
                <a:off x="1920" y="1824"/>
                <a:ext cx="2016" cy="1584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7" name="AutoShape 8"/>
              <p:cNvSpPr>
                <a:spLocks noChangeArrowheads="1"/>
              </p:cNvSpPr>
              <p:nvPr/>
            </p:nvSpPr>
            <p:spPr bwMode="auto">
              <a:xfrm flipH="1" flipV="1">
                <a:off x="2208" y="1824"/>
                <a:ext cx="1728" cy="1228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8" name="AutoShape 9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824" cy="1296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>
                <a:off x="2016" y="1872"/>
                <a:ext cx="1825" cy="1440"/>
                <a:chOff x="2016" y="1872"/>
                <a:chExt cx="1825" cy="1440"/>
              </a:xfrm>
            </p:grpSpPr>
            <p:grpSp>
              <p:nvGrpSpPr>
                <p:cNvPr id="30" name="Group 11"/>
                <p:cNvGrpSpPr>
                  <a:grpSpLocks/>
                </p:cNvGrpSpPr>
                <p:nvPr/>
              </p:nvGrpSpPr>
              <p:grpSpPr bwMode="auto">
                <a:xfrm>
                  <a:off x="2029" y="1872"/>
                  <a:ext cx="1799" cy="480"/>
                  <a:chOff x="2016" y="1656"/>
                  <a:chExt cx="1799" cy="480"/>
                </a:xfrm>
              </p:grpSpPr>
              <p:graphicFrame>
                <p:nvGraphicFramePr>
                  <p:cNvPr id="2057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2016" y="1656"/>
                  <a:ext cx="455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7" name="Equation" r:id="rId5" imgW="228600" imgH="241300" progId="">
                          <p:embed/>
                        </p:oleObj>
                      </mc:Choice>
                      <mc:Fallback>
                        <p:oleObj name="Equation" r:id="rId5" imgW="228600" imgH="241300" progId="">
                          <p:embed/>
                          <p:pic>
                            <p:nvPicPr>
                              <p:cNvPr id="0" name="Picture 2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16" y="1656"/>
                                <a:ext cx="455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58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2675" y="1656"/>
                  <a:ext cx="481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8" name="Equation" r:id="rId7" imgW="241195" imgH="241195" progId="">
                          <p:embed/>
                        </p:oleObj>
                      </mc:Choice>
                      <mc:Fallback>
                        <p:oleObj name="Equation" r:id="rId7" imgW="241195" imgH="241195" progId="">
                          <p:embed/>
                          <p:pic>
                            <p:nvPicPr>
                              <p:cNvPr id="0" name="Picture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75" y="1656"/>
                                <a:ext cx="481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59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3360" y="1656"/>
                  <a:ext cx="455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9" name="Equation" r:id="rId9" imgW="228600" imgH="241300" progId="">
                          <p:embed/>
                        </p:oleObj>
                      </mc:Choice>
                      <mc:Fallback>
                        <p:oleObj name="Equation" r:id="rId9" imgW="228600" imgH="241300" progId="">
                          <p:embed/>
                          <p:pic>
                            <p:nvPicPr>
                              <p:cNvPr id="0" name="Picture 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60" y="1656"/>
                                <a:ext cx="455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2016" y="2352"/>
                  <a:ext cx="1824" cy="480"/>
                  <a:chOff x="2052" y="2256"/>
                  <a:chExt cx="1824" cy="480"/>
                </a:xfrm>
              </p:grpSpPr>
              <p:graphicFrame>
                <p:nvGraphicFramePr>
                  <p:cNvPr id="2054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2052" y="2256"/>
                  <a:ext cx="480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0" name="Equation" r:id="rId11" imgW="241195" imgH="241195" progId="">
                          <p:embed/>
                        </p:oleObj>
                      </mc:Choice>
                      <mc:Fallback>
                        <p:oleObj name="Equation" r:id="rId11" imgW="241195" imgH="241195" progId="">
                          <p:embed/>
                          <p:pic>
                            <p:nvPicPr>
                              <p:cNvPr id="0" name="Picture 2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52" y="2256"/>
                                <a:ext cx="480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55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2723" y="2256"/>
                  <a:ext cx="481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1" name="Equation" r:id="rId13" imgW="241195" imgH="241195" progId="">
                          <p:embed/>
                        </p:oleObj>
                      </mc:Choice>
                      <mc:Fallback>
                        <p:oleObj name="Equation" r:id="rId13" imgW="241195" imgH="241195" progId="">
                          <p:embed/>
                          <p:pic>
                            <p:nvPicPr>
                              <p:cNvPr id="0" name="Picture 2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23" y="2256"/>
                                <a:ext cx="481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56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3395" y="2256"/>
                  <a:ext cx="481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2" name="Equation" r:id="rId15" imgW="241195" imgH="241195" progId="">
                          <p:embed/>
                        </p:oleObj>
                      </mc:Choice>
                      <mc:Fallback>
                        <p:oleObj name="Equation" r:id="rId15" imgW="241195" imgH="241195" progId="">
                          <p:embed/>
                          <p:pic>
                            <p:nvPicPr>
                              <p:cNvPr id="0" name="Picture 2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95" y="2256"/>
                                <a:ext cx="481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28" name="Group 19"/>
                <p:cNvGrpSpPr>
                  <a:grpSpLocks/>
                </p:cNvGrpSpPr>
                <p:nvPr/>
              </p:nvGrpSpPr>
              <p:grpSpPr bwMode="auto">
                <a:xfrm>
                  <a:off x="2016" y="2832"/>
                  <a:ext cx="1825" cy="480"/>
                  <a:chOff x="2016" y="2832"/>
                  <a:chExt cx="1825" cy="480"/>
                </a:xfrm>
              </p:grpSpPr>
              <p:graphicFrame>
                <p:nvGraphicFramePr>
                  <p:cNvPr id="2051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2016" y="2832"/>
                  <a:ext cx="481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3" name="Equation" r:id="rId17" imgW="241195" imgH="241195" progId="">
                          <p:embed/>
                        </p:oleObj>
                      </mc:Choice>
                      <mc:Fallback>
                        <p:oleObj name="Equation" r:id="rId17" imgW="241195" imgH="241195" progId="">
                          <p:embed/>
                          <p:pic>
                            <p:nvPicPr>
                              <p:cNvPr id="0" name="Picture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16" y="2832"/>
                                <a:ext cx="481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52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2688" y="2832"/>
                  <a:ext cx="481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4" name="Equation" r:id="rId19" imgW="241195" imgH="241195" progId="">
                          <p:embed/>
                        </p:oleObj>
                      </mc:Choice>
                      <mc:Fallback>
                        <p:oleObj name="Equation" r:id="rId19" imgW="241195" imgH="241195" progId="">
                          <p:embed/>
                          <p:pic>
                            <p:nvPicPr>
                              <p:cNvPr id="0" name="Picture 3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88" y="2832"/>
                                <a:ext cx="481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53" name="Object 22"/>
                  <p:cNvGraphicFramePr>
                    <a:graphicFrameLocks noChangeAspect="1"/>
                  </p:cNvGraphicFramePr>
                  <p:nvPr/>
                </p:nvGraphicFramePr>
                <p:xfrm>
                  <a:off x="3361" y="2832"/>
                  <a:ext cx="480" cy="4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5" name="Equation" r:id="rId21" imgW="241195" imgH="241195" progId="">
                          <p:embed/>
                        </p:oleObj>
                      </mc:Choice>
                      <mc:Fallback>
                        <p:oleObj name="Equation" r:id="rId21" imgW="241195" imgH="241195" progId="">
                          <p:embed/>
                          <p:pic>
                            <p:nvPicPr>
                              <p:cNvPr id="0" name="Picture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61" y="2832"/>
                                <a:ext cx="480" cy="48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sp>
          <p:nvSpPr>
            <p:cNvPr id="2114" name="AutoShape 23"/>
            <p:cNvSpPr>
              <a:spLocks/>
            </p:cNvSpPr>
            <p:nvPr/>
          </p:nvSpPr>
          <p:spPr bwMode="auto">
            <a:xfrm>
              <a:off x="1776" y="1776"/>
              <a:ext cx="96" cy="1680"/>
            </a:xfrm>
            <a:prstGeom prst="leftBracket">
              <a:avLst>
                <a:gd name="adj" fmla="val 1458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2115" name="AutoShape 24"/>
            <p:cNvSpPr>
              <a:spLocks/>
            </p:cNvSpPr>
            <p:nvPr/>
          </p:nvSpPr>
          <p:spPr bwMode="auto">
            <a:xfrm flipH="1">
              <a:off x="3936" y="1776"/>
              <a:ext cx="96" cy="1680"/>
            </a:xfrm>
            <a:prstGeom prst="leftBracket">
              <a:avLst>
                <a:gd name="adj" fmla="val 1458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31" name="Text Box 45"/>
          <p:cNvSpPr txBox="1">
            <a:spLocks noChangeArrowheads="1"/>
          </p:cNvSpPr>
          <p:nvPr/>
        </p:nvSpPr>
        <p:spPr bwMode="auto">
          <a:xfrm>
            <a:off x="6040438" y="4325938"/>
            <a:ext cx="2270125" cy="400050"/>
          </a:xfrm>
          <a:prstGeom prst="rect">
            <a:avLst/>
          </a:prstGeom>
          <a:solidFill>
            <a:srgbClr val="FF66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2000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Off-diagonal </a:t>
            </a:r>
            <a:r>
              <a:rPr kumimoji="0" lang="en-US" altLang="ja-JP" sz="20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terms </a:t>
            </a:r>
          </a:p>
        </p:txBody>
      </p:sp>
      <p:sp>
        <p:nvSpPr>
          <p:cNvPr id="133" name="Text Box 47"/>
          <p:cNvSpPr txBox="1">
            <a:spLocks noChangeArrowheads="1"/>
          </p:cNvSpPr>
          <p:nvPr/>
        </p:nvSpPr>
        <p:spPr bwMode="auto">
          <a:xfrm>
            <a:off x="671513" y="4333875"/>
            <a:ext cx="1949450" cy="400050"/>
          </a:xfrm>
          <a:prstGeom prst="rect">
            <a:avLst/>
          </a:prstGeom>
          <a:solidFill>
            <a:srgbClr val="66FFFF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2000" kern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Diagonal terms</a:t>
            </a:r>
          </a:p>
        </p:txBody>
      </p:sp>
      <p:cxnSp>
        <p:nvCxnSpPr>
          <p:cNvPr id="2109" name="直線矢印コネクタ 134"/>
          <p:cNvCxnSpPr>
            <a:cxnSpLocks noChangeShapeType="1"/>
            <a:stCxn id="133" idx="3"/>
          </p:cNvCxnSpPr>
          <p:nvPr/>
        </p:nvCxnSpPr>
        <p:spPr bwMode="auto">
          <a:xfrm flipV="1">
            <a:off x="2620963" y="4530725"/>
            <a:ext cx="417512" cy="3175"/>
          </a:xfrm>
          <a:prstGeom prst="straightConnector1">
            <a:avLst/>
          </a:prstGeom>
          <a:noFill/>
          <a:ln w="28575" algn="ctr">
            <a:solidFill>
              <a:srgbClr val="0000CC"/>
            </a:solidFill>
            <a:round/>
            <a:headEnd/>
            <a:tailEnd type="arrow" w="med" len="med"/>
          </a:ln>
        </p:spPr>
      </p:cxnSp>
      <p:cxnSp>
        <p:nvCxnSpPr>
          <p:cNvPr id="2110" name="直線矢印コネクタ 136"/>
          <p:cNvCxnSpPr>
            <a:cxnSpLocks noChangeShapeType="1"/>
            <a:stCxn id="131" idx="1"/>
          </p:cNvCxnSpPr>
          <p:nvPr/>
        </p:nvCxnSpPr>
        <p:spPr bwMode="auto">
          <a:xfrm rot="10800000" flipV="1">
            <a:off x="5578475" y="4525963"/>
            <a:ext cx="461963" cy="3921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11" name="テキスト ボックス 139"/>
          <p:cNvSpPr txBox="1">
            <a:spLocks noChangeArrowheads="1"/>
          </p:cNvSpPr>
          <p:nvPr/>
        </p:nvSpPr>
        <p:spPr bwMode="auto">
          <a:xfrm>
            <a:off x="6030913" y="5005625"/>
            <a:ext cx="2537448" cy="101566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Higher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cale</a:t>
            </a:r>
            <a:endParaRPr lang="en-US" altLang="ja-JP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probed (even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LHC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finds 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NP)</a:t>
            </a:r>
            <a:endParaRPr lang="en-US" altLang="ja-JP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" name="Picture 35" descr="sens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85438"/>
            <a:ext cx="3132832" cy="30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004" y="116632"/>
            <a:ext cx="55245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400180" y="6093296"/>
            <a:ext cx="1643298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Unique at </a:t>
            </a:r>
          </a:p>
          <a:p>
            <a:r>
              <a:rPr lang="en-US" altLang="ja-JP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SuperKEKB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1600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</a:rPr>
              <a:t>t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/c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833" y="5487518"/>
            <a:ext cx="2565996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Unique feature 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500" y="116632"/>
            <a:ext cx="3666989" cy="97377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ja-JP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Flavor provides a</a:t>
            </a:r>
          </a:p>
          <a:p>
            <a:pPr>
              <a:lnSpc>
                <a:spcPts val="3400"/>
              </a:lnSpc>
            </a:pPr>
            <a:r>
              <a:rPr lang="en-US" altLang="ja-JP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 treasure chest</a:t>
            </a:r>
            <a:endParaRPr lang="ja-JP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正方形/長方形 49"/>
          <p:cNvSpPr>
            <a:spLocks noChangeArrowheads="1"/>
          </p:cNvSpPr>
          <p:nvPr/>
        </p:nvSpPr>
        <p:spPr bwMode="auto">
          <a:xfrm>
            <a:off x="338949" y="4037970"/>
            <a:ext cx="2852063" cy="77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8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Competitive &amp;</a:t>
            </a:r>
            <a:endParaRPr lang="en-US" altLang="ja-JP" sz="28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</a:pPr>
            <a:r>
              <a:rPr lang="en-US" altLang="ja-JP" sz="28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8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omplementary</a:t>
            </a:r>
            <a:endParaRPr lang="ja-JP" altLang="en-US" sz="2800" b="1" dirty="0">
              <a:solidFill>
                <a:srgbClr val="FF00FF"/>
              </a:solidFill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611560" y="3547029"/>
            <a:ext cx="2160240" cy="40011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altLang="ja-JP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 B factory</a:t>
            </a: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611560" y="2590890"/>
            <a:ext cx="919907" cy="400110"/>
          </a:xfrm>
          <a:prstGeom prst="rect">
            <a:avLst/>
          </a:prstGeom>
          <a:solidFill>
            <a:srgbClr val="C00000">
              <a:alpha val="27843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altLang="ja-JP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LHCb</a:t>
            </a:r>
          </a:p>
        </p:txBody>
      </p: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611560" y="2106869"/>
            <a:ext cx="1944216" cy="400110"/>
          </a:xfrm>
          <a:prstGeom prst="rect">
            <a:avLst/>
          </a:prstGeom>
          <a:solidFill>
            <a:srgbClr val="002060">
              <a:alpha val="32156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altLang="ja-JP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 experiments</a:t>
            </a:r>
          </a:p>
        </p:txBody>
      </p:sp>
      <p:sp>
        <p:nvSpPr>
          <p:cNvPr id="12" name="Text Box 170"/>
          <p:cNvSpPr txBox="1">
            <a:spLocks noChangeArrowheads="1"/>
          </p:cNvSpPr>
          <p:nvPr/>
        </p:nvSpPr>
        <p:spPr bwMode="auto">
          <a:xfrm>
            <a:off x="787351" y="6165304"/>
            <a:ext cx="2776529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ja-JP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G. Isidori</a:t>
            </a: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</a:t>
            </a:r>
            <a:endParaRPr lang="sl-SI" altLang="ja-JP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altLang="ja-JP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Ann.Rev.Nucl.Part.Sci. 60, 355 (2010</a:t>
            </a:r>
            <a:r>
              <a:rPr lang="sl-SI" altLang="ja-JP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ja-JP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report by </a:t>
            </a:r>
            <a:r>
              <a:rPr lang="en-US" altLang="ja-JP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B.Golob</a:t>
            </a:r>
            <a:endParaRPr lang="en-US" altLang="ja-JP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31524" y="544701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Symbol" pitchFamily="18" charset="2"/>
              </a:rPr>
              <a:t>,t</a:t>
            </a:r>
            <a:endParaRPr kumimoji="1" lang="ja-JP" altLang="en-US" sz="1200" dirty="0">
              <a:latin typeface="Symbol" pitchFamily="18" charset="2"/>
            </a:endParaRP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611560" y="3063008"/>
            <a:ext cx="2232248" cy="40011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altLang="ja-JP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 </a:t>
            </a:r>
            <a:r>
              <a:rPr lang="en-US" altLang="ja-JP" sz="2000" b="1" dirty="0" smtClean="0">
                <a:solidFill>
                  <a:srgbClr val="0000CC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altLang="ja-JP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/c</a:t>
            </a:r>
            <a:r>
              <a:rPr lang="sl-SI" altLang="ja-JP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altLang="ja-JP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factory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8028384" y="6129320"/>
            <a:ext cx="432048" cy="143996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8028384" y="4437112"/>
            <a:ext cx="396044" cy="324036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左中かっこ 3"/>
          <p:cNvSpPr/>
          <p:nvPr/>
        </p:nvSpPr>
        <p:spPr bwMode="auto">
          <a:xfrm>
            <a:off x="323528" y="3227059"/>
            <a:ext cx="216024" cy="596099"/>
          </a:xfrm>
          <a:prstGeom prst="leftBrace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35896" y="5636471"/>
            <a:ext cx="4996881" cy="3488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105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e conv.                                                                                    </a:t>
            </a:r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 </a:t>
            </a:r>
            <a:r>
              <a:rPr lang="en-US" altLang="ja-JP" sz="9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-(14-18)</a:t>
            </a:r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r>
              <a:rPr lang="en-US" altLang="ja-JP" sz="1000" dirty="0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facility</a:t>
            </a:r>
            <a:endParaRPr lang="en-US" altLang="ja-JP" sz="105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ts val="1000"/>
              </a:lnSpc>
            </a:pPr>
            <a:r>
              <a:rPr lang="en-US" altLang="ja-JP" sz="105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(g-2)</a:t>
            </a:r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</a:t>
            </a: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0.14</a:t>
            </a:r>
            <a:r>
              <a:rPr kumimoji="1"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ja-JP" sz="1000" dirty="0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facility</a:t>
            </a:r>
            <a:endParaRPr lang="en-US" altLang="ja-JP" sz="1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590095" y="1592796"/>
            <a:ext cx="1317609" cy="400110"/>
          </a:xfrm>
          <a:prstGeom prst="rect">
            <a:avLst/>
          </a:prstGeom>
          <a:solidFill>
            <a:srgbClr val="FFC000">
              <a:alpha val="27843"/>
            </a:srgbClr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facility</a:t>
            </a:r>
            <a:endParaRPr lang="sl-SI" altLang="ja-JP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コネクタ 24"/>
          <p:cNvCxnSpPr/>
          <p:nvPr/>
        </p:nvCxnSpPr>
        <p:spPr bwMode="auto">
          <a:xfrm>
            <a:off x="7996976" y="5985284"/>
            <a:ext cx="5354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>
            <a:off x="3635896" y="5949280"/>
            <a:ext cx="504056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正方形/長方形 19"/>
          <p:cNvSpPr/>
          <p:nvPr/>
        </p:nvSpPr>
        <p:spPr bwMode="auto">
          <a:xfrm>
            <a:off x="7996976" y="5672475"/>
            <a:ext cx="535464" cy="276805"/>
          </a:xfrm>
          <a:prstGeom prst="rect">
            <a:avLst/>
          </a:prstGeom>
          <a:solidFill>
            <a:srgbClr val="FFCC00">
              <a:alpha val="38039"/>
            </a:srgbClr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5536" y="4689140"/>
            <a:ext cx="30142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altLang="ja-JP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rontier 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kumimoji="1" lang="en-US" altLang="ja-JP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flavor experiments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3528" y="1151456"/>
            <a:ext cx="286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measurements !</a:t>
            </a:r>
            <a:endParaRPr kumimoji="1" lang="ja-JP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6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Few h</a:t>
            </a:r>
            <a:r>
              <a:rPr kumimoji="1" lang="en-US" altLang="ja-JP" dirty="0" smtClean="0"/>
              <a:t>ints &amp; prospects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4" y="1226716"/>
            <a:ext cx="2499134" cy="1662224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591780" y="1245684"/>
            <a:ext cx="1801641" cy="1715264"/>
            <a:chOff x="208080" y="1689811"/>
            <a:chExt cx="4365361" cy="442656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080" y="1689811"/>
              <a:ext cx="4365361" cy="4426561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 bwMode="auto">
            <a:xfrm>
              <a:off x="863588" y="3903091"/>
              <a:ext cx="3492388" cy="157813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4" y="1268760"/>
            <a:ext cx="2019960" cy="136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/>
          <p:cNvPicPr>
            <a:picLocks noChangeAspect="1" noChangeArrowheads="1"/>
          </p:cNvPicPr>
          <p:nvPr/>
        </p:nvPicPr>
        <p:blipFill>
          <a:blip r:embed="rId6" cstate="print"/>
          <a:srcRect l="8580" t="17499" r="2383" b="21201"/>
          <a:stretch>
            <a:fillRect/>
          </a:stretch>
        </p:blipFill>
        <p:spPr bwMode="auto">
          <a:xfrm>
            <a:off x="6616876" y="4380169"/>
            <a:ext cx="2275602" cy="19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443" y="4744606"/>
            <a:ext cx="2536536" cy="163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8905" y="4991838"/>
            <a:ext cx="2215263" cy="142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7060" y="2968316"/>
            <a:ext cx="1915767" cy="1705947"/>
          </a:xfrm>
          <a:prstGeom prst="rect">
            <a:avLst/>
          </a:prstGeom>
        </p:spPr>
      </p:pic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022000" y="1184103"/>
            <a:ext cx="1139559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normAutofit lnSpcReduction="10000"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de-DE" altLang="ja-JP" sz="1600" dirty="0">
                <a:cs typeface="Times New Roman"/>
                <a:sym typeface="Wingdings"/>
              </a:rPr>
              <a:t>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ja-JP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lang="en-US" altLang="ja-JP" sz="1600" dirty="0" err="1">
                <a:latin typeface="Symbol" panose="05050102010706020507" pitchFamily="18" charset="2"/>
                <a:cs typeface="Arial" panose="020B0604020202020204" pitchFamily="34" charset="0"/>
              </a:rPr>
              <a:t>tn</a:t>
            </a:r>
            <a:endParaRPr lang="ja-JP" altLang="en-US" sz="16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1194" y="1232756"/>
            <a:ext cx="1802405" cy="1317360"/>
          </a:xfrm>
          <a:prstGeom prst="rect">
            <a:avLst/>
          </a:prstGeom>
        </p:spPr>
      </p:pic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478399" y="1166532"/>
            <a:ext cx="1139559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normAutofit lnSpcReduction="10000"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de-DE" altLang="ja-JP" sz="1600" dirty="0">
                <a:cs typeface="Times New Roman"/>
                <a:sym typeface="Wingdings"/>
              </a:rPr>
              <a:t> </a:t>
            </a:r>
            <a:r>
              <a:rPr lang="de-DE" altLang="ja-JP" sz="1600" dirty="0" smtClean="0">
                <a:cs typeface="Times New Roman"/>
                <a:sym typeface="Wingdings"/>
              </a:rPr>
              <a:t>K</a:t>
            </a:r>
            <a:r>
              <a:rPr lang="en-US" altLang="ja-JP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lang="en-US" altLang="ja-JP" sz="16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</a:t>
            </a:r>
            <a:r>
              <a:rPr lang="en-US" altLang="ja-JP" sz="1600" i="1" baseline="30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+</a:t>
            </a:r>
            <a:r>
              <a:rPr lang="en-US" altLang="ja-JP" sz="16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</a:t>
            </a:r>
            <a:r>
              <a:rPr lang="en-US" altLang="ja-JP" sz="1600" i="1" baseline="30000" dirty="0" smtClean="0">
                <a:latin typeface="Symbol" panose="05050102010706020507" pitchFamily="18" charset="2"/>
                <a:cs typeface="Arial" panose="020B0604020202020204" pitchFamily="34" charset="0"/>
                <a:sym typeface="Wingdings"/>
              </a:rPr>
              <a:t>-</a:t>
            </a:r>
            <a:endParaRPr lang="ja-JP" altLang="en-US" sz="1600" i="1" baseline="300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grpSp>
        <p:nvGrpSpPr>
          <p:cNvPr id="23" name="グループ化 44"/>
          <p:cNvGrpSpPr>
            <a:grpSpLocks/>
          </p:cNvGrpSpPr>
          <p:nvPr/>
        </p:nvGrpSpPr>
        <p:grpSpPr bwMode="auto">
          <a:xfrm>
            <a:off x="2236924" y="4934223"/>
            <a:ext cx="1362966" cy="1809196"/>
            <a:chOff x="2346928" y="3740015"/>
            <a:chExt cx="2471657" cy="2911062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023" y="3985665"/>
              <a:ext cx="2468562" cy="266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248" y="6411365"/>
              <a:ext cx="503237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 rot="16200000">
              <a:off x="1537636" y="4549307"/>
              <a:ext cx="2288346" cy="66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900" dirty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Theoretical calculations </a:t>
              </a:r>
            </a:p>
            <a:p>
              <a:pPr eaLnBrk="1" hangingPunct="1"/>
              <a:r>
                <a:rPr lang="en-US" altLang="ja-JP" sz="900" dirty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using </a:t>
              </a:r>
              <a:r>
                <a:rPr lang="en-US" altLang="ja-JP" sz="900" dirty="0" err="1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V</a:t>
              </a:r>
              <a:r>
                <a:rPr lang="en-US" altLang="ja-JP" sz="900" baseline="-25000" dirty="0" err="1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ub</a:t>
              </a:r>
              <a:r>
                <a:rPr lang="en-US" altLang="ja-JP" sz="900" dirty="0">
                  <a:solidFill>
                    <a:srgbClr val="000000"/>
                  </a:solidFill>
                </a:rPr>
                <a:t>, </a:t>
              </a:r>
              <a:r>
                <a:rPr lang="en-US" altLang="ja-JP" sz="9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900" dirty="0" err="1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</a:t>
              </a:r>
              <a:r>
                <a:rPr lang="en-US" altLang="ja-JP" sz="900" i="1" baseline="-25000" dirty="0" err="1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</a:t>
              </a:r>
              <a:r>
                <a:rPr lang="en-US" altLang="ja-JP" sz="900" dirty="0" err="1">
                  <a:solidFill>
                    <a:srgbClr val="000000"/>
                  </a:solidFill>
                </a:rPr>
                <a:t>,</a:t>
              </a:r>
              <a:r>
                <a:rPr lang="en-US" altLang="ja-JP" sz="9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ja-JP" sz="900" baseline="-25000" dirty="0" err="1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K</a:t>
              </a:r>
              <a:endParaRPr lang="en-US" altLang="ja-JP" sz="900" baseline="-25000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999309" y="5930351"/>
              <a:ext cx="1477313" cy="54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800" dirty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Direct</a:t>
              </a:r>
            </a:p>
            <a:p>
              <a:pPr eaLnBrk="1" hangingPunct="1"/>
              <a:r>
                <a:rPr lang="en-US" altLang="ja-JP" sz="800" dirty="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measurement</a:t>
              </a:r>
            </a:p>
          </p:txBody>
        </p:sp>
      </p:grp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00830" y="4473302"/>
            <a:ext cx="2448272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CKM </a:t>
            </a:r>
            <a:r>
              <a:rPr lang="en-US" altLang="ja-JP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altLang="ja-JP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nitarity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riangle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7699" y="2912774"/>
            <a:ext cx="1499933" cy="14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827584" y="3969246"/>
            <a:ext cx="1676712" cy="32385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7660" y="2582104"/>
            <a:ext cx="1989454" cy="176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7065034" y="2603948"/>
            <a:ext cx="1854930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CPV 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phase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2658150" y="3148965"/>
            <a:ext cx="1864549" cy="1780753"/>
            <a:chOff x="107504" y="3717032"/>
            <a:chExt cx="2449957" cy="2520280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 b="13012"/>
            <a:stretch>
              <a:fillRect/>
            </a:stretch>
          </p:blipFill>
          <p:spPr bwMode="auto">
            <a:xfrm>
              <a:off x="107504" y="3717032"/>
              <a:ext cx="2449957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円/楕円 45"/>
            <p:cNvSpPr/>
            <p:nvPr/>
          </p:nvSpPr>
          <p:spPr bwMode="auto">
            <a:xfrm>
              <a:off x="467544" y="3861048"/>
              <a:ext cx="432048" cy="360040"/>
            </a:xfrm>
            <a:prstGeom prst="ellips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 bwMode="auto">
            <a:xfrm>
              <a:off x="1331640" y="3861048"/>
              <a:ext cx="432048" cy="360040"/>
            </a:xfrm>
            <a:prstGeom prst="ellips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円/楕円 47"/>
            <p:cNvSpPr/>
            <p:nvPr/>
          </p:nvSpPr>
          <p:spPr bwMode="auto">
            <a:xfrm>
              <a:off x="1691680" y="3861048"/>
              <a:ext cx="432048" cy="360040"/>
            </a:xfrm>
            <a:prstGeom prst="ellips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 bwMode="auto">
            <a:xfrm>
              <a:off x="395536" y="4653136"/>
              <a:ext cx="151216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線矢印コネクタ 49"/>
            <p:cNvCxnSpPr/>
            <p:nvPr/>
          </p:nvCxnSpPr>
          <p:spPr bwMode="auto">
            <a:xfrm flipV="1">
              <a:off x="899592" y="4653136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直線矢印コネクタ 50"/>
            <p:cNvCxnSpPr/>
            <p:nvPr/>
          </p:nvCxnSpPr>
          <p:spPr bwMode="auto">
            <a:xfrm flipH="1" flipV="1">
              <a:off x="1475657" y="4725145"/>
              <a:ext cx="282309" cy="1836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直線コネクタ 51"/>
            <p:cNvCxnSpPr/>
            <p:nvPr/>
          </p:nvCxnSpPr>
          <p:spPr bwMode="auto">
            <a:xfrm flipV="1">
              <a:off x="395536" y="4293096"/>
              <a:ext cx="1440160" cy="17281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2077491" y="2928678"/>
            <a:ext cx="2134469" cy="3203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normAutofit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Charged Higgs 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search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auto">
          <a:xfrm>
            <a:off x="4788024" y="4869346"/>
            <a:ext cx="838312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36000" tIns="36000" rIns="36000" bIns="36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Arial" pitchFamily="34" charset="0"/>
              </a:rPr>
              <a:t>m  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g-2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7524328" y="4365104"/>
            <a:ext cx="1460327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36000" tIns="36000" rIns="36000" bIns="36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Arial" pitchFamily="34" charset="0"/>
              </a:rPr>
              <a:t>t 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LFV decays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auto">
          <a:xfrm>
            <a:off x="5076056" y="2708920"/>
            <a:ext cx="1237216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36000" tIns="36000" rIns="36000" bIns="36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Arial" pitchFamily="34" charset="0"/>
              </a:rPr>
              <a:t>K</a:t>
            </a:r>
            <a:r>
              <a:rPr kumimoji="0" lang="de-DE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Times New Roman"/>
                <a:sym typeface="Wingdings"/>
              </a:rPr>
              <a:t>  </a:t>
            </a:r>
            <a:r>
              <a:rPr kumimoji="0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Arial" pitchFamily="34" charset="0"/>
              </a:rPr>
              <a:t>pnn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114" y="205782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  <a:r>
              <a:rPr kumimoji="1" lang="en-US" altLang="ja-JP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endParaRPr kumimoji="1" lang="ja-JP" altLang="en-US" sz="16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549900" y="1308564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~3</a:t>
            </a:r>
            <a:r>
              <a:rPr kumimoji="1" lang="en-US" altLang="ja-JP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endParaRPr kumimoji="1" lang="ja-JP" altLang="en-US" sz="16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013916" y="196559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kumimoji="1" lang="en-US" altLang="ja-JP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endParaRPr kumimoji="1" lang="ja-JP" altLang="en-US" sz="16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355268" y="5914925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~3</a:t>
            </a:r>
            <a:r>
              <a:rPr kumimoji="1" lang="en-US" altLang="ja-JP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endParaRPr kumimoji="1" lang="ja-JP" altLang="en-US" sz="16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56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928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e</a:t>
            </a:r>
            <a:r>
              <a:rPr lang="en-US" altLang="ja-JP" baseline="30000" dirty="0" err="1"/>
              <a:t>+</a:t>
            </a:r>
            <a:r>
              <a:rPr lang="en-US" altLang="ja-JP" dirty="0" err="1"/>
              <a:t>e</a:t>
            </a:r>
            <a:r>
              <a:rPr lang="en-US" altLang="ja-JP" baseline="30000" dirty="0">
                <a:latin typeface="Symbol" panose="05050102010706020507" pitchFamily="18" charset="2"/>
              </a:rPr>
              <a:t>-</a:t>
            </a:r>
            <a:r>
              <a:rPr lang="en-US" altLang="ja-JP" dirty="0"/>
              <a:t> </a:t>
            </a:r>
            <a:r>
              <a:rPr lang="en-US" altLang="ja-JP" dirty="0" smtClean="0"/>
              <a:t>colliding machines</a:t>
            </a:r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323528" y="1055078"/>
            <a:ext cx="8596152" cy="5307738"/>
            <a:chOff x="323528" y="1124744"/>
            <a:chExt cx="8596152" cy="5238071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23528" y="1124744"/>
              <a:ext cx="8596152" cy="5238071"/>
              <a:chOff x="30956" y="407640"/>
              <a:chExt cx="9266659" cy="6042721"/>
            </a:xfrm>
          </p:grpSpPr>
          <p:pic>
            <p:nvPicPr>
              <p:cNvPr id="17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56" y="494061"/>
                <a:ext cx="8126413" cy="595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円/楕円 17"/>
              <p:cNvSpPr/>
              <p:nvPr/>
            </p:nvSpPr>
            <p:spPr>
              <a:xfrm rot="2100000">
                <a:off x="6749734" y="407640"/>
                <a:ext cx="1153377" cy="2379747"/>
              </a:xfrm>
              <a:prstGeom prst="ellipse">
                <a:avLst/>
              </a:prstGeom>
              <a:solidFill>
                <a:srgbClr val="FF99CC">
                  <a:alpha val="29804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kumimoji="1" lang="ja-JP" altLang="en-US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3"/>
              <p:cNvSpPr>
                <a:spLocks noChangeShapeType="1"/>
              </p:cNvSpPr>
              <p:nvPr/>
            </p:nvSpPr>
            <p:spPr bwMode="auto">
              <a:xfrm rot="10800000" flipH="1">
                <a:off x="6977856" y="1206849"/>
                <a:ext cx="620713" cy="760412"/>
              </a:xfrm>
              <a:prstGeom prst="line">
                <a:avLst/>
              </a:prstGeom>
              <a:noFill/>
              <a:ln w="5715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arrow" w="med" len="med"/>
              </a:ln>
              <a:effectLst>
                <a:outerShdw dist="38099" dir="2700000" algn="ctr" rotWithShape="0">
                  <a:schemeClr val="bg2">
                    <a:alpha val="42999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ja-JP" altLang="en-US">
                  <a:latin typeface="Arial" panose="020B0604020202020204" pitchFamily="34" charset="0"/>
                  <a:ea typeface="ＭＳ Ｐゴシック" charset="-128"/>
                </a:endParaRPr>
              </a:p>
            </p:txBody>
          </p:sp>
          <p:sp>
            <p:nvSpPr>
              <p:cNvPr id="21" name="AutoShape 8"/>
              <p:cNvSpPr>
                <a:spLocks/>
              </p:cNvSpPr>
              <p:nvPr/>
            </p:nvSpPr>
            <p:spPr bwMode="auto">
              <a:xfrm flipH="1">
                <a:off x="3637756" y="1119536"/>
                <a:ext cx="1438275" cy="117475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1816" y="12718"/>
                    </a:moveTo>
                    <a:lnTo>
                      <a:pt x="5113" y="12718"/>
                    </a:lnTo>
                    <a:lnTo>
                      <a:pt x="0" y="0"/>
                    </a:lnTo>
                    <a:lnTo>
                      <a:pt x="10059" y="12718"/>
                    </a:lnTo>
                    <a:lnTo>
                      <a:pt x="21600" y="12718"/>
                    </a:lnTo>
                    <a:lnTo>
                      <a:pt x="21600" y="14199"/>
                    </a:lnTo>
                    <a:lnTo>
                      <a:pt x="21600" y="16419"/>
                    </a:lnTo>
                    <a:lnTo>
                      <a:pt x="21600" y="21600"/>
                    </a:lnTo>
                    <a:lnTo>
                      <a:pt x="10059" y="21600"/>
                    </a:lnTo>
                    <a:lnTo>
                      <a:pt x="5113" y="21600"/>
                    </a:lnTo>
                    <a:lnTo>
                      <a:pt x="1816" y="21600"/>
                    </a:lnTo>
                    <a:lnTo>
                      <a:pt x="1816" y="16419"/>
                    </a:lnTo>
                    <a:lnTo>
                      <a:pt x="1816" y="14199"/>
                    </a:lnTo>
                    <a:close/>
                    <a:moveTo>
                      <a:pt x="1816" y="12718"/>
                    </a:moveTo>
                  </a:path>
                </a:pathLst>
              </a:custGeom>
              <a:solidFill>
                <a:srgbClr val="5BD7FF"/>
              </a:solidFill>
              <a:ln w="9525" cap="flat">
                <a:solidFill>
                  <a:srgbClr val="5BD7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ja-JP" altLang="en-US">
                  <a:latin typeface="Arial" panose="020B0604020202020204" pitchFamily="34" charset="0"/>
                  <a:ea typeface="ＭＳ Ｐゴシック" charset="-128"/>
                </a:endParaRPr>
              </a:p>
            </p:txBody>
          </p:sp>
          <p:sp>
            <p:nvSpPr>
              <p:cNvPr id="22" name="Rectangle 9"/>
              <p:cNvSpPr>
                <a:spLocks/>
              </p:cNvSpPr>
              <p:nvPr/>
            </p:nvSpPr>
            <p:spPr bwMode="auto">
              <a:xfrm>
                <a:off x="2902744" y="1583086"/>
                <a:ext cx="2060575" cy="784225"/>
              </a:xfrm>
              <a:prstGeom prst="rect">
                <a:avLst/>
              </a:prstGeom>
              <a:solidFill>
                <a:srgbClr val="5BD7FF"/>
              </a:solidFill>
              <a:ln w="12700">
                <a:solidFill>
                  <a:srgbClr val="5BD7FF"/>
                </a:solidFill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 times higher luminosity</a:t>
                </a: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1092994" y="1127474"/>
                <a:ext cx="6507162" cy="15875"/>
              </a:xfrm>
              <a:prstGeom prst="line">
                <a:avLst/>
              </a:prstGeom>
              <a:noFill/>
              <a:ln w="57150">
                <a:solidFill>
                  <a:srgbClr val="00B0F0"/>
                </a:solidFill>
                <a:prstDash val="dash"/>
                <a:round/>
                <a:headEnd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ja-JP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138906" y="897286"/>
                <a:ext cx="1184052" cy="532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ja-JP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50" charset="-128"/>
                  </a:rPr>
                  <a:t>8x10</a:t>
                </a:r>
                <a:r>
                  <a:rPr kumimoji="1" lang="en-US" altLang="ja-JP" sz="2400" b="1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50" charset="-128"/>
                  </a:rPr>
                  <a:t>35</a:t>
                </a:r>
                <a:endParaRPr kumimoji="1" lang="ja-JP" altLang="en-US" sz="2400" b="1" baseline="300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50" charset="-128"/>
                </a:endParaRPr>
              </a:p>
            </p:txBody>
          </p:sp>
          <p:sp>
            <p:nvSpPr>
              <p:cNvPr id="25" name="テキスト ボックス 18"/>
              <p:cNvSpPr txBox="1"/>
              <p:nvPr/>
            </p:nvSpPr>
            <p:spPr>
              <a:xfrm>
                <a:off x="5893595" y="1840225"/>
                <a:ext cx="985328" cy="4615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ja-JP" sz="2000" b="1">
                    <a:latin typeface="Arial" panose="020B0604020202020204" pitchFamily="34" charset="0"/>
                    <a:ea typeface="MS PGothic" panose="020B0600070205080204" pitchFamily="50" charset="-128"/>
                  </a:rPr>
                  <a:t>KEKB</a:t>
                </a:r>
                <a:endParaRPr kumimoji="1" lang="ja-JP" altLang="en-US" sz="2000" b="1">
                  <a:latin typeface="Arial" panose="020B0604020202020204" pitchFamily="34" charset="0"/>
                  <a:ea typeface="MS PGothic" panose="020B0600070205080204" pitchFamily="50" charset="-128"/>
                </a:endParaRPr>
              </a:p>
            </p:txBody>
          </p:sp>
          <p:sp>
            <p:nvSpPr>
              <p:cNvPr id="26" name="テキスト ボックス 19"/>
              <p:cNvSpPr txBox="1"/>
              <p:nvPr/>
            </p:nvSpPr>
            <p:spPr>
              <a:xfrm>
                <a:off x="7195344" y="428043"/>
                <a:ext cx="2102271" cy="53258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66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latin typeface="Arial" panose="020B0604020202020204" pitchFamily="34" charset="0"/>
                    <a:ea typeface="MS PGothic" panose="020B0600070205080204" pitchFamily="50" charset="-128"/>
                  </a:rPr>
                  <a:t>SuperKEKB</a:t>
                </a:r>
                <a:endParaRPr kumimoji="1" lang="ja-JP" altLang="en-US" b="1">
                  <a:latin typeface="Arial" panose="020B0604020202020204" pitchFamily="34" charset="0"/>
                  <a:ea typeface="MS PGothic" panose="020B0600070205080204" pitchFamily="50" charset="-128"/>
                </a:endParaRPr>
              </a:p>
            </p:txBody>
          </p:sp>
          <p:sp>
            <p:nvSpPr>
              <p:cNvPr id="27" name="テキスト ボックス 18"/>
              <p:cNvSpPr txBox="1"/>
              <p:nvPr/>
            </p:nvSpPr>
            <p:spPr>
              <a:xfrm>
                <a:off x="7948674" y="2136478"/>
                <a:ext cx="1064818" cy="532584"/>
              </a:xfrm>
              <a:prstGeom prst="rect">
                <a:avLst/>
              </a:prstGeom>
              <a:solidFill>
                <a:srgbClr val="FFD685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b="1" dirty="0" smtClean="0">
                    <a:latin typeface="Arial" panose="020B0604020202020204" pitchFamily="34" charset="0"/>
                  </a:rPr>
                  <a:t>STCF</a:t>
                </a:r>
                <a:endParaRPr kumimoji="1" lang="ja-JP" altLang="en-US" b="1" dirty="0">
                  <a:latin typeface="Arial" panose="020B0604020202020204" pitchFamily="34" charset="0"/>
                  <a:ea typeface="MS PGothic" panose="020B0600070205080204" pitchFamily="50" charset="-128"/>
                </a:endParaRPr>
              </a:p>
            </p:txBody>
          </p:sp>
          <p:sp>
            <p:nvSpPr>
              <p:cNvPr id="28" name="テキスト ボックス 14"/>
              <p:cNvSpPr txBox="1"/>
              <p:nvPr/>
            </p:nvSpPr>
            <p:spPr>
              <a:xfrm>
                <a:off x="5107781" y="1897411"/>
                <a:ext cx="609462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ja-JP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50" charset="-128"/>
                  </a:rPr>
                  <a:t>     </a:t>
                </a:r>
                <a:endParaRPr kumimoji="1" lang="ja-JP" altLang="en-US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50" charset="-128"/>
                </a:endParaRPr>
              </a:p>
            </p:txBody>
          </p:sp>
          <p:sp>
            <p:nvSpPr>
              <p:cNvPr id="19" name="AutoShape 2"/>
              <p:cNvSpPr>
                <a:spLocks/>
              </p:cNvSpPr>
              <p:nvPr/>
            </p:nvSpPr>
            <p:spPr bwMode="auto">
              <a:xfrm>
                <a:off x="7482926" y="897286"/>
                <a:ext cx="400050" cy="388937"/>
              </a:xfrm>
              <a:prstGeom prst="star5">
                <a:avLst/>
              </a:prstGeom>
              <a:solidFill>
                <a:srgbClr val="FF0066"/>
              </a:solidFill>
              <a:ln w="9525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ja-JP" altLang="en-US">
                  <a:latin typeface="Arial" panose="020B0604020202020204" pitchFamily="34" charset="0"/>
                  <a:ea typeface="ＭＳ Ｐゴシック" charset="-128"/>
                </a:endParaRPr>
              </a:p>
            </p:txBody>
          </p:sp>
          <p:sp>
            <p:nvSpPr>
              <p:cNvPr id="30" name="AutoShape 2"/>
              <p:cNvSpPr>
                <a:spLocks/>
              </p:cNvSpPr>
              <p:nvPr/>
            </p:nvSpPr>
            <p:spPr bwMode="auto">
              <a:xfrm>
                <a:off x="7638175" y="1674086"/>
                <a:ext cx="424066" cy="357180"/>
              </a:xfrm>
              <a:prstGeom prst="star5">
                <a:avLst/>
              </a:prstGeom>
              <a:solidFill>
                <a:srgbClr val="FFC000"/>
              </a:solidFill>
              <a:ln w="9525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ja-JP" altLang="en-US">
                  <a:latin typeface="Arial" panose="020B0604020202020204" pitchFamily="34" charset="0"/>
                  <a:ea typeface="ＭＳ Ｐゴシック" charset="-128"/>
                </a:endParaRPr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 rot="10800000" flipH="1">
                <a:off x="6951897" y="2159717"/>
                <a:ext cx="763618" cy="996648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round/>
                <a:headEnd type="none" w="med" len="med"/>
                <a:tailEnd type="arrow" w="med" len="med"/>
              </a:ln>
              <a:effectLst>
                <a:outerShdw dist="38099" dir="2700000" algn="ctr" rotWithShape="0">
                  <a:schemeClr val="bg2">
                    <a:alpha val="42999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ja-JP" altLang="en-US">
                  <a:latin typeface="Arial" panose="020B0604020202020204" pitchFamily="34" charset="0"/>
                  <a:ea typeface="ＭＳ Ｐゴシック" charset="-128"/>
                </a:endParaRPr>
              </a:p>
            </p:txBody>
          </p:sp>
          <p:sp>
            <p:nvSpPr>
              <p:cNvPr id="38" name="テキスト ボックス 18"/>
              <p:cNvSpPr txBox="1"/>
              <p:nvPr/>
            </p:nvSpPr>
            <p:spPr>
              <a:xfrm>
                <a:off x="6595548" y="3206183"/>
                <a:ext cx="1197877" cy="4615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ja-JP" sz="2000" b="1" dirty="0" smtClean="0">
                    <a:latin typeface="Arial" panose="020B0604020202020204" pitchFamily="34" charset="0"/>
                    <a:ea typeface="MS PGothic" panose="020B0600070205080204" pitchFamily="50" charset="-128"/>
                  </a:rPr>
                  <a:t>BEPC II</a:t>
                </a:r>
                <a:endParaRPr kumimoji="1" lang="ja-JP" altLang="en-US" sz="2000" b="1" dirty="0">
                  <a:latin typeface="Arial" panose="020B0604020202020204" pitchFamily="34" charset="0"/>
                  <a:ea typeface="MS PGothic" panose="020B0600070205080204" pitchFamily="50" charset="-128"/>
                </a:endParaRPr>
              </a:p>
            </p:txBody>
          </p:sp>
          <p:sp>
            <p:nvSpPr>
              <p:cNvPr id="40" name="テキスト ボックス 18"/>
              <p:cNvSpPr txBox="1"/>
              <p:nvPr/>
            </p:nvSpPr>
            <p:spPr>
              <a:xfrm>
                <a:off x="6528977" y="3929692"/>
                <a:ext cx="798699" cy="319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ja-JP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50" charset="-128"/>
                  </a:rPr>
                  <a:t>BEPC II</a:t>
                </a:r>
                <a:endParaRPr kumimoji="1" lang="ja-JP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50" charset="-128"/>
                </a:endParaRPr>
              </a:p>
            </p:txBody>
          </p:sp>
        </p:grpSp>
        <p:sp>
          <p:nvSpPr>
            <p:cNvPr id="32" name="フローチャート: 結合子 31"/>
            <p:cNvSpPr/>
            <p:nvPr/>
          </p:nvSpPr>
          <p:spPr bwMode="auto">
            <a:xfrm>
              <a:off x="6264000" y="3816000"/>
              <a:ext cx="144016" cy="144016"/>
            </a:xfrm>
            <a:prstGeom prst="flowChartConnector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34" name="直線コネクタ 33"/>
            <p:cNvCxnSpPr>
              <a:endCxn id="32" idx="4"/>
            </p:cNvCxnSpPr>
            <p:nvPr/>
          </p:nvCxnSpPr>
          <p:spPr bwMode="auto">
            <a:xfrm flipV="1">
              <a:off x="6315180" y="3960016"/>
              <a:ext cx="20828" cy="1170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正方形/長方形 30"/>
          <p:cNvSpPr/>
          <p:nvPr/>
        </p:nvSpPr>
        <p:spPr>
          <a:xfrm>
            <a:off x="6532886" y="4296034"/>
            <a:ext cx="2611114" cy="1432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Coherent MM</a:t>
            </a:r>
          </a:p>
          <a:p>
            <a:pPr>
              <a:lnSpc>
                <a:spcPts val="2600"/>
              </a:lnSpc>
            </a:pPr>
            <a:r>
              <a:rPr lang="en-US" altLang="ja-JP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Clean environment</a:t>
            </a:r>
          </a:p>
          <a:p>
            <a:pPr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Missing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n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’s</a:t>
            </a:r>
          </a:p>
          <a:p>
            <a:pPr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Inclusive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92380" y="40677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_</a:t>
            </a:r>
            <a:endParaRPr lang="ja-JP" altLang="en-US" dirty="0"/>
          </a:p>
        </p:txBody>
      </p:sp>
      <p:sp>
        <p:nvSpPr>
          <p:cNvPr id="3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627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Strategy for </a:t>
            </a:r>
            <a:r>
              <a:rPr lang="en-US" altLang="ja-JP" dirty="0" smtClean="0"/>
              <a:t>high </a:t>
            </a:r>
            <a:r>
              <a:rPr lang="en-US" altLang="ja-JP" dirty="0"/>
              <a:t>l</a:t>
            </a:r>
            <a:r>
              <a:rPr lang="en-US" altLang="ja-JP" dirty="0" smtClean="0"/>
              <a:t>uminosity</a:t>
            </a:r>
            <a:endParaRPr lang="ja-JP" altLang="en-US" dirty="0" smtClean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06500" y="1341438"/>
            <a:ext cx="4878388" cy="1350962"/>
            <a:chOff x="0" y="0"/>
            <a:chExt cx="2192" cy="554"/>
          </a:xfrm>
          <a:noFill/>
        </p:grpSpPr>
        <p:sp>
          <p:nvSpPr>
            <p:cNvPr id="5135" name="Rectangle 25"/>
            <p:cNvSpPr>
              <a:spLocks/>
            </p:cNvSpPr>
            <p:nvPr/>
          </p:nvSpPr>
          <p:spPr bwMode="auto">
            <a:xfrm>
              <a:off x="0" y="0"/>
              <a:ext cx="2192" cy="453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912813">
                <a:defRPr/>
              </a:pPr>
              <a:endParaRPr lang="ja-JP" altLang="en-US" sz="30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pic>
          <p:nvPicPr>
            <p:cNvPr id="5136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" y="20"/>
              <a:ext cx="2047" cy="53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" name="テキスト ボックス 13"/>
          <p:cNvSpPr txBox="1">
            <a:spLocks noChangeArrowheads="1"/>
          </p:cNvSpPr>
          <p:nvPr/>
        </p:nvSpPr>
        <p:spPr bwMode="auto">
          <a:xfrm>
            <a:off x="1115616" y="3212976"/>
            <a:ext cx="5184576" cy="1384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Increase beam current, </a:t>
            </a:r>
            <a:r>
              <a:rPr lang="en-US" sz="2800" b="1" i="1" dirty="0">
                <a:solidFill>
                  <a:srgbClr val="FF00FF"/>
                </a:solidFill>
                <a:latin typeface="+mn-lt"/>
                <a:cs typeface="Arial" pitchFamily="34" charset="0"/>
              </a:rPr>
              <a:t>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Larger beam-beam par, </a:t>
            </a:r>
            <a:r>
              <a:rPr lang="en-US" sz="2800" b="1" i="1" dirty="0" err="1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en-US" sz="2800" b="1" i="1" baseline="-25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Smaller </a:t>
            </a:r>
            <a:r>
              <a:rPr lang="en-US" sz="2800" b="1" i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8136" name="正方形/長方形 22"/>
          <p:cNvSpPr>
            <a:spLocks noChangeArrowheads="1"/>
          </p:cNvSpPr>
          <p:nvPr/>
        </p:nvSpPr>
        <p:spPr bwMode="auto">
          <a:xfrm>
            <a:off x="1349375" y="1406525"/>
            <a:ext cx="963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38"/>
              </a:spcBef>
            </a:pPr>
            <a:r>
              <a:rPr lang="en-US" altLang="ja-JP" sz="1000">
                <a:solidFill>
                  <a:srgbClr val="003300"/>
                </a:solidFill>
                <a:latin typeface="Lucida Grande"/>
                <a:sym typeface="Lucida Grande"/>
              </a:rPr>
              <a:t>Lorentz factor</a:t>
            </a:r>
          </a:p>
        </p:txBody>
      </p:sp>
      <p:sp>
        <p:nvSpPr>
          <p:cNvPr id="48137" name="正方形/長方形 23"/>
          <p:cNvSpPr>
            <a:spLocks noChangeArrowheads="1"/>
          </p:cNvSpPr>
          <p:nvPr/>
        </p:nvSpPr>
        <p:spPr bwMode="auto">
          <a:xfrm>
            <a:off x="992188" y="2693988"/>
            <a:ext cx="15700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38"/>
              </a:spcBef>
            </a:pPr>
            <a:r>
              <a:rPr lang="en-US" altLang="ja-JP" sz="1000">
                <a:solidFill>
                  <a:srgbClr val="003300"/>
                </a:solidFill>
                <a:latin typeface="Lucida Grande"/>
                <a:sym typeface="Lucida Grande"/>
              </a:rPr>
              <a:t>Classical electron radius</a:t>
            </a:r>
          </a:p>
        </p:txBody>
      </p:sp>
      <p:sp>
        <p:nvSpPr>
          <p:cNvPr id="48138" name="正方形/長方形 24"/>
          <p:cNvSpPr>
            <a:spLocks noChangeArrowheads="1"/>
          </p:cNvSpPr>
          <p:nvPr/>
        </p:nvSpPr>
        <p:spPr bwMode="auto">
          <a:xfrm>
            <a:off x="2706688" y="2733675"/>
            <a:ext cx="1065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38"/>
              </a:spcBef>
            </a:pPr>
            <a:r>
              <a:rPr lang="en-US" altLang="ja-JP" sz="1000">
                <a:solidFill>
                  <a:srgbClr val="003300"/>
                </a:solidFill>
                <a:latin typeface="Lucida Grande"/>
                <a:sym typeface="Lucida Grande"/>
              </a:rPr>
              <a:t>Beam size ratio</a:t>
            </a:r>
          </a:p>
        </p:txBody>
      </p:sp>
      <p:sp>
        <p:nvSpPr>
          <p:cNvPr id="48139" name="正方形/長方形 25"/>
          <p:cNvSpPr>
            <a:spLocks noChangeArrowheads="1"/>
          </p:cNvSpPr>
          <p:nvPr/>
        </p:nvSpPr>
        <p:spPr bwMode="auto">
          <a:xfrm>
            <a:off x="6227763" y="1773238"/>
            <a:ext cx="2305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  <a:spcBef>
                <a:spcPts val="638"/>
              </a:spcBef>
            </a:pPr>
            <a:r>
              <a:rPr lang="en-US" altLang="ja-JP" sz="1000">
                <a:solidFill>
                  <a:srgbClr val="003300"/>
                </a:solidFill>
                <a:latin typeface="Lucida Grande"/>
                <a:sym typeface="Lucida Grande"/>
              </a:rPr>
              <a:t>Geometrical reduction factors </a:t>
            </a:r>
          </a:p>
          <a:p>
            <a:pPr>
              <a:lnSpc>
                <a:spcPts val="1000"/>
              </a:lnSpc>
              <a:spcBef>
                <a:spcPts val="638"/>
              </a:spcBef>
            </a:pPr>
            <a:r>
              <a:rPr lang="en-US" altLang="ja-JP" sz="1000">
                <a:solidFill>
                  <a:srgbClr val="003300"/>
                </a:solidFill>
                <a:latin typeface="Lucida Grande"/>
                <a:sym typeface="Lucida Grande"/>
              </a:rPr>
              <a:t>due to crossing angle and </a:t>
            </a:r>
          </a:p>
          <a:p>
            <a:pPr>
              <a:lnSpc>
                <a:spcPts val="1000"/>
              </a:lnSpc>
              <a:spcBef>
                <a:spcPts val="638"/>
              </a:spcBef>
            </a:pPr>
            <a:r>
              <a:rPr lang="en-US" altLang="ja-JP" sz="1000">
                <a:solidFill>
                  <a:srgbClr val="003300"/>
                </a:solidFill>
                <a:latin typeface="Lucida Grande"/>
                <a:sym typeface="Lucida Grande"/>
              </a:rPr>
              <a:t>hour-glass effect</a:t>
            </a:r>
          </a:p>
        </p:txBody>
      </p:sp>
      <p:sp>
        <p:nvSpPr>
          <p:cNvPr id="48140" name="正方形/長方形 18"/>
          <p:cNvSpPr>
            <a:spLocks noChangeArrowheads="1"/>
          </p:cNvSpPr>
          <p:nvPr/>
        </p:nvSpPr>
        <p:spPr bwMode="auto">
          <a:xfrm>
            <a:off x="2483768" y="4942909"/>
            <a:ext cx="4544834" cy="646331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altLang="ja-JP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-beam scheme</a:t>
            </a:r>
            <a:endParaRPr lang="en-US" altLang="ja-JP" sz="3600" b="1" dirty="0">
              <a:solidFill>
                <a:srgbClr val="0000CC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55776" y="5673442"/>
            <a:ext cx="6047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altLang="ja-JP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Invented by Pantaleo Raimondi for SuperB</a:t>
            </a:r>
            <a:endParaRPr lang="en-US" altLang="ja-JP" sz="2400" dirty="0" smtClean="0">
              <a:solidFill>
                <a:srgbClr val="FF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Adopted </a:t>
            </a: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by </a:t>
            </a:r>
            <a:r>
              <a:rPr lang="en-US" altLang="ja-JP" sz="24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SuperKEKB</a:t>
            </a: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and </a:t>
            </a:r>
            <a:r>
              <a:rPr lang="en-US" altLang="ja-JP" sz="24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  <a:cs typeface="Arial" pitchFamily="34" charset="0"/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/c Factories</a:t>
            </a:r>
            <a:endParaRPr lang="ja-JP" altLang="en-US" sz="2400" dirty="0">
              <a:solidFill>
                <a:srgbClr val="FF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7" name="曲折矢印 16"/>
          <p:cNvSpPr/>
          <p:nvPr/>
        </p:nvSpPr>
        <p:spPr bwMode="auto">
          <a:xfrm flipV="1">
            <a:off x="1763688" y="4509120"/>
            <a:ext cx="576064" cy="79208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419872" y="4119463"/>
            <a:ext cx="287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(+low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emmittance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ja-JP" altLang="en-US" dirty="0"/>
          </a:p>
        </p:txBody>
      </p:sp>
      <p:sp>
        <p:nvSpPr>
          <p:cNvPr id="19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908" y="6337126"/>
            <a:ext cx="2133600" cy="476250"/>
          </a:xfrm>
        </p:spPr>
        <p:txBody>
          <a:bodyPr/>
          <a:lstStyle/>
          <a:p>
            <a:pPr>
              <a:defRPr/>
            </a:pPr>
            <a:fld id="{17D8A35F-3203-4A1E-8BA1-F36D2C51F618}" type="slidenum">
              <a:rPr lang="en-US" altLang="ja-JP"/>
              <a:pPr>
                <a:defRPr/>
              </a:pPr>
              <a:t>9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12301</TotalTime>
  <Words>1575</Words>
  <Application>Microsoft Macintosh PowerPoint</Application>
  <PresentationFormat>On-screen Show (4:3)</PresentationFormat>
  <Paragraphs>489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標準デザイン</vt:lpstr>
      <vt:lpstr>Equation</vt:lpstr>
      <vt:lpstr>数式</vt:lpstr>
      <vt:lpstr>CorelDRAW</vt:lpstr>
      <vt:lpstr>Belle II and LHCb upgrade</vt:lpstr>
      <vt:lpstr>Landscape of flavor physics</vt:lpstr>
      <vt:lpstr>Story of the standard model</vt:lpstr>
      <vt:lpstr>Two approaches to NP</vt:lpstr>
      <vt:lpstr>PowerPoint Presentation</vt:lpstr>
      <vt:lpstr>PowerPoint Presentation</vt:lpstr>
      <vt:lpstr>Few hints &amp; prospects</vt:lpstr>
      <vt:lpstr>e+e- colliding machines</vt:lpstr>
      <vt:lpstr>Strategy for high luminosity</vt:lpstr>
      <vt:lpstr>Nano-beam scheme</vt:lpstr>
      <vt:lpstr>PowerPoint Presentation</vt:lpstr>
      <vt:lpstr>Machine parameters</vt:lpstr>
      <vt:lpstr>SuperKEKB construction</vt:lpstr>
      <vt:lpstr>Luminosity projection</vt:lpstr>
      <vt:lpstr>Detector upgrade</vt:lpstr>
      <vt:lpstr>Comparison of LHCb &amp; Belle II</vt:lpstr>
      <vt:lpstr>LHCb upgrade</vt:lpstr>
      <vt:lpstr>LHCb upgrade</vt:lpstr>
      <vt:lpstr>LHCb upgrade</vt:lpstr>
      <vt:lpstr>Identification of NP with flavor</vt:lpstr>
      <vt:lpstr>Summary</vt:lpstr>
      <vt:lpstr>Additional slides</vt:lpstr>
      <vt:lpstr>SuperKEKB master schedule</vt:lpstr>
      <vt:lpstr>Crab waist</vt:lpstr>
      <vt:lpstr>t physics: LFV decays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Flavor machines  Super-B, Super-t/charm Panda...</dc:title>
  <dc:creator>Sakai</dc:creator>
  <cp:lastModifiedBy>Gagan Mohanty</cp:lastModifiedBy>
  <cp:revision>436</cp:revision>
  <dcterms:created xsi:type="dcterms:W3CDTF">2014-07-13T14:31:37Z</dcterms:created>
  <dcterms:modified xsi:type="dcterms:W3CDTF">2015-12-19T04:38:26Z</dcterms:modified>
</cp:coreProperties>
</file>