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59" r:id="rId3"/>
    <p:sldId id="264" r:id="rId4"/>
    <p:sldId id="265" r:id="rId5"/>
    <p:sldId id="274" r:id="rId6"/>
    <p:sldId id="270" r:id="rId7"/>
    <p:sldId id="258" r:id="rId8"/>
    <p:sldId id="260" r:id="rId9"/>
    <p:sldId id="267" r:id="rId10"/>
    <p:sldId id="261" r:id="rId11"/>
    <p:sldId id="272" r:id="rId12"/>
    <p:sldId id="262" r:id="rId13"/>
    <p:sldId id="266"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73" d="100"/>
          <a:sy n="73" d="100"/>
        </p:scale>
        <p:origin x="121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ED71F-6698-436D-8AF7-DBFD7727A0AC}" type="datetimeFigureOut">
              <a:rPr lang="en-US" smtClean="0"/>
              <a:t>5/4/2022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24269-5EDF-48D4-B66D-F25FB41B0243}" type="slidenum">
              <a:rPr lang="en-US" smtClean="0"/>
              <a:t>‹#›</a:t>
            </a:fld>
            <a:endParaRPr lang="en-US" dirty="0"/>
          </a:p>
        </p:txBody>
      </p:sp>
    </p:spTree>
    <p:extLst>
      <p:ext uri="{BB962C8B-B14F-4D97-AF65-F5344CB8AC3E}">
        <p14:creationId xmlns:p14="http://schemas.microsoft.com/office/powerpoint/2010/main" val="32887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22BA5D-A3C7-4F4C-B464-6FA89378277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01279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22BA5D-A3C7-4F4C-B464-6FA89378277B}"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79776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3F50E-1529-4045-A8C8-88C1891F3706}"/>
              </a:ext>
            </a:extLst>
          </p:cNvPr>
          <p:cNvSpPr>
            <a:spLocks noGrp="1"/>
          </p:cNvSpPr>
          <p:nvPr>
            <p:ph type="sldNum" sz="quarter" idx="10"/>
          </p:nvPr>
        </p:nvSpPr>
        <p:spPr/>
        <p:txBody>
          <a:bodyPr/>
          <a:lstStyle>
            <a:lvl1pPr>
              <a:defRPr sz="1500"/>
            </a:lvl1p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a:t>
            </a:fld>
            <a:endParaRPr lang="en-US" dirty="0">
              <a:solidFill>
                <a:prstClr val="white"/>
              </a:solidFill>
              <a:ea typeface="ＭＳ Ｐゴシック" pitchFamily="34" charset="-128"/>
            </a:endParaRPr>
          </a:p>
        </p:txBody>
      </p:sp>
      <p:sp>
        <p:nvSpPr>
          <p:cNvPr id="5" name="TextBox 1">
            <a:extLst>
              <a:ext uri="{FF2B5EF4-FFF2-40B4-BE49-F238E27FC236}">
                <a16:creationId xmlns:a16="http://schemas.microsoft.com/office/drawing/2014/main" id="{CE8566C9-7A9A-C84C-8127-888DF17088BF}"/>
              </a:ext>
            </a:extLst>
          </p:cNvPr>
          <p:cNvSpPr txBox="1">
            <a:spLocks noChangeArrowheads="1"/>
          </p:cNvSpPr>
          <p:nvPr userDrawn="1"/>
        </p:nvSpPr>
        <p:spPr bwMode="auto">
          <a:xfrm>
            <a:off x="129861" y="6461252"/>
            <a:ext cx="20168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685783" fontAlgn="base">
              <a:spcBef>
                <a:spcPct val="0"/>
              </a:spcBef>
              <a:spcAft>
                <a:spcPct val="0"/>
              </a:spcAft>
            </a:pPr>
            <a:r>
              <a:rPr lang="en-US" sz="1400" dirty="0">
                <a:solidFill>
                  <a:srgbClr val="184B5B"/>
                </a:solidFill>
                <a:ea typeface="ＭＳ Ｐゴシック" pitchFamily="34" charset="-128"/>
              </a:rPr>
              <a:t>Highlights_DHEP2022</a:t>
            </a:r>
          </a:p>
        </p:txBody>
      </p:sp>
    </p:spTree>
    <p:extLst>
      <p:ext uri="{BB962C8B-B14F-4D97-AF65-F5344CB8AC3E}">
        <p14:creationId xmlns:p14="http://schemas.microsoft.com/office/powerpoint/2010/main" val="20685163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97813" y="627539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a:t>
            </a:fld>
            <a:endParaRPr lang="en-US" dirty="0">
              <a:solidFill>
                <a:prstClr val="white"/>
              </a:solidFill>
              <a:ea typeface="ＭＳ Ｐゴシック" pitchFamily="34" charset="-128"/>
            </a:endParaRPr>
          </a:p>
        </p:txBody>
      </p:sp>
      <p:sp>
        <p:nvSpPr>
          <p:cNvPr id="4" name="TextBox 1">
            <a:extLst>
              <a:ext uri="{FF2B5EF4-FFF2-40B4-BE49-F238E27FC236}">
                <a16:creationId xmlns:a16="http://schemas.microsoft.com/office/drawing/2014/main" id="{23A840A8-5D48-E94E-BDA2-05BB58027924}"/>
              </a:ext>
            </a:extLst>
          </p:cNvPr>
          <p:cNvSpPr txBox="1">
            <a:spLocks noChangeArrowheads="1"/>
          </p:cNvSpPr>
          <p:nvPr userDrawn="1"/>
        </p:nvSpPr>
        <p:spPr bwMode="auto">
          <a:xfrm>
            <a:off x="129861" y="6461252"/>
            <a:ext cx="19688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685783" fontAlgn="base">
              <a:spcBef>
                <a:spcPct val="0"/>
              </a:spcBef>
              <a:spcAft>
                <a:spcPct val="0"/>
              </a:spcAft>
            </a:pPr>
            <a:r>
              <a:rPr lang="en-US" sz="1400" dirty="0">
                <a:solidFill>
                  <a:srgbClr val="184B5B"/>
                </a:solidFill>
                <a:ea typeface="ＭＳ Ｐゴシック" pitchFamily="34" charset="-128"/>
              </a:rPr>
              <a:t>Highlights_DHEP2022</a:t>
            </a:r>
          </a:p>
        </p:txBody>
      </p:sp>
    </p:spTree>
    <p:extLst>
      <p:ext uri="{BB962C8B-B14F-4D97-AF65-F5344CB8AC3E}">
        <p14:creationId xmlns:p14="http://schemas.microsoft.com/office/powerpoint/2010/main" val="2051038777"/>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sz="345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5pPr>
      <a:lvl6pPr marL="342892"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6pPr>
      <a:lvl7pPr marL="685783"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7pPr>
      <a:lvl8pPr marL="1028675"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8pPr>
      <a:lvl9pPr marL="1371566"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9pPr>
    </p:titleStyle>
    <p:bodyStyle>
      <a:lvl1pPr marL="261932" indent="-261932" algn="l" rtl="0" eaLnBrk="0" fontAlgn="base" hangingPunct="0">
        <a:spcBef>
          <a:spcPts val="1500"/>
        </a:spcBef>
        <a:spcAft>
          <a:spcPct val="0"/>
        </a:spcAft>
        <a:buClr>
          <a:srgbClr val="6FB7D7"/>
        </a:buClr>
        <a:buSzPct val="110000"/>
        <a:buFont typeface="Wingdings 2" pitchFamily="18" charset="2"/>
        <a:buChar char=""/>
        <a:defRPr sz="1800" kern="1200">
          <a:solidFill>
            <a:srgbClr val="595959"/>
          </a:solidFill>
          <a:latin typeface="+mn-lt"/>
          <a:ea typeface="ＭＳ Ｐゴシック" charset="0"/>
          <a:cs typeface="ＭＳ Ｐゴシック" charset="0"/>
        </a:defRPr>
      </a:lvl1pPr>
      <a:lvl2pPr marL="514337" indent="-252407" algn="l" rtl="0" eaLnBrk="0" fontAlgn="base" hangingPunct="0">
        <a:spcBef>
          <a:spcPts val="450"/>
        </a:spcBef>
        <a:spcAft>
          <a:spcPct val="0"/>
        </a:spcAft>
        <a:buClr>
          <a:srgbClr val="215D77"/>
        </a:buClr>
        <a:buSzPct val="110000"/>
        <a:buFont typeface="Wingdings 2" pitchFamily="18" charset="2"/>
        <a:buChar char=""/>
        <a:defRPr sz="1650" kern="1200">
          <a:solidFill>
            <a:srgbClr val="595959"/>
          </a:solidFill>
          <a:latin typeface="+mn-lt"/>
          <a:ea typeface="ＭＳ Ｐゴシック" charset="0"/>
          <a:cs typeface="+mn-cs"/>
        </a:defRPr>
      </a:lvl2pPr>
      <a:lvl3pPr marL="726263" indent="-211926" algn="l" rtl="0" eaLnBrk="0" fontAlgn="base" hangingPunct="0">
        <a:spcBef>
          <a:spcPts val="450"/>
        </a:spcBef>
        <a:spcAft>
          <a:spcPct val="0"/>
        </a:spcAft>
        <a:buClr>
          <a:srgbClr val="6FB7D7"/>
        </a:buClr>
        <a:buSzPct val="110000"/>
        <a:buFont typeface="Wingdings 2" pitchFamily="18" charset="2"/>
        <a:buChar char=""/>
        <a:defRPr sz="1500" kern="1200">
          <a:solidFill>
            <a:srgbClr val="595959"/>
          </a:solidFill>
          <a:latin typeface="+mn-lt"/>
          <a:ea typeface="ＭＳ Ｐゴシック" charset="0"/>
          <a:cs typeface="+mn-cs"/>
        </a:defRPr>
      </a:lvl3pPr>
      <a:lvl4pPr marL="947714" indent="-221450" algn="l" rtl="0" eaLnBrk="0" fontAlgn="base" hangingPunct="0">
        <a:spcBef>
          <a:spcPts val="450"/>
        </a:spcBef>
        <a:spcAft>
          <a:spcPct val="0"/>
        </a:spcAft>
        <a:buClr>
          <a:srgbClr val="215D77"/>
        </a:buClr>
        <a:buSzPct val="110000"/>
        <a:buFont typeface="Wingdings 2" pitchFamily="18" charset="2"/>
        <a:buChar char=""/>
        <a:defRPr kern="1200">
          <a:solidFill>
            <a:srgbClr val="595959"/>
          </a:solidFill>
          <a:latin typeface="+mn-lt"/>
          <a:ea typeface="ＭＳ Ｐゴシック" charset="0"/>
          <a:cs typeface="+mn-cs"/>
        </a:defRPr>
      </a:lvl4pPr>
      <a:lvl5pPr marL="1159640" indent="-211926" algn="l" rtl="0" eaLnBrk="0" fontAlgn="base" hangingPunct="0">
        <a:spcBef>
          <a:spcPts val="450"/>
        </a:spcBef>
        <a:spcAft>
          <a:spcPct val="0"/>
        </a:spcAft>
        <a:buClr>
          <a:srgbClr val="6FB7D7"/>
        </a:buClr>
        <a:buSzPct val="110000"/>
        <a:buFont typeface="Wingdings 2" pitchFamily="18" charset="2"/>
        <a:buChar char=""/>
        <a:defRPr kern="1200">
          <a:solidFill>
            <a:srgbClr val="595959"/>
          </a:solidFill>
          <a:latin typeface="+mn-lt"/>
          <a:ea typeface="ＭＳ Ｐゴシック" charset="0"/>
          <a:cs typeface="+mn-cs"/>
        </a:defRPr>
      </a:lvl5pPr>
      <a:lvl6pPr marL="1371566" indent="-211926" algn="l" defTabSz="685783"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6pPr>
      <a:lvl7pPr marL="1588254" indent="-211926" algn="l" defTabSz="685783" rtl="0" eaLnBrk="1" latinLnBrk="0" hangingPunct="1">
        <a:spcBef>
          <a:spcPct val="20000"/>
        </a:spcBef>
        <a:buClr>
          <a:schemeClr val="accent1">
            <a:lumMod val="60000"/>
            <a:lumOff val="40000"/>
          </a:schemeClr>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7pPr>
      <a:lvl8pPr marL="1798990" indent="-211926" algn="l" defTabSz="685783"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8pPr>
      <a:lvl9pPr marL="2016869" indent="-211926" algn="l" defTabSz="685783" rtl="0" eaLnBrk="1" latinLnBrk="0" hangingPunct="1">
        <a:spcBef>
          <a:spcPct val="20000"/>
        </a:spcBef>
        <a:buClr>
          <a:schemeClr val="accent1">
            <a:lumMod val="60000"/>
            <a:lumOff val="40000"/>
          </a:schemeClr>
        </a:buClr>
        <a:buSzPct val="110000"/>
        <a:buFont typeface="Wingdings 2" pitchFamily="18"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tes.google.com/view/unniph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5.jpeg"/><Relationship Id="rId7"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32.wmf"/><Relationship Id="rId4" Type="http://schemas.openxmlformats.org/officeDocument/2006/relationships/oleObject" Target="../embeddings/oleObject6.bin"/><Relationship Id="rId9" Type="http://schemas.openxmlformats.org/officeDocument/2006/relationships/image" Target="../media/image34.wmf"/></Relationships>
</file>

<file path=ppt/slides/_rels/slide1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10.bin"/><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7.jpeg"/><Relationship Id="rId7" Type="http://schemas.openxmlformats.org/officeDocument/2006/relationships/oleObject" Target="../embeddings/oleObject2.bin"/><Relationship Id="rId12"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5.wmf"/><Relationship Id="rId4" Type="http://schemas.openxmlformats.org/officeDocument/2006/relationships/image" Target="../media/image28.jpe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64C2F-5BA3-4064-ADDC-6D8F4F0329E5}"/>
              </a:ext>
            </a:extLst>
          </p:cNvPr>
          <p:cNvSpPr txBox="1"/>
          <p:nvPr/>
        </p:nvSpPr>
        <p:spPr>
          <a:xfrm>
            <a:off x="1124608" y="851338"/>
            <a:ext cx="7224094" cy="461665"/>
          </a:xfrm>
          <a:prstGeom prst="rect">
            <a:avLst/>
          </a:prstGeom>
          <a:noFill/>
        </p:spPr>
        <p:txBody>
          <a:bodyPr wrap="none" rtlCol="0">
            <a:spAutoFit/>
          </a:bodyPr>
          <a:lstStyle/>
          <a:p>
            <a:r>
              <a:rPr lang="en-US" sz="2400" dirty="0"/>
              <a:t>Highlights in Fundamental Physics and Applications</a:t>
            </a:r>
            <a:endParaRPr lang="en-GB" sz="2400" dirty="0"/>
          </a:p>
        </p:txBody>
      </p:sp>
      <p:sp>
        <p:nvSpPr>
          <p:cNvPr id="4" name="TextBox 3">
            <a:extLst>
              <a:ext uri="{FF2B5EF4-FFF2-40B4-BE49-F238E27FC236}">
                <a16:creationId xmlns:a16="http://schemas.microsoft.com/office/drawing/2014/main" id="{B518667D-3DB2-4304-9978-03DF78F444C1}"/>
              </a:ext>
            </a:extLst>
          </p:cNvPr>
          <p:cNvSpPr txBox="1"/>
          <p:nvPr/>
        </p:nvSpPr>
        <p:spPr>
          <a:xfrm>
            <a:off x="2816772" y="1618593"/>
            <a:ext cx="3236784" cy="923330"/>
          </a:xfrm>
          <a:prstGeom prst="rect">
            <a:avLst/>
          </a:prstGeom>
          <a:noFill/>
        </p:spPr>
        <p:txBody>
          <a:bodyPr wrap="none" rtlCol="0">
            <a:spAutoFit/>
          </a:bodyPr>
          <a:lstStyle/>
          <a:p>
            <a:pPr algn="ctr"/>
            <a:r>
              <a:rPr lang="en-US" dirty="0"/>
              <a:t>Fundamental Interactions Lab</a:t>
            </a:r>
          </a:p>
          <a:p>
            <a:pPr algn="ctr"/>
            <a:endParaRPr lang="en-US" dirty="0"/>
          </a:p>
          <a:p>
            <a:pPr algn="ctr"/>
            <a:r>
              <a:rPr lang="en-US" dirty="0"/>
              <a:t>C. S. Unnikrishnan</a:t>
            </a:r>
            <a:endParaRPr lang="en-GB" dirty="0"/>
          </a:p>
        </p:txBody>
      </p:sp>
      <p:sp>
        <p:nvSpPr>
          <p:cNvPr id="5" name="Rectangle 4">
            <a:extLst>
              <a:ext uri="{FF2B5EF4-FFF2-40B4-BE49-F238E27FC236}">
                <a16:creationId xmlns:a16="http://schemas.microsoft.com/office/drawing/2014/main" id="{B7249BDB-24E0-4ABD-AC3A-A2EEF7C7F8E2}"/>
              </a:ext>
            </a:extLst>
          </p:cNvPr>
          <p:cNvSpPr/>
          <p:nvPr/>
        </p:nvSpPr>
        <p:spPr>
          <a:xfrm>
            <a:off x="2475224" y="3664811"/>
            <a:ext cx="4006225" cy="646331"/>
          </a:xfrm>
          <a:prstGeom prst="rect">
            <a:avLst/>
          </a:prstGeom>
        </p:spPr>
        <p:txBody>
          <a:bodyPr wrap="none">
            <a:spAutoFit/>
          </a:bodyPr>
          <a:lstStyle/>
          <a:p>
            <a:pPr algn="ctr" fontAlgn="base">
              <a:spcBef>
                <a:spcPct val="0"/>
              </a:spcBef>
              <a:spcAft>
                <a:spcPct val="0"/>
              </a:spcAft>
              <a:defRPr/>
            </a:pPr>
            <a:r>
              <a:rPr lang="en-US" dirty="0">
                <a:solidFill>
                  <a:srgbClr val="C00000"/>
                </a:solidFill>
                <a:hlinkClick r:id="rId3">
                  <a:extLst>
                    <a:ext uri="{A12FA001-AC4F-418D-AE19-62706E023703}">
                      <ahyp:hlinkClr xmlns:ahyp="http://schemas.microsoft.com/office/drawing/2018/hyperlinkcolor" val="tx"/>
                    </a:ext>
                  </a:extLst>
                </a:hlinkClick>
              </a:rPr>
              <a:t>https://sites.google.com/view/unniphy</a:t>
            </a:r>
            <a:endParaRPr lang="en-US" dirty="0">
              <a:solidFill>
                <a:srgbClr val="C00000"/>
              </a:solidFill>
            </a:endParaRPr>
          </a:p>
          <a:p>
            <a:pPr algn="ctr" fontAlgn="base">
              <a:spcBef>
                <a:spcPct val="0"/>
              </a:spcBef>
              <a:spcAft>
                <a:spcPct val="0"/>
              </a:spcAft>
              <a:defRPr/>
            </a:pPr>
            <a:endParaRPr lang="en-US" b="1" dirty="0">
              <a:solidFill>
                <a:prstClr val="black"/>
              </a:solidFill>
              <a:ea typeface="ＭＳ Ｐゴシック" charset="0"/>
            </a:endParaRPr>
          </a:p>
        </p:txBody>
      </p:sp>
    </p:spTree>
    <p:extLst>
      <p:ext uri="{BB962C8B-B14F-4D97-AF65-F5344CB8AC3E}">
        <p14:creationId xmlns:p14="http://schemas.microsoft.com/office/powerpoint/2010/main" val="131380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635BF1-5787-4A4C-9F46-8BBA91793809}"/>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10</a:t>
            </a:fld>
            <a:endParaRPr lang="en-US" dirty="0">
              <a:solidFill>
                <a:prstClr val="white"/>
              </a:solidFill>
              <a:ea typeface="ＭＳ Ｐゴシック" pitchFamily="34" charset="-128"/>
            </a:endParaRPr>
          </a:p>
        </p:txBody>
      </p:sp>
      <p:pic>
        <p:nvPicPr>
          <p:cNvPr id="3" name="Picture 2">
            <a:extLst>
              <a:ext uri="{FF2B5EF4-FFF2-40B4-BE49-F238E27FC236}">
                <a16:creationId xmlns:a16="http://schemas.microsoft.com/office/drawing/2014/main" id="{CC075055-83F6-4805-B848-9EB28AE21311}"/>
              </a:ext>
            </a:extLst>
          </p:cNvPr>
          <p:cNvPicPr>
            <a:picLocks noChangeAspect="1"/>
          </p:cNvPicPr>
          <p:nvPr/>
        </p:nvPicPr>
        <p:blipFill rotWithShape="1">
          <a:blip r:embed="rId2"/>
          <a:srcRect l="914" t="16885" r="2288" b="4494"/>
          <a:stretch/>
        </p:blipFill>
        <p:spPr>
          <a:xfrm>
            <a:off x="126123" y="143839"/>
            <a:ext cx="4880454" cy="3438239"/>
          </a:xfrm>
          <a:prstGeom prst="rect">
            <a:avLst/>
          </a:prstGeom>
        </p:spPr>
      </p:pic>
      <p:sp>
        <p:nvSpPr>
          <p:cNvPr id="4" name="TextBox 3">
            <a:extLst>
              <a:ext uri="{FF2B5EF4-FFF2-40B4-BE49-F238E27FC236}">
                <a16:creationId xmlns:a16="http://schemas.microsoft.com/office/drawing/2014/main" id="{4A3D5C5E-37FA-4708-BAC1-46121239DFF1}"/>
              </a:ext>
            </a:extLst>
          </p:cNvPr>
          <p:cNvSpPr txBox="1"/>
          <p:nvPr/>
        </p:nvSpPr>
        <p:spPr>
          <a:xfrm>
            <a:off x="2177543" y="3582078"/>
            <a:ext cx="6840334" cy="2862322"/>
          </a:xfrm>
          <a:prstGeom prst="rect">
            <a:avLst/>
          </a:prstGeom>
          <a:noFill/>
        </p:spPr>
        <p:txBody>
          <a:bodyPr wrap="none" rtlCol="0">
            <a:spAutoFit/>
          </a:bodyPr>
          <a:lstStyle/>
          <a:p>
            <a:r>
              <a:rPr lang="en-US" dirty="0">
                <a:solidFill>
                  <a:srgbClr val="C00000"/>
                </a:solidFill>
              </a:rPr>
              <a:t>The Galilean nature of light</a:t>
            </a:r>
          </a:p>
          <a:p>
            <a:r>
              <a:rPr lang="en-US" dirty="0">
                <a:solidFill>
                  <a:srgbClr val="C00000"/>
                </a:solidFill>
              </a:rPr>
              <a:t>New result on the relativity of simultaneity </a:t>
            </a:r>
            <a:r>
              <a:rPr lang="en-US" dirty="0"/>
              <a:t>(clock synchronization)</a:t>
            </a:r>
          </a:p>
          <a:p>
            <a:r>
              <a:rPr lang="en-US" dirty="0"/>
              <a:t>Absolute time dilation</a:t>
            </a:r>
          </a:p>
          <a:p>
            <a:r>
              <a:rPr lang="en-US" dirty="0"/>
              <a:t>The origin of Inertia</a:t>
            </a:r>
          </a:p>
          <a:p>
            <a:r>
              <a:rPr lang="en-US" dirty="0"/>
              <a:t>Complete solution of Unipolar induction problems</a:t>
            </a:r>
          </a:p>
          <a:p>
            <a:r>
              <a:rPr lang="en-US" dirty="0"/>
              <a:t>The Spin-Statistics Connection</a:t>
            </a:r>
          </a:p>
          <a:p>
            <a:r>
              <a:rPr lang="en-US" dirty="0"/>
              <a:t>GNSS precision timing and navigation</a:t>
            </a:r>
          </a:p>
          <a:p>
            <a:r>
              <a:rPr lang="en-US" dirty="0">
                <a:solidFill>
                  <a:srgbClr val="7030A0"/>
                </a:solidFill>
              </a:rPr>
              <a:t>CISS phenomenon (spintronics) in chiral molecules</a:t>
            </a:r>
          </a:p>
          <a:p>
            <a:r>
              <a:rPr lang="en-US" dirty="0"/>
              <a:t>A crucial modification of  Einstein’s equation of gravity</a:t>
            </a:r>
          </a:p>
          <a:p>
            <a:r>
              <a:rPr lang="en-US" dirty="0">
                <a:solidFill>
                  <a:srgbClr val="C00000"/>
                </a:solidFill>
              </a:rPr>
              <a:t>A unified they of the integer and fractional quantum Hall effects</a:t>
            </a:r>
            <a:endParaRPr lang="en-GB" dirty="0">
              <a:solidFill>
                <a:srgbClr val="C00000"/>
              </a:solidFill>
            </a:endParaRPr>
          </a:p>
        </p:txBody>
      </p:sp>
    </p:spTree>
    <p:extLst>
      <p:ext uri="{BB962C8B-B14F-4D97-AF65-F5344CB8AC3E}">
        <p14:creationId xmlns:p14="http://schemas.microsoft.com/office/powerpoint/2010/main" val="16614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30D61E-6463-4E4E-9289-056837F42B88}"/>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11</a:t>
            </a:fld>
            <a:endParaRPr lang="en-US" dirty="0">
              <a:solidFill>
                <a:prstClr val="white"/>
              </a:solidFill>
              <a:ea typeface="ＭＳ Ｐゴシック" pitchFamily="34" charset="-128"/>
            </a:endParaRPr>
          </a:p>
        </p:txBody>
      </p:sp>
      <p:pic>
        <p:nvPicPr>
          <p:cNvPr id="4" name="Picture 3">
            <a:extLst>
              <a:ext uri="{FF2B5EF4-FFF2-40B4-BE49-F238E27FC236}">
                <a16:creationId xmlns:a16="http://schemas.microsoft.com/office/drawing/2014/main" id="{989B6AD2-5803-4D62-AA30-D8E15273D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006" y="3275701"/>
            <a:ext cx="6670470" cy="3182259"/>
          </a:xfrm>
          <a:prstGeom prst="rect">
            <a:avLst/>
          </a:prstGeom>
        </p:spPr>
      </p:pic>
      <p:pic>
        <p:nvPicPr>
          <p:cNvPr id="6" name="Picture 5">
            <a:extLst>
              <a:ext uri="{FF2B5EF4-FFF2-40B4-BE49-F238E27FC236}">
                <a16:creationId xmlns:a16="http://schemas.microsoft.com/office/drawing/2014/main" id="{AD4453F8-41FD-4001-87C9-8A7DADCD2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4" y="2929591"/>
            <a:ext cx="4870012" cy="3623953"/>
          </a:xfrm>
          <a:prstGeom prst="rect">
            <a:avLst/>
          </a:prstGeom>
        </p:spPr>
      </p:pic>
      <p:grpSp>
        <p:nvGrpSpPr>
          <p:cNvPr id="5" name="Group 25">
            <a:extLst>
              <a:ext uri="{FF2B5EF4-FFF2-40B4-BE49-F238E27FC236}">
                <a16:creationId xmlns:a16="http://schemas.microsoft.com/office/drawing/2014/main" id="{0EC3F8E8-82D0-440A-90CE-F95E164B0F2D}"/>
              </a:ext>
            </a:extLst>
          </p:cNvPr>
          <p:cNvGrpSpPr>
            <a:grpSpLocks/>
          </p:cNvGrpSpPr>
          <p:nvPr/>
        </p:nvGrpSpPr>
        <p:grpSpPr bwMode="auto">
          <a:xfrm>
            <a:off x="268112" y="323079"/>
            <a:ext cx="5838774" cy="1905000"/>
            <a:chOff x="1295400" y="1600200"/>
            <a:chExt cx="6248400" cy="1905000"/>
          </a:xfrm>
        </p:grpSpPr>
        <p:cxnSp>
          <p:nvCxnSpPr>
            <p:cNvPr id="7" name="Straight Connector 6">
              <a:extLst>
                <a:ext uri="{FF2B5EF4-FFF2-40B4-BE49-F238E27FC236}">
                  <a16:creationId xmlns:a16="http://schemas.microsoft.com/office/drawing/2014/main" id="{43001AFE-544D-4DE7-961C-4A32B1F85822}"/>
                </a:ext>
              </a:extLst>
            </p:cNvPr>
            <p:cNvCxnSpPr/>
            <p:nvPr/>
          </p:nvCxnSpPr>
          <p:spPr>
            <a:xfrm>
              <a:off x="1981200" y="16002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42DE3E-D9AB-4F25-AFA5-239017C76AFB}"/>
                </a:ext>
              </a:extLst>
            </p:cNvPr>
            <p:cNvCxnSpPr/>
            <p:nvPr/>
          </p:nvCxnSpPr>
          <p:spPr>
            <a:xfrm>
              <a:off x="1981200" y="19050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2FDC8EC-C23C-4E9D-B3D9-7F243D3AF3DB}"/>
                </a:ext>
              </a:extLst>
            </p:cNvPr>
            <p:cNvCxnSpPr/>
            <p:nvPr/>
          </p:nvCxnSpPr>
          <p:spPr>
            <a:xfrm>
              <a:off x="1981200" y="32004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FABEE9-93CC-4549-8B1E-F42CD56935B4}"/>
                </a:ext>
              </a:extLst>
            </p:cNvPr>
            <p:cNvCxnSpPr/>
            <p:nvPr/>
          </p:nvCxnSpPr>
          <p:spPr>
            <a:xfrm>
              <a:off x="1981200" y="35052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A64C394-3384-4814-A3E4-59A53C6B391B}"/>
                </a:ext>
              </a:extLst>
            </p:cNvPr>
            <p:cNvCxnSpPr/>
            <p:nvPr/>
          </p:nvCxnSpPr>
          <p:spPr>
            <a:xfrm>
              <a:off x="72390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22BF8C5-AC4C-4971-99E0-D2713DB3B0AA}"/>
                </a:ext>
              </a:extLst>
            </p:cNvPr>
            <p:cNvCxnSpPr/>
            <p:nvPr/>
          </p:nvCxnSpPr>
          <p:spPr>
            <a:xfrm>
              <a:off x="75438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196EB5B-84B1-49CF-8008-25BAA5F3E002}"/>
                </a:ext>
              </a:extLst>
            </p:cNvPr>
            <p:cNvCxnSpPr/>
            <p:nvPr/>
          </p:nvCxnSpPr>
          <p:spPr>
            <a:xfrm>
              <a:off x="12954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581E4F6-5CCF-451A-BD08-9063074CD4D5}"/>
                </a:ext>
              </a:extLst>
            </p:cNvPr>
            <p:cNvCxnSpPr/>
            <p:nvPr/>
          </p:nvCxnSpPr>
          <p:spPr>
            <a:xfrm>
              <a:off x="16002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Arc 14">
              <a:extLst>
                <a:ext uri="{FF2B5EF4-FFF2-40B4-BE49-F238E27FC236}">
                  <a16:creationId xmlns:a16="http://schemas.microsoft.com/office/drawing/2014/main" id="{3AAC81DC-34B2-4613-BBDD-A9B8ABB70E82}"/>
                </a:ext>
              </a:extLst>
            </p:cNvPr>
            <p:cNvSpPr/>
            <p:nvPr/>
          </p:nvSpPr>
          <p:spPr>
            <a:xfrm rot="5400000">
              <a:off x="6417469" y="2378869"/>
              <a:ext cx="661987" cy="981075"/>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6" name="Arc 15">
              <a:extLst>
                <a:ext uri="{FF2B5EF4-FFF2-40B4-BE49-F238E27FC236}">
                  <a16:creationId xmlns:a16="http://schemas.microsoft.com/office/drawing/2014/main" id="{11B2F946-E08F-41A1-9ACD-BDDD3620F48E}"/>
                </a:ext>
              </a:extLst>
            </p:cNvPr>
            <p:cNvSpPr/>
            <p:nvPr/>
          </p:nvSpPr>
          <p:spPr>
            <a:xfrm rot="5400000">
              <a:off x="6210300" y="2171700"/>
              <a:ext cx="1143000" cy="1524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7" name="Arc 16">
              <a:extLst>
                <a:ext uri="{FF2B5EF4-FFF2-40B4-BE49-F238E27FC236}">
                  <a16:creationId xmlns:a16="http://schemas.microsoft.com/office/drawing/2014/main" id="{0BBE48BA-2644-4424-822A-AD4DB9E56CE9}"/>
                </a:ext>
              </a:extLst>
            </p:cNvPr>
            <p:cNvSpPr/>
            <p:nvPr/>
          </p:nvSpPr>
          <p:spPr>
            <a:xfrm rot="16200000">
              <a:off x="1759744" y="1745456"/>
              <a:ext cx="661988" cy="981075"/>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8" name="Arc 17">
              <a:extLst>
                <a:ext uri="{FF2B5EF4-FFF2-40B4-BE49-F238E27FC236}">
                  <a16:creationId xmlns:a16="http://schemas.microsoft.com/office/drawing/2014/main" id="{E3997BB6-16DD-4695-9AD5-0CC5E57B896C}"/>
                </a:ext>
              </a:extLst>
            </p:cNvPr>
            <p:cNvSpPr/>
            <p:nvPr/>
          </p:nvSpPr>
          <p:spPr>
            <a:xfrm rot="16200000">
              <a:off x="1485900" y="1409700"/>
              <a:ext cx="1143000" cy="1524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9" name="Arc 18">
              <a:extLst>
                <a:ext uri="{FF2B5EF4-FFF2-40B4-BE49-F238E27FC236}">
                  <a16:creationId xmlns:a16="http://schemas.microsoft.com/office/drawing/2014/main" id="{53E3E65B-2253-4087-B26D-15C4D74E2768}"/>
                </a:ext>
              </a:extLst>
            </p:cNvPr>
            <p:cNvSpPr/>
            <p:nvPr/>
          </p:nvSpPr>
          <p:spPr>
            <a:xfrm>
              <a:off x="6324600" y="1905000"/>
              <a:ext cx="914400" cy="6096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0" name="Arc 19">
              <a:extLst>
                <a:ext uri="{FF2B5EF4-FFF2-40B4-BE49-F238E27FC236}">
                  <a16:creationId xmlns:a16="http://schemas.microsoft.com/office/drawing/2014/main" id="{56DDBAFB-2F80-4744-8F45-4188995F7508}"/>
                </a:ext>
              </a:extLst>
            </p:cNvPr>
            <p:cNvSpPr/>
            <p:nvPr/>
          </p:nvSpPr>
          <p:spPr>
            <a:xfrm>
              <a:off x="6019800" y="1600200"/>
              <a:ext cx="1524000" cy="1143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1" name="Arc 20">
              <a:extLst>
                <a:ext uri="{FF2B5EF4-FFF2-40B4-BE49-F238E27FC236}">
                  <a16:creationId xmlns:a16="http://schemas.microsoft.com/office/drawing/2014/main" id="{39D6BC28-ECBA-47A2-9805-01636B4106EF}"/>
                </a:ext>
              </a:extLst>
            </p:cNvPr>
            <p:cNvSpPr/>
            <p:nvPr/>
          </p:nvSpPr>
          <p:spPr>
            <a:xfrm rot="10800000">
              <a:off x="1600200" y="2590800"/>
              <a:ext cx="914400" cy="6096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2" name="Arc 21">
              <a:extLst>
                <a:ext uri="{FF2B5EF4-FFF2-40B4-BE49-F238E27FC236}">
                  <a16:creationId xmlns:a16="http://schemas.microsoft.com/office/drawing/2014/main" id="{253E8BE0-955E-4017-B6DD-D2EA5D89B43C}"/>
                </a:ext>
              </a:extLst>
            </p:cNvPr>
            <p:cNvSpPr/>
            <p:nvPr/>
          </p:nvSpPr>
          <p:spPr>
            <a:xfrm rot="10800000">
              <a:off x="1295400" y="2362200"/>
              <a:ext cx="1524000" cy="1143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grpSp>
        <p:nvGrpSpPr>
          <p:cNvPr id="23" name="Group 22">
            <a:extLst>
              <a:ext uri="{FF2B5EF4-FFF2-40B4-BE49-F238E27FC236}">
                <a16:creationId xmlns:a16="http://schemas.microsoft.com/office/drawing/2014/main" id="{FBA5BFC7-19DD-4207-97B2-7668B1266692}"/>
              </a:ext>
            </a:extLst>
          </p:cNvPr>
          <p:cNvGrpSpPr>
            <a:grpSpLocks/>
          </p:cNvGrpSpPr>
          <p:nvPr/>
        </p:nvGrpSpPr>
        <p:grpSpPr bwMode="auto">
          <a:xfrm>
            <a:off x="1258713" y="1923279"/>
            <a:ext cx="762000" cy="381000"/>
            <a:chOff x="3962400" y="4191001"/>
            <a:chExt cx="762000" cy="380999"/>
          </a:xfrm>
        </p:grpSpPr>
        <p:grpSp>
          <p:nvGrpSpPr>
            <p:cNvPr id="24" name="Group 33793">
              <a:extLst>
                <a:ext uri="{FF2B5EF4-FFF2-40B4-BE49-F238E27FC236}">
                  <a16:creationId xmlns:a16="http://schemas.microsoft.com/office/drawing/2014/main" id="{75429ED8-9E5E-440B-A830-07ECD075EC62}"/>
                </a:ext>
              </a:extLst>
            </p:cNvPr>
            <p:cNvGrpSpPr>
              <a:grpSpLocks/>
            </p:cNvGrpSpPr>
            <p:nvPr/>
          </p:nvGrpSpPr>
          <p:grpSpPr bwMode="auto">
            <a:xfrm>
              <a:off x="4240993" y="4191001"/>
              <a:ext cx="483407" cy="380999"/>
              <a:chOff x="4240993" y="4191001"/>
              <a:chExt cx="762000" cy="635806"/>
            </a:xfrm>
          </p:grpSpPr>
          <p:sp>
            <p:nvSpPr>
              <p:cNvPr id="26" name="Rectangle 25">
                <a:extLst>
                  <a:ext uri="{FF2B5EF4-FFF2-40B4-BE49-F238E27FC236}">
                    <a16:creationId xmlns:a16="http://schemas.microsoft.com/office/drawing/2014/main" id="{5C41F846-48F3-452D-88F3-DBA7358A184F}"/>
                  </a:ext>
                </a:extLst>
              </p:cNvPr>
              <p:cNvSpPr/>
              <p:nvPr/>
            </p:nvSpPr>
            <p:spPr>
              <a:xfrm>
                <a:off x="4342361" y="4344654"/>
                <a:ext cx="227719" cy="30465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Isosceles Triangle 26">
                <a:extLst>
                  <a:ext uri="{FF2B5EF4-FFF2-40B4-BE49-F238E27FC236}">
                    <a16:creationId xmlns:a16="http://schemas.microsoft.com/office/drawing/2014/main" id="{E546AB97-AA87-42CE-88D0-885AE6332D52}"/>
                  </a:ext>
                </a:extLst>
              </p:cNvPr>
              <p:cNvSpPr/>
              <p:nvPr/>
            </p:nvSpPr>
            <p:spPr>
              <a:xfrm rot="16200000">
                <a:off x="4265422" y="4343012"/>
                <a:ext cx="609314" cy="305292"/>
              </a:xfrm>
              <a:prstGeom prst="triangle">
                <a:avLst/>
              </a:prstGeom>
              <a:solidFill>
                <a:srgbClr val="2F97B5"/>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Arc 27">
                <a:extLst>
                  <a:ext uri="{FF2B5EF4-FFF2-40B4-BE49-F238E27FC236}">
                    <a16:creationId xmlns:a16="http://schemas.microsoft.com/office/drawing/2014/main" id="{249CC8E1-DE47-4977-BFE3-1D718FD379C9}"/>
                  </a:ext>
                </a:extLst>
              </p:cNvPr>
              <p:cNvSpPr/>
              <p:nvPr/>
            </p:nvSpPr>
            <p:spPr>
              <a:xfrm rot="2757288">
                <a:off x="4240398" y="4216859"/>
                <a:ext cx="609314" cy="61058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9" name="Arc 28">
                <a:extLst>
                  <a:ext uri="{FF2B5EF4-FFF2-40B4-BE49-F238E27FC236}">
                    <a16:creationId xmlns:a16="http://schemas.microsoft.com/office/drawing/2014/main" id="{5293296E-16A5-427A-890F-C78033A3FF02}"/>
                  </a:ext>
                </a:extLst>
              </p:cNvPr>
              <p:cNvSpPr/>
              <p:nvPr/>
            </p:nvSpPr>
            <p:spPr>
              <a:xfrm rot="2757288">
                <a:off x="4317971" y="4216859"/>
                <a:ext cx="609314" cy="61058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0" name="Arc 29">
                <a:extLst>
                  <a:ext uri="{FF2B5EF4-FFF2-40B4-BE49-F238E27FC236}">
                    <a16:creationId xmlns:a16="http://schemas.microsoft.com/office/drawing/2014/main" id="{D96164C7-24EF-4B05-AD29-D3694DDF3038}"/>
                  </a:ext>
                </a:extLst>
              </p:cNvPr>
              <p:cNvSpPr/>
              <p:nvPr/>
            </p:nvSpPr>
            <p:spPr>
              <a:xfrm rot="2757288">
                <a:off x="4393043" y="4216859"/>
                <a:ext cx="609314" cy="61058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sp>
          <p:nvSpPr>
            <p:cNvPr id="25" name="Striped Right Arrow 53">
              <a:extLst>
                <a:ext uri="{FF2B5EF4-FFF2-40B4-BE49-F238E27FC236}">
                  <a16:creationId xmlns:a16="http://schemas.microsoft.com/office/drawing/2014/main" id="{9C3B50BC-7BC3-4CA7-AA05-5259EE7B1545}"/>
                </a:ext>
              </a:extLst>
            </p:cNvPr>
            <p:cNvSpPr/>
            <p:nvPr/>
          </p:nvSpPr>
          <p:spPr>
            <a:xfrm>
              <a:off x="3962400" y="4233430"/>
              <a:ext cx="304800" cy="277091"/>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31" name="Freeform 61">
            <a:extLst>
              <a:ext uri="{FF2B5EF4-FFF2-40B4-BE49-F238E27FC236}">
                <a16:creationId xmlns:a16="http://schemas.microsoft.com/office/drawing/2014/main" id="{7A484011-32CB-45A3-897E-859D7044EA4F}"/>
              </a:ext>
            </a:extLst>
          </p:cNvPr>
          <p:cNvSpPr/>
          <p:nvPr/>
        </p:nvSpPr>
        <p:spPr bwMode="auto">
          <a:xfrm>
            <a:off x="2554113" y="1923280"/>
            <a:ext cx="247650" cy="339725"/>
          </a:xfrm>
          <a:custGeom>
            <a:avLst/>
            <a:gdLst>
              <a:gd name="connsiteX0" fmla="*/ 0 w 492125"/>
              <a:gd name="connsiteY0" fmla="*/ 478701 h 532473"/>
              <a:gd name="connsiteX1" fmla="*/ 206375 w 492125"/>
              <a:gd name="connsiteY1" fmla="*/ 335826 h 532473"/>
              <a:gd name="connsiteX2" fmla="*/ 301625 w 492125"/>
              <a:gd name="connsiteY2" fmla="*/ 2451 h 532473"/>
              <a:gd name="connsiteX3" fmla="*/ 333375 w 492125"/>
              <a:gd name="connsiteY3" fmla="*/ 526326 h 532473"/>
              <a:gd name="connsiteX4" fmla="*/ 396875 w 492125"/>
              <a:gd name="connsiteY4" fmla="*/ 288201 h 532473"/>
              <a:gd name="connsiteX5" fmla="*/ 492125 w 492125"/>
              <a:gd name="connsiteY5" fmla="*/ 272326 h 53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25" h="532473">
                <a:moveTo>
                  <a:pt x="0" y="478701"/>
                </a:moveTo>
                <a:cubicBezTo>
                  <a:pt x="78052" y="446951"/>
                  <a:pt x="156104" y="415201"/>
                  <a:pt x="206375" y="335826"/>
                </a:cubicBezTo>
                <a:cubicBezTo>
                  <a:pt x="256646" y="256451"/>
                  <a:pt x="280458" y="-29299"/>
                  <a:pt x="301625" y="2451"/>
                </a:cubicBezTo>
                <a:cubicBezTo>
                  <a:pt x="322792" y="34201"/>
                  <a:pt x="317500" y="478701"/>
                  <a:pt x="333375" y="526326"/>
                </a:cubicBezTo>
                <a:cubicBezTo>
                  <a:pt x="349250" y="573951"/>
                  <a:pt x="370417" y="330534"/>
                  <a:pt x="396875" y="288201"/>
                </a:cubicBezTo>
                <a:cubicBezTo>
                  <a:pt x="423333" y="245868"/>
                  <a:pt x="492125" y="272326"/>
                  <a:pt x="492125" y="27232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aphicFrame>
        <p:nvGraphicFramePr>
          <p:cNvPr id="32" name="Object 11">
            <a:extLst>
              <a:ext uri="{FF2B5EF4-FFF2-40B4-BE49-F238E27FC236}">
                <a16:creationId xmlns:a16="http://schemas.microsoft.com/office/drawing/2014/main" id="{F638B37C-1F7F-4F12-914F-7C5BCE42D105}"/>
              </a:ext>
            </a:extLst>
          </p:cNvPr>
          <p:cNvGraphicFramePr>
            <a:graphicFrameLocks noChangeAspect="1"/>
          </p:cNvGraphicFramePr>
          <p:nvPr>
            <p:extLst>
              <p:ext uri="{D42A27DB-BD31-4B8C-83A1-F6EECF244321}">
                <p14:modId xmlns:p14="http://schemas.microsoft.com/office/powerpoint/2010/main" val="1007587508"/>
              </p:ext>
            </p:extLst>
          </p:nvPr>
        </p:nvGraphicFramePr>
        <p:xfrm>
          <a:off x="1096789" y="1499504"/>
          <a:ext cx="457200" cy="447675"/>
        </p:xfrm>
        <a:graphic>
          <a:graphicData uri="http://schemas.openxmlformats.org/presentationml/2006/ole">
            <mc:AlternateContent xmlns:mc="http://schemas.openxmlformats.org/markup-compatibility/2006">
              <mc:Choice xmlns:v="urn:schemas-microsoft-com:vml" Requires="v">
                <p:oleObj spid="_x0000_s7178" name="Drawing" r:id="rId5" imgW="540236" imgH="529232" progId="">
                  <p:embed/>
                </p:oleObj>
              </mc:Choice>
              <mc:Fallback>
                <p:oleObj name="Drawing" r:id="rId5" imgW="540236" imgH="529232" progId="">
                  <p:embed/>
                  <p:pic>
                    <p:nvPicPr>
                      <p:cNvPr id="58" name="Object 11">
                        <a:extLst>
                          <a:ext uri="{FF2B5EF4-FFF2-40B4-BE49-F238E27FC236}">
                            <a16:creationId xmlns:a16="http://schemas.microsoft.com/office/drawing/2014/main" id="{A1C4E4C8-AE43-4210-B514-AAB59B42C5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789" y="1499504"/>
                        <a:ext cx="457200" cy="447675"/>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DCD64FFC-F7D3-427D-9BE3-3D71237E7B08}"/>
              </a:ext>
            </a:extLst>
          </p:cNvPr>
          <p:cNvSpPr txBox="1"/>
          <p:nvPr/>
        </p:nvSpPr>
        <p:spPr>
          <a:xfrm>
            <a:off x="134056" y="2458788"/>
            <a:ext cx="8875888" cy="369332"/>
          </a:xfrm>
          <a:prstGeom prst="rect">
            <a:avLst/>
          </a:prstGeom>
          <a:noFill/>
        </p:spPr>
        <p:txBody>
          <a:bodyPr wrap="square" rtlCol="0">
            <a:spAutoFit/>
          </a:bodyPr>
          <a:lstStyle/>
          <a:p>
            <a:r>
              <a:rPr lang="en-US" b="1" dirty="0"/>
              <a:t>Propagation of light is Galilean. </a:t>
            </a:r>
            <a:r>
              <a:rPr lang="en-US" sz="1600" dirty="0"/>
              <a:t>(confirms the absolute frame of the matter-filled Universe)</a:t>
            </a:r>
            <a:endParaRPr lang="en-GB" sz="1600" dirty="0"/>
          </a:p>
        </p:txBody>
      </p:sp>
    </p:spTree>
    <p:extLst>
      <p:ext uri="{BB962C8B-B14F-4D97-AF65-F5344CB8AC3E}">
        <p14:creationId xmlns:p14="http://schemas.microsoft.com/office/powerpoint/2010/main" val="168323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9167E-6 3.33333E-6 L 0.09479 0.00301 " pathEditMode="relative" rAng="0" ptsTypes="AA">
                                      <p:cBhvr>
                                        <p:cTn id="6" dur="5000" fill="hold"/>
                                        <p:tgtEl>
                                          <p:spTgt spid="23"/>
                                        </p:tgtEl>
                                        <p:attrNameLst>
                                          <p:attrName>ppt_x</p:attrName>
                                          <p:attrName>ppt_y</p:attrName>
                                        </p:attrNameLst>
                                      </p:cBhvr>
                                      <p:rCtr x="4740" y="139"/>
                                    </p:animMotion>
                                  </p:childTnLst>
                                </p:cTn>
                              </p:par>
                              <p:par>
                                <p:cTn id="7" presetID="0" presetClass="path" presetSubtype="0" accel="50000" decel="50000" fill="hold" nodeType="withEffect">
                                  <p:stCondLst>
                                    <p:cond delay="0"/>
                                  </p:stCondLst>
                                  <p:childTnLst>
                                    <p:animMotion origin="layout" path="M -0.01875 0.00601 L 0.30659 0.00833 L 0.33611 -0.01019 L 0.35555 -0.04723 L 0.35555 -0.18612 L 0.34062 -0.20926 L 0.321 -0.22547 L -0.1974 -0.22778 L -0.22188 -0.21621 L -0.2349 -0.20232 L -0.2474 -0.17917 L -0.2474 -0.04028 L -0.23802 -0.01945 L -0.22188 -0.00325 L -0.18594 0.00833 L -0.00104 0.00833 " pathEditMode="relative" rAng="0" ptsTypes="AAAAAAAAAAAAAAAA">
                                      <p:cBhvr>
                                        <p:cTn id="8" dur="5000" fill="hold"/>
                                        <p:tgtEl>
                                          <p:spTgt spid="31"/>
                                        </p:tgtEl>
                                        <p:attrNameLst>
                                          <p:attrName>ppt_x</p:attrName>
                                          <p:attrName>ppt_y</p:attrName>
                                        </p:attrNameLst>
                                      </p:cBhvr>
                                      <p:rCtr x="7274" y="-11574"/>
                                    </p:animMotion>
                                  </p:childTnLst>
                                </p:cTn>
                              </p:par>
                              <p:par>
                                <p:cTn id="9" presetID="0" presetClass="path" presetSubtype="0" accel="50000" decel="50000" fill="hold" nodeType="withEffect">
                                  <p:stCondLst>
                                    <p:cond delay="0"/>
                                  </p:stCondLst>
                                  <p:childTnLst>
                                    <p:animMotion origin="layout" path="M -3.95833E-6 -2.22222E-6 L 0.13321 -2.22222E-6 " pathEditMode="relative" rAng="0" ptsTypes="AA">
                                      <p:cBhvr>
                                        <p:cTn id="10" dur="4000" fill="hold"/>
                                        <p:tgtEl>
                                          <p:spTgt spid="32"/>
                                        </p:tgtEl>
                                        <p:attrNameLst>
                                          <p:attrName>ppt_x</p:attrName>
                                          <p:attrName>ppt_y</p:attrName>
                                        </p:attrNameLst>
                                      </p:cBhvr>
                                      <p:rCtr x="665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A9BC26-7CC5-4454-9C87-360839BFD914}"/>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12</a:t>
            </a:fld>
            <a:endParaRPr lang="en-US" dirty="0">
              <a:solidFill>
                <a:prstClr val="white"/>
              </a:solidFill>
              <a:ea typeface="ＭＳ Ｐゴシック" pitchFamily="34" charset="-128"/>
            </a:endParaRPr>
          </a:p>
        </p:txBody>
      </p:sp>
      <p:sp>
        <p:nvSpPr>
          <p:cNvPr id="4" name="TextBox 3">
            <a:extLst>
              <a:ext uri="{FF2B5EF4-FFF2-40B4-BE49-F238E27FC236}">
                <a16:creationId xmlns:a16="http://schemas.microsoft.com/office/drawing/2014/main" id="{78007AF0-4DF9-48FB-946C-E92B8AC8421E}"/>
              </a:ext>
            </a:extLst>
          </p:cNvPr>
          <p:cNvSpPr txBox="1"/>
          <p:nvPr/>
        </p:nvSpPr>
        <p:spPr>
          <a:xfrm>
            <a:off x="3377336" y="3283317"/>
            <a:ext cx="5302750" cy="923330"/>
          </a:xfrm>
          <a:prstGeom prst="rect">
            <a:avLst/>
          </a:prstGeom>
          <a:noFill/>
        </p:spPr>
        <p:txBody>
          <a:bodyPr wrap="square" rtlCol="0">
            <a:spAutoFit/>
          </a:bodyPr>
          <a:lstStyle/>
          <a:p>
            <a:r>
              <a:rPr lang="en-US" dirty="0"/>
              <a:t>The Schr</a:t>
            </a:r>
            <a:r>
              <a:rPr lang="en-US" dirty="0">
                <a:cs typeface="Times New Roman" panose="02020603050405020304" pitchFamily="18" charset="0"/>
              </a:rPr>
              <a:t>ödinger equation and its </a:t>
            </a:r>
            <a:r>
              <a:rPr lang="el-GR" dirty="0">
                <a:cs typeface="Times New Roman" panose="02020603050405020304" pitchFamily="18" charset="0"/>
              </a:rPr>
              <a:t>ψ</a:t>
            </a:r>
            <a:r>
              <a:rPr lang="en-US" dirty="0">
                <a:cs typeface="Times New Roman" panose="02020603050405020304" pitchFamily="18" charset="0"/>
              </a:rPr>
              <a:t>-function pertains to the statistical ensemble, and do not represent single particle dynamics. </a:t>
            </a:r>
            <a:endParaRPr lang="en-GB" dirty="0"/>
          </a:p>
        </p:txBody>
      </p:sp>
      <p:sp>
        <p:nvSpPr>
          <p:cNvPr id="6" name="Rectangle 5">
            <a:extLst>
              <a:ext uri="{FF2B5EF4-FFF2-40B4-BE49-F238E27FC236}">
                <a16:creationId xmlns:a16="http://schemas.microsoft.com/office/drawing/2014/main" id="{E5EA7058-28C7-4FCE-BC2F-BEBB3DC457E5}"/>
              </a:ext>
            </a:extLst>
          </p:cNvPr>
          <p:cNvSpPr/>
          <p:nvPr/>
        </p:nvSpPr>
        <p:spPr>
          <a:xfrm>
            <a:off x="3336066" y="225443"/>
            <a:ext cx="5895019" cy="3046988"/>
          </a:xfrm>
          <a:prstGeom prst="rect">
            <a:avLst/>
          </a:prstGeom>
        </p:spPr>
        <p:txBody>
          <a:bodyPr wrap="square">
            <a:spAutoFit/>
          </a:bodyPr>
          <a:lstStyle/>
          <a:p>
            <a:r>
              <a:rPr lang="en-US" sz="1600" dirty="0"/>
              <a:t>The </a:t>
            </a:r>
            <a:r>
              <a:rPr lang="el-GR" sz="1600" dirty="0">
                <a:cs typeface="Times New Roman" panose="02020603050405020304" pitchFamily="18" charset="0"/>
              </a:rPr>
              <a:t>ψ</a:t>
            </a:r>
            <a:r>
              <a:rPr lang="en-US" sz="1600" dirty="0">
                <a:cs typeface="Times New Roman" panose="02020603050405020304" pitchFamily="18" charset="0"/>
              </a:rPr>
              <a:t>-function </a:t>
            </a:r>
            <a:r>
              <a:rPr lang="en-US" sz="1600" dirty="0"/>
              <a:t>does not in any way describe a condition which could be that of a single system; it relates rather to many systems, to `an ensemble of systems' in the sense of statistical mechanics. If… the </a:t>
            </a:r>
            <a:r>
              <a:rPr lang="el-GR" sz="1600" dirty="0">
                <a:cs typeface="Times New Roman" panose="02020603050405020304" pitchFamily="18" charset="0"/>
              </a:rPr>
              <a:t>ψ</a:t>
            </a:r>
            <a:r>
              <a:rPr lang="en-US" sz="1600" dirty="0">
                <a:cs typeface="Times New Roman" panose="02020603050405020304" pitchFamily="18" charset="0"/>
              </a:rPr>
              <a:t>-function </a:t>
            </a:r>
            <a:r>
              <a:rPr lang="en-US" sz="1600" dirty="0"/>
              <a:t>furnishes only statistical data concerning measurable magnitudes, the reason lies not only in the fact that the operation of measuring introduces unknown elements, which can be grasped only statistically, but also because of the very fact that the </a:t>
            </a:r>
            <a:r>
              <a:rPr lang="el-GR" sz="1600" dirty="0">
                <a:cs typeface="Times New Roman" panose="02020603050405020304" pitchFamily="18" charset="0"/>
              </a:rPr>
              <a:t>ψ</a:t>
            </a:r>
            <a:r>
              <a:rPr lang="en-US" sz="1600" dirty="0">
                <a:cs typeface="Times New Roman" panose="02020603050405020304" pitchFamily="18" charset="0"/>
              </a:rPr>
              <a:t>-function </a:t>
            </a:r>
            <a:r>
              <a:rPr lang="en-US" sz="1600" dirty="0"/>
              <a:t>does not, in any sense, describe the condition of one single system. The Schr</a:t>
            </a:r>
            <a:r>
              <a:rPr lang="en-US" sz="1600" dirty="0">
                <a:cs typeface="Times New Roman" panose="02020603050405020304" pitchFamily="18" charset="0"/>
              </a:rPr>
              <a:t>ödinger</a:t>
            </a:r>
            <a:r>
              <a:rPr lang="en-US" sz="1600" dirty="0"/>
              <a:t> equation determines the time variations which are experienced by the ensemble of systems...</a:t>
            </a:r>
          </a:p>
          <a:p>
            <a:r>
              <a:rPr lang="en-US" sz="1600" dirty="0"/>
              <a:t>			Einstein: Physics and Reality</a:t>
            </a:r>
            <a:endParaRPr lang="en-GB" sz="1600" dirty="0"/>
          </a:p>
        </p:txBody>
      </p:sp>
      <p:pic>
        <p:nvPicPr>
          <p:cNvPr id="8" name="Picture 7">
            <a:extLst>
              <a:ext uri="{FF2B5EF4-FFF2-40B4-BE49-F238E27FC236}">
                <a16:creationId xmlns:a16="http://schemas.microsoft.com/office/drawing/2014/main" id="{BCF90B5B-EFCE-4408-A820-EB4F3E891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126"/>
            <a:ext cx="3377336" cy="4130429"/>
          </a:xfrm>
          <a:prstGeom prst="rect">
            <a:avLst/>
          </a:prstGeom>
        </p:spPr>
      </p:pic>
      <p:grpSp>
        <p:nvGrpSpPr>
          <p:cNvPr id="18" name="Group 17">
            <a:extLst>
              <a:ext uri="{FF2B5EF4-FFF2-40B4-BE49-F238E27FC236}">
                <a16:creationId xmlns:a16="http://schemas.microsoft.com/office/drawing/2014/main" id="{650836D6-D2AE-4A36-BC92-68763081EB23}"/>
              </a:ext>
            </a:extLst>
          </p:cNvPr>
          <p:cNvGrpSpPr/>
          <p:nvPr/>
        </p:nvGrpSpPr>
        <p:grpSpPr>
          <a:xfrm>
            <a:off x="389604" y="4502662"/>
            <a:ext cx="7815744" cy="670393"/>
            <a:chOff x="241774" y="4984541"/>
            <a:chExt cx="7815744" cy="670393"/>
          </a:xfrm>
        </p:grpSpPr>
        <p:graphicFrame>
          <p:nvGraphicFramePr>
            <p:cNvPr id="10" name="Object 9">
              <a:extLst>
                <a:ext uri="{FF2B5EF4-FFF2-40B4-BE49-F238E27FC236}">
                  <a16:creationId xmlns:a16="http://schemas.microsoft.com/office/drawing/2014/main" id="{D9378E7A-BE5C-4A4D-8FB9-941D40F6A662}"/>
                </a:ext>
              </a:extLst>
            </p:cNvPr>
            <p:cNvGraphicFramePr>
              <a:graphicFrameLocks noChangeAspect="1"/>
            </p:cNvGraphicFramePr>
            <p:nvPr>
              <p:extLst>
                <p:ext uri="{D42A27DB-BD31-4B8C-83A1-F6EECF244321}">
                  <p14:modId xmlns:p14="http://schemas.microsoft.com/office/powerpoint/2010/main" val="868835527"/>
                </p:ext>
              </p:extLst>
            </p:nvPr>
          </p:nvGraphicFramePr>
          <p:xfrm>
            <a:off x="241774" y="4984541"/>
            <a:ext cx="2298850" cy="670393"/>
          </p:xfrm>
          <a:graphic>
            <a:graphicData uri="http://schemas.openxmlformats.org/presentationml/2006/ole">
              <mc:AlternateContent xmlns:mc="http://schemas.openxmlformats.org/markup-compatibility/2006">
                <mc:Choice xmlns:v="urn:schemas-microsoft-com:vml" Requires="v">
                  <p:oleObj spid="_x0000_s2095" name="AxMath" r:id="rId4" imgW="1459440" imgH="425520" progId="Equation.AxMath">
                    <p:embed/>
                  </p:oleObj>
                </mc:Choice>
                <mc:Fallback>
                  <p:oleObj name="AxMath" r:id="rId4" imgW="1459440" imgH="425520" progId="Equation.AxMath">
                    <p:embed/>
                    <p:pic>
                      <p:nvPicPr>
                        <p:cNvPr id="0" name=""/>
                        <p:cNvPicPr/>
                        <p:nvPr/>
                      </p:nvPicPr>
                      <p:blipFill>
                        <a:blip r:embed="rId5"/>
                        <a:stretch>
                          <a:fillRect/>
                        </a:stretch>
                      </p:blipFill>
                      <p:spPr>
                        <a:xfrm>
                          <a:off x="241774" y="4984541"/>
                          <a:ext cx="2298850" cy="670393"/>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4D899D16-9AE2-43CE-873F-62C570495D04}"/>
                </a:ext>
              </a:extLst>
            </p:cNvPr>
            <p:cNvGrpSpPr/>
            <p:nvPr/>
          </p:nvGrpSpPr>
          <p:grpSpPr>
            <a:xfrm>
              <a:off x="2601557" y="5209582"/>
              <a:ext cx="336332" cy="194442"/>
              <a:chOff x="3132082" y="5255171"/>
              <a:chExt cx="336332" cy="194442"/>
            </a:xfrm>
          </p:grpSpPr>
          <p:cxnSp>
            <p:nvCxnSpPr>
              <p:cNvPr id="12" name="Straight Connector 11">
                <a:extLst>
                  <a:ext uri="{FF2B5EF4-FFF2-40B4-BE49-F238E27FC236}">
                    <a16:creationId xmlns:a16="http://schemas.microsoft.com/office/drawing/2014/main" id="{4A60CA1B-3D31-4A56-B4E1-16615141DC4A}"/>
                  </a:ext>
                </a:extLst>
              </p:cNvPr>
              <p:cNvCxnSpPr/>
              <p:nvPr/>
            </p:nvCxnSpPr>
            <p:spPr>
              <a:xfrm>
                <a:off x="3132083" y="5255171"/>
                <a:ext cx="3363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BD8A706-34A9-4DDB-BB45-EB5DFDBE4DE1}"/>
                  </a:ext>
                </a:extLst>
              </p:cNvPr>
              <p:cNvCxnSpPr/>
              <p:nvPr/>
            </p:nvCxnSpPr>
            <p:spPr>
              <a:xfrm>
                <a:off x="3132083" y="5345710"/>
                <a:ext cx="3363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8A9DCD8-73C0-47A7-B138-80396F42AC97}"/>
                  </a:ext>
                </a:extLst>
              </p:cNvPr>
              <p:cNvCxnSpPr/>
              <p:nvPr/>
            </p:nvCxnSpPr>
            <p:spPr>
              <a:xfrm>
                <a:off x="3132082" y="5449613"/>
                <a:ext cx="3363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16" name="Object 15">
              <a:extLst>
                <a:ext uri="{FF2B5EF4-FFF2-40B4-BE49-F238E27FC236}">
                  <a16:creationId xmlns:a16="http://schemas.microsoft.com/office/drawing/2014/main" id="{40990EA5-C6BA-43D4-A36D-554EBE28490E}"/>
                </a:ext>
              </a:extLst>
            </p:cNvPr>
            <p:cNvGraphicFramePr>
              <a:graphicFrameLocks noChangeAspect="1"/>
            </p:cNvGraphicFramePr>
            <p:nvPr>
              <p:extLst>
                <p:ext uri="{D42A27DB-BD31-4B8C-83A1-F6EECF244321}">
                  <p14:modId xmlns:p14="http://schemas.microsoft.com/office/powerpoint/2010/main" val="2575222534"/>
                </p:ext>
              </p:extLst>
            </p:nvPr>
          </p:nvGraphicFramePr>
          <p:xfrm>
            <a:off x="3021968" y="4984541"/>
            <a:ext cx="5035550" cy="644525"/>
          </p:xfrm>
          <a:graphic>
            <a:graphicData uri="http://schemas.openxmlformats.org/presentationml/2006/ole">
              <mc:AlternateContent xmlns:mc="http://schemas.openxmlformats.org/markup-compatibility/2006">
                <mc:Choice xmlns:v="urn:schemas-microsoft-com:vml" Requires="v">
                  <p:oleObj spid="_x0000_s2096" name="AxMath" r:id="rId6" imgW="2517120" imgH="321840" progId="Equation.AxMath">
                    <p:embed/>
                  </p:oleObj>
                </mc:Choice>
                <mc:Fallback>
                  <p:oleObj name="AxMath" r:id="rId6" imgW="2517120" imgH="321840" progId="Equation.AxMath">
                    <p:embed/>
                    <p:pic>
                      <p:nvPicPr>
                        <p:cNvPr id="0" name=""/>
                        <p:cNvPicPr/>
                        <p:nvPr/>
                      </p:nvPicPr>
                      <p:blipFill>
                        <a:blip r:embed="rId7"/>
                        <a:stretch>
                          <a:fillRect/>
                        </a:stretch>
                      </p:blipFill>
                      <p:spPr>
                        <a:xfrm>
                          <a:off x="3021968" y="4984541"/>
                          <a:ext cx="5035550" cy="644525"/>
                        </a:xfrm>
                        <a:prstGeom prst="rect">
                          <a:avLst/>
                        </a:prstGeom>
                      </p:spPr>
                    </p:pic>
                  </p:oleObj>
                </mc:Fallback>
              </mc:AlternateContent>
            </a:graphicData>
          </a:graphic>
        </p:graphicFrame>
      </p:grpSp>
      <p:graphicFrame>
        <p:nvGraphicFramePr>
          <p:cNvPr id="17" name="Object 16">
            <a:extLst>
              <a:ext uri="{FF2B5EF4-FFF2-40B4-BE49-F238E27FC236}">
                <a16:creationId xmlns:a16="http://schemas.microsoft.com/office/drawing/2014/main" id="{4BFCA5F1-217F-40E3-BA23-54DC9C38B00B}"/>
              </a:ext>
            </a:extLst>
          </p:cNvPr>
          <p:cNvGraphicFramePr>
            <a:graphicFrameLocks noChangeAspect="1"/>
          </p:cNvGraphicFramePr>
          <p:nvPr>
            <p:extLst>
              <p:ext uri="{D42A27DB-BD31-4B8C-83A1-F6EECF244321}">
                <p14:modId xmlns:p14="http://schemas.microsoft.com/office/powerpoint/2010/main" val="3139820223"/>
              </p:ext>
            </p:extLst>
          </p:nvPr>
        </p:nvGraphicFramePr>
        <p:xfrm>
          <a:off x="7098290" y="3899444"/>
          <a:ext cx="1790123" cy="546737"/>
        </p:xfrm>
        <a:graphic>
          <a:graphicData uri="http://schemas.openxmlformats.org/presentationml/2006/ole">
            <mc:AlternateContent xmlns:mc="http://schemas.openxmlformats.org/markup-compatibility/2006">
              <mc:Choice xmlns:v="urn:schemas-microsoft-com:vml" Requires="v">
                <p:oleObj spid="_x0000_s2097" name="AxMath" r:id="rId8" imgW="645120" imgH="196560" progId="Equation.AxMath">
                  <p:embed/>
                </p:oleObj>
              </mc:Choice>
              <mc:Fallback>
                <p:oleObj name="AxMath" r:id="rId8" imgW="645120" imgH="196560" progId="Equation.AxMath">
                  <p:embed/>
                  <p:pic>
                    <p:nvPicPr>
                      <p:cNvPr id="0" name=""/>
                      <p:cNvPicPr/>
                      <p:nvPr/>
                    </p:nvPicPr>
                    <p:blipFill>
                      <a:blip r:embed="rId9"/>
                      <a:stretch>
                        <a:fillRect/>
                      </a:stretch>
                    </p:blipFill>
                    <p:spPr>
                      <a:xfrm>
                        <a:off x="7098290" y="3899444"/>
                        <a:ext cx="1790123" cy="546737"/>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0662FA62-45C8-415D-ADFB-C799510A3BCF}"/>
              </a:ext>
            </a:extLst>
          </p:cNvPr>
          <p:cNvGrpSpPr/>
          <p:nvPr/>
        </p:nvGrpSpPr>
        <p:grpSpPr>
          <a:xfrm>
            <a:off x="343239" y="5130382"/>
            <a:ext cx="8661777" cy="1266794"/>
            <a:chOff x="343239" y="5130382"/>
            <a:chExt cx="8661777" cy="1266794"/>
          </a:xfrm>
        </p:grpSpPr>
        <p:sp>
          <p:nvSpPr>
            <p:cNvPr id="5" name="TextBox 4">
              <a:extLst>
                <a:ext uri="{FF2B5EF4-FFF2-40B4-BE49-F238E27FC236}">
                  <a16:creationId xmlns:a16="http://schemas.microsoft.com/office/drawing/2014/main" id="{4BA25361-5F35-4476-9DD1-E6E372553DD1}"/>
                </a:ext>
              </a:extLst>
            </p:cNvPr>
            <p:cNvSpPr txBox="1"/>
            <p:nvPr/>
          </p:nvSpPr>
          <p:spPr>
            <a:xfrm>
              <a:off x="343239" y="5130382"/>
              <a:ext cx="8101385" cy="646331"/>
            </a:xfrm>
            <a:prstGeom prst="rect">
              <a:avLst/>
            </a:prstGeom>
            <a:noFill/>
          </p:spPr>
          <p:txBody>
            <a:bodyPr wrap="none" rtlCol="0">
              <a:spAutoFit/>
            </a:bodyPr>
            <a:lstStyle/>
            <a:p>
              <a:r>
                <a:rPr lang="en-US" dirty="0"/>
                <a:t>Particles do not have a wave-property (refutes de Broglie’s old hypothesis)</a:t>
              </a:r>
            </a:p>
            <a:p>
              <a:r>
                <a:rPr lang="en-US" dirty="0"/>
                <a:t>Single particle interference and ALL results in QM from local action-dynamics.</a:t>
              </a:r>
              <a:endParaRPr lang="en-GB" dirty="0"/>
            </a:p>
          </p:txBody>
        </p:sp>
        <p:sp>
          <p:nvSpPr>
            <p:cNvPr id="19" name="TextBox 18">
              <a:extLst>
                <a:ext uri="{FF2B5EF4-FFF2-40B4-BE49-F238E27FC236}">
                  <a16:creationId xmlns:a16="http://schemas.microsoft.com/office/drawing/2014/main" id="{36FAA828-EEEE-4E1D-AB42-0F60D02E369E}"/>
                </a:ext>
              </a:extLst>
            </p:cNvPr>
            <p:cNvSpPr txBox="1"/>
            <p:nvPr/>
          </p:nvSpPr>
          <p:spPr>
            <a:xfrm>
              <a:off x="343239" y="5750845"/>
              <a:ext cx="8661777" cy="646331"/>
            </a:xfrm>
            <a:prstGeom prst="rect">
              <a:avLst/>
            </a:prstGeom>
            <a:noFill/>
          </p:spPr>
          <p:txBody>
            <a:bodyPr wrap="square" rtlCol="0">
              <a:spAutoFit/>
            </a:bodyPr>
            <a:lstStyle/>
            <a:p>
              <a:r>
                <a:rPr lang="en-US" dirty="0"/>
                <a:t>The “</a:t>
              </a:r>
              <a:r>
                <a:rPr lang="en-US" dirty="0" err="1"/>
                <a:t>quantisation</a:t>
              </a:r>
              <a:r>
                <a:rPr lang="en-US" dirty="0"/>
                <a:t>” in dynamics comes from the properties of action, present in ALL dynamics, including classical dynamics. </a:t>
              </a:r>
              <a:endParaRPr lang="en-GB" dirty="0"/>
            </a:p>
          </p:txBody>
        </p:sp>
      </p:grpSp>
    </p:spTree>
    <p:extLst>
      <p:ext uri="{BB962C8B-B14F-4D97-AF65-F5344CB8AC3E}">
        <p14:creationId xmlns:p14="http://schemas.microsoft.com/office/powerpoint/2010/main" val="5918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24280-17CC-4A9C-96B6-38451124A7AE}"/>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13</a:t>
            </a:fld>
            <a:endParaRPr lang="en-US" dirty="0">
              <a:solidFill>
                <a:prstClr val="white"/>
              </a:solidFill>
              <a:ea typeface="ＭＳ Ｐゴシック" pitchFamily="34" charset="-128"/>
            </a:endParaRPr>
          </a:p>
        </p:txBody>
      </p:sp>
      <p:sp>
        <p:nvSpPr>
          <p:cNvPr id="3" name="TextBox 2">
            <a:extLst>
              <a:ext uri="{FF2B5EF4-FFF2-40B4-BE49-F238E27FC236}">
                <a16:creationId xmlns:a16="http://schemas.microsoft.com/office/drawing/2014/main" id="{72F60CF8-39B1-4078-B761-A53FE2EAE62C}"/>
              </a:ext>
            </a:extLst>
          </p:cNvPr>
          <p:cNvSpPr txBox="1"/>
          <p:nvPr/>
        </p:nvSpPr>
        <p:spPr>
          <a:xfrm>
            <a:off x="555171" y="3601445"/>
            <a:ext cx="7907013" cy="1754326"/>
          </a:xfrm>
          <a:prstGeom prst="rect">
            <a:avLst/>
          </a:prstGeom>
          <a:noFill/>
        </p:spPr>
        <p:txBody>
          <a:bodyPr wrap="square" rtlCol="0">
            <a:spAutoFit/>
          </a:bodyPr>
          <a:lstStyle/>
          <a:p>
            <a:r>
              <a:rPr lang="en-US" dirty="0"/>
              <a:t>New understanding of the Dirac equation</a:t>
            </a:r>
          </a:p>
          <a:p>
            <a:endParaRPr lang="en-US" dirty="0"/>
          </a:p>
          <a:p>
            <a:r>
              <a:rPr lang="en-US" dirty="0"/>
              <a:t>Validation of John von Neumann’s proof  on the impossibility of dispersion-free ensembles</a:t>
            </a:r>
          </a:p>
          <a:p>
            <a:endParaRPr lang="en-US" dirty="0"/>
          </a:p>
          <a:p>
            <a:r>
              <a:rPr lang="en-US" dirty="0"/>
              <a:t>Demolition of all spontaneous collapse theories.</a:t>
            </a:r>
          </a:p>
        </p:txBody>
      </p:sp>
      <p:sp>
        <p:nvSpPr>
          <p:cNvPr id="6" name="TextBox 5">
            <a:extLst>
              <a:ext uri="{FF2B5EF4-FFF2-40B4-BE49-F238E27FC236}">
                <a16:creationId xmlns:a16="http://schemas.microsoft.com/office/drawing/2014/main" id="{2CE28BB6-BB36-4B5B-95CD-EC3751DEF919}"/>
              </a:ext>
            </a:extLst>
          </p:cNvPr>
          <p:cNvSpPr txBox="1"/>
          <p:nvPr/>
        </p:nvSpPr>
        <p:spPr>
          <a:xfrm>
            <a:off x="555171" y="674914"/>
            <a:ext cx="3724096" cy="369332"/>
          </a:xfrm>
          <a:prstGeom prst="rect">
            <a:avLst/>
          </a:prstGeom>
          <a:noFill/>
        </p:spPr>
        <p:txBody>
          <a:bodyPr wrap="none" rtlCol="0">
            <a:spAutoFit/>
          </a:bodyPr>
          <a:lstStyle/>
          <a:p>
            <a:r>
              <a:rPr lang="en-US" dirty="0"/>
              <a:t>New general uncertainty principle: </a:t>
            </a:r>
            <a:endParaRPr lang="en-GB" dirty="0"/>
          </a:p>
        </p:txBody>
      </p:sp>
      <p:graphicFrame>
        <p:nvGraphicFramePr>
          <p:cNvPr id="7" name="Object 6">
            <a:extLst>
              <a:ext uri="{FF2B5EF4-FFF2-40B4-BE49-F238E27FC236}">
                <a16:creationId xmlns:a16="http://schemas.microsoft.com/office/drawing/2014/main" id="{EAAE9A8B-37AD-400F-88E2-FB0E0154C9DE}"/>
              </a:ext>
            </a:extLst>
          </p:cNvPr>
          <p:cNvGraphicFramePr>
            <a:graphicFrameLocks noChangeAspect="1"/>
          </p:cNvGraphicFramePr>
          <p:nvPr>
            <p:extLst>
              <p:ext uri="{D42A27DB-BD31-4B8C-83A1-F6EECF244321}">
                <p14:modId xmlns:p14="http://schemas.microsoft.com/office/powerpoint/2010/main" val="271496215"/>
              </p:ext>
            </p:extLst>
          </p:nvPr>
        </p:nvGraphicFramePr>
        <p:xfrm>
          <a:off x="4158343" y="674914"/>
          <a:ext cx="1054220" cy="445856"/>
        </p:xfrm>
        <a:graphic>
          <a:graphicData uri="http://schemas.openxmlformats.org/presentationml/2006/ole">
            <mc:AlternateContent xmlns:mc="http://schemas.openxmlformats.org/markup-compatibility/2006">
              <mc:Choice xmlns:v="urn:schemas-microsoft-com:vml" Requires="v">
                <p:oleObj spid="_x0000_s6165" name="AxMath" r:id="rId3" imgW="401040" imgH="170280" progId="Equation.AxMath">
                  <p:embed/>
                </p:oleObj>
              </mc:Choice>
              <mc:Fallback>
                <p:oleObj name="AxMath" r:id="rId3" imgW="401040" imgH="170280" progId="Equation.AxMath">
                  <p:embed/>
                  <p:pic>
                    <p:nvPicPr>
                      <p:cNvPr id="20" name="Object 19">
                        <a:extLst>
                          <a:ext uri="{FF2B5EF4-FFF2-40B4-BE49-F238E27FC236}">
                            <a16:creationId xmlns:a16="http://schemas.microsoft.com/office/drawing/2014/main" id="{47BC4F33-1F3F-4F43-862B-132C754B983D}"/>
                          </a:ext>
                        </a:extLst>
                      </p:cNvPr>
                      <p:cNvPicPr/>
                      <p:nvPr/>
                    </p:nvPicPr>
                    <p:blipFill>
                      <a:blip r:embed="rId4"/>
                      <a:stretch>
                        <a:fillRect/>
                      </a:stretch>
                    </p:blipFill>
                    <p:spPr>
                      <a:xfrm>
                        <a:off x="4158343" y="674914"/>
                        <a:ext cx="1054220" cy="445856"/>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6DC1E3A-2EF9-4B7F-9FCE-146619EC8190}"/>
              </a:ext>
            </a:extLst>
          </p:cNvPr>
          <p:cNvSpPr txBox="1"/>
          <p:nvPr/>
        </p:nvSpPr>
        <p:spPr>
          <a:xfrm>
            <a:off x="555171" y="1943154"/>
            <a:ext cx="7148111" cy="1477328"/>
          </a:xfrm>
          <a:prstGeom prst="rect">
            <a:avLst/>
          </a:prstGeom>
          <a:noFill/>
        </p:spPr>
        <p:txBody>
          <a:bodyPr wrap="none" rtlCol="0">
            <a:spAutoFit/>
          </a:bodyPr>
          <a:lstStyle/>
          <a:p>
            <a:r>
              <a:rPr lang="en-US" dirty="0"/>
              <a:t>Solution of: 	Problem of the collapse of the wavefunction</a:t>
            </a:r>
          </a:p>
          <a:p>
            <a:r>
              <a:rPr lang="en-US" dirty="0"/>
              <a:t>		Quantum Measurement problem</a:t>
            </a:r>
          </a:p>
          <a:p>
            <a:r>
              <a:rPr lang="en-US" dirty="0"/>
              <a:t>		Single particle interference in all situations</a:t>
            </a:r>
          </a:p>
          <a:p>
            <a:r>
              <a:rPr lang="en-US" dirty="0"/>
              <a:t>		Multi-particle correlation respecting strict locality</a:t>
            </a:r>
          </a:p>
          <a:p>
            <a:r>
              <a:rPr lang="en-US" dirty="0"/>
              <a:t>		Divergence of quantum vacuum zero-point energy</a:t>
            </a:r>
            <a:endParaRPr lang="en-GB" dirty="0"/>
          </a:p>
        </p:txBody>
      </p:sp>
      <p:sp>
        <p:nvSpPr>
          <p:cNvPr id="10" name="TextBox 9">
            <a:extLst>
              <a:ext uri="{FF2B5EF4-FFF2-40B4-BE49-F238E27FC236}">
                <a16:creationId xmlns:a16="http://schemas.microsoft.com/office/drawing/2014/main" id="{C2738B65-ECA0-4A86-BDE1-F84F3F68BB97}"/>
              </a:ext>
            </a:extLst>
          </p:cNvPr>
          <p:cNvSpPr txBox="1"/>
          <p:nvPr/>
        </p:nvSpPr>
        <p:spPr>
          <a:xfrm>
            <a:off x="555171" y="1262959"/>
            <a:ext cx="2993127" cy="369332"/>
          </a:xfrm>
          <a:prstGeom prst="rect">
            <a:avLst/>
          </a:prstGeom>
          <a:noFill/>
        </p:spPr>
        <p:txBody>
          <a:bodyPr wrap="none" rtlCol="0">
            <a:spAutoFit/>
          </a:bodyPr>
          <a:lstStyle/>
          <a:p>
            <a:r>
              <a:rPr lang="en-US" dirty="0"/>
              <a:t>Universal action dynamics: </a:t>
            </a:r>
            <a:endParaRPr lang="en-GB" dirty="0"/>
          </a:p>
        </p:txBody>
      </p:sp>
      <p:graphicFrame>
        <p:nvGraphicFramePr>
          <p:cNvPr id="11" name="Object 10">
            <a:extLst>
              <a:ext uri="{FF2B5EF4-FFF2-40B4-BE49-F238E27FC236}">
                <a16:creationId xmlns:a16="http://schemas.microsoft.com/office/drawing/2014/main" id="{B25AB06E-10D0-4084-BA56-418C299AAB70}"/>
              </a:ext>
            </a:extLst>
          </p:cNvPr>
          <p:cNvGraphicFramePr>
            <a:graphicFrameLocks noChangeAspect="1"/>
          </p:cNvGraphicFramePr>
          <p:nvPr>
            <p:extLst>
              <p:ext uri="{D42A27DB-BD31-4B8C-83A1-F6EECF244321}">
                <p14:modId xmlns:p14="http://schemas.microsoft.com/office/powerpoint/2010/main" val="2305006000"/>
              </p:ext>
            </p:extLst>
          </p:nvPr>
        </p:nvGraphicFramePr>
        <p:xfrm>
          <a:off x="3529012" y="1149547"/>
          <a:ext cx="2085975" cy="638175"/>
        </p:xfrm>
        <a:graphic>
          <a:graphicData uri="http://schemas.openxmlformats.org/presentationml/2006/ole">
            <mc:AlternateContent xmlns:mc="http://schemas.openxmlformats.org/markup-compatibility/2006">
              <mc:Choice xmlns:v="urn:schemas-microsoft-com:vml" Requires="v">
                <p:oleObj spid="_x0000_s6166" name="AxMath" r:id="rId5" imgW="1043280" imgH="318960" progId="Equation.AxMath">
                  <p:embed/>
                </p:oleObj>
              </mc:Choice>
              <mc:Fallback>
                <p:oleObj name="AxMath" r:id="rId5" imgW="1043280" imgH="318960" progId="Equation.AxMath">
                  <p:embed/>
                  <p:pic>
                    <p:nvPicPr>
                      <p:cNvPr id="0" name=""/>
                      <p:cNvPicPr/>
                      <p:nvPr/>
                    </p:nvPicPr>
                    <p:blipFill>
                      <a:blip r:embed="rId6"/>
                      <a:stretch>
                        <a:fillRect/>
                      </a:stretch>
                    </p:blipFill>
                    <p:spPr>
                      <a:xfrm>
                        <a:off x="3529012" y="1149547"/>
                        <a:ext cx="2085975" cy="6381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37A2DC7-53DD-4218-9D79-455F86FE5789}"/>
              </a:ext>
            </a:extLst>
          </p:cNvPr>
          <p:cNvGraphicFramePr>
            <a:graphicFrameLocks noChangeAspect="1"/>
          </p:cNvGraphicFramePr>
          <p:nvPr>
            <p:extLst>
              <p:ext uri="{D42A27DB-BD31-4B8C-83A1-F6EECF244321}">
                <p14:modId xmlns:p14="http://schemas.microsoft.com/office/powerpoint/2010/main" val="510425360"/>
              </p:ext>
            </p:extLst>
          </p:nvPr>
        </p:nvGraphicFramePr>
        <p:xfrm>
          <a:off x="6248853" y="1290834"/>
          <a:ext cx="1841500" cy="355600"/>
        </p:xfrm>
        <a:graphic>
          <a:graphicData uri="http://schemas.openxmlformats.org/presentationml/2006/ole">
            <mc:AlternateContent xmlns:mc="http://schemas.openxmlformats.org/markup-compatibility/2006">
              <mc:Choice xmlns:v="urn:schemas-microsoft-com:vml" Requires="v">
                <p:oleObj spid="_x0000_s6167" name="AxMath" r:id="rId7" imgW="920520" imgH="177120" progId="Equation.AxMath">
                  <p:embed/>
                </p:oleObj>
              </mc:Choice>
              <mc:Fallback>
                <p:oleObj name="AxMath" r:id="rId7" imgW="920520" imgH="177120" progId="Equation.AxMath">
                  <p:embed/>
                  <p:pic>
                    <p:nvPicPr>
                      <p:cNvPr id="0" name=""/>
                      <p:cNvPicPr/>
                      <p:nvPr/>
                    </p:nvPicPr>
                    <p:blipFill>
                      <a:blip r:embed="rId8"/>
                      <a:stretch>
                        <a:fillRect/>
                      </a:stretch>
                    </p:blipFill>
                    <p:spPr>
                      <a:xfrm>
                        <a:off x="6248853" y="1290834"/>
                        <a:ext cx="1841500" cy="355600"/>
                      </a:xfrm>
                      <a:prstGeom prst="rect">
                        <a:avLst/>
                      </a:prstGeom>
                    </p:spPr>
                  </p:pic>
                </p:oleObj>
              </mc:Fallback>
            </mc:AlternateContent>
          </a:graphicData>
        </a:graphic>
      </p:graphicFrame>
    </p:spTree>
    <p:extLst>
      <p:ext uri="{BB962C8B-B14F-4D97-AF65-F5344CB8AC3E}">
        <p14:creationId xmlns:p14="http://schemas.microsoft.com/office/powerpoint/2010/main" val="15239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64C2F-5BA3-4064-ADDC-6D8F4F0329E5}"/>
              </a:ext>
            </a:extLst>
          </p:cNvPr>
          <p:cNvSpPr txBox="1"/>
          <p:nvPr/>
        </p:nvSpPr>
        <p:spPr>
          <a:xfrm>
            <a:off x="1124608" y="851338"/>
            <a:ext cx="7224094" cy="461665"/>
          </a:xfrm>
          <a:prstGeom prst="rect">
            <a:avLst/>
          </a:prstGeom>
          <a:noFill/>
        </p:spPr>
        <p:txBody>
          <a:bodyPr wrap="none" rtlCol="0">
            <a:spAutoFit/>
          </a:bodyPr>
          <a:lstStyle/>
          <a:p>
            <a:r>
              <a:rPr lang="en-US" sz="2400" dirty="0"/>
              <a:t>Highlights in Fundamental Physics and Applications</a:t>
            </a:r>
            <a:endParaRPr lang="en-GB" sz="2400" dirty="0"/>
          </a:p>
        </p:txBody>
      </p:sp>
      <p:sp>
        <p:nvSpPr>
          <p:cNvPr id="4" name="TextBox 3">
            <a:extLst>
              <a:ext uri="{FF2B5EF4-FFF2-40B4-BE49-F238E27FC236}">
                <a16:creationId xmlns:a16="http://schemas.microsoft.com/office/drawing/2014/main" id="{B518667D-3DB2-4304-9978-03DF78F444C1}"/>
              </a:ext>
            </a:extLst>
          </p:cNvPr>
          <p:cNvSpPr txBox="1"/>
          <p:nvPr/>
        </p:nvSpPr>
        <p:spPr>
          <a:xfrm>
            <a:off x="2816772" y="1618593"/>
            <a:ext cx="3236784" cy="369332"/>
          </a:xfrm>
          <a:prstGeom prst="rect">
            <a:avLst/>
          </a:prstGeom>
          <a:noFill/>
        </p:spPr>
        <p:txBody>
          <a:bodyPr wrap="none" rtlCol="0">
            <a:spAutoFit/>
          </a:bodyPr>
          <a:lstStyle/>
          <a:p>
            <a:r>
              <a:rPr lang="en-US" dirty="0"/>
              <a:t>Fundamental Interactions Lab</a:t>
            </a:r>
            <a:endParaRPr lang="en-GB" dirty="0"/>
          </a:p>
        </p:txBody>
      </p:sp>
    </p:spTree>
    <p:extLst>
      <p:ext uri="{BB962C8B-B14F-4D97-AF65-F5344CB8AC3E}">
        <p14:creationId xmlns:p14="http://schemas.microsoft.com/office/powerpoint/2010/main" val="296580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863D8-9B1F-47A5-8308-A3CE45A8A1AE}"/>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2</a:t>
            </a:fld>
            <a:endParaRPr lang="en-US" dirty="0">
              <a:solidFill>
                <a:prstClr val="white"/>
              </a:solidFill>
              <a:ea typeface="ＭＳ Ｐゴシック" pitchFamily="34" charset="-128"/>
            </a:endParaRPr>
          </a:p>
        </p:txBody>
      </p:sp>
      <p:sp>
        <p:nvSpPr>
          <p:cNvPr id="3" name="TextBox 2">
            <a:extLst>
              <a:ext uri="{FF2B5EF4-FFF2-40B4-BE49-F238E27FC236}">
                <a16:creationId xmlns:a16="http://schemas.microsoft.com/office/drawing/2014/main" id="{C0993E2F-0984-4CD7-AE55-8C239DF1C639}"/>
              </a:ext>
            </a:extLst>
          </p:cNvPr>
          <p:cNvSpPr txBox="1"/>
          <p:nvPr/>
        </p:nvSpPr>
        <p:spPr>
          <a:xfrm>
            <a:off x="546538" y="388883"/>
            <a:ext cx="1056700" cy="461665"/>
          </a:xfrm>
          <a:prstGeom prst="rect">
            <a:avLst/>
          </a:prstGeom>
          <a:noFill/>
        </p:spPr>
        <p:txBody>
          <a:bodyPr wrap="none" rtlCol="0">
            <a:spAutoFit/>
          </a:bodyPr>
          <a:lstStyle/>
          <a:p>
            <a:r>
              <a:rPr lang="en-US" sz="2400" dirty="0"/>
              <a:t>Optics</a:t>
            </a:r>
            <a:endParaRPr lang="en-GB" sz="2400" dirty="0"/>
          </a:p>
        </p:txBody>
      </p:sp>
      <p:sp>
        <p:nvSpPr>
          <p:cNvPr id="4" name="TextBox 3">
            <a:extLst>
              <a:ext uri="{FF2B5EF4-FFF2-40B4-BE49-F238E27FC236}">
                <a16:creationId xmlns:a16="http://schemas.microsoft.com/office/drawing/2014/main" id="{5D044D81-5F92-43BF-B3A6-61212089C97C}"/>
              </a:ext>
            </a:extLst>
          </p:cNvPr>
          <p:cNvSpPr txBox="1"/>
          <p:nvPr/>
        </p:nvSpPr>
        <p:spPr>
          <a:xfrm>
            <a:off x="557759" y="960962"/>
            <a:ext cx="6622326" cy="369332"/>
          </a:xfrm>
          <a:prstGeom prst="rect">
            <a:avLst/>
          </a:prstGeom>
          <a:noFill/>
        </p:spPr>
        <p:txBody>
          <a:bodyPr wrap="none" rtlCol="0">
            <a:spAutoFit/>
          </a:bodyPr>
          <a:lstStyle/>
          <a:p>
            <a:r>
              <a:rPr lang="en-US" dirty="0"/>
              <a:t>Whispering Gallery Resonances in Liquid Microsphere Cavities</a:t>
            </a:r>
            <a:endParaRPr lang="en-GB" dirty="0"/>
          </a:p>
        </p:txBody>
      </p:sp>
      <p:sp>
        <p:nvSpPr>
          <p:cNvPr id="5" name="TextBox 4">
            <a:extLst>
              <a:ext uri="{FF2B5EF4-FFF2-40B4-BE49-F238E27FC236}">
                <a16:creationId xmlns:a16="http://schemas.microsoft.com/office/drawing/2014/main" id="{C890343B-B90B-41CB-90D2-255902128D32}"/>
              </a:ext>
            </a:extLst>
          </p:cNvPr>
          <p:cNvSpPr txBox="1"/>
          <p:nvPr/>
        </p:nvSpPr>
        <p:spPr>
          <a:xfrm>
            <a:off x="4431410" y="1330294"/>
            <a:ext cx="2822247" cy="369332"/>
          </a:xfrm>
          <a:prstGeom prst="rect">
            <a:avLst/>
          </a:prstGeom>
          <a:noFill/>
        </p:spPr>
        <p:txBody>
          <a:bodyPr wrap="none" rtlCol="0">
            <a:spAutoFit/>
          </a:bodyPr>
          <a:lstStyle/>
          <a:p>
            <a:r>
              <a:rPr lang="en-US" dirty="0"/>
              <a:t>Meenakshi </a:t>
            </a:r>
            <a:r>
              <a:rPr lang="en-US" dirty="0" err="1"/>
              <a:t>Gaira’s</a:t>
            </a:r>
            <a:r>
              <a:rPr lang="en-US" dirty="0"/>
              <a:t> thesis </a:t>
            </a:r>
            <a:endParaRPr lang="en-GB" dirty="0"/>
          </a:p>
        </p:txBody>
      </p:sp>
      <p:pic>
        <p:nvPicPr>
          <p:cNvPr id="6" name="Picture 5">
            <a:extLst>
              <a:ext uri="{FF2B5EF4-FFF2-40B4-BE49-F238E27FC236}">
                <a16:creationId xmlns:a16="http://schemas.microsoft.com/office/drawing/2014/main" id="{C7E7790B-45B7-4311-8659-611FB222FD25}"/>
              </a:ext>
            </a:extLst>
          </p:cNvPr>
          <p:cNvPicPr>
            <a:picLocks noChangeAspect="1"/>
          </p:cNvPicPr>
          <p:nvPr/>
        </p:nvPicPr>
        <p:blipFill>
          <a:blip r:embed="rId2"/>
          <a:stretch>
            <a:fillRect/>
          </a:stretch>
        </p:blipFill>
        <p:spPr>
          <a:xfrm>
            <a:off x="546538" y="2123090"/>
            <a:ext cx="2292257" cy="2268379"/>
          </a:xfrm>
          <a:prstGeom prst="rect">
            <a:avLst/>
          </a:prstGeom>
        </p:spPr>
      </p:pic>
      <p:pic>
        <p:nvPicPr>
          <p:cNvPr id="7" name="Picture 6">
            <a:extLst>
              <a:ext uri="{FF2B5EF4-FFF2-40B4-BE49-F238E27FC236}">
                <a16:creationId xmlns:a16="http://schemas.microsoft.com/office/drawing/2014/main" id="{737A9C7A-7EB9-45FB-AEE8-F9A9E0E7BF55}"/>
              </a:ext>
            </a:extLst>
          </p:cNvPr>
          <p:cNvPicPr>
            <a:picLocks noChangeAspect="1"/>
          </p:cNvPicPr>
          <p:nvPr/>
        </p:nvPicPr>
        <p:blipFill>
          <a:blip r:embed="rId3"/>
          <a:stretch>
            <a:fillRect/>
          </a:stretch>
        </p:blipFill>
        <p:spPr>
          <a:xfrm>
            <a:off x="2921177" y="1884292"/>
            <a:ext cx="6080103" cy="2648607"/>
          </a:xfrm>
          <a:prstGeom prst="rect">
            <a:avLst/>
          </a:prstGeom>
        </p:spPr>
      </p:pic>
      <p:pic>
        <p:nvPicPr>
          <p:cNvPr id="8" name="Picture 7">
            <a:extLst>
              <a:ext uri="{FF2B5EF4-FFF2-40B4-BE49-F238E27FC236}">
                <a16:creationId xmlns:a16="http://schemas.microsoft.com/office/drawing/2014/main" id="{798A38DB-EF28-4102-B26C-06FBC2AC938E}"/>
              </a:ext>
            </a:extLst>
          </p:cNvPr>
          <p:cNvPicPr>
            <a:picLocks noChangeAspect="1"/>
          </p:cNvPicPr>
          <p:nvPr/>
        </p:nvPicPr>
        <p:blipFill>
          <a:blip r:embed="rId4"/>
          <a:stretch>
            <a:fillRect/>
          </a:stretch>
        </p:blipFill>
        <p:spPr>
          <a:xfrm>
            <a:off x="2452188" y="4428777"/>
            <a:ext cx="4955337" cy="1950744"/>
          </a:xfrm>
          <a:prstGeom prst="rect">
            <a:avLst/>
          </a:prstGeom>
        </p:spPr>
      </p:pic>
    </p:spTree>
    <p:extLst>
      <p:ext uri="{BB962C8B-B14F-4D97-AF65-F5344CB8AC3E}">
        <p14:creationId xmlns:p14="http://schemas.microsoft.com/office/powerpoint/2010/main" val="21410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C0C638-142A-41C6-B4E3-8DF22DBA62DD}"/>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3</a:t>
            </a:fld>
            <a:endParaRPr lang="en-US" dirty="0">
              <a:solidFill>
                <a:prstClr val="white"/>
              </a:solidFill>
              <a:ea typeface="ＭＳ Ｐゴシック" pitchFamily="34" charset="-128"/>
            </a:endParaRPr>
          </a:p>
        </p:txBody>
      </p:sp>
      <p:pic>
        <p:nvPicPr>
          <p:cNvPr id="3" name="Picture 2">
            <a:extLst>
              <a:ext uri="{FF2B5EF4-FFF2-40B4-BE49-F238E27FC236}">
                <a16:creationId xmlns:a16="http://schemas.microsoft.com/office/drawing/2014/main" id="{F22B2D4B-3901-4490-9628-E62DEE107E24}"/>
              </a:ext>
            </a:extLst>
          </p:cNvPr>
          <p:cNvPicPr>
            <a:picLocks noChangeAspect="1"/>
          </p:cNvPicPr>
          <p:nvPr/>
        </p:nvPicPr>
        <p:blipFill>
          <a:blip r:embed="rId2"/>
          <a:stretch>
            <a:fillRect/>
          </a:stretch>
        </p:blipFill>
        <p:spPr>
          <a:xfrm>
            <a:off x="157655" y="337540"/>
            <a:ext cx="6361248" cy="4418652"/>
          </a:xfrm>
          <a:prstGeom prst="rect">
            <a:avLst/>
          </a:prstGeom>
        </p:spPr>
      </p:pic>
      <p:pic>
        <p:nvPicPr>
          <p:cNvPr id="4" name="Picture 3">
            <a:extLst>
              <a:ext uri="{FF2B5EF4-FFF2-40B4-BE49-F238E27FC236}">
                <a16:creationId xmlns:a16="http://schemas.microsoft.com/office/drawing/2014/main" id="{CED30F00-5ACE-47B5-AD07-A37A90E0C06A}"/>
              </a:ext>
            </a:extLst>
          </p:cNvPr>
          <p:cNvPicPr>
            <a:picLocks noChangeAspect="1"/>
          </p:cNvPicPr>
          <p:nvPr/>
        </p:nvPicPr>
        <p:blipFill>
          <a:blip r:embed="rId3"/>
          <a:stretch>
            <a:fillRect/>
          </a:stretch>
        </p:blipFill>
        <p:spPr>
          <a:xfrm>
            <a:off x="4861715" y="2546866"/>
            <a:ext cx="4026698" cy="2197607"/>
          </a:xfrm>
          <a:prstGeom prst="rect">
            <a:avLst/>
          </a:prstGeom>
        </p:spPr>
      </p:pic>
      <p:sp>
        <p:nvSpPr>
          <p:cNvPr id="5" name="TextBox 4">
            <a:extLst>
              <a:ext uri="{FF2B5EF4-FFF2-40B4-BE49-F238E27FC236}">
                <a16:creationId xmlns:a16="http://schemas.microsoft.com/office/drawing/2014/main" id="{C72A2416-4F86-4AB8-A7D2-C14A944925AF}"/>
              </a:ext>
            </a:extLst>
          </p:cNvPr>
          <p:cNvSpPr txBox="1"/>
          <p:nvPr/>
        </p:nvSpPr>
        <p:spPr>
          <a:xfrm>
            <a:off x="1839310" y="4756192"/>
            <a:ext cx="2787943" cy="369332"/>
          </a:xfrm>
          <a:prstGeom prst="rect">
            <a:avLst/>
          </a:prstGeom>
          <a:noFill/>
        </p:spPr>
        <p:txBody>
          <a:bodyPr wrap="none" rtlCol="0">
            <a:spAutoFit/>
          </a:bodyPr>
          <a:lstStyle/>
          <a:p>
            <a:r>
              <a:rPr lang="en-US" dirty="0"/>
              <a:t>Liquid microsphere cavity</a:t>
            </a:r>
            <a:endParaRPr lang="en-GB" dirty="0"/>
          </a:p>
        </p:txBody>
      </p:sp>
      <p:sp>
        <p:nvSpPr>
          <p:cNvPr id="7" name="TextBox 6">
            <a:extLst>
              <a:ext uri="{FF2B5EF4-FFF2-40B4-BE49-F238E27FC236}">
                <a16:creationId xmlns:a16="http://schemas.microsoft.com/office/drawing/2014/main" id="{2076336B-D475-4B4D-B259-25F509A77CDB}"/>
              </a:ext>
            </a:extLst>
          </p:cNvPr>
          <p:cNvSpPr txBox="1"/>
          <p:nvPr/>
        </p:nvSpPr>
        <p:spPr>
          <a:xfrm>
            <a:off x="6193083" y="397040"/>
            <a:ext cx="1082412" cy="369332"/>
          </a:xfrm>
          <a:prstGeom prst="rect">
            <a:avLst/>
          </a:prstGeom>
          <a:noFill/>
        </p:spPr>
        <p:txBody>
          <a:bodyPr wrap="none" rtlCol="0">
            <a:spAutoFit/>
          </a:bodyPr>
          <a:lstStyle/>
          <a:p>
            <a:r>
              <a:rPr lang="en-US" dirty="0"/>
              <a:t>Top view</a:t>
            </a:r>
            <a:endParaRPr lang="en-GB" dirty="0"/>
          </a:p>
        </p:txBody>
      </p:sp>
    </p:spTree>
    <p:extLst>
      <p:ext uri="{BB962C8B-B14F-4D97-AF65-F5344CB8AC3E}">
        <p14:creationId xmlns:p14="http://schemas.microsoft.com/office/powerpoint/2010/main" val="6909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8F4990-5482-41E2-ADB6-6B75B66935AA}"/>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4</a:t>
            </a:fld>
            <a:endParaRPr lang="en-US" dirty="0">
              <a:solidFill>
                <a:prstClr val="white"/>
              </a:solidFill>
              <a:ea typeface="ＭＳ Ｐゴシック" pitchFamily="34" charset="-128"/>
            </a:endParaRPr>
          </a:p>
        </p:txBody>
      </p:sp>
      <p:pic>
        <p:nvPicPr>
          <p:cNvPr id="3" name="Picture 2">
            <a:extLst>
              <a:ext uri="{FF2B5EF4-FFF2-40B4-BE49-F238E27FC236}">
                <a16:creationId xmlns:a16="http://schemas.microsoft.com/office/drawing/2014/main" id="{EC4C8F1D-EA7A-4ACF-9215-90DE2CD8D414}"/>
              </a:ext>
            </a:extLst>
          </p:cNvPr>
          <p:cNvPicPr>
            <a:picLocks noChangeAspect="1"/>
          </p:cNvPicPr>
          <p:nvPr/>
        </p:nvPicPr>
        <p:blipFill>
          <a:blip r:embed="rId2"/>
          <a:stretch>
            <a:fillRect/>
          </a:stretch>
        </p:blipFill>
        <p:spPr>
          <a:xfrm>
            <a:off x="123624" y="75988"/>
            <a:ext cx="4322870" cy="5691352"/>
          </a:xfrm>
          <a:prstGeom prst="rect">
            <a:avLst/>
          </a:prstGeom>
        </p:spPr>
      </p:pic>
      <p:pic>
        <p:nvPicPr>
          <p:cNvPr id="6" name="Picture 5">
            <a:extLst>
              <a:ext uri="{FF2B5EF4-FFF2-40B4-BE49-F238E27FC236}">
                <a16:creationId xmlns:a16="http://schemas.microsoft.com/office/drawing/2014/main" id="{B22809C2-27B4-4403-B4F4-08DAC3043484}"/>
              </a:ext>
            </a:extLst>
          </p:cNvPr>
          <p:cNvPicPr>
            <a:picLocks noChangeAspect="1"/>
          </p:cNvPicPr>
          <p:nvPr/>
        </p:nvPicPr>
        <p:blipFill>
          <a:blip r:embed="rId3"/>
          <a:stretch>
            <a:fillRect/>
          </a:stretch>
        </p:blipFill>
        <p:spPr>
          <a:xfrm>
            <a:off x="4067283" y="135767"/>
            <a:ext cx="4953093" cy="2287497"/>
          </a:xfrm>
          <a:prstGeom prst="rect">
            <a:avLst/>
          </a:prstGeom>
        </p:spPr>
      </p:pic>
      <p:pic>
        <p:nvPicPr>
          <p:cNvPr id="4" name="Picture 3">
            <a:extLst>
              <a:ext uri="{FF2B5EF4-FFF2-40B4-BE49-F238E27FC236}">
                <a16:creationId xmlns:a16="http://schemas.microsoft.com/office/drawing/2014/main" id="{E586D1EC-198C-43E1-A016-A0E97907A117}"/>
              </a:ext>
            </a:extLst>
          </p:cNvPr>
          <p:cNvPicPr>
            <a:picLocks noChangeAspect="1"/>
          </p:cNvPicPr>
          <p:nvPr/>
        </p:nvPicPr>
        <p:blipFill>
          <a:blip r:embed="rId4"/>
          <a:stretch>
            <a:fillRect/>
          </a:stretch>
        </p:blipFill>
        <p:spPr>
          <a:xfrm>
            <a:off x="4013474" y="2068385"/>
            <a:ext cx="4489394" cy="3070128"/>
          </a:xfrm>
          <a:prstGeom prst="rect">
            <a:avLst/>
          </a:prstGeom>
        </p:spPr>
      </p:pic>
      <p:pic>
        <p:nvPicPr>
          <p:cNvPr id="5" name="Picture 4">
            <a:extLst>
              <a:ext uri="{FF2B5EF4-FFF2-40B4-BE49-F238E27FC236}">
                <a16:creationId xmlns:a16="http://schemas.microsoft.com/office/drawing/2014/main" id="{2BBBA180-A0DD-4C46-B260-10FC16264B5D}"/>
              </a:ext>
            </a:extLst>
          </p:cNvPr>
          <p:cNvPicPr>
            <a:picLocks noChangeAspect="1"/>
          </p:cNvPicPr>
          <p:nvPr/>
        </p:nvPicPr>
        <p:blipFill>
          <a:blip r:embed="rId5"/>
          <a:stretch>
            <a:fillRect/>
          </a:stretch>
        </p:blipFill>
        <p:spPr>
          <a:xfrm>
            <a:off x="641750" y="4055875"/>
            <a:ext cx="7456487" cy="2780385"/>
          </a:xfrm>
          <a:prstGeom prst="rect">
            <a:avLst/>
          </a:prstGeom>
        </p:spPr>
      </p:pic>
      <p:pic>
        <p:nvPicPr>
          <p:cNvPr id="7" name="Picture 6">
            <a:extLst>
              <a:ext uri="{FF2B5EF4-FFF2-40B4-BE49-F238E27FC236}">
                <a16:creationId xmlns:a16="http://schemas.microsoft.com/office/drawing/2014/main" id="{C079D513-3716-4BC1-9A2A-76809FD040EC}"/>
              </a:ext>
            </a:extLst>
          </p:cNvPr>
          <p:cNvPicPr>
            <a:picLocks noChangeAspect="1"/>
          </p:cNvPicPr>
          <p:nvPr/>
        </p:nvPicPr>
        <p:blipFill>
          <a:blip r:embed="rId6"/>
          <a:stretch>
            <a:fillRect/>
          </a:stretch>
        </p:blipFill>
        <p:spPr>
          <a:xfrm>
            <a:off x="641132" y="2105131"/>
            <a:ext cx="4955337" cy="1950744"/>
          </a:xfrm>
          <a:prstGeom prst="rect">
            <a:avLst/>
          </a:prstGeom>
        </p:spPr>
      </p:pic>
    </p:spTree>
    <p:extLst>
      <p:ext uri="{BB962C8B-B14F-4D97-AF65-F5344CB8AC3E}">
        <p14:creationId xmlns:p14="http://schemas.microsoft.com/office/powerpoint/2010/main" val="367154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0D33E-18E4-4ADD-8D35-4F5B014FD1D6}"/>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5</a:t>
            </a:fld>
            <a:endParaRPr lang="en-US" dirty="0">
              <a:solidFill>
                <a:prstClr val="white"/>
              </a:solidFill>
              <a:ea typeface="ＭＳ Ｐゴシック" pitchFamily="34" charset="-128"/>
            </a:endParaRPr>
          </a:p>
        </p:txBody>
      </p:sp>
      <p:pic>
        <p:nvPicPr>
          <p:cNvPr id="3" name="Picture 2">
            <a:extLst>
              <a:ext uri="{FF2B5EF4-FFF2-40B4-BE49-F238E27FC236}">
                <a16:creationId xmlns:a16="http://schemas.microsoft.com/office/drawing/2014/main" id="{9D11270C-EFB4-4F6E-9D36-FAD48F0DE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603" y="909757"/>
            <a:ext cx="7630510" cy="5722883"/>
          </a:xfrm>
          <a:prstGeom prst="rect">
            <a:avLst/>
          </a:prstGeom>
        </p:spPr>
      </p:pic>
      <p:sp>
        <p:nvSpPr>
          <p:cNvPr id="4" name="TextBox 3">
            <a:extLst>
              <a:ext uri="{FF2B5EF4-FFF2-40B4-BE49-F238E27FC236}">
                <a16:creationId xmlns:a16="http://schemas.microsoft.com/office/drawing/2014/main" id="{996A7ED8-74F8-496A-8516-3E1EF3A3A059}"/>
              </a:ext>
            </a:extLst>
          </p:cNvPr>
          <p:cNvSpPr txBox="1"/>
          <p:nvPr/>
        </p:nvSpPr>
        <p:spPr>
          <a:xfrm>
            <a:off x="405646" y="225360"/>
            <a:ext cx="8738354" cy="369332"/>
          </a:xfrm>
          <a:prstGeom prst="rect">
            <a:avLst/>
          </a:prstGeom>
          <a:noFill/>
        </p:spPr>
        <p:txBody>
          <a:bodyPr wrap="none" rtlCol="0">
            <a:spAutoFit/>
          </a:bodyPr>
          <a:lstStyle/>
          <a:p>
            <a:r>
              <a:rPr lang="en-US" dirty="0"/>
              <a:t>Atom-Interferometer Inertial sensor, with laser-cooled atoms  (S. </a:t>
            </a:r>
            <a:r>
              <a:rPr lang="en-US" dirty="0" err="1"/>
              <a:t>Sankaranarayanan</a:t>
            </a:r>
            <a:r>
              <a:rPr lang="en-US" dirty="0"/>
              <a:t>)</a:t>
            </a:r>
            <a:endParaRPr lang="en-GB" dirty="0"/>
          </a:p>
        </p:txBody>
      </p:sp>
    </p:spTree>
    <p:extLst>
      <p:ext uri="{BB962C8B-B14F-4D97-AF65-F5344CB8AC3E}">
        <p14:creationId xmlns:p14="http://schemas.microsoft.com/office/powerpoint/2010/main" val="340619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AB13B-8A68-4E0C-8F03-F95CF4C84093}"/>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6</a:t>
            </a:fld>
            <a:endParaRPr lang="en-US" dirty="0">
              <a:solidFill>
                <a:prstClr val="white"/>
              </a:solidFill>
              <a:ea typeface="ＭＳ Ｐゴシック" pitchFamily="34" charset="-128"/>
            </a:endParaRPr>
          </a:p>
        </p:txBody>
      </p:sp>
      <p:sp>
        <p:nvSpPr>
          <p:cNvPr id="3" name="TextBox 2">
            <a:extLst>
              <a:ext uri="{FF2B5EF4-FFF2-40B4-BE49-F238E27FC236}">
                <a16:creationId xmlns:a16="http://schemas.microsoft.com/office/drawing/2014/main" id="{DED91932-4621-42FD-8097-CE87312FD438}"/>
              </a:ext>
            </a:extLst>
          </p:cNvPr>
          <p:cNvSpPr txBox="1"/>
          <p:nvPr/>
        </p:nvSpPr>
        <p:spPr>
          <a:xfrm>
            <a:off x="672663" y="271799"/>
            <a:ext cx="7155933" cy="461665"/>
          </a:xfrm>
          <a:prstGeom prst="rect">
            <a:avLst/>
          </a:prstGeom>
          <a:noFill/>
        </p:spPr>
        <p:txBody>
          <a:bodyPr wrap="none" rtlCol="0">
            <a:spAutoFit/>
          </a:bodyPr>
          <a:lstStyle/>
          <a:p>
            <a:r>
              <a:rPr lang="en-US" sz="2400" dirty="0"/>
              <a:t>Gravitational Waves - LIGO Scientific Collaboration</a:t>
            </a:r>
            <a:endParaRPr lang="en-GB" sz="2400" dirty="0"/>
          </a:p>
        </p:txBody>
      </p:sp>
      <p:sp>
        <p:nvSpPr>
          <p:cNvPr id="4" name="TextBox 3">
            <a:extLst>
              <a:ext uri="{FF2B5EF4-FFF2-40B4-BE49-F238E27FC236}">
                <a16:creationId xmlns:a16="http://schemas.microsoft.com/office/drawing/2014/main" id="{2F2C2D69-1D7C-4A12-B705-EB996FD7C3A6}"/>
              </a:ext>
            </a:extLst>
          </p:cNvPr>
          <p:cNvSpPr txBox="1"/>
          <p:nvPr/>
        </p:nvSpPr>
        <p:spPr>
          <a:xfrm>
            <a:off x="741880" y="733464"/>
            <a:ext cx="7155933" cy="1200329"/>
          </a:xfrm>
          <a:prstGeom prst="rect">
            <a:avLst/>
          </a:prstGeom>
          <a:noFill/>
        </p:spPr>
        <p:txBody>
          <a:bodyPr wrap="square" rtlCol="0">
            <a:spAutoFit/>
          </a:bodyPr>
          <a:lstStyle/>
          <a:p>
            <a:r>
              <a:rPr lang="en-US" dirty="0"/>
              <a:t>4 detectors operational now, including KAGRA in Japan.</a:t>
            </a:r>
          </a:p>
          <a:p>
            <a:r>
              <a:rPr lang="en-US" dirty="0"/>
              <a:t>But extragalactic range is available only in 3. </a:t>
            </a:r>
          </a:p>
          <a:p>
            <a:r>
              <a:rPr lang="en-US" dirty="0"/>
              <a:t>LIGO-Livingston has a range of 130 </a:t>
            </a:r>
            <a:r>
              <a:rPr lang="en-US" dirty="0" err="1"/>
              <a:t>Mpc</a:t>
            </a:r>
            <a:r>
              <a:rPr lang="en-US" dirty="0"/>
              <a:t> (BNS) and LIGO-Hanford has a range of 110 </a:t>
            </a:r>
            <a:r>
              <a:rPr lang="en-US" dirty="0" err="1"/>
              <a:t>Mpc</a:t>
            </a:r>
            <a:r>
              <a:rPr lang="en-US" dirty="0"/>
              <a:t>. Virgo operates at about 60 </a:t>
            </a:r>
            <a:r>
              <a:rPr lang="en-US" dirty="0" err="1"/>
              <a:t>Mpc</a:t>
            </a:r>
            <a:r>
              <a:rPr lang="en-US" dirty="0"/>
              <a:t>.</a:t>
            </a:r>
            <a:endParaRPr lang="en-GB" dirty="0"/>
          </a:p>
        </p:txBody>
      </p:sp>
      <p:pic>
        <p:nvPicPr>
          <p:cNvPr id="3074" name="Picture 2" descr="https://www.ligo.org/detections/images/MassPlot_graveyard_190814.png">
            <a:extLst>
              <a:ext uri="{FF2B5EF4-FFF2-40B4-BE49-F238E27FC236}">
                <a16:creationId xmlns:a16="http://schemas.microsoft.com/office/drawing/2014/main" id="{66A307D4-DF4A-4233-AB37-0BA8E047E0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451" y="2177951"/>
            <a:ext cx="6205098" cy="428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6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B5DF034-B8A3-440B-930D-AFD05A96C51A}"/>
              </a:ext>
            </a:extLst>
          </p:cNvPr>
          <p:cNvGrpSpPr/>
          <p:nvPr/>
        </p:nvGrpSpPr>
        <p:grpSpPr>
          <a:xfrm>
            <a:off x="186870" y="1293689"/>
            <a:ext cx="8696100" cy="4869277"/>
            <a:chOff x="186870" y="1293689"/>
            <a:chExt cx="8696100" cy="4869277"/>
          </a:xfrm>
        </p:grpSpPr>
        <p:pic>
          <p:nvPicPr>
            <p:cNvPr id="14" name="Picture 13">
              <a:extLst>
                <a:ext uri="{FF2B5EF4-FFF2-40B4-BE49-F238E27FC236}">
                  <a16:creationId xmlns:a16="http://schemas.microsoft.com/office/drawing/2014/main" id="{C29AF128-8B4C-43A7-8FAB-D9200EBEBFA6}"/>
                </a:ext>
              </a:extLst>
            </p:cNvPr>
            <p:cNvPicPr>
              <a:picLocks noChangeAspect="1"/>
            </p:cNvPicPr>
            <p:nvPr/>
          </p:nvPicPr>
          <p:blipFill>
            <a:blip r:embed="rId2"/>
            <a:stretch>
              <a:fillRect/>
            </a:stretch>
          </p:blipFill>
          <p:spPr>
            <a:xfrm>
              <a:off x="186870" y="1293689"/>
              <a:ext cx="4340085" cy="4862503"/>
            </a:xfrm>
            <a:prstGeom prst="rect">
              <a:avLst/>
            </a:prstGeom>
          </p:spPr>
        </p:pic>
        <p:pic>
          <p:nvPicPr>
            <p:cNvPr id="15" name="Picture 14">
              <a:extLst>
                <a:ext uri="{FF2B5EF4-FFF2-40B4-BE49-F238E27FC236}">
                  <a16:creationId xmlns:a16="http://schemas.microsoft.com/office/drawing/2014/main" id="{5603B85E-F51B-4DF2-BD6D-D335FAD32994}"/>
                </a:ext>
              </a:extLst>
            </p:cNvPr>
            <p:cNvPicPr>
              <a:picLocks noChangeAspect="1"/>
            </p:cNvPicPr>
            <p:nvPr/>
          </p:nvPicPr>
          <p:blipFill>
            <a:blip r:embed="rId3"/>
            <a:stretch>
              <a:fillRect/>
            </a:stretch>
          </p:blipFill>
          <p:spPr>
            <a:xfrm>
              <a:off x="4528796" y="1331992"/>
              <a:ext cx="4354174" cy="4830974"/>
            </a:xfrm>
            <a:prstGeom prst="rect">
              <a:avLst/>
            </a:prstGeom>
          </p:spPr>
        </p:pic>
      </p:grpSp>
      <p:sp>
        <p:nvSpPr>
          <p:cNvPr id="2" name="Slide Number Placeholder 1">
            <a:extLst>
              <a:ext uri="{FF2B5EF4-FFF2-40B4-BE49-F238E27FC236}">
                <a16:creationId xmlns:a16="http://schemas.microsoft.com/office/drawing/2014/main" id="{A73D5F82-CE83-4612-BF16-9D9B92CA4365}"/>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7</a:t>
            </a:fld>
            <a:endParaRPr lang="en-US" dirty="0">
              <a:solidFill>
                <a:prstClr val="white"/>
              </a:solidFill>
              <a:ea typeface="ＭＳ Ｐゴシック" pitchFamily="34" charset="-128"/>
            </a:endParaRPr>
          </a:p>
        </p:txBody>
      </p:sp>
      <p:sp>
        <p:nvSpPr>
          <p:cNvPr id="4" name="TextBox 3">
            <a:extLst>
              <a:ext uri="{FF2B5EF4-FFF2-40B4-BE49-F238E27FC236}">
                <a16:creationId xmlns:a16="http://schemas.microsoft.com/office/drawing/2014/main" id="{89EF7CD7-8D9A-4335-A504-34400F8640E2}"/>
              </a:ext>
            </a:extLst>
          </p:cNvPr>
          <p:cNvSpPr txBox="1"/>
          <p:nvPr/>
        </p:nvSpPr>
        <p:spPr>
          <a:xfrm>
            <a:off x="672663" y="271799"/>
            <a:ext cx="7155933" cy="461665"/>
          </a:xfrm>
          <a:prstGeom prst="rect">
            <a:avLst/>
          </a:prstGeom>
          <a:noFill/>
        </p:spPr>
        <p:txBody>
          <a:bodyPr wrap="none" rtlCol="0">
            <a:spAutoFit/>
          </a:bodyPr>
          <a:lstStyle/>
          <a:p>
            <a:r>
              <a:rPr lang="en-US" sz="2400" dirty="0"/>
              <a:t>Gravitational Waves - LIGO Scientific Collaboration</a:t>
            </a:r>
            <a:endParaRPr lang="en-GB" sz="2400" dirty="0"/>
          </a:p>
        </p:txBody>
      </p:sp>
      <p:sp>
        <p:nvSpPr>
          <p:cNvPr id="5" name="TextBox 4">
            <a:extLst>
              <a:ext uri="{FF2B5EF4-FFF2-40B4-BE49-F238E27FC236}">
                <a16:creationId xmlns:a16="http://schemas.microsoft.com/office/drawing/2014/main" id="{22A88258-F44A-427E-9167-AEBBB7A8A64F}"/>
              </a:ext>
            </a:extLst>
          </p:cNvPr>
          <p:cNvSpPr txBox="1"/>
          <p:nvPr/>
        </p:nvSpPr>
        <p:spPr>
          <a:xfrm>
            <a:off x="723461" y="733464"/>
            <a:ext cx="4275529" cy="369332"/>
          </a:xfrm>
          <a:prstGeom prst="rect">
            <a:avLst/>
          </a:prstGeom>
          <a:noFill/>
        </p:spPr>
        <p:txBody>
          <a:bodyPr wrap="none" rtlCol="0">
            <a:spAutoFit/>
          </a:bodyPr>
          <a:lstStyle/>
          <a:p>
            <a:r>
              <a:rPr lang="en-US" dirty="0"/>
              <a:t>Fourth observation cycle starting soon.</a:t>
            </a:r>
            <a:endParaRPr lang="en-GB" dirty="0"/>
          </a:p>
        </p:txBody>
      </p:sp>
      <p:grpSp>
        <p:nvGrpSpPr>
          <p:cNvPr id="20" name="Group 19">
            <a:extLst>
              <a:ext uri="{FF2B5EF4-FFF2-40B4-BE49-F238E27FC236}">
                <a16:creationId xmlns:a16="http://schemas.microsoft.com/office/drawing/2014/main" id="{E47AAA0A-EB02-426E-B55F-C56DC5C6E7D8}"/>
              </a:ext>
            </a:extLst>
          </p:cNvPr>
          <p:cNvGrpSpPr/>
          <p:nvPr/>
        </p:nvGrpSpPr>
        <p:grpSpPr>
          <a:xfrm>
            <a:off x="672663" y="4257122"/>
            <a:ext cx="6693748" cy="2113164"/>
            <a:chOff x="723461" y="4344796"/>
            <a:chExt cx="6693748" cy="2113164"/>
          </a:xfrm>
        </p:grpSpPr>
        <p:pic>
          <p:nvPicPr>
            <p:cNvPr id="11" name="Picture 10">
              <a:extLst>
                <a:ext uri="{FF2B5EF4-FFF2-40B4-BE49-F238E27FC236}">
                  <a16:creationId xmlns:a16="http://schemas.microsoft.com/office/drawing/2014/main" id="{1B8BC460-6135-488A-A543-BD79A33EB7F2}"/>
                </a:ext>
              </a:extLst>
            </p:cNvPr>
            <p:cNvPicPr>
              <a:picLocks noChangeAspect="1"/>
            </p:cNvPicPr>
            <p:nvPr/>
          </p:nvPicPr>
          <p:blipFill>
            <a:blip r:embed="rId4"/>
            <a:stretch>
              <a:fillRect/>
            </a:stretch>
          </p:blipFill>
          <p:spPr>
            <a:xfrm>
              <a:off x="5425453" y="4344796"/>
              <a:ext cx="1991756" cy="2020209"/>
            </a:xfrm>
            <a:prstGeom prst="rect">
              <a:avLst/>
            </a:prstGeom>
          </p:spPr>
        </p:pic>
        <p:pic>
          <p:nvPicPr>
            <p:cNvPr id="12" name="Picture 11">
              <a:extLst>
                <a:ext uri="{FF2B5EF4-FFF2-40B4-BE49-F238E27FC236}">
                  <a16:creationId xmlns:a16="http://schemas.microsoft.com/office/drawing/2014/main" id="{E521531B-922D-4A7C-8ABD-3C8CEE572049}"/>
                </a:ext>
              </a:extLst>
            </p:cNvPr>
            <p:cNvPicPr>
              <a:picLocks noChangeAspect="1"/>
            </p:cNvPicPr>
            <p:nvPr/>
          </p:nvPicPr>
          <p:blipFill>
            <a:blip r:embed="rId5"/>
            <a:stretch>
              <a:fillRect/>
            </a:stretch>
          </p:blipFill>
          <p:spPr>
            <a:xfrm>
              <a:off x="723461" y="4396117"/>
              <a:ext cx="2076677" cy="2061843"/>
            </a:xfrm>
            <a:prstGeom prst="rect">
              <a:avLst/>
            </a:prstGeom>
          </p:spPr>
        </p:pic>
        <p:pic>
          <p:nvPicPr>
            <p:cNvPr id="16" name="Picture 15">
              <a:extLst>
                <a:ext uri="{FF2B5EF4-FFF2-40B4-BE49-F238E27FC236}">
                  <a16:creationId xmlns:a16="http://schemas.microsoft.com/office/drawing/2014/main" id="{E3CD583D-3391-4782-952B-7B28397207A5}"/>
                </a:ext>
              </a:extLst>
            </p:cNvPr>
            <p:cNvPicPr>
              <a:picLocks noChangeAspect="1"/>
            </p:cNvPicPr>
            <p:nvPr/>
          </p:nvPicPr>
          <p:blipFill>
            <a:blip r:embed="rId6"/>
            <a:stretch>
              <a:fillRect/>
            </a:stretch>
          </p:blipFill>
          <p:spPr>
            <a:xfrm>
              <a:off x="3120705" y="4368379"/>
              <a:ext cx="2064446" cy="2020209"/>
            </a:xfrm>
            <a:prstGeom prst="rect">
              <a:avLst/>
            </a:prstGeom>
          </p:spPr>
        </p:pic>
      </p:grpSp>
      <p:grpSp>
        <p:nvGrpSpPr>
          <p:cNvPr id="19" name="Group 18">
            <a:extLst>
              <a:ext uri="{FF2B5EF4-FFF2-40B4-BE49-F238E27FC236}">
                <a16:creationId xmlns:a16="http://schemas.microsoft.com/office/drawing/2014/main" id="{C0DF89CD-D316-4768-A396-9D737D5242D4}"/>
              </a:ext>
            </a:extLst>
          </p:cNvPr>
          <p:cNvGrpSpPr/>
          <p:nvPr/>
        </p:nvGrpSpPr>
        <p:grpSpPr>
          <a:xfrm>
            <a:off x="1285374" y="1440298"/>
            <a:ext cx="4720424" cy="2145811"/>
            <a:chOff x="278566" y="1872644"/>
            <a:chExt cx="4720424" cy="2145811"/>
          </a:xfrm>
        </p:grpSpPr>
        <p:pic>
          <p:nvPicPr>
            <p:cNvPr id="10" name="Picture 9">
              <a:extLst>
                <a:ext uri="{FF2B5EF4-FFF2-40B4-BE49-F238E27FC236}">
                  <a16:creationId xmlns:a16="http://schemas.microsoft.com/office/drawing/2014/main" id="{10BEEA81-B32B-42D5-8DC9-0BAD7F5413DE}"/>
                </a:ext>
              </a:extLst>
            </p:cNvPr>
            <p:cNvPicPr>
              <a:picLocks noChangeAspect="1"/>
            </p:cNvPicPr>
            <p:nvPr/>
          </p:nvPicPr>
          <p:blipFill>
            <a:blip r:embed="rId7"/>
            <a:stretch>
              <a:fillRect/>
            </a:stretch>
          </p:blipFill>
          <p:spPr>
            <a:xfrm>
              <a:off x="278566" y="1872644"/>
              <a:ext cx="2324628" cy="2145811"/>
            </a:xfrm>
            <a:prstGeom prst="rect">
              <a:avLst/>
            </a:prstGeom>
          </p:spPr>
        </p:pic>
        <p:pic>
          <p:nvPicPr>
            <p:cNvPr id="18" name="Picture 17">
              <a:extLst>
                <a:ext uri="{FF2B5EF4-FFF2-40B4-BE49-F238E27FC236}">
                  <a16:creationId xmlns:a16="http://schemas.microsoft.com/office/drawing/2014/main" id="{C1ACCCE7-A8A7-40F6-9209-FD4A101B3313}"/>
                </a:ext>
              </a:extLst>
            </p:cNvPr>
            <p:cNvPicPr>
              <a:picLocks noChangeAspect="1"/>
            </p:cNvPicPr>
            <p:nvPr/>
          </p:nvPicPr>
          <p:blipFill>
            <a:blip r:embed="rId8"/>
            <a:stretch>
              <a:fillRect/>
            </a:stretch>
          </p:blipFill>
          <p:spPr>
            <a:xfrm>
              <a:off x="2921872" y="1879906"/>
              <a:ext cx="2077118" cy="2061844"/>
            </a:xfrm>
            <a:prstGeom prst="rect">
              <a:avLst/>
            </a:prstGeom>
          </p:spPr>
        </p:pic>
      </p:grpSp>
    </p:spTree>
    <p:extLst>
      <p:ext uri="{BB962C8B-B14F-4D97-AF65-F5344CB8AC3E}">
        <p14:creationId xmlns:p14="http://schemas.microsoft.com/office/powerpoint/2010/main" val="2334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5B8D2-FE9D-4F2A-95CD-E00515C3C374}"/>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8</a:t>
            </a:fld>
            <a:endParaRPr lang="en-US" dirty="0">
              <a:solidFill>
                <a:prstClr val="white"/>
              </a:solidFill>
              <a:ea typeface="ＭＳ Ｐゴシック" pitchFamily="34" charset="-128"/>
            </a:endParaRPr>
          </a:p>
        </p:txBody>
      </p:sp>
      <p:grpSp>
        <p:nvGrpSpPr>
          <p:cNvPr id="16" name="Group 15">
            <a:extLst>
              <a:ext uri="{FF2B5EF4-FFF2-40B4-BE49-F238E27FC236}">
                <a16:creationId xmlns:a16="http://schemas.microsoft.com/office/drawing/2014/main" id="{D86FB003-2FD5-44F9-B671-9F7EB3936A37}"/>
              </a:ext>
            </a:extLst>
          </p:cNvPr>
          <p:cNvGrpSpPr/>
          <p:nvPr/>
        </p:nvGrpSpPr>
        <p:grpSpPr>
          <a:xfrm>
            <a:off x="1918890" y="101296"/>
            <a:ext cx="3683672" cy="5145617"/>
            <a:chOff x="3452308" y="1121871"/>
            <a:chExt cx="3980470" cy="5462644"/>
          </a:xfrm>
        </p:grpSpPr>
        <p:sp>
          <p:nvSpPr>
            <p:cNvPr id="15" name="Rectangle 14">
              <a:extLst>
                <a:ext uri="{FF2B5EF4-FFF2-40B4-BE49-F238E27FC236}">
                  <a16:creationId xmlns:a16="http://schemas.microsoft.com/office/drawing/2014/main" id="{9A0E5D28-4670-41A6-891D-E6B9F2CB0F3A}"/>
                </a:ext>
              </a:extLst>
            </p:cNvPr>
            <p:cNvSpPr/>
            <p:nvPr/>
          </p:nvSpPr>
          <p:spPr>
            <a:xfrm>
              <a:off x="3452308" y="1121871"/>
              <a:ext cx="3980470" cy="546264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6547917-4FFB-41A0-A509-E91F61475F39}"/>
                </a:ext>
              </a:extLst>
            </p:cNvPr>
            <p:cNvPicPr>
              <a:picLocks noChangeAspect="1"/>
            </p:cNvPicPr>
            <p:nvPr/>
          </p:nvPicPr>
          <p:blipFill>
            <a:blip r:embed="rId2"/>
            <a:stretch>
              <a:fillRect/>
            </a:stretch>
          </p:blipFill>
          <p:spPr>
            <a:xfrm>
              <a:off x="3864605" y="1504182"/>
              <a:ext cx="3069021" cy="2661980"/>
            </a:xfrm>
            <a:prstGeom prst="rect">
              <a:avLst/>
            </a:prstGeom>
          </p:spPr>
        </p:pic>
      </p:grpSp>
      <p:pic>
        <p:nvPicPr>
          <p:cNvPr id="13" name="Picture 12">
            <a:extLst>
              <a:ext uri="{FF2B5EF4-FFF2-40B4-BE49-F238E27FC236}">
                <a16:creationId xmlns:a16="http://schemas.microsoft.com/office/drawing/2014/main" id="{9EE5F4A7-3A66-40E5-9883-D054CDBD15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75" t="8469" r="4633" b="4005"/>
          <a:stretch/>
        </p:blipFill>
        <p:spPr>
          <a:xfrm>
            <a:off x="497309" y="2806752"/>
            <a:ext cx="3146557" cy="4026445"/>
          </a:xfrm>
          <a:prstGeom prst="rect">
            <a:avLst/>
          </a:prstGeom>
        </p:spPr>
      </p:pic>
      <p:sp>
        <p:nvSpPr>
          <p:cNvPr id="18" name="TextBox 17">
            <a:extLst>
              <a:ext uri="{FF2B5EF4-FFF2-40B4-BE49-F238E27FC236}">
                <a16:creationId xmlns:a16="http://schemas.microsoft.com/office/drawing/2014/main" id="{11029F78-DC3D-4270-81A6-6561D13BACA0}"/>
              </a:ext>
            </a:extLst>
          </p:cNvPr>
          <p:cNvSpPr txBox="1"/>
          <p:nvPr/>
        </p:nvSpPr>
        <p:spPr>
          <a:xfrm>
            <a:off x="528858" y="2183419"/>
            <a:ext cx="1106393" cy="338554"/>
          </a:xfrm>
          <a:prstGeom prst="rect">
            <a:avLst/>
          </a:prstGeom>
          <a:noFill/>
        </p:spPr>
        <p:txBody>
          <a:bodyPr wrap="none" rtlCol="0">
            <a:spAutoFit/>
          </a:bodyPr>
          <a:lstStyle/>
          <a:p>
            <a:r>
              <a:rPr lang="en-US" sz="1600" dirty="0"/>
              <a:t>April 2022</a:t>
            </a:r>
            <a:endParaRPr lang="en-GB" sz="1600" dirty="0"/>
          </a:p>
        </p:txBody>
      </p:sp>
      <p:sp>
        <p:nvSpPr>
          <p:cNvPr id="19" name="TextBox 18">
            <a:extLst>
              <a:ext uri="{FF2B5EF4-FFF2-40B4-BE49-F238E27FC236}">
                <a16:creationId xmlns:a16="http://schemas.microsoft.com/office/drawing/2014/main" id="{17B5F29D-7193-497D-862A-2978542A50F6}"/>
              </a:ext>
            </a:extLst>
          </p:cNvPr>
          <p:cNvSpPr txBox="1"/>
          <p:nvPr/>
        </p:nvSpPr>
        <p:spPr>
          <a:xfrm>
            <a:off x="799324" y="305850"/>
            <a:ext cx="1061509" cy="338554"/>
          </a:xfrm>
          <a:prstGeom prst="rect">
            <a:avLst/>
          </a:prstGeom>
          <a:noFill/>
        </p:spPr>
        <p:txBody>
          <a:bodyPr wrap="none" rtlCol="0">
            <a:spAutoFit/>
          </a:bodyPr>
          <a:lstStyle/>
          <a:p>
            <a:r>
              <a:rPr lang="en-US" sz="1600" dirty="0"/>
              <a:t>July 2022</a:t>
            </a:r>
            <a:endParaRPr lang="en-GB" sz="1600" dirty="0"/>
          </a:p>
        </p:txBody>
      </p:sp>
      <p:sp>
        <p:nvSpPr>
          <p:cNvPr id="20" name="TextBox 19">
            <a:extLst>
              <a:ext uri="{FF2B5EF4-FFF2-40B4-BE49-F238E27FC236}">
                <a16:creationId xmlns:a16="http://schemas.microsoft.com/office/drawing/2014/main" id="{413809BA-B7B9-4654-9BAF-4B78D7C6D851}"/>
              </a:ext>
            </a:extLst>
          </p:cNvPr>
          <p:cNvSpPr txBox="1"/>
          <p:nvPr/>
        </p:nvSpPr>
        <p:spPr>
          <a:xfrm>
            <a:off x="7248129" y="4803228"/>
            <a:ext cx="1428596" cy="338554"/>
          </a:xfrm>
          <a:prstGeom prst="rect">
            <a:avLst/>
          </a:prstGeom>
          <a:noFill/>
        </p:spPr>
        <p:txBody>
          <a:bodyPr wrap="none" rtlCol="0">
            <a:spAutoFit/>
          </a:bodyPr>
          <a:lstStyle/>
          <a:p>
            <a:r>
              <a:rPr lang="en-US" sz="1600" dirty="0"/>
              <a:t>October 2022</a:t>
            </a:r>
            <a:endParaRPr lang="en-GB" sz="1600" dirty="0"/>
          </a:p>
        </p:txBody>
      </p:sp>
      <p:pic>
        <p:nvPicPr>
          <p:cNvPr id="4" name="Picture 3">
            <a:extLst>
              <a:ext uri="{FF2B5EF4-FFF2-40B4-BE49-F238E27FC236}">
                <a16:creationId xmlns:a16="http://schemas.microsoft.com/office/drawing/2014/main" id="{E56DBE56-81E5-4365-9796-7F99B2984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980" y="217477"/>
            <a:ext cx="3791583" cy="4637047"/>
          </a:xfrm>
          <a:prstGeom prst="rect">
            <a:avLst/>
          </a:prstGeom>
        </p:spPr>
      </p:pic>
      <p:sp>
        <p:nvSpPr>
          <p:cNvPr id="5" name="TextBox 4">
            <a:extLst>
              <a:ext uri="{FF2B5EF4-FFF2-40B4-BE49-F238E27FC236}">
                <a16:creationId xmlns:a16="http://schemas.microsoft.com/office/drawing/2014/main" id="{CB54BC06-B149-4552-9DA7-470ABC7B2464}"/>
              </a:ext>
            </a:extLst>
          </p:cNvPr>
          <p:cNvSpPr txBox="1"/>
          <p:nvPr/>
        </p:nvSpPr>
        <p:spPr>
          <a:xfrm>
            <a:off x="3880217" y="5812220"/>
            <a:ext cx="1019831" cy="523220"/>
          </a:xfrm>
          <a:prstGeom prst="rect">
            <a:avLst/>
          </a:prstGeom>
          <a:noFill/>
        </p:spPr>
        <p:txBody>
          <a:bodyPr wrap="none" rtlCol="0">
            <a:spAutoFit/>
          </a:bodyPr>
          <a:lstStyle/>
          <a:p>
            <a:r>
              <a:rPr lang="en-US" sz="1400" dirty="0"/>
              <a:t>340 pages</a:t>
            </a:r>
          </a:p>
          <a:p>
            <a:r>
              <a:rPr lang="en-US" sz="1400" dirty="0"/>
              <a:t>70 figures</a:t>
            </a:r>
            <a:endParaRPr lang="en-GB" sz="1400" dirty="0"/>
          </a:p>
        </p:txBody>
      </p:sp>
      <p:sp>
        <p:nvSpPr>
          <p:cNvPr id="6" name="TextBox 5">
            <a:extLst>
              <a:ext uri="{FF2B5EF4-FFF2-40B4-BE49-F238E27FC236}">
                <a16:creationId xmlns:a16="http://schemas.microsoft.com/office/drawing/2014/main" id="{166140B6-916F-41BA-B1F1-EF5399C991C8}"/>
              </a:ext>
            </a:extLst>
          </p:cNvPr>
          <p:cNvSpPr txBox="1"/>
          <p:nvPr/>
        </p:nvSpPr>
        <p:spPr>
          <a:xfrm>
            <a:off x="945259" y="950061"/>
            <a:ext cx="1019831" cy="523220"/>
          </a:xfrm>
          <a:prstGeom prst="rect">
            <a:avLst/>
          </a:prstGeom>
          <a:noFill/>
        </p:spPr>
        <p:txBody>
          <a:bodyPr wrap="none" rtlCol="0">
            <a:spAutoFit/>
          </a:bodyPr>
          <a:lstStyle/>
          <a:p>
            <a:r>
              <a:rPr lang="en-US" sz="1400" dirty="0"/>
              <a:t>490 pages</a:t>
            </a:r>
          </a:p>
          <a:p>
            <a:r>
              <a:rPr lang="en-US" sz="1400" dirty="0"/>
              <a:t>95 figures</a:t>
            </a:r>
            <a:endParaRPr lang="en-GB" sz="1400" dirty="0"/>
          </a:p>
        </p:txBody>
      </p:sp>
      <p:sp>
        <p:nvSpPr>
          <p:cNvPr id="21" name="TextBox 20">
            <a:extLst>
              <a:ext uri="{FF2B5EF4-FFF2-40B4-BE49-F238E27FC236}">
                <a16:creationId xmlns:a16="http://schemas.microsoft.com/office/drawing/2014/main" id="{CBA65CE0-B44C-42EB-836F-E2D0016F5E8F}"/>
              </a:ext>
            </a:extLst>
          </p:cNvPr>
          <p:cNvSpPr txBox="1"/>
          <p:nvPr/>
        </p:nvSpPr>
        <p:spPr>
          <a:xfrm>
            <a:off x="6129408" y="4834354"/>
            <a:ext cx="1019831" cy="523220"/>
          </a:xfrm>
          <a:prstGeom prst="rect">
            <a:avLst/>
          </a:prstGeom>
          <a:noFill/>
        </p:spPr>
        <p:txBody>
          <a:bodyPr wrap="none" rtlCol="0">
            <a:spAutoFit/>
          </a:bodyPr>
          <a:lstStyle/>
          <a:p>
            <a:r>
              <a:rPr lang="en-US" sz="1400" dirty="0"/>
              <a:t>300 pages</a:t>
            </a:r>
          </a:p>
          <a:p>
            <a:r>
              <a:rPr lang="en-US" sz="1400" dirty="0"/>
              <a:t>52 figures</a:t>
            </a:r>
            <a:endParaRPr lang="en-GB" sz="1400" dirty="0"/>
          </a:p>
        </p:txBody>
      </p:sp>
    </p:spTree>
    <p:extLst>
      <p:ext uri="{BB962C8B-B14F-4D97-AF65-F5344CB8AC3E}">
        <p14:creationId xmlns:p14="http://schemas.microsoft.com/office/powerpoint/2010/main" val="343834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A6913-847D-46BA-9BBA-970A231334E7}"/>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9</a:t>
            </a:fld>
            <a:endParaRPr lang="en-US" dirty="0">
              <a:solidFill>
                <a:prstClr val="white"/>
              </a:solidFill>
              <a:ea typeface="ＭＳ Ｐゴシック" pitchFamily="34" charset="-128"/>
            </a:endParaRPr>
          </a:p>
        </p:txBody>
      </p:sp>
      <p:sp>
        <p:nvSpPr>
          <p:cNvPr id="5" name="TextBox 4">
            <a:extLst>
              <a:ext uri="{FF2B5EF4-FFF2-40B4-BE49-F238E27FC236}">
                <a16:creationId xmlns:a16="http://schemas.microsoft.com/office/drawing/2014/main" id="{542CAE4B-9D1F-463A-9EBE-35C8B065505B}"/>
              </a:ext>
            </a:extLst>
          </p:cNvPr>
          <p:cNvSpPr txBox="1"/>
          <p:nvPr/>
        </p:nvSpPr>
        <p:spPr>
          <a:xfrm>
            <a:off x="5443230" y="406134"/>
            <a:ext cx="2454583" cy="369332"/>
          </a:xfrm>
          <a:prstGeom prst="rect">
            <a:avLst/>
          </a:prstGeom>
          <a:noFill/>
        </p:spPr>
        <p:txBody>
          <a:bodyPr wrap="none" rtlCol="0">
            <a:spAutoFit/>
          </a:bodyPr>
          <a:lstStyle/>
          <a:p>
            <a:r>
              <a:rPr lang="en-US" dirty="0"/>
              <a:t>Motional Time Dilation</a:t>
            </a:r>
            <a:endParaRPr lang="en-GB" dirty="0"/>
          </a:p>
        </p:txBody>
      </p:sp>
      <p:sp>
        <p:nvSpPr>
          <p:cNvPr id="6" name="TextBox 5">
            <a:extLst>
              <a:ext uri="{FF2B5EF4-FFF2-40B4-BE49-F238E27FC236}">
                <a16:creationId xmlns:a16="http://schemas.microsoft.com/office/drawing/2014/main" id="{05ADCE71-597D-4507-9853-6AE4912ABA03}"/>
              </a:ext>
            </a:extLst>
          </p:cNvPr>
          <p:cNvSpPr txBox="1"/>
          <p:nvPr/>
        </p:nvSpPr>
        <p:spPr>
          <a:xfrm>
            <a:off x="5506229" y="3244334"/>
            <a:ext cx="864339" cy="369332"/>
          </a:xfrm>
          <a:prstGeom prst="rect">
            <a:avLst/>
          </a:prstGeom>
          <a:noFill/>
        </p:spPr>
        <p:txBody>
          <a:bodyPr wrap="none" rtlCol="0">
            <a:spAutoFit/>
          </a:bodyPr>
          <a:lstStyle/>
          <a:p>
            <a:r>
              <a:rPr lang="en-US" dirty="0"/>
              <a:t>Range</a:t>
            </a:r>
            <a:endParaRPr lang="en-GB" dirty="0"/>
          </a:p>
        </p:txBody>
      </p:sp>
      <p:pic>
        <p:nvPicPr>
          <p:cNvPr id="7" name="Picture 6">
            <a:extLst>
              <a:ext uri="{FF2B5EF4-FFF2-40B4-BE49-F238E27FC236}">
                <a16:creationId xmlns:a16="http://schemas.microsoft.com/office/drawing/2014/main" id="{F3577F6B-394A-4C34-BBB3-8B985500E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75" t="8469" r="4633" b="4005"/>
          <a:stretch/>
        </p:blipFill>
        <p:spPr>
          <a:xfrm>
            <a:off x="58542" y="4004526"/>
            <a:ext cx="1912529" cy="2447340"/>
          </a:xfrm>
          <a:prstGeom prst="rect">
            <a:avLst/>
          </a:prstGeom>
        </p:spPr>
      </p:pic>
      <p:pic>
        <p:nvPicPr>
          <p:cNvPr id="8" name="Picture 7">
            <a:extLst>
              <a:ext uri="{FF2B5EF4-FFF2-40B4-BE49-F238E27FC236}">
                <a16:creationId xmlns:a16="http://schemas.microsoft.com/office/drawing/2014/main" id="{5910A0D7-AFF7-48C7-8A31-0B32AD0859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01" y="406134"/>
            <a:ext cx="5384728" cy="3598392"/>
          </a:xfrm>
          <a:prstGeom prst="rect">
            <a:avLst/>
          </a:prstGeom>
        </p:spPr>
      </p:pic>
      <p:graphicFrame>
        <p:nvGraphicFramePr>
          <p:cNvPr id="9" name="Object 8">
            <a:extLst>
              <a:ext uri="{FF2B5EF4-FFF2-40B4-BE49-F238E27FC236}">
                <a16:creationId xmlns:a16="http://schemas.microsoft.com/office/drawing/2014/main" id="{5D5B7C3E-5106-4F7D-BB0E-F428D867F8C8}"/>
              </a:ext>
            </a:extLst>
          </p:cNvPr>
          <p:cNvGraphicFramePr>
            <a:graphicFrameLocks noChangeAspect="1"/>
          </p:cNvGraphicFramePr>
          <p:nvPr>
            <p:extLst>
              <p:ext uri="{D42A27DB-BD31-4B8C-83A1-F6EECF244321}">
                <p14:modId xmlns:p14="http://schemas.microsoft.com/office/powerpoint/2010/main" val="2641656375"/>
              </p:ext>
            </p:extLst>
          </p:nvPr>
        </p:nvGraphicFramePr>
        <p:xfrm>
          <a:off x="5569187" y="1880927"/>
          <a:ext cx="2702876" cy="820675"/>
        </p:xfrm>
        <a:graphic>
          <a:graphicData uri="http://schemas.openxmlformats.org/presentationml/2006/ole">
            <mc:AlternateContent xmlns:mc="http://schemas.openxmlformats.org/markup-compatibility/2006">
              <mc:Choice xmlns:v="urn:schemas-microsoft-com:vml" Requires="v">
                <p:oleObj spid="_x0000_s4138" name="AxMath" r:id="rId5" imgW="1156680" imgH="351360" progId="Equation.AxMath">
                  <p:embed/>
                </p:oleObj>
              </mc:Choice>
              <mc:Fallback>
                <p:oleObj name="AxMath" r:id="rId5" imgW="1156680" imgH="351360" progId="Equation.AxMath">
                  <p:embed/>
                  <p:pic>
                    <p:nvPicPr>
                      <p:cNvPr id="10" name="Object 9">
                        <a:extLst>
                          <a:ext uri="{FF2B5EF4-FFF2-40B4-BE49-F238E27FC236}">
                            <a16:creationId xmlns:a16="http://schemas.microsoft.com/office/drawing/2014/main" id="{8F05FEDF-2770-497A-A64C-F3AE3600489B}"/>
                          </a:ext>
                        </a:extLst>
                      </p:cNvPr>
                      <p:cNvPicPr/>
                      <p:nvPr/>
                    </p:nvPicPr>
                    <p:blipFill>
                      <a:blip r:embed="rId6"/>
                      <a:stretch>
                        <a:fillRect/>
                      </a:stretch>
                    </p:blipFill>
                    <p:spPr>
                      <a:xfrm>
                        <a:off x="5569187" y="1880927"/>
                        <a:ext cx="2702876" cy="8206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BAA244E-CCB6-4812-959B-B9D2A7E550E9}"/>
              </a:ext>
            </a:extLst>
          </p:cNvPr>
          <p:cNvGraphicFramePr>
            <a:graphicFrameLocks noChangeAspect="1"/>
          </p:cNvGraphicFramePr>
          <p:nvPr>
            <p:extLst>
              <p:ext uri="{D42A27DB-BD31-4B8C-83A1-F6EECF244321}">
                <p14:modId xmlns:p14="http://schemas.microsoft.com/office/powerpoint/2010/main" val="2654395406"/>
              </p:ext>
            </p:extLst>
          </p:nvPr>
        </p:nvGraphicFramePr>
        <p:xfrm>
          <a:off x="5569187" y="872156"/>
          <a:ext cx="3224927" cy="730294"/>
        </p:xfrm>
        <a:graphic>
          <a:graphicData uri="http://schemas.openxmlformats.org/presentationml/2006/ole">
            <mc:AlternateContent xmlns:mc="http://schemas.openxmlformats.org/markup-compatibility/2006">
              <mc:Choice xmlns:v="urn:schemas-microsoft-com:vml" Requires="v">
                <p:oleObj spid="_x0000_s4139" name="AxMath" r:id="rId7" imgW="1584720" imgH="358920" progId="Equation.AxMath">
                  <p:embed/>
                </p:oleObj>
              </mc:Choice>
              <mc:Fallback>
                <p:oleObj name="AxMath" r:id="rId7" imgW="1584720" imgH="358920" progId="Equation.AxMath">
                  <p:embed/>
                  <p:pic>
                    <p:nvPicPr>
                      <p:cNvPr id="0" name=""/>
                      <p:cNvPicPr/>
                      <p:nvPr/>
                    </p:nvPicPr>
                    <p:blipFill>
                      <a:blip r:embed="rId8"/>
                      <a:stretch>
                        <a:fillRect/>
                      </a:stretch>
                    </p:blipFill>
                    <p:spPr>
                      <a:xfrm>
                        <a:off x="5569187" y="872156"/>
                        <a:ext cx="3224927" cy="730294"/>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A94E9CE-57D5-424D-9905-EC532F7920EE}"/>
              </a:ext>
            </a:extLst>
          </p:cNvPr>
          <p:cNvGraphicFramePr>
            <a:graphicFrameLocks noChangeAspect="1"/>
          </p:cNvGraphicFramePr>
          <p:nvPr>
            <p:extLst>
              <p:ext uri="{D42A27DB-BD31-4B8C-83A1-F6EECF244321}">
                <p14:modId xmlns:p14="http://schemas.microsoft.com/office/powerpoint/2010/main" val="2996746145"/>
              </p:ext>
            </p:extLst>
          </p:nvPr>
        </p:nvGraphicFramePr>
        <p:xfrm>
          <a:off x="5569187" y="3749321"/>
          <a:ext cx="1403628" cy="510410"/>
        </p:xfrm>
        <a:graphic>
          <a:graphicData uri="http://schemas.openxmlformats.org/presentationml/2006/ole">
            <mc:AlternateContent xmlns:mc="http://schemas.openxmlformats.org/markup-compatibility/2006">
              <mc:Choice xmlns:v="urn:schemas-microsoft-com:vml" Requires="v">
                <p:oleObj spid="_x0000_s4140" name="AxMath" r:id="rId9" imgW="471240" imgH="171360" progId="Equation.AxMath">
                  <p:embed/>
                </p:oleObj>
              </mc:Choice>
              <mc:Fallback>
                <p:oleObj name="AxMath" r:id="rId9" imgW="471240" imgH="171360" progId="Equation.AxMath">
                  <p:embed/>
                  <p:pic>
                    <p:nvPicPr>
                      <p:cNvPr id="0" name=""/>
                      <p:cNvPicPr/>
                      <p:nvPr/>
                    </p:nvPicPr>
                    <p:blipFill>
                      <a:blip r:embed="rId10"/>
                      <a:stretch>
                        <a:fillRect/>
                      </a:stretch>
                    </p:blipFill>
                    <p:spPr>
                      <a:xfrm>
                        <a:off x="5569187" y="3749321"/>
                        <a:ext cx="1403628" cy="51041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CA88958-2BC3-48D8-814C-EC2DF8FC964C}"/>
              </a:ext>
            </a:extLst>
          </p:cNvPr>
          <p:cNvGraphicFramePr>
            <a:graphicFrameLocks noChangeAspect="1"/>
          </p:cNvGraphicFramePr>
          <p:nvPr>
            <p:extLst>
              <p:ext uri="{D42A27DB-BD31-4B8C-83A1-F6EECF244321}">
                <p14:modId xmlns:p14="http://schemas.microsoft.com/office/powerpoint/2010/main" val="1187979762"/>
              </p:ext>
            </p:extLst>
          </p:nvPr>
        </p:nvGraphicFramePr>
        <p:xfrm>
          <a:off x="5506229" y="4478338"/>
          <a:ext cx="2641640" cy="1168072"/>
        </p:xfrm>
        <a:graphic>
          <a:graphicData uri="http://schemas.openxmlformats.org/presentationml/2006/ole">
            <mc:AlternateContent xmlns:mc="http://schemas.openxmlformats.org/markup-compatibility/2006">
              <mc:Choice xmlns:v="urn:schemas-microsoft-com:vml" Requires="v">
                <p:oleObj spid="_x0000_s4141" name="AxMath" r:id="rId11" imgW="933840" imgH="412920" progId="Equation.AxMath">
                  <p:embed/>
                </p:oleObj>
              </mc:Choice>
              <mc:Fallback>
                <p:oleObj name="AxMath" r:id="rId11" imgW="933840" imgH="412920" progId="Equation.AxMath">
                  <p:embed/>
                  <p:pic>
                    <p:nvPicPr>
                      <p:cNvPr id="0" name=""/>
                      <p:cNvPicPr/>
                      <p:nvPr/>
                    </p:nvPicPr>
                    <p:blipFill>
                      <a:blip r:embed="rId12"/>
                      <a:stretch>
                        <a:fillRect/>
                      </a:stretch>
                    </p:blipFill>
                    <p:spPr>
                      <a:xfrm>
                        <a:off x="5506229" y="4478338"/>
                        <a:ext cx="2641640" cy="1168072"/>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5338A40C-4721-44AE-BD1A-3DB9F6865AEE}"/>
              </a:ext>
            </a:extLst>
          </p:cNvPr>
          <p:cNvCxnSpPr>
            <a:cxnSpLocks/>
          </p:cNvCxnSpPr>
          <p:nvPr/>
        </p:nvCxnSpPr>
        <p:spPr>
          <a:xfrm flipV="1">
            <a:off x="5506229" y="1030015"/>
            <a:ext cx="3382184" cy="38510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BAA01AA-DDB4-40E0-829B-0AF2654DBFF9}"/>
              </a:ext>
            </a:extLst>
          </p:cNvPr>
          <p:cNvCxnSpPr>
            <a:cxnSpLocks/>
          </p:cNvCxnSpPr>
          <p:nvPr/>
        </p:nvCxnSpPr>
        <p:spPr>
          <a:xfrm flipV="1">
            <a:off x="5401791" y="3968673"/>
            <a:ext cx="1738420" cy="8508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7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4156</TotalTime>
  <Words>510</Words>
  <Application>Microsoft Office PowerPoint</Application>
  <PresentationFormat>On-screen Show (4:3)</PresentationFormat>
  <Paragraphs>73</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3" baseType="lpstr">
      <vt:lpstr>ＭＳ Ｐゴシック</vt:lpstr>
      <vt:lpstr>Arial</vt:lpstr>
      <vt:lpstr>Calibri</vt:lpstr>
      <vt:lpstr>News Gothic MT</vt:lpstr>
      <vt:lpstr>Times New Roman</vt:lpstr>
      <vt:lpstr>Wingdings 2</vt:lpstr>
      <vt:lpstr>Breeze</vt:lpstr>
      <vt:lpstr>AxMath</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Unni</dc:creator>
  <cp:lastModifiedBy>Unnikrishnan</cp:lastModifiedBy>
  <cp:revision>48</cp:revision>
  <dcterms:created xsi:type="dcterms:W3CDTF">2020-10-23T12:09:41Z</dcterms:created>
  <dcterms:modified xsi:type="dcterms:W3CDTF">2022-05-04T05:26:36Z</dcterms:modified>
</cp:coreProperties>
</file>