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1"/>
  </p:notesMasterIdLst>
  <p:sldIdLst>
    <p:sldId id="256" r:id="rId2"/>
    <p:sldId id="296" r:id="rId3"/>
    <p:sldId id="297" r:id="rId4"/>
    <p:sldId id="332" r:id="rId5"/>
    <p:sldId id="257" r:id="rId6"/>
    <p:sldId id="392" r:id="rId7"/>
    <p:sldId id="393" r:id="rId8"/>
    <p:sldId id="394" r:id="rId9"/>
    <p:sldId id="258" r:id="rId10"/>
    <p:sldId id="396" r:id="rId11"/>
    <p:sldId id="397" r:id="rId12"/>
    <p:sldId id="398" r:id="rId13"/>
    <p:sldId id="260" r:id="rId14"/>
    <p:sldId id="261" r:id="rId15"/>
    <p:sldId id="262" r:id="rId16"/>
    <p:sldId id="331" r:id="rId17"/>
    <p:sldId id="259" r:id="rId18"/>
    <p:sldId id="407" r:id="rId19"/>
    <p:sldId id="263" r:id="rId20"/>
    <p:sldId id="266" r:id="rId21"/>
    <p:sldId id="267" r:id="rId22"/>
    <p:sldId id="335" r:id="rId23"/>
    <p:sldId id="337" r:id="rId24"/>
    <p:sldId id="340" r:id="rId25"/>
    <p:sldId id="268" r:id="rId26"/>
    <p:sldId id="341" r:id="rId27"/>
    <p:sldId id="338" r:id="rId28"/>
    <p:sldId id="342" r:id="rId29"/>
    <p:sldId id="283" r:id="rId30"/>
    <p:sldId id="343" r:id="rId31"/>
    <p:sldId id="284" r:id="rId32"/>
    <p:sldId id="285" r:id="rId33"/>
    <p:sldId id="354" r:id="rId34"/>
    <p:sldId id="339" r:id="rId35"/>
    <p:sldId id="270" r:id="rId36"/>
    <p:sldId id="288" r:id="rId37"/>
    <p:sldId id="384" r:id="rId38"/>
    <p:sldId id="391" r:id="rId39"/>
    <p:sldId id="385" r:id="rId40"/>
    <p:sldId id="387" r:id="rId41"/>
    <p:sldId id="386" r:id="rId42"/>
    <p:sldId id="348" r:id="rId43"/>
    <p:sldId id="286" r:id="rId44"/>
    <p:sldId id="273" r:id="rId45"/>
    <p:sldId id="404" r:id="rId46"/>
    <p:sldId id="278" r:id="rId47"/>
    <p:sldId id="290" r:id="rId48"/>
    <p:sldId id="289" r:id="rId49"/>
    <p:sldId id="298" r:id="rId50"/>
    <p:sldId id="299" r:id="rId51"/>
    <p:sldId id="380" r:id="rId52"/>
    <p:sldId id="400" r:id="rId53"/>
    <p:sldId id="353" r:id="rId54"/>
    <p:sldId id="349" r:id="rId55"/>
    <p:sldId id="350" r:id="rId56"/>
    <p:sldId id="351" r:id="rId57"/>
    <p:sldId id="352" r:id="rId58"/>
    <p:sldId id="401" r:id="rId59"/>
    <p:sldId id="356" r:id="rId60"/>
    <p:sldId id="355" r:id="rId61"/>
    <p:sldId id="295" r:id="rId62"/>
    <p:sldId id="359" r:id="rId63"/>
    <p:sldId id="360" r:id="rId64"/>
    <p:sldId id="361" r:id="rId65"/>
    <p:sldId id="362" r:id="rId66"/>
    <p:sldId id="363" r:id="rId67"/>
    <p:sldId id="364" r:id="rId68"/>
    <p:sldId id="365" r:id="rId69"/>
    <p:sldId id="366" r:id="rId70"/>
    <p:sldId id="373" r:id="rId71"/>
    <p:sldId id="403" r:id="rId72"/>
    <p:sldId id="367" r:id="rId73"/>
    <p:sldId id="368" r:id="rId74"/>
    <p:sldId id="405" r:id="rId75"/>
    <p:sldId id="372" r:id="rId76"/>
    <p:sldId id="370" r:id="rId77"/>
    <p:sldId id="324" r:id="rId78"/>
    <p:sldId id="323" r:id="rId79"/>
    <p:sldId id="328" r:id="rId80"/>
    <p:sldId id="325" r:id="rId81"/>
    <p:sldId id="326" r:id="rId82"/>
    <p:sldId id="327" r:id="rId83"/>
    <p:sldId id="375" r:id="rId84"/>
    <p:sldId id="376" r:id="rId85"/>
    <p:sldId id="377" r:id="rId86"/>
    <p:sldId id="383" r:id="rId87"/>
    <p:sldId id="378" r:id="rId88"/>
    <p:sldId id="291" r:id="rId89"/>
    <p:sldId id="292" r:id="rId90"/>
    <p:sldId id="300" r:id="rId91"/>
    <p:sldId id="402" r:id="rId92"/>
    <p:sldId id="389" r:id="rId93"/>
    <p:sldId id="388" r:id="rId94"/>
    <p:sldId id="406" r:id="rId95"/>
    <p:sldId id="381" r:id="rId96"/>
    <p:sldId id="382" r:id="rId97"/>
    <p:sldId id="390" r:id="rId98"/>
    <p:sldId id="395" r:id="rId99"/>
    <p:sldId id="330" r:id="rId10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6C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image" Target="../media/image8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C0602DC-C211-4A74-8806-B710186E8E6E}" type="datetimeFigureOut">
              <a:rPr lang="en-US" smtClean="0"/>
              <a:pPr/>
              <a:t>12-Apr-13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593827-A6B4-4753-954B-AC0A93319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1A3F-8016-4A69-ADAF-098D6A54583E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4/6/2013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CB557-F9F0-43ED-BB41-CF152C4E9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4/6/2013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6908A-FF49-4B72-9783-6CBC95B70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7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2209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Development of Technologically Important Single Crystals, Crystal-Growth Equipment and Devices</a:t>
            </a:r>
            <a:endParaRPr lang="en-US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0" y="3124200"/>
            <a:ext cx="65532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Dr. Sanjay C. Gadkari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Technical Physics Division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Bhabha Atomic Research Centre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Trombay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, MUMBAI-400085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Scintillation process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115296" y="2603500"/>
            <a:ext cx="2057400" cy="1689517"/>
            <a:chOff x="1117600" y="2971800"/>
            <a:chExt cx="2057400" cy="1689883"/>
          </a:xfrm>
        </p:grpSpPr>
        <p:sp>
          <p:nvSpPr>
            <p:cNvPr id="6" name="AutoShape 14" descr="5%"/>
            <p:cNvSpPr>
              <a:spLocks noChangeArrowheads="1"/>
            </p:cNvSpPr>
            <p:nvPr/>
          </p:nvSpPr>
          <p:spPr bwMode="auto">
            <a:xfrm rot="5400000">
              <a:off x="1571508" y="2517892"/>
              <a:ext cx="1149584" cy="2057400"/>
            </a:xfrm>
            <a:prstGeom prst="can">
              <a:avLst>
                <a:gd name="adj" fmla="val 31469"/>
              </a:avLst>
            </a:prstGeom>
            <a:pattFill prst="pct10">
              <a:fgClr>
                <a:srgbClr val="008000"/>
              </a:fgClr>
              <a:bgClr>
                <a:srgbClr val="FFFFFF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" name="Rectangle 39"/>
            <p:cNvSpPr>
              <a:spLocks noChangeArrowheads="1"/>
            </p:cNvSpPr>
            <p:nvPr/>
          </p:nvSpPr>
          <p:spPr bwMode="auto">
            <a:xfrm>
              <a:off x="1712913" y="4323056"/>
              <a:ext cx="1218603" cy="33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+ activator</a:t>
              </a:r>
            </a:p>
          </p:txBody>
        </p:sp>
      </p:grpSp>
      <p:sp>
        <p:nvSpPr>
          <p:cNvPr id="9" name="AutoShape 4" descr="0༰ઃ"/>
          <p:cNvSpPr>
            <a:spLocks noChangeArrowheads="1"/>
          </p:cNvSpPr>
          <p:nvPr/>
        </p:nvSpPr>
        <p:spPr bwMode="auto">
          <a:xfrm rot="5400000">
            <a:off x="3584612" y="2123072"/>
            <a:ext cx="1131100" cy="2097087"/>
          </a:xfrm>
          <a:prstGeom prst="can">
            <a:avLst>
              <a:gd name="adj" fmla="val 30935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348370" y="3759714"/>
            <a:ext cx="19672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Scintillator crystal</a:t>
            </a:r>
          </a:p>
        </p:txBody>
      </p: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2800971" y="1143000"/>
            <a:ext cx="1304049" cy="2243138"/>
            <a:chOff x="1191" y="699"/>
            <a:chExt cx="1070" cy="1840"/>
          </a:xfrm>
        </p:grpSpPr>
        <p:sp>
          <p:nvSpPr>
            <p:cNvPr id="12" name="Freeform 21"/>
            <p:cNvSpPr>
              <a:spLocks/>
            </p:cNvSpPr>
            <p:nvPr/>
          </p:nvSpPr>
          <p:spPr bwMode="auto">
            <a:xfrm rot="2838383">
              <a:off x="640" y="1533"/>
              <a:ext cx="1840" cy="172"/>
            </a:xfrm>
            <a:custGeom>
              <a:avLst/>
              <a:gdLst>
                <a:gd name="T0" fmla="*/ 0 w 1424"/>
                <a:gd name="T1" fmla="*/ 0 h 404"/>
                <a:gd name="T2" fmla="*/ 1490 w 1424"/>
                <a:gd name="T3" fmla="*/ 0 h 404"/>
                <a:gd name="T4" fmla="*/ 2799 w 1424"/>
                <a:gd name="T5" fmla="*/ 0 h 404"/>
                <a:gd name="T6" fmla="*/ 3915 w 1424"/>
                <a:gd name="T7" fmla="*/ 0 h 404"/>
                <a:gd name="T8" fmla="*/ 4911 w 1424"/>
                <a:gd name="T9" fmla="*/ 0 h 404"/>
                <a:gd name="T10" fmla="*/ 5782 w 1424"/>
                <a:gd name="T11" fmla="*/ 0 h 404"/>
                <a:gd name="T12" fmla="*/ 6594 w 1424"/>
                <a:gd name="T13" fmla="*/ 0 h 404"/>
                <a:gd name="T14" fmla="*/ 7270 w 1424"/>
                <a:gd name="T15" fmla="*/ 0 h 404"/>
                <a:gd name="T16" fmla="*/ 8085 w 1424"/>
                <a:gd name="T17" fmla="*/ 0 h 404"/>
                <a:gd name="T18" fmla="*/ 8767 w 1424"/>
                <a:gd name="T19" fmla="*/ 0 h 404"/>
                <a:gd name="T20" fmla="*/ 9325 w 1424"/>
                <a:gd name="T21" fmla="*/ 0 h 404"/>
                <a:gd name="T22" fmla="*/ 11070 w 1424"/>
                <a:gd name="T23" fmla="*/ 0 h 4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24"/>
                <a:gd name="T37" fmla="*/ 0 h 404"/>
                <a:gd name="T38" fmla="*/ 1424 w 1424"/>
                <a:gd name="T39" fmla="*/ 404 h 4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24" h="404">
                  <a:moveTo>
                    <a:pt x="0" y="243"/>
                  </a:moveTo>
                  <a:cubicBezTo>
                    <a:pt x="66" y="121"/>
                    <a:pt x="132" y="0"/>
                    <a:pt x="192" y="27"/>
                  </a:cubicBezTo>
                  <a:cubicBezTo>
                    <a:pt x="252" y="54"/>
                    <a:pt x="308" y="402"/>
                    <a:pt x="360" y="403"/>
                  </a:cubicBezTo>
                  <a:cubicBezTo>
                    <a:pt x="412" y="404"/>
                    <a:pt x="459" y="36"/>
                    <a:pt x="504" y="35"/>
                  </a:cubicBezTo>
                  <a:cubicBezTo>
                    <a:pt x="549" y="34"/>
                    <a:pt x="592" y="395"/>
                    <a:pt x="632" y="395"/>
                  </a:cubicBezTo>
                  <a:cubicBezTo>
                    <a:pt x="672" y="395"/>
                    <a:pt x="708" y="36"/>
                    <a:pt x="744" y="35"/>
                  </a:cubicBezTo>
                  <a:cubicBezTo>
                    <a:pt x="780" y="34"/>
                    <a:pt x="816" y="387"/>
                    <a:pt x="848" y="387"/>
                  </a:cubicBezTo>
                  <a:cubicBezTo>
                    <a:pt x="880" y="387"/>
                    <a:pt x="904" y="35"/>
                    <a:pt x="936" y="35"/>
                  </a:cubicBezTo>
                  <a:cubicBezTo>
                    <a:pt x="968" y="35"/>
                    <a:pt x="1008" y="386"/>
                    <a:pt x="1040" y="387"/>
                  </a:cubicBezTo>
                  <a:cubicBezTo>
                    <a:pt x="1072" y="388"/>
                    <a:pt x="1101" y="67"/>
                    <a:pt x="1128" y="43"/>
                  </a:cubicBezTo>
                  <a:cubicBezTo>
                    <a:pt x="1155" y="19"/>
                    <a:pt x="1151" y="210"/>
                    <a:pt x="1200" y="243"/>
                  </a:cubicBezTo>
                  <a:cubicBezTo>
                    <a:pt x="1249" y="276"/>
                    <a:pt x="1387" y="243"/>
                    <a:pt x="1424" y="243"/>
                  </a:cubicBezTo>
                </a:path>
              </a:pathLst>
            </a:cu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1191" y="860"/>
              <a:ext cx="1070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Gamma ray</a:t>
              </a:r>
            </a:p>
          </p:txBody>
        </p:sp>
      </p:grp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4857101" y="2286000"/>
            <a:ext cx="2029163" cy="1452563"/>
            <a:chOff x="2848436" y="2654989"/>
            <a:chExt cx="2028371" cy="1451157"/>
          </a:xfrm>
        </p:grpSpPr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5400000">
              <a:off x="2694106" y="3127936"/>
              <a:ext cx="1132540" cy="823879"/>
            </a:xfrm>
            <a:prstGeom prst="can">
              <a:avLst>
                <a:gd name="adj" fmla="val 4481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6" name="Rectangle 29"/>
            <p:cNvSpPr>
              <a:spLocks noChangeArrowheads="1"/>
            </p:cNvSpPr>
            <p:nvPr/>
          </p:nvSpPr>
          <p:spPr bwMode="auto">
            <a:xfrm>
              <a:off x="3234048" y="2654989"/>
              <a:ext cx="1642759" cy="33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Photo-detector</a:t>
              </a:r>
              <a:endPara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37"/>
          <p:cNvGrpSpPr>
            <a:grpSpLocks/>
          </p:cNvGrpSpPr>
          <p:nvPr/>
        </p:nvGrpSpPr>
        <p:grpSpPr bwMode="auto">
          <a:xfrm>
            <a:off x="5774357" y="3095626"/>
            <a:ext cx="1769443" cy="725119"/>
            <a:chOff x="3590" y="2253"/>
            <a:chExt cx="1452" cy="595"/>
          </a:xfrm>
        </p:grpSpPr>
        <p:sp>
          <p:nvSpPr>
            <p:cNvPr id="18" name="Line 32"/>
            <p:cNvSpPr>
              <a:spLocks noChangeShapeType="1"/>
            </p:cNvSpPr>
            <p:nvPr/>
          </p:nvSpPr>
          <p:spPr bwMode="auto">
            <a:xfrm>
              <a:off x="3640" y="2256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>
              <a:off x="4023" y="2258"/>
              <a:ext cx="0" cy="2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rc 35"/>
            <p:cNvSpPr>
              <a:spLocks/>
            </p:cNvSpPr>
            <p:nvPr/>
          </p:nvSpPr>
          <p:spPr bwMode="auto">
            <a:xfrm flipH="1">
              <a:off x="4024" y="2253"/>
              <a:ext cx="536" cy="22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3590" y="2570"/>
              <a:ext cx="1452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Electronic pulse</a:t>
              </a:r>
            </a:p>
          </p:txBody>
        </p:sp>
      </p:grp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3593134" y="2844666"/>
            <a:ext cx="824532" cy="628784"/>
            <a:chOff x="1801" y="2047"/>
            <a:chExt cx="676" cy="516"/>
          </a:xfrm>
        </p:grpSpPr>
        <p:sp>
          <p:nvSpPr>
            <p:cNvPr id="26" name="Line 6"/>
            <p:cNvSpPr>
              <a:spLocks noChangeShapeType="1"/>
            </p:cNvSpPr>
            <p:nvPr/>
          </p:nvSpPr>
          <p:spPr bwMode="auto">
            <a:xfrm rot="932336" flipV="1">
              <a:off x="2230" y="2149"/>
              <a:ext cx="247" cy="1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9251721" flipV="1">
              <a:off x="1934" y="2357"/>
              <a:ext cx="223" cy="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rot="4500554" flipV="1">
              <a:off x="2174" y="2351"/>
              <a:ext cx="264" cy="1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 rot="14866043" flipV="1">
              <a:off x="1820" y="2098"/>
              <a:ext cx="197" cy="23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rot="19487063" flipV="1">
              <a:off x="2131" y="2047"/>
              <a:ext cx="216" cy="1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4149327" y="1916113"/>
            <a:ext cx="12795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Light pulse</a:t>
            </a:r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 flipH="1">
            <a:off x="4294474" y="2221975"/>
            <a:ext cx="243944" cy="799384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28600" y="4526340"/>
            <a:ext cx="879599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just" eaLnBrk="0" hangingPunct="0">
              <a:buFont typeface="Arial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Gamma ray interacts with the host crystal, causing ionization</a:t>
            </a:r>
          </a:p>
          <a:p>
            <a:pPr marL="342900" indent="-342900" algn="just" eaLnBrk="0" hangingPunct="0">
              <a:buFont typeface="Arial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Electrons and holes migrate to luminescent centers</a:t>
            </a:r>
          </a:p>
          <a:p>
            <a:pPr marL="342900" indent="-342900" algn="just" eaLnBrk="0" hangingPunct="0">
              <a:buFont typeface="Arial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Luminescent ions emit visible photons upon de-excitation</a:t>
            </a:r>
          </a:p>
          <a:p>
            <a:pPr marL="342900" indent="-342900" algn="just" eaLnBrk="0" hangingPunct="0">
              <a:buFont typeface="Arial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Absorption of each gamma ray results in a burst of photons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0461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Ionization via incoming radiation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E71B2-7806-4FD0-BF46-9C1C38863D00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2" cstate="print"/>
          <a:srcRect l="3529" t="24283" b="15871"/>
          <a:stretch>
            <a:fillRect/>
          </a:stretch>
        </p:blipFill>
        <p:spPr bwMode="auto">
          <a:xfrm>
            <a:off x="382588" y="1566863"/>
            <a:ext cx="848518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5450" y="5683250"/>
            <a:ext cx="85788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+mj-lt"/>
                <a:cs typeface="+mn-cs"/>
              </a:rPr>
              <a:t>Compton scattering  -  Photoelectric absorption  -  Pair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Relaxation of electronic excitations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C0C01-66C8-4DD0-BDBF-61C01B2B187E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27652" name="Picture 4" descr="Vasiliev figur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169988"/>
            <a:ext cx="8472488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7108825" y="6254750"/>
            <a:ext cx="1017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/>
              <a:t>Lecoq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3820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Interaction of radiation with matter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High energy photons</a:t>
            </a:r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Charged particles: </a:t>
            </a:r>
            <a:r>
              <a:rPr lang="en-IN" sz="2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Coulomb interaction</a:t>
            </a:r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Neutrons: </a:t>
            </a:r>
            <a:r>
              <a:rPr lang="en-IN" sz="2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Nuclear reaction leading to charged particles </a:t>
            </a:r>
            <a:endParaRPr lang="en-IN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None/>
            </a:pPr>
            <a:endParaRPr lang="en-US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691640"/>
          <a:ext cx="79248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/>
                <a:gridCol w="2404597"/>
                <a:gridCol w="3406923"/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cs typeface="Times New Roman" pitchFamily="18" charset="0"/>
                        </a:rPr>
                        <a:t>Type of interaction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Attenuation coefficient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Comment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Photo-electric effect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Z</a:t>
                      </a:r>
                      <a:r>
                        <a:rPr lang="en-US" sz="2000" kern="1200" baseline="300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4.5</a:t>
                      </a:r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E</a:t>
                      </a:r>
                      <a:r>
                        <a:rPr lang="en-US" sz="2000" kern="1200" baseline="300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-3.5</a:t>
                      </a:r>
                      <a:endParaRPr lang="en-US" sz="2000" baseline="30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Dominates for low energies</a:t>
                      </a:r>
                    </a:p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and heavy elements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Compton scattering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Z E</a:t>
                      </a:r>
                      <a:r>
                        <a:rPr lang="en-US" sz="2000" kern="1200" baseline="300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endParaRPr lang="en-US" sz="2000" baseline="30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Dominates from ~0.5 to 5 </a:t>
                      </a:r>
                      <a:r>
                        <a:rPr lang="en-US" sz="2000" kern="1200" baseline="0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MeV</a:t>
                      </a:r>
                      <a:endParaRPr lang="en-US" sz="2000" kern="1200" baseline="0" dirty="0" smtClean="0">
                        <a:solidFill>
                          <a:srgbClr val="002060"/>
                        </a:solidFill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(for most elements)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Pair production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Z</a:t>
                      </a:r>
                      <a:r>
                        <a:rPr lang="en-US" sz="2000" kern="1200" baseline="300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ln</a:t>
                      </a:r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(E)</a:t>
                      </a:r>
                    </a:p>
                    <a:p>
                      <a:pPr algn="ctr"/>
                      <a:r>
                        <a:rPr lang="en-IN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For E &gt;&gt; 1MeV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Dominates for high energies and heavy elements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914400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Desirable properties of materials for radiation detection</a:t>
            </a:r>
            <a:endParaRPr lang="en-US" sz="2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516082"/>
            <a:ext cx="8305800" cy="3970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For spectroscopy, counting and imaging</a:t>
            </a:r>
          </a:p>
          <a:p>
            <a:endParaRPr lang="en-IN" sz="2800" dirty="0" smtClean="0">
              <a:solidFill>
                <a:srgbClr val="FF0000"/>
              </a:solidFill>
              <a:latin typeface="Arial Narrow" pitchFamily="34" charset="0"/>
              <a:cs typeface="Times New Roman" pitchFamily="18" charset="0"/>
            </a:endParaRP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High yield /</a:t>
            </a:r>
            <a:r>
              <a:rPr lang="en-US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MeV</a:t>
            </a:r>
            <a:endParaRPr lang="en-US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Fast decay constant and low afterglow (memory effect)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High density /large cross section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Linear response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Good mechanical properties and inert nature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Low cost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Radiation hardness</a:t>
            </a:r>
            <a:endParaRPr lang="en-US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472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IN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IN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Since no single material can have all the desirable properties for the radiation detection, different materials are needed based on specific requirements.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5562600"/>
          </a:xfrm>
        </p:spPr>
        <p:txBody>
          <a:bodyPr>
            <a:normAutofit fontScale="85000" lnSpcReduction="10000"/>
          </a:bodyPr>
          <a:lstStyle/>
          <a:p>
            <a:pPr algn="just" eaLnBrk="1" hangingPunct="1">
              <a:lnSpc>
                <a:spcPct val="170000"/>
              </a:lnSpc>
            </a:pPr>
            <a:r>
              <a:rPr lang="en-US" sz="4000" b="1" dirty="0" smtClean="0">
                <a:solidFill>
                  <a:srgbClr val="F806C4"/>
                </a:solidFill>
                <a:latin typeface="Arial Narrow" pitchFamily="34" charset="0"/>
                <a:cs typeface="Times New Roman" pitchFamily="18" charset="0"/>
              </a:rPr>
              <a:t>Halides:</a:t>
            </a:r>
            <a:r>
              <a:rPr lang="en-US" sz="40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CsI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Tl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), 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NaI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Tl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), SrI</a:t>
            </a:r>
            <a:r>
              <a:rPr lang="en-US" sz="40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:Eu, 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LiF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CaF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2, 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etc.</a:t>
            </a:r>
          </a:p>
          <a:p>
            <a:pPr algn="just">
              <a:lnSpc>
                <a:spcPct val="170000"/>
              </a:lnSpc>
            </a:pPr>
            <a:r>
              <a:rPr lang="en-US" sz="4000" b="1" dirty="0" smtClean="0">
                <a:solidFill>
                  <a:srgbClr val="F806C4"/>
                </a:solidFill>
                <a:latin typeface="Arial Narrow" pitchFamily="34" charset="0"/>
                <a:cs typeface="Times New Roman" pitchFamily="18" charset="0"/>
              </a:rPr>
              <a:t>Oxides:</a:t>
            </a:r>
            <a:r>
              <a:rPr lang="en-US" sz="40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YAlO</a:t>
            </a:r>
            <a:r>
              <a:rPr lang="en-US" sz="40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Li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B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:Cu/Ag, 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NaBi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(WO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Li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Gd(BO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Li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Y(BO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PbMoO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Bi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Ge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12, 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Y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Al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12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Gd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 etc. </a:t>
            </a:r>
          </a:p>
          <a:p>
            <a:pPr algn="just">
              <a:lnSpc>
                <a:spcPct val="170000"/>
              </a:lnSpc>
            </a:pPr>
            <a:r>
              <a:rPr lang="en-IN" sz="4000" b="1" dirty="0" smtClean="0">
                <a:solidFill>
                  <a:srgbClr val="F806C4"/>
                </a:solidFill>
                <a:latin typeface="Arial Narrow" pitchFamily="34" charset="0"/>
                <a:cs typeface="Times New Roman" pitchFamily="18" charset="0"/>
              </a:rPr>
              <a:t>Other Materials:</a:t>
            </a:r>
            <a:r>
              <a:rPr lang="en-IN" sz="4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IN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[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Ge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single crystal], [CaF</a:t>
            </a:r>
            <a:r>
              <a:rPr lang="en-US" sz="40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:Mn, Al</a:t>
            </a:r>
            <a:r>
              <a:rPr lang="en-US" sz="40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40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:C, OTC], [Gd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SiO</a:t>
            </a:r>
            <a:r>
              <a:rPr lang="en-US" sz="40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 </a:t>
            </a:r>
            <a:r>
              <a:rPr lang="en-US" sz="40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nano</a:t>
            </a:r>
            <a:r>
              <a:rPr lang="en-US" sz="40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-material]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66800" y="76200"/>
            <a:ext cx="685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 </a:t>
            </a:r>
            <a:r>
              <a:rPr lang="en-US" sz="44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Crystals/Materials</a:t>
            </a:r>
            <a:endParaRPr lang="en-US" sz="44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534400" cy="57150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Spectroscopy: 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Energy Determination and identification of radiation sources.</a:t>
            </a:r>
            <a:endParaRPr lang="en-US" sz="24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Full energy deposition in medium is necessary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Pulse mode operation: </a:t>
            </a:r>
            <a:r>
              <a:rPr lang="en-US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Pulse height proportional to energy of the radiation particle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Two </a:t>
            </a: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types </a:t>
            </a: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of detectors are employed:</a:t>
            </a:r>
          </a:p>
          <a:p>
            <a:pPr marL="1771650" lvl="3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Scintillators: Produces UV/Visible photons</a:t>
            </a:r>
          </a:p>
          <a:p>
            <a:pPr marL="1771650" lvl="3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Semiconductors: electron-hole pair </a:t>
            </a:r>
          </a:p>
          <a:p>
            <a:pPr marL="1314450" lvl="2" indent="-51435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Identification: </a:t>
            </a:r>
            <a:r>
              <a:rPr lang="en-US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Pulse shaping mode and ∆E/E detectors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Counting: 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counting of events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Radiography: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Imaging devices based on nuclear radiations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Radiation exposure: 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Dosimetry</a:t>
            </a:r>
          </a:p>
          <a:p>
            <a:pPr>
              <a:buNone/>
            </a:pPr>
            <a:endParaRPr lang="en-US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76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Applications of radiation detectors</a:t>
            </a:r>
            <a:endParaRPr lang="en-US" sz="3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4114800"/>
          </a:xfrm>
        </p:spPr>
        <p:txBody>
          <a:bodyPr>
            <a:no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Nuclear industry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Safety and security of people, property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Medical diagnostics (CT, PET, X-ray radio-</a:t>
            </a:r>
            <a:r>
              <a:rPr lang="en-IN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graphy</a:t>
            </a:r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Oil exploration in the petroleum industry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energy physics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Applications of radiation detectors</a:t>
            </a:r>
            <a:endParaRPr lang="en-US" sz="3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IN" sz="3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Growth of Single Crystals of Tl Doped CsI</a:t>
            </a:r>
            <a:endParaRPr lang="en-US" sz="3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10668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buNone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An efficient scintillator for gamma-rays and charged particle detection</a:t>
            </a:r>
          </a:p>
          <a:p>
            <a:pPr algn="just">
              <a:buNone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2057400"/>
            <a:ext cx="861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Less hygroscopic nature (less protection is needed)</a:t>
            </a:r>
          </a:p>
          <a:p>
            <a:pPr>
              <a:defRPr/>
            </a:pP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  <a:defRPr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Good mechanical properties (easy for pixel fabrication)</a:t>
            </a:r>
          </a:p>
          <a:p>
            <a:pPr lvl="0">
              <a:defRPr/>
            </a:pP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Moderate density (4.5 g/cc)  (good stopping power)</a:t>
            </a:r>
          </a:p>
          <a:p>
            <a:pPr>
              <a:defRPr/>
            </a:pP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  <a:defRPr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High light yield  (up to 50,000 photon/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MeV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lvl="0">
              <a:defRPr/>
            </a:pP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Emission profile (550 nm) is suitable for photodiode read-outs</a:t>
            </a:r>
            <a:endParaRPr lang="en-US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536575"/>
          </a:xfrm>
        </p:spPr>
        <p:txBody>
          <a:bodyPr>
            <a:noAutofit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BARC in Mumbai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Our Cent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7745234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3962400" cy="6858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Crystal Growth 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9718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CsI melts congruently at 621°C.</a:t>
            </a:r>
          </a:p>
          <a:p>
            <a:pPr algn="just"/>
            <a:r>
              <a:rPr lang="en-US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It can be grown using Czochralski as well as Bridgman techniques.</a:t>
            </a:r>
          </a:p>
          <a:p>
            <a:pPr algn="just"/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Conventionally CsI is grown in silica crucibles using the Bridgman technique.</a:t>
            </a:r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876800"/>
            <a:ext cx="8229600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IN" sz="32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Problem: </a:t>
            </a:r>
            <a:r>
              <a:rPr lang="en-IN" sz="3200" dirty="0" smtClean="0">
                <a:latin typeface="Arial Narrow" pitchFamily="34" charset="0"/>
                <a:cs typeface="Times New Roman" pitchFamily="18" charset="0"/>
              </a:rPr>
              <a:t>Sticking of the crystal to crucible walls</a:t>
            </a:r>
            <a:endParaRPr lang="en-US" sz="3200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57200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IN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35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Carbon coated silica crucibles </a:t>
            </a:r>
          </a:p>
          <a:p>
            <a:pPr>
              <a:buNone/>
            </a:pPr>
            <a:endParaRPr lang="en-IN" sz="35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35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Glassy carbon crucibles</a:t>
            </a:r>
          </a:p>
          <a:p>
            <a:pPr>
              <a:buNone/>
            </a:pPr>
            <a:endParaRPr lang="en-IN" sz="35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35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Silica crucibles in a modified Bridgman </a:t>
            </a:r>
            <a:r>
              <a:rPr lang="en-IN" sz="35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system</a:t>
            </a:r>
            <a:endParaRPr lang="en-US" sz="35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81000"/>
            <a:ext cx="8534400" cy="646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Approaches to solve the sticking problem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9674" y="6264603"/>
            <a:ext cx="40481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Journal of Crystal Growth 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351</a:t>
            </a:r>
            <a:r>
              <a:rPr lang="en-US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(2012) 88–92.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8392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rgbClr val="C00000"/>
                </a:solidFill>
                <a:latin typeface="Arial Narrow" pitchFamily="34" charset="0"/>
              </a:rPr>
              <a:t>Growth of crystal in sealed silica crucibles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2667000" y="1676400"/>
          <a:ext cx="1520825" cy="4525963"/>
        </p:xfrm>
        <a:graphic>
          <a:graphicData uri="http://schemas.openxmlformats.org/presentationml/2006/ole">
            <p:oleObj spid="_x0000_s72706" name="CorelDRAW" r:id="rId3" imgW="2059200" imgH="6130440" progId="">
              <p:embed/>
            </p:oleObj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5105400" y="1676400"/>
          <a:ext cx="1520825" cy="4525963"/>
        </p:xfrm>
        <a:graphic>
          <a:graphicData uri="http://schemas.openxmlformats.org/presentationml/2006/ole">
            <p:oleObj spid="_x0000_s72707" name="CorelDRAW" r:id="rId4" imgW="2059200" imgH="6130440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2286000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Silica crucible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9036" y="456753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Grown crystal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867400" y="4800600"/>
            <a:ext cx="1066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33600" y="2514600"/>
            <a:ext cx="533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Bridgman Technique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2895600" y="1828800"/>
          <a:ext cx="703263" cy="1824038"/>
        </p:xfrm>
        <a:graphic>
          <a:graphicData uri="http://schemas.openxmlformats.org/presentationml/2006/ole">
            <p:oleObj spid="_x0000_s73730" name="CorelDRAW" r:id="rId3" imgW="1225800" imgH="3177360" progId="">
              <p:embed/>
            </p:oleObj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2819400" y="1981200"/>
          <a:ext cx="795338" cy="1836738"/>
        </p:xfrm>
        <a:graphic>
          <a:graphicData uri="http://schemas.openxmlformats.org/presentationml/2006/ole">
            <p:oleObj spid="_x0000_s73731" name="CorelDRAW" r:id="rId4" imgW="1377360" imgH="3177360" progId="">
              <p:embed/>
            </p:oleObj>
          </a:graphicData>
        </a:graphic>
      </p:graphicFrame>
      <p:graphicFrame>
        <p:nvGraphicFramePr>
          <p:cNvPr id="90117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2730500" y="2286000"/>
          <a:ext cx="850900" cy="1838325"/>
        </p:xfrm>
        <a:graphic>
          <a:graphicData uri="http://schemas.openxmlformats.org/presentationml/2006/ole">
            <p:oleObj spid="_x0000_s73732" name="CorelDRAW" r:id="rId5" imgW="1468800" imgH="3177360" progId="">
              <p:embed/>
            </p:oleObj>
          </a:graphicData>
        </a:graphic>
      </p:graphicFrame>
      <p:sp>
        <p:nvSpPr>
          <p:cNvPr id="2059" name="Rectangle 22"/>
          <p:cNvSpPr>
            <a:spLocks noChangeArrowheads="1"/>
          </p:cNvSpPr>
          <p:nvPr/>
        </p:nvSpPr>
        <p:spPr bwMode="auto">
          <a:xfrm>
            <a:off x="2209800" y="4343400"/>
            <a:ext cx="304800" cy="1600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0" name="Rectangle 23"/>
          <p:cNvSpPr>
            <a:spLocks noChangeArrowheads="1"/>
          </p:cNvSpPr>
          <p:nvPr/>
        </p:nvSpPr>
        <p:spPr bwMode="auto">
          <a:xfrm>
            <a:off x="1447800" y="1828800"/>
            <a:ext cx="762000" cy="4114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1" name="Rectangle 24"/>
          <p:cNvSpPr>
            <a:spLocks noChangeArrowheads="1"/>
          </p:cNvSpPr>
          <p:nvPr/>
        </p:nvSpPr>
        <p:spPr bwMode="auto">
          <a:xfrm>
            <a:off x="1295400" y="1828800"/>
            <a:ext cx="152400" cy="419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2" name="Rectangle 25"/>
          <p:cNvSpPr>
            <a:spLocks noChangeArrowheads="1"/>
          </p:cNvSpPr>
          <p:nvPr/>
        </p:nvSpPr>
        <p:spPr bwMode="auto">
          <a:xfrm>
            <a:off x="4038600" y="4267200"/>
            <a:ext cx="304800" cy="1676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3" name="Rectangle 26"/>
          <p:cNvSpPr>
            <a:spLocks noChangeArrowheads="1"/>
          </p:cNvSpPr>
          <p:nvPr/>
        </p:nvSpPr>
        <p:spPr bwMode="auto">
          <a:xfrm>
            <a:off x="4343400" y="1828800"/>
            <a:ext cx="762000" cy="4114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4" name="Rectangle 27"/>
          <p:cNvSpPr>
            <a:spLocks noChangeArrowheads="1"/>
          </p:cNvSpPr>
          <p:nvPr/>
        </p:nvSpPr>
        <p:spPr bwMode="auto">
          <a:xfrm>
            <a:off x="5105400" y="1828800"/>
            <a:ext cx="152400" cy="419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5" name="Rectangle 29"/>
          <p:cNvSpPr>
            <a:spLocks noChangeArrowheads="1"/>
          </p:cNvSpPr>
          <p:nvPr/>
        </p:nvSpPr>
        <p:spPr bwMode="auto">
          <a:xfrm>
            <a:off x="1295400" y="6019800"/>
            <a:ext cx="39624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6" name="Rectangle 28"/>
          <p:cNvSpPr>
            <a:spLocks noChangeArrowheads="1"/>
          </p:cNvSpPr>
          <p:nvPr/>
        </p:nvSpPr>
        <p:spPr bwMode="auto">
          <a:xfrm>
            <a:off x="1447800" y="5943600"/>
            <a:ext cx="3657600" cy="76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7" name="Rectangle 22"/>
          <p:cNvSpPr>
            <a:spLocks noChangeArrowheads="1"/>
          </p:cNvSpPr>
          <p:nvPr/>
        </p:nvSpPr>
        <p:spPr bwMode="auto">
          <a:xfrm>
            <a:off x="2209800" y="1828800"/>
            <a:ext cx="304800" cy="1524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8" name="Rectangle 25"/>
          <p:cNvSpPr>
            <a:spLocks noChangeArrowheads="1"/>
          </p:cNvSpPr>
          <p:nvPr/>
        </p:nvSpPr>
        <p:spPr bwMode="auto">
          <a:xfrm>
            <a:off x="4038600" y="1828800"/>
            <a:ext cx="304800" cy="1524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69" name="Rectangle 22"/>
          <p:cNvSpPr>
            <a:spLocks noChangeArrowheads="1"/>
          </p:cNvSpPr>
          <p:nvPr/>
        </p:nvSpPr>
        <p:spPr bwMode="auto">
          <a:xfrm>
            <a:off x="2209800" y="3352800"/>
            <a:ext cx="304800" cy="990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33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4038600" y="3352800"/>
            <a:ext cx="304800" cy="990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33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71" name="Line 18"/>
          <p:cNvSpPr>
            <a:spLocks noChangeShapeType="1"/>
          </p:cNvSpPr>
          <p:nvPr/>
        </p:nvSpPr>
        <p:spPr bwMode="auto">
          <a:xfrm flipV="1">
            <a:off x="6019800" y="1828800"/>
            <a:ext cx="0" cy="419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2" name="Line 19"/>
          <p:cNvSpPr>
            <a:spLocks noChangeShapeType="1"/>
          </p:cNvSpPr>
          <p:nvPr/>
        </p:nvSpPr>
        <p:spPr bwMode="auto">
          <a:xfrm>
            <a:off x="6019800" y="6019800"/>
            <a:ext cx="2895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3" name="Line 20"/>
          <p:cNvSpPr>
            <a:spLocks noChangeShapeType="1"/>
          </p:cNvSpPr>
          <p:nvPr/>
        </p:nvSpPr>
        <p:spPr bwMode="auto">
          <a:xfrm flipV="1">
            <a:off x="6629400" y="44958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4" name="Line 21"/>
          <p:cNvSpPr>
            <a:spLocks noChangeShapeType="1"/>
          </p:cNvSpPr>
          <p:nvPr/>
        </p:nvSpPr>
        <p:spPr bwMode="auto">
          <a:xfrm flipV="1">
            <a:off x="6629400" y="3429000"/>
            <a:ext cx="990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5" name="Line 22"/>
          <p:cNvSpPr>
            <a:spLocks noChangeShapeType="1"/>
          </p:cNvSpPr>
          <p:nvPr/>
        </p:nvSpPr>
        <p:spPr bwMode="auto">
          <a:xfrm flipV="1">
            <a:off x="7620000" y="19050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6" name="Text Box 23"/>
          <p:cNvSpPr txBox="1">
            <a:spLocks noChangeArrowheads="1"/>
          </p:cNvSpPr>
          <p:nvPr/>
        </p:nvSpPr>
        <p:spPr bwMode="auto">
          <a:xfrm>
            <a:off x="6553200" y="6099175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Temperature</a:t>
            </a:r>
          </a:p>
        </p:txBody>
      </p:sp>
      <p:sp>
        <p:nvSpPr>
          <p:cNvPr id="2077" name="Text Box 24"/>
          <p:cNvSpPr txBox="1">
            <a:spLocks noChangeArrowheads="1"/>
          </p:cNvSpPr>
          <p:nvPr/>
        </p:nvSpPr>
        <p:spPr bwMode="auto">
          <a:xfrm rot="-5400000">
            <a:off x="5029200" y="3581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Distance</a:t>
            </a:r>
          </a:p>
        </p:txBody>
      </p:sp>
      <p:sp>
        <p:nvSpPr>
          <p:cNvPr id="2078" name="Line 25"/>
          <p:cNvSpPr>
            <a:spLocks noChangeShapeType="1"/>
          </p:cNvSpPr>
          <p:nvPr/>
        </p:nvSpPr>
        <p:spPr bwMode="auto">
          <a:xfrm flipV="1">
            <a:off x="7162800" y="39624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9" name="Text Box 26"/>
          <p:cNvSpPr txBox="1">
            <a:spLocks noChangeArrowheads="1"/>
          </p:cNvSpPr>
          <p:nvPr/>
        </p:nvSpPr>
        <p:spPr bwMode="auto">
          <a:xfrm>
            <a:off x="6788150" y="4768850"/>
            <a:ext cx="98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</a:rPr>
              <a:t>Melting 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Point</a:t>
            </a:r>
          </a:p>
        </p:txBody>
      </p:sp>
      <p:graphicFrame>
        <p:nvGraphicFramePr>
          <p:cNvPr id="90139" name="Object 27"/>
          <p:cNvGraphicFramePr>
            <a:graphicFrameLocks noChangeAspect="1"/>
          </p:cNvGraphicFramePr>
          <p:nvPr>
            <p:ph sz="quarter" idx="4"/>
          </p:nvPr>
        </p:nvGraphicFramePr>
        <p:xfrm>
          <a:off x="2749550" y="2514600"/>
          <a:ext cx="831850" cy="1831975"/>
        </p:xfrm>
        <a:graphic>
          <a:graphicData uri="http://schemas.openxmlformats.org/presentationml/2006/ole">
            <p:oleObj spid="_x0000_s73733" name="CorelDRAW" r:id="rId6" imgW="1442520" imgH="3177360" progId="">
              <p:embed/>
            </p:oleObj>
          </a:graphicData>
        </a:graphic>
      </p:graphicFrame>
      <p:graphicFrame>
        <p:nvGraphicFramePr>
          <p:cNvPr id="90140" name="Object 28"/>
          <p:cNvGraphicFramePr>
            <a:graphicFrameLocks noChangeAspect="1"/>
          </p:cNvGraphicFramePr>
          <p:nvPr/>
        </p:nvGraphicFramePr>
        <p:xfrm>
          <a:off x="2971800" y="2819400"/>
          <a:ext cx="776288" cy="1825625"/>
        </p:xfrm>
        <a:graphic>
          <a:graphicData uri="http://schemas.openxmlformats.org/presentationml/2006/ole">
            <p:oleObj spid="_x0000_s73734" name="CorelDRAW" r:id="rId7" imgW="1350720" imgH="3177360" progId="">
              <p:embed/>
            </p:oleObj>
          </a:graphicData>
        </a:graphic>
      </p:graphicFrame>
      <p:graphicFrame>
        <p:nvGraphicFramePr>
          <p:cNvPr id="90141" name="Object 29"/>
          <p:cNvGraphicFramePr>
            <a:graphicFrameLocks noChangeAspect="1"/>
          </p:cNvGraphicFramePr>
          <p:nvPr/>
        </p:nvGraphicFramePr>
        <p:xfrm>
          <a:off x="2971800" y="3200400"/>
          <a:ext cx="831850" cy="1831975"/>
        </p:xfrm>
        <a:graphic>
          <a:graphicData uri="http://schemas.openxmlformats.org/presentationml/2006/ole">
            <p:oleObj spid="_x0000_s73735" name="CorelDRAW" r:id="rId8" imgW="1442160" imgH="3177360" progId="">
              <p:embed/>
            </p:oleObj>
          </a:graphicData>
        </a:graphic>
      </p:graphicFrame>
      <p:graphicFrame>
        <p:nvGraphicFramePr>
          <p:cNvPr id="90142" name="Object 30"/>
          <p:cNvGraphicFramePr>
            <a:graphicFrameLocks noChangeAspect="1"/>
          </p:cNvGraphicFramePr>
          <p:nvPr/>
        </p:nvGraphicFramePr>
        <p:xfrm>
          <a:off x="2971800" y="3581400"/>
          <a:ext cx="841375" cy="1835150"/>
        </p:xfrm>
        <a:graphic>
          <a:graphicData uri="http://schemas.openxmlformats.org/presentationml/2006/ole">
            <p:oleObj spid="_x0000_s73736" name="CorelDRAW" r:id="rId9" imgW="1455840" imgH="3177360" progId="">
              <p:embed/>
            </p:oleObj>
          </a:graphicData>
        </a:graphic>
      </p:graphicFrame>
      <p:graphicFrame>
        <p:nvGraphicFramePr>
          <p:cNvPr id="90143" name="Object 31"/>
          <p:cNvGraphicFramePr>
            <a:graphicFrameLocks noChangeAspect="1"/>
          </p:cNvGraphicFramePr>
          <p:nvPr/>
        </p:nvGraphicFramePr>
        <p:xfrm>
          <a:off x="2971800" y="3886200"/>
          <a:ext cx="887413" cy="1822450"/>
        </p:xfrm>
        <a:graphic>
          <a:graphicData uri="http://schemas.openxmlformats.org/presentationml/2006/ole">
            <p:oleObj spid="_x0000_s73737" name="CorelDRAW" r:id="rId10" imgW="1548360" imgH="3177360" progId="">
              <p:embed/>
            </p:oleObj>
          </a:graphicData>
        </a:graphic>
      </p:graphicFrame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CB557-F9F0-43ED-BB41-CF152C4E9EB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Growth of </a:t>
            </a:r>
            <a:r>
              <a:rPr lang="en-US" sz="3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CsI:Tl</a:t>
            </a:r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doped Single crystals</a:t>
            </a:r>
          </a:p>
        </p:txBody>
      </p:sp>
      <p:pic>
        <p:nvPicPr>
          <p:cNvPr id="2150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1533525" cy="3733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324600" y="1752600"/>
            <a:ext cx="2249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762375"/>
            <a:r>
              <a:rPr lang="en-US" sz="2400" dirty="0">
                <a:solidFill>
                  <a:srgbClr val="002060"/>
                </a:solidFill>
                <a:latin typeface="Arial Narrow" pitchFamily="34" charset="0"/>
              </a:rPr>
              <a:t>Carbon coated </a:t>
            </a:r>
          </a:p>
          <a:p>
            <a:pPr algn="ctr" defTabSz="3762375"/>
            <a:r>
              <a:rPr lang="en-US" sz="2400" dirty="0">
                <a:solidFill>
                  <a:srgbClr val="002060"/>
                </a:solidFill>
                <a:latin typeface="Arial Narrow" pitchFamily="34" charset="0"/>
              </a:rPr>
              <a:t>silica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</a:rPr>
              <a:t>crucible</a:t>
            </a:r>
          </a:p>
          <a:p>
            <a:pPr algn="ctr" defTabSz="3762375"/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</a:rPr>
              <a:t>(inside walls) </a:t>
            </a:r>
            <a:endParaRPr lang="en-US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150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738" y="1350963"/>
            <a:ext cx="1973262" cy="36020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87313" y="2147888"/>
            <a:ext cx="1802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762375"/>
            <a:r>
              <a:rPr lang="en-US" sz="2400" dirty="0">
                <a:solidFill>
                  <a:srgbClr val="002060"/>
                </a:solidFill>
                <a:latin typeface="Arial Narrow" pitchFamily="34" charset="0"/>
              </a:rPr>
              <a:t>Silica crucible 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974725" y="5522913"/>
            <a:ext cx="7788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Carbon at high temperatures is known to remove/reduce oxygen and moisture contents from the ambient surrounding the melt (</a:t>
            </a:r>
            <a:r>
              <a:rPr lang="en-US" sz="2000" dirty="0" err="1">
                <a:solidFill>
                  <a:srgbClr val="002060"/>
                </a:solidFill>
              </a:rPr>
              <a:t>CsI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NaI</a:t>
            </a:r>
            <a:r>
              <a:rPr lang="en-US" sz="2000" dirty="0">
                <a:solidFill>
                  <a:srgbClr val="002060"/>
                </a:solidFill>
              </a:rPr>
              <a:t>, etc.)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>
            <a:normAutofit/>
          </a:bodyPr>
          <a:lstStyle/>
          <a:p>
            <a:r>
              <a:rPr lang="en-IN" sz="3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Growth in Carbon Coated silica crucible </a:t>
            </a:r>
            <a:endParaRPr lang="en-US" sz="3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28599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Carbon coating: </a:t>
            </a:r>
          </a:p>
          <a:p>
            <a:pPr>
              <a:buNone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	Crucible was coated with carbon films by cracking of propane/acetone inside the crucible at 900-1000°C.</a:t>
            </a:r>
          </a:p>
          <a:p>
            <a:pPr>
              <a:buNone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Ar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is used as carrier gas and inert ambient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3" descr="Coating uni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0"/>
            <a:ext cx="8763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52400" y="125413"/>
            <a:ext cx="893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Carbon coating of </a:t>
            </a:r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silica </a:t>
            </a:r>
            <a:r>
              <a:rPr lang="en-US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crucible in furnace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33400" y="1004888"/>
            <a:ext cx="8001000" cy="5367337"/>
            <a:chOff x="336" y="633"/>
            <a:chExt cx="5040" cy="3381"/>
          </a:xfrm>
        </p:grpSpPr>
        <p:pic>
          <p:nvPicPr>
            <p:cNvPr id="225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6" y="656"/>
              <a:ext cx="5040" cy="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3" name="Text Box 5"/>
            <p:cNvSpPr txBox="1">
              <a:spLocks noChangeArrowheads="1"/>
            </p:cNvSpPr>
            <p:nvPr/>
          </p:nvSpPr>
          <p:spPr bwMode="auto">
            <a:xfrm>
              <a:off x="3552" y="864"/>
              <a:ext cx="11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Tubular furnace</a:t>
              </a:r>
            </a:p>
          </p:txBody>
        </p:sp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2304" y="633"/>
              <a:ext cx="9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Silica crucible</a:t>
              </a:r>
            </a:p>
          </p:txBody>
        </p:sp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4272" y="720"/>
              <a:ext cx="1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Argon cylinder</a:t>
              </a:r>
            </a:p>
          </p:txBody>
        </p:sp>
        <p:sp>
          <p:nvSpPr>
            <p:cNvPr id="22536" name="Text Box 9"/>
            <p:cNvSpPr txBox="1">
              <a:spLocks noChangeArrowheads="1"/>
            </p:cNvSpPr>
            <p:nvPr/>
          </p:nvSpPr>
          <p:spPr bwMode="auto">
            <a:xfrm>
              <a:off x="3840" y="3216"/>
              <a:ext cx="15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Organic liquid bubbler</a:t>
              </a:r>
            </a:p>
          </p:txBody>
        </p:sp>
        <p:sp>
          <p:nvSpPr>
            <p:cNvPr id="22537" name="Line 10"/>
            <p:cNvSpPr>
              <a:spLocks noChangeShapeType="1"/>
            </p:cNvSpPr>
            <p:nvPr/>
          </p:nvSpPr>
          <p:spPr bwMode="auto">
            <a:xfrm>
              <a:off x="2976" y="816"/>
              <a:ext cx="768" cy="4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1"/>
            <p:cNvSpPr>
              <a:spLocks noChangeShapeType="1"/>
            </p:cNvSpPr>
            <p:nvPr/>
          </p:nvSpPr>
          <p:spPr bwMode="auto">
            <a:xfrm>
              <a:off x="4032" y="1056"/>
              <a:ext cx="0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12"/>
            <p:cNvSpPr>
              <a:spLocks noChangeShapeType="1"/>
            </p:cNvSpPr>
            <p:nvPr/>
          </p:nvSpPr>
          <p:spPr bwMode="auto">
            <a:xfrm flipH="1">
              <a:off x="4080" y="3360"/>
              <a:ext cx="288" cy="24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13"/>
            <p:cNvSpPr>
              <a:spLocks noChangeShapeType="1"/>
            </p:cNvSpPr>
            <p:nvPr/>
          </p:nvSpPr>
          <p:spPr bwMode="auto">
            <a:xfrm flipH="1">
              <a:off x="4608" y="912"/>
              <a:ext cx="288" cy="52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ridg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86600" cy="48498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94390" y="217488"/>
            <a:ext cx="82686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762375"/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Crystal growth furnace: Bridgman technique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Gradient Freeze Technique</a:t>
            </a:r>
          </a:p>
        </p:txBody>
      </p:sp>
      <p:graphicFrame>
        <p:nvGraphicFramePr>
          <p:cNvPr id="91139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2895600" y="2824163"/>
          <a:ext cx="703263" cy="1824037"/>
        </p:xfrm>
        <a:graphic>
          <a:graphicData uri="http://schemas.openxmlformats.org/presentationml/2006/ole">
            <p:oleObj spid="_x0000_s75778" name="CorelDRAW" r:id="rId3" imgW="1225800" imgH="3177360" progId="">
              <p:embed/>
            </p:oleObj>
          </a:graphicData>
        </a:graphic>
      </p:graphicFrame>
      <p:graphicFrame>
        <p:nvGraphicFramePr>
          <p:cNvPr id="9114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2786063" y="2811463"/>
          <a:ext cx="795337" cy="1836737"/>
        </p:xfrm>
        <a:graphic>
          <a:graphicData uri="http://schemas.openxmlformats.org/presentationml/2006/ole">
            <p:oleObj spid="_x0000_s75779" name="CorelDRAW" r:id="rId4" imgW="1377360" imgH="3177360" progId="">
              <p:embed/>
            </p:oleObj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2730500" y="2809875"/>
          <a:ext cx="850900" cy="1838325"/>
        </p:xfrm>
        <a:graphic>
          <a:graphicData uri="http://schemas.openxmlformats.org/presentationml/2006/ole">
            <p:oleObj spid="_x0000_s75780" name="CorelDRAW" r:id="rId5" imgW="1468800" imgH="3177360" progId="">
              <p:embed/>
            </p:oleObj>
          </a:graphicData>
        </a:graphic>
      </p:graphicFrame>
      <p:sp>
        <p:nvSpPr>
          <p:cNvPr id="4107" name="Rectangle 22"/>
          <p:cNvSpPr>
            <a:spLocks noChangeArrowheads="1"/>
          </p:cNvSpPr>
          <p:nvPr/>
        </p:nvSpPr>
        <p:spPr bwMode="auto">
          <a:xfrm>
            <a:off x="2209800" y="4343400"/>
            <a:ext cx="304800" cy="1600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8" name="Rectangle 23"/>
          <p:cNvSpPr>
            <a:spLocks noChangeArrowheads="1"/>
          </p:cNvSpPr>
          <p:nvPr/>
        </p:nvSpPr>
        <p:spPr bwMode="auto">
          <a:xfrm>
            <a:off x="1447800" y="1828800"/>
            <a:ext cx="762000" cy="4114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9" name="Rectangle 24"/>
          <p:cNvSpPr>
            <a:spLocks noChangeArrowheads="1"/>
          </p:cNvSpPr>
          <p:nvPr/>
        </p:nvSpPr>
        <p:spPr bwMode="auto">
          <a:xfrm>
            <a:off x="1295400" y="1828800"/>
            <a:ext cx="152400" cy="419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0" name="Rectangle 25"/>
          <p:cNvSpPr>
            <a:spLocks noChangeArrowheads="1"/>
          </p:cNvSpPr>
          <p:nvPr/>
        </p:nvSpPr>
        <p:spPr bwMode="auto">
          <a:xfrm>
            <a:off x="4038600" y="4267200"/>
            <a:ext cx="304800" cy="1676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1" name="Rectangle 26"/>
          <p:cNvSpPr>
            <a:spLocks noChangeArrowheads="1"/>
          </p:cNvSpPr>
          <p:nvPr/>
        </p:nvSpPr>
        <p:spPr bwMode="auto">
          <a:xfrm>
            <a:off x="4343400" y="1828800"/>
            <a:ext cx="762000" cy="4114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2" name="Rectangle 27"/>
          <p:cNvSpPr>
            <a:spLocks noChangeArrowheads="1"/>
          </p:cNvSpPr>
          <p:nvPr/>
        </p:nvSpPr>
        <p:spPr bwMode="auto">
          <a:xfrm>
            <a:off x="5105400" y="1828800"/>
            <a:ext cx="152400" cy="419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3" name="Rectangle 29"/>
          <p:cNvSpPr>
            <a:spLocks noChangeArrowheads="1"/>
          </p:cNvSpPr>
          <p:nvPr/>
        </p:nvSpPr>
        <p:spPr bwMode="auto">
          <a:xfrm>
            <a:off x="1295400" y="6019800"/>
            <a:ext cx="39624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4" name="Rectangle 28"/>
          <p:cNvSpPr>
            <a:spLocks noChangeArrowheads="1"/>
          </p:cNvSpPr>
          <p:nvPr/>
        </p:nvSpPr>
        <p:spPr bwMode="auto">
          <a:xfrm>
            <a:off x="1447800" y="5943600"/>
            <a:ext cx="3657600" cy="76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5" name="Rectangle 22"/>
          <p:cNvSpPr>
            <a:spLocks noChangeArrowheads="1"/>
          </p:cNvSpPr>
          <p:nvPr/>
        </p:nvSpPr>
        <p:spPr bwMode="auto">
          <a:xfrm>
            <a:off x="2209800" y="1828800"/>
            <a:ext cx="304800" cy="1524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6" name="Rectangle 25"/>
          <p:cNvSpPr>
            <a:spLocks noChangeArrowheads="1"/>
          </p:cNvSpPr>
          <p:nvPr/>
        </p:nvSpPr>
        <p:spPr bwMode="auto">
          <a:xfrm>
            <a:off x="4038600" y="1828800"/>
            <a:ext cx="304800" cy="1524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7" name="Rectangle 22"/>
          <p:cNvSpPr>
            <a:spLocks noChangeArrowheads="1"/>
          </p:cNvSpPr>
          <p:nvPr/>
        </p:nvSpPr>
        <p:spPr bwMode="auto">
          <a:xfrm>
            <a:off x="2209800" y="3352800"/>
            <a:ext cx="304800" cy="990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33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4038600" y="3352800"/>
            <a:ext cx="304800" cy="9906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33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19" name="Text Box 18"/>
          <p:cNvSpPr txBox="1">
            <a:spLocks noChangeArrowheads="1"/>
          </p:cNvSpPr>
          <p:nvPr/>
        </p:nvSpPr>
        <p:spPr bwMode="auto">
          <a:xfrm rot="-5400000">
            <a:off x="4876800" y="3581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Distance</a:t>
            </a:r>
          </a:p>
        </p:txBody>
      </p:sp>
      <p:sp>
        <p:nvSpPr>
          <p:cNvPr id="4120" name="Line 19"/>
          <p:cNvSpPr>
            <a:spLocks noChangeShapeType="1"/>
          </p:cNvSpPr>
          <p:nvPr/>
        </p:nvSpPr>
        <p:spPr bwMode="auto">
          <a:xfrm flipV="1">
            <a:off x="7010400" y="44196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1" name="Text Box 20"/>
          <p:cNvSpPr txBox="1">
            <a:spLocks noChangeArrowheads="1"/>
          </p:cNvSpPr>
          <p:nvPr/>
        </p:nvSpPr>
        <p:spPr bwMode="auto">
          <a:xfrm>
            <a:off x="6788150" y="5226050"/>
            <a:ext cx="98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</a:rPr>
              <a:t>Melting 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Point</a:t>
            </a:r>
          </a:p>
        </p:txBody>
      </p:sp>
      <p:graphicFrame>
        <p:nvGraphicFramePr>
          <p:cNvPr id="91157" name="Object 21"/>
          <p:cNvGraphicFramePr>
            <a:graphicFrameLocks noChangeAspect="1"/>
          </p:cNvGraphicFramePr>
          <p:nvPr>
            <p:ph sz="quarter" idx="4"/>
          </p:nvPr>
        </p:nvGraphicFramePr>
        <p:xfrm>
          <a:off x="2749550" y="2816225"/>
          <a:ext cx="831850" cy="1831975"/>
        </p:xfrm>
        <a:graphic>
          <a:graphicData uri="http://schemas.openxmlformats.org/presentationml/2006/ole">
            <p:oleObj spid="_x0000_s75781" name="CorelDRAW" r:id="rId6" imgW="1442520" imgH="3177360" progId="">
              <p:embed/>
            </p:oleObj>
          </a:graphicData>
        </a:graphic>
      </p:graphicFrame>
      <p:graphicFrame>
        <p:nvGraphicFramePr>
          <p:cNvPr id="91158" name="Object 22"/>
          <p:cNvGraphicFramePr>
            <a:graphicFrameLocks noChangeAspect="1"/>
          </p:cNvGraphicFramePr>
          <p:nvPr/>
        </p:nvGraphicFramePr>
        <p:xfrm>
          <a:off x="2971800" y="2819400"/>
          <a:ext cx="776288" cy="1825625"/>
        </p:xfrm>
        <a:graphic>
          <a:graphicData uri="http://schemas.openxmlformats.org/presentationml/2006/ole">
            <p:oleObj spid="_x0000_s75782" name="CorelDRAW" r:id="rId7" imgW="1350720" imgH="3177360" progId="">
              <p:embed/>
            </p:oleObj>
          </a:graphicData>
        </a:graphic>
      </p:graphicFrame>
      <p:graphicFrame>
        <p:nvGraphicFramePr>
          <p:cNvPr id="91159" name="Object 23"/>
          <p:cNvGraphicFramePr>
            <a:graphicFrameLocks noChangeAspect="1"/>
          </p:cNvGraphicFramePr>
          <p:nvPr/>
        </p:nvGraphicFramePr>
        <p:xfrm>
          <a:off x="2971800" y="2819400"/>
          <a:ext cx="831850" cy="1831975"/>
        </p:xfrm>
        <a:graphic>
          <a:graphicData uri="http://schemas.openxmlformats.org/presentationml/2006/ole">
            <p:oleObj spid="_x0000_s75783" name="CorelDRAW" r:id="rId8" imgW="1442160" imgH="3177360" progId="">
              <p:embed/>
            </p:oleObj>
          </a:graphicData>
        </a:graphic>
      </p:graphicFrame>
      <p:graphicFrame>
        <p:nvGraphicFramePr>
          <p:cNvPr id="91160" name="Object 24"/>
          <p:cNvGraphicFramePr>
            <a:graphicFrameLocks noChangeAspect="1"/>
          </p:cNvGraphicFramePr>
          <p:nvPr/>
        </p:nvGraphicFramePr>
        <p:xfrm>
          <a:off x="2971800" y="2819400"/>
          <a:ext cx="841375" cy="1835150"/>
        </p:xfrm>
        <a:graphic>
          <a:graphicData uri="http://schemas.openxmlformats.org/presentationml/2006/ole">
            <p:oleObj spid="_x0000_s75784" name="CorelDRAW" r:id="rId9" imgW="1455840" imgH="3177360" progId="">
              <p:embed/>
            </p:oleObj>
          </a:graphicData>
        </a:graphic>
      </p:graphicFrame>
      <p:graphicFrame>
        <p:nvGraphicFramePr>
          <p:cNvPr id="91161" name="Object 25"/>
          <p:cNvGraphicFramePr>
            <a:graphicFrameLocks noChangeAspect="1"/>
          </p:cNvGraphicFramePr>
          <p:nvPr/>
        </p:nvGraphicFramePr>
        <p:xfrm>
          <a:off x="2971800" y="2819400"/>
          <a:ext cx="887413" cy="1822450"/>
        </p:xfrm>
        <a:graphic>
          <a:graphicData uri="http://schemas.openxmlformats.org/presentationml/2006/ole">
            <p:oleObj spid="_x0000_s75785" name="CorelDRAW" r:id="rId10" imgW="1548360" imgH="3177360" progId="">
              <p:embed/>
            </p:oleObj>
          </a:graphicData>
        </a:graphic>
      </p:graphicFrame>
      <p:sp>
        <p:nvSpPr>
          <p:cNvPr id="4122" name="Line 26"/>
          <p:cNvSpPr>
            <a:spLocks noChangeShapeType="1"/>
          </p:cNvSpPr>
          <p:nvPr/>
        </p:nvSpPr>
        <p:spPr bwMode="auto">
          <a:xfrm flipV="1">
            <a:off x="5867400" y="1828800"/>
            <a:ext cx="0" cy="419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5867400" y="6019800"/>
            <a:ext cx="2895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 flipV="1">
            <a:off x="6553200" y="2057400"/>
            <a:ext cx="2057400" cy="365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6400800" y="6099175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Temperature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CB557-F9F0-43ED-BB41-CF152C4E9EB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Gradient Freeze Technique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furnac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066800"/>
            <a:ext cx="4506748" cy="5193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Brace 4"/>
          <p:cNvSpPr/>
          <p:nvPr/>
        </p:nvSpPr>
        <p:spPr>
          <a:xfrm>
            <a:off x="5486400" y="1600200"/>
            <a:ext cx="457200" cy="4038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72200" y="2819400"/>
            <a:ext cx="2743200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Heating coil designed with variable spacing to achieve a desired temperature gradient (10 -15°C/cm).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1976735"/>
            <a:ext cx="274320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Glassy carbon crucible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43400" y="2209800"/>
            <a:ext cx="175260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rystal Techn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85056"/>
            <a:ext cx="6438900" cy="579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5410200" y="2286000"/>
            <a:ext cx="609600" cy="914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33400" y="79375"/>
            <a:ext cx="845820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Crystal Technology Section, TPD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0613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Gradient Freeze Furnace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Furnace gradient 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fig1 gradien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914400"/>
            <a:ext cx="5910773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839200" cy="11079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Temperature profiles in the furnace (a) blank furnace, (b) furnace with silica crucible (controlling thermo-couple at the crucible bottom) and (c) furnace with crucible (controlling thermo-couple 3 cm above the crucible bottom).</a:t>
            </a:r>
            <a:endParaRPr lang="en-US" sz="22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Grown </a:t>
            </a:r>
            <a:r>
              <a:rPr lang="en-IN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CsI</a:t>
            </a: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IN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Tl</a:t>
            </a: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Crystal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Content Placeholder 6" descr="Fig 2 acrystal ingo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2351974" cy="44497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Fig 2 b polished samp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143000"/>
            <a:ext cx="5415161" cy="4419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14400" y="5715000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Crystal Ingot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5715000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Processed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scintillator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C00000"/>
                </a:solidFill>
                <a:latin typeface="Arial Narrow" pitchFamily="34" charset="0"/>
              </a:rPr>
              <a:t>Growth of crystal in silica crucibles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2667000" y="1676400"/>
          <a:ext cx="1520825" cy="4525963"/>
        </p:xfrm>
        <a:graphic>
          <a:graphicData uri="http://schemas.openxmlformats.org/presentationml/2006/ole">
            <p:oleObj spid="_x0000_s156674" name="CorelDRAW" r:id="rId3" imgW="2059200" imgH="6130440" progId="">
              <p:embed/>
            </p:oleObj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5105400" y="1676400"/>
          <a:ext cx="1520825" cy="4525963"/>
        </p:xfrm>
        <a:graphic>
          <a:graphicData uri="http://schemas.openxmlformats.org/presentationml/2006/ole">
            <p:oleObj spid="_x0000_s156675" name="CorelDRAW" r:id="rId4" imgW="2059200" imgH="6130440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2286000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Silica crucible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9036" y="456753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Grown crystal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867400" y="4800600"/>
            <a:ext cx="1066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33600" y="2514600"/>
            <a:ext cx="533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4038600" y="3581400"/>
          <a:ext cx="735013" cy="2185988"/>
        </p:xfrm>
        <a:graphic>
          <a:graphicData uri="http://schemas.openxmlformats.org/presentationml/2006/ole">
            <p:oleObj spid="_x0000_s74754" name="CorelDRAW" r:id="rId3" imgW="2059200" imgH="6130440" progId="">
              <p:embed/>
            </p:oleObj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3989388" y="1524000"/>
          <a:ext cx="735012" cy="2185988"/>
        </p:xfrm>
        <a:graphic>
          <a:graphicData uri="http://schemas.openxmlformats.org/presentationml/2006/ole">
            <p:oleObj spid="_x0000_s74755" name="CorelDRAW" r:id="rId4" imgW="2059200" imgH="6130440" progId="">
              <p:embed/>
            </p:oleObj>
          </a:graphicData>
        </a:graphic>
      </p:graphicFrame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4065588" y="4267200"/>
          <a:ext cx="735012" cy="2187575"/>
        </p:xfrm>
        <a:graphic>
          <a:graphicData uri="http://schemas.openxmlformats.org/presentationml/2006/ole">
            <p:oleObj spid="_x0000_s74756" name="CorelDRAW" r:id="rId5" imgW="2059200" imgH="6130440" progId="">
              <p:embed/>
            </p:oleObj>
          </a:graphicData>
        </a:graphic>
      </p:graphicFrame>
      <p:graphicFrame>
        <p:nvGraphicFramePr>
          <p:cNvPr id="14348" name="Object 12"/>
          <p:cNvGraphicFramePr>
            <a:graphicFrameLocks noChangeAspect="1"/>
          </p:cNvGraphicFramePr>
          <p:nvPr/>
        </p:nvGraphicFramePr>
        <p:xfrm>
          <a:off x="3429000" y="122238"/>
          <a:ext cx="1703388" cy="1706562"/>
        </p:xfrm>
        <a:graphic>
          <a:graphicData uri="http://schemas.openxmlformats.org/presentationml/2006/ole">
            <p:oleObj spid="_x0000_s74757" name="CorelDRAW" r:id="rId6" imgW="4695840" imgH="4703760" progId="">
              <p:embed/>
            </p:oleObj>
          </a:graphicData>
        </a:graphic>
      </p:graphicFrame>
      <p:graphicFrame>
        <p:nvGraphicFramePr>
          <p:cNvPr id="14351" name="Object 15"/>
          <p:cNvGraphicFramePr>
            <a:graphicFrameLocks noChangeAspect="1"/>
          </p:cNvGraphicFramePr>
          <p:nvPr/>
        </p:nvGraphicFramePr>
        <p:xfrm>
          <a:off x="3352800" y="76200"/>
          <a:ext cx="2328863" cy="782638"/>
        </p:xfrm>
        <a:graphic>
          <a:graphicData uri="http://schemas.openxmlformats.org/presentationml/2006/ole">
            <p:oleObj spid="_x0000_s74758" name="CorelDRAW" r:id="rId7" imgW="6130440" imgH="2059200" progId="">
              <p:embed/>
            </p:oleObj>
          </a:graphicData>
        </a:graphic>
      </p:graphicFrame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3733800" y="533400"/>
          <a:ext cx="1879600" cy="1876425"/>
        </p:xfrm>
        <a:graphic>
          <a:graphicData uri="http://schemas.openxmlformats.org/presentationml/2006/ole">
            <p:oleObj spid="_x0000_s74759" name="CorelDRAW" r:id="rId8" imgW="4703760" imgH="4695840" progId="">
              <p:embed/>
            </p:oleObj>
          </a:graphicData>
        </a:graphic>
      </p:graphicFrame>
      <p:graphicFrame>
        <p:nvGraphicFramePr>
          <p:cNvPr id="14353" name="Object 17"/>
          <p:cNvGraphicFramePr>
            <a:graphicFrameLocks noChangeAspect="1"/>
          </p:cNvGraphicFramePr>
          <p:nvPr/>
        </p:nvGraphicFramePr>
        <p:xfrm>
          <a:off x="4038600" y="1371600"/>
          <a:ext cx="860425" cy="2559050"/>
        </p:xfrm>
        <a:graphic>
          <a:graphicData uri="http://schemas.openxmlformats.org/presentationml/2006/ole">
            <p:oleObj spid="_x0000_s74760" name="CorelDRAW" r:id="rId9" imgW="2059200" imgH="6130440" progId="">
              <p:embed/>
            </p:oleObj>
          </a:graphicData>
        </a:graphic>
      </p:graphicFrame>
      <p:graphicFrame>
        <p:nvGraphicFramePr>
          <p:cNvPr id="14354" name="Object 18"/>
          <p:cNvGraphicFramePr>
            <a:graphicFrameLocks noChangeAspect="1"/>
          </p:cNvGraphicFramePr>
          <p:nvPr/>
        </p:nvGraphicFramePr>
        <p:xfrm>
          <a:off x="3886200" y="3460750"/>
          <a:ext cx="911225" cy="2711450"/>
        </p:xfrm>
        <a:graphic>
          <a:graphicData uri="http://schemas.openxmlformats.org/presentationml/2006/ole">
            <p:oleObj spid="_x0000_s74761" name="CorelDRAW" r:id="rId10" imgW="2059200" imgH="6130440" progId="">
              <p:embed/>
            </p:oleObj>
          </a:graphicData>
        </a:graphic>
      </p:graphicFrame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3962400" y="3352800"/>
          <a:ext cx="860425" cy="2559050"/>
        </p:xfrm>
        <a:graphic>
          <a:graphicData uri="http://schemas.openxmlformats.org/presentationml/2006/ole">
            <p:oleObj spid="_x0000_s74762" name="CorelDRAW" r:id="rId11" imgW="2059200" imgH="6130440" progId="">
              <p:embed/>
            </p:oleObj>
          </a:graphicData>
        </a:graphic>
      </p:graphicFrame>
      <p:graphicFrame>
        <p:nvGraphicFramePr>
          <p:cNvPr id="14357" name="Object 21"/>
          <p:cNvGraphicFramePr>
            <a:graphicFrameLocks noChangeAspect="1"/>
          </p:cNvGraphicFramePr>
          <p:nvPr/>
        </p:nvGraphicFramePr>
        <p:xfrm>
          <a:off x="3962400" y="3384550"/>
          <a:ext cx="860425" cy="2559050"/>
        </p:xfrm>
        <a:graphic>
          <a:graphicData uri="http://schemas.openxmlformats.org/presentationml/2006/ole">
            <p:oleObj spid="_x0000_s74763" name="CorelDRAW" r:id="rId12" imgW="2059200" imgH="6130440" progId="">
              <p:embed/>
            </p:oleObj>
          </a:graphicData>
        </a:graphic>
      </p:graphicFrame>
      <p:sp>
        <p:nvSpPr>
          <p:cNvPr id="3084" name="Rectangle 22"/>
          <p:cNvSpPr>
            <a:spLocks noChangeArrowheads="1"/>
          </p:cNvSpPr>
          <p:nvPr/>
        </p:nvSpPr>
        <p:spPr bwMode="auto">
          <a:xfrm>
            <a:off x="3276600" y="2438400"/>
            <a:ext cx="304800" cy="411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5" name="Rectangle 23"/>
          <p:cNvSpPr>
            <a:spLocks noChangeArrowheads="1"/>
          </p:cNvSpPr>
          <p:nvPr/>
        </p:nvSpPr>
        <p:spPr bwMode="auto">
          <a:xfrm>
            <a:off x="2514600" y="2438400"/>
            <a:ext cx="762000" cy="4114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6" name="Rectangle 24"/>
          <p:cNvSpPr>
            <a:spLocks noChangeArrowheads="1"/>
          </p:cNvSpPr>
          <p:nvPr/>
        </p:nvSpPr>
        <p:spPr bwMode="auto">
          <a:xfrm>
            <a:off x="2362200" y="2438400"/>
            <a:ext cx="152400" cy="419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7" name="Rectangle 25"/>
          <p:cNvSpPr>
            <a:spLocks noChangeArrowheads="1"/>
          </p:cNvSpPr>
          <p:nvPr/>
        </p:nvSpPr>
        <p:spPr bwMode="auto">
          <a:xfrm>
            <a:off x="5105400" y="2438400"/>
            <a:ext cx="304800" cy="411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8" name="Rectangle 26"/>
          <p:cNvSpPr>
            <a:spLocks noChangeArrowheads="1"/>
          </p:cNvSpPr>
          <p:nvPr/>
        </p:nvSpPr>
        <p:spPr bwMode="auto">
          <a:xfrm>
            <a:off x="5410200" y="2438400"/>
            <a:ext cx="762000" cy="4114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9" name="Rectangle 27"/>
          <p:cNvSpPr>
            <a:spLocks noChangeArrowheads="1"/>
          </p:cNvSpPr>
          <p:nvPr/>
        </p:nvSpPr>
        <p:spPr bwMode="auto">
          <a:xfrm>
            <a:off x="6172200" y="2438400"/>
            <a:ext cx="152400" cy="419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90" name="Rectangle 28"/>
          <p:cNvSpPr>
            <a:spLocks noChangeArrowheads="1"/>
          </p:cNvSpPr>
          <p:nvPr/>
        </p:nvSpPr>
        <p:spPr bwMode="auto">
          <a:xfrm>
            <a:off x="2514600" y="6553200"/>
            <a:ext cx="3657600" cy="76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91" name="Rectangle 29"/>
          <p:cNvSpPr>
            <a:spLocks noChangeArrowheads="1"/>
          </p:cNvSpPr>
          <p:nvPr/>
        </p:nvSpPr>
        <p:spPr bwMode="auto">
          <a:xfrm>
            <a:off x="2362200" y="6629400"/>
            <a:ext cx="39624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92" name="Text Box 30"/>
          <p:cNvSpPr txBox="1">
            <a:spLocks noChangeArrowheads="1"/>
          </p:cNvSpPr>
          <p:nvPr/>
        </p:nvSpPr>
        <p:spPr bwMode="auto">
          <a:xfrm>
            <a:off x="228600" y="520005"/>
            <a:ext cx="3048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Inversion 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 to extract the 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grown crystal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Schematic of Bridgman Growth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Growth schematic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0923" y="1600200"/>
            <a:ext cx="6822154" cy="45259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Furnace schematic and gradient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furnace shcematic 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2438400" cy="4858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urnace schematic 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581400" y="990600"/>
            <a:ext cx="2286000" cy="47443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209800" y="3276600"/>
            <a:ext cx="1219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24200" y="6019800"/>
            <a:ext cx="3359766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00B050"/>
                </a:solidFill>
                <a:latin typeface="Arial Narrow" pitchFamily="34" charset="0"/>
              </a:rPr>
              <a:t>Green: </a:t>
            </a:r>
            <a:r>
              <a:rPr lang="en-IN" sz="2000" dirty="0" smtClean="0">
                <a:latin typeface="Arial Narrow" pitchFamily="34" charset="0"/>
              </a:rPr>
              <a:t>Controlling Thermo-couple</a:t>
            </a:r>
          </a:p>
          <a:p>
            <a:r>
              <a:rPr lang="en-IN" sz="2000" dirty="0" smtClean="0">
                <a:solidFill>
                  <a:srgbClr val="FF0000"/>
                </a:solidFill>
                <a:latin typeface="Arial Narrow" pitchFamily="34" charset="0"/>
              </a:rPr>
              <a:t>Red: </a:t>
            </a:r>
            <a:r>
              <a:rPr lang="en-IN" sz="2000" dirty="0" smtClean="0">
                <a:latin typeface="Arial Narrow" pitchFamily="34" charset="0"/>
              </a:rPr>
              <a:t>Monitoring thermo-couple</a:t>
            </a:r>
            <a:endParaRPr lang="en-US" sz="2000" dirty="0">
              <a:latin typeface="Arial Narrow" pitchFamily="34" charset="0"/>
            </a:endParaRPr>
          </a:p>
        </p:txBody>
      </p:sp>
      <p:pic>
        <p:nvPicPr>
          <p:cNvPr id="13" name="Picture 12" descr="furnace gradient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990600"/>
            <a:ext cx="2871112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Crystal photograph\New Bridgman Furnace\135___04\IMG_2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277473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1371600" y="685800"/>
            <a:ext cx="7467600" cy="2971800"/>
            <a:chOff x="1371600" y="685800"/>
            <a:chExt cx="7467600" cy="2971800"/>
          </a:xfrm>
        </p:grpSpPr>
        <p:pic>
          <p:nvPicPr>
            <p:cNvPr id="2050" name="Picture 2" descr="D:\Crystal photograph\New Bridgman Furnace\135___04\IMG_265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1219200"/>
              <a:ext cx="3938588" cy="2194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oup 19"/>
            <p:cNvGrpSpPr/>
            <p:nvPr/>
          </p:nvGrpSpPr>
          <p:grpSpPr>
            <a:xfrm>
              <a:off x="1371600" y="685800"/>
              <a:ext cx="7467600" cy="2971800"/>
              <a:chOff x="1371600" y="685800"/>
              <a:chExt cx="7467600" cy="29718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810000" y="685800"/>
                <a:ext cx="5029200" cy="29718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1447800" y="685800"/>
                <a:ext cx="4724400" cy="6858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371600" y="2209800"/>
                <a:ext cx="4114800" cy="13716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3810000" y="2057400"/>
            <a:ext cx="5029200" cy="4648200"/>
            <a:chOff x="3810000" y="2057400"/>
            <a:chExt cx="5029200" cy="4648200"/>
          </a:xfrm>
        </p:grpSpPr>
        <p:pic>
          <p:nvPicPr>
            <p:cNvPr id="2051" name="Picture 3" descr="D:\Crystal photograph\New Bridgman Furnace\IMG_264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3400" y="3962400"/>
              <a:ext cx="3844835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20"/>
            <p:cNvGrpSpPr/>
            <p:nvPr/>
          </p:nvGrpSpPr>
          <p:grpSpPr>
            <a:xfrm>
              <a:off x="3810000" y="2057400"/>
              <a:ext cx="5029200" cy="4648200"/>
              <a:chOff x="3810000" y="2057400"/>
              <a:chExt cx="5029200" cy="46482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810000" y="3733800"/>
                <a:ext cx="5029200" cy="29718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6362700" y="2476500"/>
                <a:ext cx="2895600" cy="20574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3543300" y="2400300"/>
                <a:ext cx="2743200" cy="20574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itle 1"/>
          <p:cNvSpPr txBox="1">
            <a:spLocks/>
          </p:cNvSpPr>
          <p:nvPr/>
        </p:nvSpPr>
        <p:spPr>
          <a:xfrm>
            <a:off x="228600" y="152400"/>
            <a:ext cx="8610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Bridgman crystal growth system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8382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Temperature profiles in Bridgman system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8466" name="Object 2"/>
          <p:cNvGraphicFramePr>
            <a:graphicFrameLocks noChangeAspect="1"/>
          </p:cNvGraphicFramePr>
          <p:nvPr/>
        </p:nvGraphicFramePr>
        <p:xfrm>
          <a:off x="1143000" y="1143000"/>
          <a:ext cx="6855073" cy="5257800"/>
        </p:xfrm>
        <a:graphic>
          <a:graphicData uri="http://schemas.openxmlformats.org/presentationml/2006/ole">
            <p:oleObj spid="_x0000_s318466" name="Graph" r:id="rId3" imgW="3876480" imgH="2973600" progId="Origin50.Graph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50292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41400"/>
            <a:ext cx="3276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685800"/>
            <a:ext cx="7467600" cy="5675313"/>
            <a:chOff x="528" y="622"/>
            <a:chExt cx="4704" cy="3575"/>
          </a:xfrm>
        </p:grpSpPr>
        <p:pic>
          <p:nvPicPr>
            <p:cNvPr id="15363" name="Picture 3" descr="DSCN003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622"/>
              <a:ext cx="4704" cy="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8" name="Text Box 2"/>
            <p:cNvSpPr txBox="1">
              <a:spLocks noChangeArrowheads="1"/>
            </p:cNvSpPr>
            <p:nvPr/>
          </p:nvSpPr>
          <p:spPr bwMode="auto">
            <a:xfrm rot="21480000">
              <a:off x="624" y="2515"/>
              <a:ext cx="35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Crystal Technology Section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rystal photograph\New Bridgman Furnace\IMG_26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"/>
            <a:ext cx="28956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Crystal photograph\New Bridgman Furnace\135___04\IMG_2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7650"/>
            <a:ext cx="8509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Alkali halide crystals grown in modified Bridgeman system</a:t>
            </a:r>
            <a:endParaRPr lang="en-US" sz="24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890" name="Picture 2" descr="E:\desktop\NaI1b-1.tif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57200" y="685800"/>
            <a:ext cx="1905000" cy="2333846"/>
          </a:xfrm>
          <a:prstGeom prst="rect">
            <a:avLst/>
          </a:prstGeom>
          <a:noFill/>
        </p:spPr>
      </p:pic>
      <p:pic>
        <p:nvPicPr>
          <p:cNvPr id="4" name="Picture 3" descr="KBr#1.tif"/>
          <p:cNvPicPr>
            <a:picLocks noChangeAspect="1"/>
          </p:cNvPicPr>
          <p:nvPr/>
        </p:nvPicPr>
        <p:blipFill>
          <a:blip r:embed="rId3" cstate="print">
            <a:lum bright="15000"/>
          </a:blip>
          <a:stretch>
            <a:fillRect/>
          </a:stretch>
        </p:blipFill>
        <p:spPr>
          <a:xfrm>
            <a:off x="457200" y="3505200"/>
            <a:ext cx="1981200" cy="2846902"/>
          </a:xfrm>
          <a:prstGeom prst="rect">
            <a:avLst/>
          </a:prstGeom>
        </p:spPr>
      </p:pic>
      <p:pic>
        <p:nvPicPr>
          <p:cNvPr id="5" name="Picture 4" descr="100_3692.JPG"/>
          <p:cNvPicPr>
            <a:picLocks noChangeAspect="1"/>
          </p:cNvPicPr>
          <p:nvPr/>
        </p:nvPicPr>
        <p:blipFill>
          <a:blip r:embed="rId4" cstate="print">
            <a:lum contrast="23000"/>
          </a:blip>
          <a:stretch>
            <a:fillRect/>
          </a:stretch>
        </p:blipFill>
        <p:spPr>
          <a:xfrm>
            <a:off x="3200400" y="895941"/>
            <a:ext cx="5562600" cy="4914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5943600"/>
            <a:ext cx="54864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Discs cut from </a:t>
            </a:r>
            <a:r>
              <a:rPr lang="en-US" sz="3200" dirty="0" err="1" smtClean="0">
                <a:solidFill>
                  <a:srgbClr val="002060"/>
                </a:solidFill>
                <a:latin typeface="Arial Narrow" pitchFamily="34" charset="0"/>
              </a:rPr>
              <a:t>CsI:Tl</a:t>
            </a:r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 single crystals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273225"/>
            <a:ext cx="259080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 Narrow" pitchFamily="34" charset="0"/>
              </a:rPr>
              <a:t>KBr</a:t>
            </a: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</a:rPr>
              <a:t> single  crystal</a:t>
            </a:r>
            <a:endParaRPr lang="en-US" sz="28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2514600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 Narrow" pitchFamily="34" charset="0"/>
              </a:rPr>
              <a:t>NaI:Tl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</a:rPr>
              <a:t> single  crystal</a:t>
            </a:r>
            <a:endParaRPr lang="en-US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CsI</a:t>
            </a:r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Tl</a:t>
            </a:r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Crystal Photograph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CsI#55_3547.jpg"/>
          <p:cNvPicPr>
            <a:picLocks noChangeAspect="1"/>
          </p:cNvPicPr>
          <p:nvPr/>
        </p:nvPicPr>
        <p:blipFill>
          <a:blip r:embed="rId2" cstate="print">
            <a:lum bright="-10000" contrast="19000"/>
          </a:blip>
          <a:stretch>
            <a:fillRect/>
          </a:stretch>
        </p:blipFill>
        <p:spPr>
          <a:xfrm>
            <a:off x="4495800" y="1295400"/>
            <a:ext cx="3352800" cy="34605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86838" y="4953000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Crystal Ingot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4953000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Processed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scintillator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7" descr="CsI%20#57c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531" y="1295400"/>
            <a:ext cx="3255910" cy="35052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Transmission and Luminescence spectra</a:t>
            </a:r>
            <a:endParaRPr lang="en-US" sz="3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fig3 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914400"/>
            <a:ext cx="6209318" cy="4754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" y="5867400"/>
            <a:ext cx="8534400" cy="7694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  <a:latin typeface="Arial Narrow" pitchFamily="34" charset="0"/>
              </a:rPr>
              <a:t>Transmission (a) and fluorescence (b) spectra of 0.2 mole% </a:t>
            </a:r>
            <a:r>
              <a:rPr lang="en-US" sz="2200" dirty="0" err="1" smtClean="0">
                <a:solidFill>
                  <a:srgbClr val="002060"/>
                </a:solidFill>
                <a:latin typeface="Arial Narrow" pitchFamily="34" charset="0"/>
              </a:rPr>
              <a:t>Tl</a:t>
            </a:r>
            <a:r>
              <a:rPr lang="en-US" sz="2200" dirty="0" smtClean="0">
                <a:solidFill>
                  <a:srgbClr val="002060"/>
                </a:solidFill>
                <a:latin typeface="Arial Narrow" pitchFamily="34" charset="0"/>
              </a:rPr>
              <a:t> doped </a:t>
            </a:r>
            <a:r>
              <a:rPr lang="en-US" sz="2200" dirty="0" err="1" smtClean="0">
                <a:solidFill>
                  <a:srgbClr val="002060"/>
                </a:solidFill>
                <a:latin typeface="Arial Narrow" pitchFamily="34" charset="0"/>
              </a:rPr>
              <a:t>CsI</a:t>
            </a:r>
            <a:r>
              <a:rPr lang="en-US" sz="2200" dirty="0" smtClean="0">
                <a:solidFill>
                  <a:srgbClr val="002060"/>
                </a:solidFill>
                <a:latin typeface="Arial Narrow" pitchFamily="34" charset="0"/>
              </a:rPr>
              <a:t> single crystal. (sample thickness for transmission spectrum was 20 mm).</a:t>
            </a:r>
            <a:endParaRPr lang="en-US" sz="2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PL: decay profile of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CsI:Tl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crystal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95400" y="797743"/>
          <a:ext cx="6096000" cy="4666318"/>
        </p:xfrm>
        <a:graphic>
          <a:graphicData uri="http://schemas.openxmlformats.org/presentationml/2006/ole">
            <p:oleObj spid="_x0000_s367618" name="Graph" r:id="rId3" imgW="3899520" imgH="2985120" progId="Origin50.Graph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55626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Photo-luminescence life-time decay profile in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CsI:Tl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Detector Fabrication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18288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Using a PMT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50 mm in diameter and 40 mm long crystal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wrapped with 10 layers of Teflon tape leaving one face open</a:t>
            </a:r>
          </a:p>
          <a:p>
            <a:pPr>
              <a:buFontTx/>
              <a:buChar char="-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Coupled with a PMT using silica optical grease</a:t>
            </a:r>
          </a:p>
          <a:p>
            <a:pPr>
              <a:buFontTx/>
              <a:buChar char="-"/>
            </a:pPr>
            <a:endParaRPr lang="en-US" sz="26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FontTx/>
              <a:buChar char="-"/>
            </a:pPr>
            <a:endParaRPr lang="en-IN" sz="28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None/>
            </a:pPr>
            <a:endParaRPr lang="en-US" sz="2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6" name="Picture 5" descr="PMT detector schematic-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657600"/>
            <a:ext cx="60198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PMT+crys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751065"/>
            <a:ext cx="2877713" cy="4106935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rot="10800000" flipV="1">
            <a:off x="2819400" y="5486400"/>
            <a:ext cx="1752600" cy="5334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71206" y="5257800"/>
            <a:ext cx="794" cy="229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Photon-yield uniformity in </a:t>
            </a:r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CsI:Tl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Yield uniformity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4038600" cy="3234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urnace radial temperature profi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00200"/>
            <a:ext cx="4405900" cy="3220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" y="5257800"/>
            <a:ext cx="8314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 relation between furnace radial gradient and yield uniformity </a:t>
            </a:r>
          </a:p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has been established.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44394" y="2818606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5715794" y="2590006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7581900" y="24765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Autofit/>
          </a:bodyPr>
          <a:lstStyle/>
          <a:p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CsI</a:t>
            </a:r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Tl</a:t>
            </a:r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detector response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gamma spectra and calibration curv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7239000" cy="5260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16849" y="6248400"/>
            <a:ext cx="5615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Detector size : 50 mm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dia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x 40 mm length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6106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762375"/>
            <a:r>
              <a:rPr lang="en-US" sz="32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CsI:Tl</a:t>
            </a:r>
            <a:r>
              <a:rPr lang="en-US" sz="32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crystals for </a:t>
            </a:r>
            <a:r>
              <a:rPr lang="en-US" sz="32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X-ray Baggage Scanning</a:t>
            </a:r>
            <a:endParaRPr lang="en-US" sz="32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699" name="Picture 22" descr="PD-CsI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288445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CsI pixel on photodiode array-cross sectional view-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363013" y="2827989"/>
            <a:ext cx="2286000" cy="425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xels-2006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H="1">
            <a:off x="5638740" y="2819459"/>
            <a:ext cx="2286000" cy="4114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Pixels-200612-1 00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066800"/>
            <a:ext cx="4131802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7391400" y="5715000"/>
            <a:ext cx="1066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257800" y="5715000"/>
            <a:ext cx="11430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0" y="5486400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41 mm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en-IN" sz="4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 of Talk</a:t>
            </a:r>
            <a:endParaRPr lang="en-US" sz="4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8768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Introduction to ionising radiation </a:t>
            </a:r>
          </a:p>
          <a:p>
            <a:r>
              <a:rPr lang="en-IN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Single crystals as materials to detect ionising radiation and measure radiation doses</a:t>
            </a:r>
          </a:p>
          <a:p>
            <a:r>
              <a:rPr lang="en-IN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Development of crystal growth equipment</a:t>
            </a:r>
          </a:p>
          <a:p>
            <a:r>
              <a:rPr lang="en-IN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Techniques to grow single crystals</a:t>
            </a:r>
          </a:p>
          <a:p>
            <a:r>
              <a:rPr lang="en-IN" sz="36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Scintillator</a:t>
            </a:r>
            <a:r>
              <a:rPr lang="en-IN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detector</a:t>
            </a:r>
          </a:p>
          <a:p>
            <a:r>
              <a:rPr lang="en-IN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Optically Transparent Ceramics as dosimeters </a:t>
            </a:r>
          </a:p>
          <a:p>
            <a:pPr>
              <a:buNone/>
            </a:pPr>
            <a:endParaRPr lang="en-IN" sz="36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1">
              <a:buNone/>
            </a:pPr>
            <a:endParaRPr lang="en-IN" sz="3200" baseline="-250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52400"/>
            <a:ext cx="7198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Testing of the imaging element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69342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94826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Dosimeters</a:t>
            </a:r>
          </a:p>
          <a:p>
            <a:endParaRPr lang="en-IN" sz="4000" dirty="0" smtClean="0">
              <a:latin typeface="Arial" pitchFamily="34" charset="0"/>
              <a:cs typeface="Arial" pitchFamily="34" charset="0"/>
            </a:endParaRPr>
          </a:p>
          <a:p>
            <a:endParaRPr lang="en-IN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en-IN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Devices that record and store the radiation exposure information</a:t>
            </a:r>
          </a:p>
          <a:p>
            <a:endParaRPr lang="en-IN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N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information can be retrieved either in-situ (instantaneously) or ex-situ (history)   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4562"/>
          </a:xfrm>
        </p:spPr>
        <p:txBody>
          <a:bodyPr>
            <a:noAutofit/>
          </a:bodyPr>
          <a:lstStyle/>
          <a:p>
            <a:pPr algn="just"/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Desirable properties of materials for radiation dose measurements </a:t>
            </a:r>
            <a:endParaRPr lang="en-US" sz="3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8006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57250" lvl="1" indent="-45720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High accuracy and precision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Linearity over a broad range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Dose-rate independence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No energy dependence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Readout convenience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Convenience of use </a:t>
            </a:r>
            <a:endParaRPr lang="en-US" sz="3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>
            <a:hlinkClick r:id="" action="ppaction://hlinkshowjump?jump=nextslide"/>
          </p:cNvPr>
          <p:cNvSpPr/>
          <p:nvPr/>
        </p:nvSpPr>
        <p:spPr>
          <a:xfrm>
            <a:off x="2057400" y="2895600"/>
            <a:ext cx="3657600" cy="99060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hlinkClick r:id="" action="ppaction://hlinkshowjump?jump=nextslide"/>
          </p:cNvPr>
          <p:cNvSpPr/>
          <p:nvPr/>
        </p:nvSpPr>
        <p:spPr>
          <a:xfrm>
            <a:off x="2045825" y="2895600"/>
            <a:ext cx="3657600" cy="990600"/>
          </a:xfrm>
          <a:prstGeom prst="cub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M9000410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4038600"/>
            <a:ext cx="1039761" cy="2057400"/>
          </a:xfrm>
          <a:prstGeom prst="rect">
            <a:avLst/>
          </a:prstGeom>
        </p:spPr>
      </p:pic>
      <p:pic>
        <p:nvPicPr>
          <p:cNvPr id="13" name="Picture 12" descr="Torch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955737" flipV="1">
            <a:off x="3192193" y="1332538"/>
            <a:ext cx="1248073" cy="1171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3352800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latin typeface="Arial" pitchFamily="34" charset="0"/>
                <a:cs typeface="Arial" pitchFamily="34" charset="0"/>
              </a:rPr>
              <a:t>Li</a:t>
            </a:r>
            <a:r>
              <a:rPr lang="en-IN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IN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IN" baseline="-25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 Crystal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err="1" smtClean="0">
                <a:solidFill>
                  <a:srgbClr val="C00000"/>
                </a:solidFill>
                <a:latin typeface="Arial Narrow" pitchFamily="34" charset="0"/>
              </a:rPr>
              <a:t>Tl</a:t>
            </a:r>
            <a:r>
              <a:rPr lang="en-US" sz="4800" dirty="0" smtClean="0">
                <a:solidFill>
                  <a:srgbClr val="C00000"/>
                </a:solidFill>
                <a:latin typeface="Arial Narrow" pitchFamily="34" charset="0"/>
              </a:rPr>
              <a:t> and OSL Processes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Irradiation by gamma rays / Charge particles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O N D U C T I O N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5626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A L A N C E 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65163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018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86200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02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26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908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24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340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294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954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38800" y="3352800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DOSIMETRIC TRAPS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45074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LUMINESCENCE CENTERS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>
            <a:off x="11430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18288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>
            <a:off x="25146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32004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38862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45720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>
            <a:off x="52578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>
            <a:off x="59436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>
            <a:off x="66294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>
            <a:off x="73152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>
            <a:off x="8001000" y="2057400"/>
            <a:ext cx="304800" cy="3581400"/>
          </a:xfrm>
          <a:prstGeom prst="arc">
            <a:avLst>
              <a:gd name="adj1" fmla="val 16200000"/>
              <a:gd name="adj2" fmla="val 5398235"/>
            </a:avLst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Irradiation by gamma rays / Charge particles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O N D U C T I O N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5626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A L A N C E 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908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24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340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294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95400" y="5029200"/>
            <a:ext cx="990600" cy="228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38800" y="3352800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DOSIMETRIC TRAPS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45074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LUMINESCENCE CENTERS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65163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3018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886200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502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026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8194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718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48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048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2192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716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4478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4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2954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447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196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720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6482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43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648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019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1722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248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943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096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248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543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6962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772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467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620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772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772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924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01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6962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848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010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3246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867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553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715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400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5532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7244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8768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114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267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95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590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32004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2766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667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124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276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6002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752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143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38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9906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14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Slide Number Placeholder 9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609600" y="2209800"/>
            <a:ext cx="7848600" cy="3352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O N D U C T I O N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5626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A L A N C E 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65163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018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86200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02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26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38800" y="3352800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DOSIMETRIC TRAPS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45074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LUMINESCENCE CENTERS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194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9718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48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743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8956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048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2192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716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4478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4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2954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447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196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720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6482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343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019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1722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48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943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096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248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543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6962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772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467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620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772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772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924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001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6962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848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0010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3246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867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553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715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400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5532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1910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7244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8768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114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267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95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590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2004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2766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667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24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3276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6002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752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143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38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906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14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Thermo-luminescence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5-Point Star 94"/>
          <p:cNvSpPr/>
          <p:nvPr/>
        </p:nvSpPr>
        <p:spPr>
          <a:xfrm>
            <a:off x="9144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5-Point Star 95"/>
          <p:cNvSpPr/>
          <p:nvPr/>
        </p:nvSpPr>
        <p:spPr>
          <a:xfrm>
            <a:off x="25146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5-Point Star 96"/>
          <p:cNvSpPr/>
          <p:nvPr/>
        </p:nvSpPr>
        <p:spPr>
          <a:xfrm>
            <a:off x="41148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5-Point Star 97"/>
          <p:cNvSpPr/>
          <p:nvPr/>
        </p:nvSpPr>
        <p:spPr>
          <a:xfrm>
            <a:off x="57150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/>
          <p:nvPr/>
        </p:nvSpPr>
        <p:spPr>
          <a:xfrm>
            <a:off x="71628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6002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O N D U C T I O N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562600"/>
            <a:ext cx="7848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A L A N C E      B A N 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65163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018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86200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02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26276" y="2743200"/>
            <a:ext cx="1355724" cy="533400"/>
          </a:xfrm>
          <a:custGeom>
            <a:avLst/>
            <a:gdLst>
              <a:gd name="connsiteX0" fmla="*/ 96837 w 1355724"/>
              <a:gd name="connsiteY0" fmla="*/ 174625 h 1231900"/>
              <a:gd name="connsiteX1" fmla="*/ 1258887 w 1355724"/>
              <a:gd name="connsiteY1" fmla="*/ 184150 h 1231900"/>
              <a:gd name="connsiteX2" fmla="*/ 677862 w 1355724"/>
              <a:gd name="connsiteY2" fmla="*/ 1231900 h 1231900"/>
              <a:gd name="connsiteX3" fmla="*/ 96837 w 1355724"/>
              <a:gd name="connsiteY3" fmla="*/ 174625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24" h="1231900">
                <a:moveTo>
                  <a:pt x="96837" y="174625"/>
                </a:moveTo>
                <a:cubicBezTo>
                  <a:pt x="193675" y="0"/>
                  <a:pt x="1162050" y="7938"/>
                  <a:pt x="1258887" y="184150"/>
                </a:cubicBezTo>
                <a:cubicBezTo>
                  <a:pt x="1355724" y="360362"/>
                  <a:pt x="874712" y="1231900"/>
                  <a:pt x="677862" y="1231900"/>
                </a:cubicBezTo>
                <a:cubicBezTo>
                  <a:pt x="481012" y="1231900"/>
                  <a:pt x="0" y="349250"/>
                  <a:pt x="96837" y="17462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28425" y="3429000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DOSIMETRIC TRAPS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45074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LUMINESCENCE CENTERS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194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9718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48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743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8956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048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2192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716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4478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4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2954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447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196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720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6482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343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019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1722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48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943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096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248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543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6962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772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467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620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7724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772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9248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0010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6962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848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0010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3246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8674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553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715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400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553200" y="2743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1910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724400" y="31242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8768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114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267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95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5908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200400" y="30480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2766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667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242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3276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6002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7526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143000" y="29718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382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90600" y="28956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143000" y="2819400"/>
            <a:ext cx="76200" cy="76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Optically Stimulated Luminescence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5-Point Star 94"/>
          <p:cNvSpPr/>
          <p:nvPr/>
        </p:nvSpPr>
        <p:spPr>
          <a:xfrm>
            <a:off x="9144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5-Point Star 95"/>
          <p:cNvSpPr/>
          <p:nvPr/>
        </p:nvSpPr>
        <p:spPr>
          <a:xfrm>
            <a:off x="25146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5-Point Star 96"/>
          <p:cNvSpPr/>
          <p:nvPr/>
        </p:nvSpPr>
        <p:spPr>
          <a:xfrm>
            <a:off x="41148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5-Point Star 97"/>
          <p:cNvSpPr/>
          <p:nvPr/>
        </p:nvSpPr>
        <p:spPr>
          <a:xfrm>
            <a:off x="57150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/>
          <p:nvPr/>
        </p:nvSpPr>
        <p:spPr>
          <a:xfrm>
            <a:off x="7162800" y="4876800"/>
            <a:ext cx="1143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/>
          <p:cNvSpPr/>
          <p:nvPr/>
        </p:nvSpPr>
        <p:spPr>
          <a:xfrm>
            <a:off x="304800" y="234315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1141942" y="236325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1981200" y="23622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2818342" y="23823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3657600" y="23622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/>
          <p:cNvSpPr/>
          <p:nvPr/>
        </p:nvSpPr>
        <p:spPr>
          <a:xfrm>
            <a:off x="4494742" y="23823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5334000" y="238125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3"/>
          <p:cNvSpPr/>
          <p:nvPr/>
        </p:nvSpPr>
        <p:spPr>
          <a:xfrm>
            <a:off x="6171142" y="240135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>
            <a:off x="7051675" y="23622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7888817" y="23823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304800" y="299085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1141942" y="301095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1981200" y="30099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2818342" y="30300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/>
          <p:cNvSpPr/>
          <p:nvPr/>
        </p:nvSpPr>
        <p:spPr>
          <a:xfrm>
            <a:off x="3657600" y="30099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4494742" y="30300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5334000" y="302895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>
            <a:off x="6171142" y="304905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/>
          <p:cNvSpPr/>
          <p:nvPr/>
        </p:nvSpPr>
        <p:spPr>
          <a:xfrm>
            <a:off x="7051675" y="30099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5"/>
          <p:cNvSpPr/>
          <p:nvPr/>
        </p:nvSpPr>
        <p:spPr>
          <a:xfrm>
            <a:off x="7888817" y="30300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>
            <a:off x="304800" y="367665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1141942" y="369675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1981200" y="36957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2818342" y="37158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3657600" y="36957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1"/>
          <p:cNvSpPr/>
          <p:nvPr/>
        </p:nvSpPr>
        <p:spPr>
          <a:xfrm>
            <a:off x="4494742" y="37158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5334000" y="371475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>
            <a:off x="6171142" y="373485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7051675" y="3695700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7888817" y="3715808"/>
            <a:ext cx="874183" cy="456142"/>
          </a:xfrm>
          <a:custGeom>
            <a:avLst/>
            <a:gdLst>
              <a:gd name="connsiteX0" fmla="*/ 0 w 874183"/>
              <a:gd name="connsiteY0" fmla="*/ 276225 h 456142"/>
              <a:gd name="connsiteX1" fmla="*/ 82550 w 874183"/>
              <a:gd name="connsiteY1" fmla="*/ 82550 h 456142"/>
              <a:gd name="connsiteX2" fmla="*/ 190500 w 874183"/>
              <a:gd name="connsiteY2" fmla="*/ 15875 h 456142"/>
              <a:gd name="connsiteX3" fmla="*/ 273050 w 874183"/>
              <a:gd name="connsiteY3" fmla="*/ 6350 h 456142"/>
              <a:gd name="connsiteX4" fmla="*/ 349250 w 874183"/>
              <a:gd name="connsiteY4" fmla="*/ 53975 h 456142"/>
              <a:gd name="connsiteX5" fmla="*/ 393700 w 874183"/>
              <a:gd name="connsiteY5" fmla="*/ 127000 h 456142"/>
              <a:gd name="connsiteX6" fmla="*/ 425450 w 874183"/>
              <a:gd name="connsiteY6" fmla="*/ 212725 h 456142"/>
              <a:gd name="connsiteX7" fmla="*/ 447675 w 874183"/>
              <a:gd name="connsiteY7" fmla="*/ 279400 h 456142"/>
              <a:gd name="connsiteX8" fmla="*/ 501650 w 874183"/>
              <a:gd name="connsiteY8" fmla="*/ 381000 h 456142"/>
              <a:gd name="connsiteX9" fmla="*/ 600075 w 874183"/>
              <a:gd name="connsiteY9" fmla="*/ 447675 h 456142"/>
              <a:gd name="connsiteX10" fmla="*/ 714375 w 874183"/>
              <a:gd name="connsiteY10" fmla="*/ 431800 h 456142"/>
              <a:gd name="connsiteX11" fmla="*/ 800100 w 874183"/>
              <a:gd name="connsiteY11" fmla="*/ 330200 h 456142"/>
              <a:gd name="connsiteX12" fmla="*/ 863600 w 874183"/>
              <a:gd name="connsiteY12" fmla="*/ 219075 h 456142"/>
              <a:gd name="connsiteX13" fmla="*/ 863600 w 874183"/>
              <a:gd name="connsiteY13" fmla="*/ 215900 h 4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4183" h="456142">
                <a:moveTo>
                  <a:pt x="0" y="276225"/>
                </a:moveTo>
                <a:cubicBezTo>
                  <a:pt x="25400" y="201083"/>
                  <a:pt x="50800" y="125942"/>
                  <a:pt x="82550" y="82550"/>
                </a:cubicBezTo>
                <a:cubicBezTo>
                  <a:pt x="114300" y="39158"/>
                  <a:pt x="158750" y="28575"/>
                  <a:pt x="190500" y="15875"/>
                </a:cubicBezTo>
                <a:cubicBezTo>
                  <a:pt x="222250" y="3175"/>
                  <a:pt x="246592" y="0"/>
                  <a:pt x="273050" y="6350"/>
                </a:cubicBezTo>
                <a:cubicBezTo>
                  <a:pt x="299508" y="12700"/>
                  <a:pt x="329142" y="33867"/>
                  <a:pt x="349250" y="53975"/>
                </a:cubicBezTo>
                <a:cubicBezTo>
                  <a:pt x="369358" y="74083"/>
                  <a:pt x="381000" y="100542"/>
                  <a:pt x="393700" y="127000"/>
                </a:cubicBezTo>
                <a:cubicBezTo>
                  <a:pt x="406400" y="153458"/>
                  <a:pt x="416454" y="187325"/>
                  <a:pt x="425450" y="212725"/>
                </a:cubicBezTo>
                <a:cubicBezTo>
                  <a:pt x="434446" y="238125"/>
                  <a:pt x="434975" y="251354"/>
                  <a:pt x="447675" y="279400"/>
                </a:cubicBezTo>
                <a:cubicBezTo>
                  <a:pt x="460375" y="307446"/>
                  <a:pt x="476250" y="352954"/>
                  <a:pt x="501650" y="381000"/>
                </a:cubicBezTo>
                <a:cubicBezTo>
                  <a:pt x="527050" y="409046"/>
                  <a:pt x="564621" y="439208"/>
                  <a:pt x="600075" y="447675"/>
                </a:cubicBezTo>
                <a:cubicBezTo>
                  <a:pt x="635529" y="456142"/>
                  <a:pt x="681038" y="451379"/>
                  <a:pt x="714375" y="431800"/>
                </a:cubicBezTo>
                <a:cubicBezTo>
                  <a:pt x="747713" y="412221"/>
                  <a:pt x="775229" y="365654"/>
                  <a:pt x="800100" y="330200"/>
                </a:cubicBezTo>
                <a:cubicBezTo>
                  <a:pt x="824971" y="294746"/>
                  <a:pt x="853017" y="238125"/>
                  <a:pt x="863600" y="219075"/>
                </a:cubicBezTo>
                <a:cubicBezTo>
                  <a:pt x="874183" y="200025"/>
                  <a:pt x="868891" y="207962"/>
                  <a:pt x="863600" y="2159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Slide Number Placeholder 1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472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IN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IN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Since no single material can have all the desirable properties for the radiation </a:t>
            </a:r>
            <a:r>
              <a:rPr lang="en-IN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dosimetry</a:t>
            </a:r>
            <a:r>
              <a:rPr lang="en-IN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different materials are needed based on specific requirements.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>
            <a:normAutofit/>
          </a:bodyPr>
          <a:lstStyle/>
          <a:p>
            <a:pPr algn="l"/>
            <a:r>
              <a:rPr lang="en-IN" sz="3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 crystals of Li</a:t>
            </a:r>
            <a:r>
              <a:rPr lang="en-IN" sz="38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IN" sz="3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IN" sz="38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IN" sz="3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IN" sz="38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 </a:t>
            </a:r>
            <a:r>
              <a:rPr lang="en-IN" sz="3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dosimeters</a:t>
            </a:r>
            <a:endParaRPr lang="en-US" sz="3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An efficient phosphor for </a:t>
            </a:r>
            <a:r>
              <a:rPr lang="en-IN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dosimetric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applications</a:t>
            </a:r>
            <a:endParaRPr lang="en-IN" sz="24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IN" sz="20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just"/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Tissue equivalent </a:t>
            </a:r>
            <a:r>
              <a:rPr lang="en-IN" dirty="0" err="1" smtClean="0">
                <a:latin typeface="Arial Narrow" pitchFamily="34" charset="0"/>
                <a:cs typeface="Times New Roman" pitchFamily="18" charset="0"/>
              </a:rPr>
              <a:t>Z</a:t>
            </a:r>
            <a:r>
              <a:rPr lang="en-IN" baseline="-25000" dirty="0" err="1" smtClean="0">
                <a:latin typeface="Arial Narrow" pitchFamily="34" charset="0"/>
                <a:cs typeface="Times New Roman" pitchFamily="18" charset="0"/>
              </a:rPr>
              <a:t>eff</a:t>
            </a:r>
            <a:r>
              <a:rPr lang="en-IN" baseline="-25000" dirty="0" smtClean="0"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(7.3)</a:t>
            </a:r>
          </a:p>
          <a:p>
            <a:pPr algn="just"/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Chemical / mechanical stability</a:t>
            </a:r>
          </a:p>
          <a:p>
            <a:pPr algn="just"/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A single glow peak near 160</a:t>
            </a:r>
            <a:r>
              <a:rPr lang="en-IN" dirty="0" smtClean="0">
                <a:latin typeface="Arial Narrow" pitchFamily="34" charset="0"/>
                <a:cs typeface="Times New Roman" pitchFamily="18" charset="0"/>
                <a:sym typeface="Symbol"/>
              </a:rPr>
              <a:t></a:t>
            </a:r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C; suitable for </a:t>
            </a:r>
            <a:r>
              <a:rPr lang="en-IN" dirty="0" err="1" smtClean="0">
                <a:latin typeface="Arial Narrow" pitchFamily="34" charset="0"/>
                <a:cs typeface="Times New Roman" pitchFamily="18" charset="0"/>
              </a:rPr>
              <a:t>dosimetry</a:t>
            </a:r>
            <a:endParaRPr lang="en-IN" dirty="0" smtClean="0">
              <a:latin typeface="Arial Narrow" pitchFamily="34" charset="0"/>
              <a:cs typeface="Times New Roman" pitchFamily="18" charset="0"/>
            </a:endParaRPr>
          </a:p>
          <a:p>
            <a:pPr algn="just"/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Emission profile </a:t>
            </a:r>
            <a:r>
              <a:rPr lang="en-IN" sz="2800" dirty="0" smtClean="0">
                <a:latin typeface="Arial Narrow" pitchFamily="34" charset="0"/>
                <a:cs typeface="Times New Roman" pitchFamily="18" charset="0"/>
              </a:rPr>
              <a:t>(265 nm for a selected activator in LTB)</a:t>
            </a:r>
            <a:endParaRPr lang="en-IN" dirty="0" smtClean="0">
              <a:latin typeface="Arial Narrow" pitchFamily="34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  Large neutron reaction cross-sections of Li</a:t>
            </a:r>
            <a:r>
              <a:rPr lang="en-IN" baseline="30000" dirty="0" smtClean="0">
                <a:latin typeface="Arial Narrow" pitchFamily="34" charset="0"/>
                <a:cs typeface="Times New Roman" pitchFamily="18" charset="0"/>
              </a:rPr>
              <a:t>6</a:t>
            </a:r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 and B</a:t>
            </a:r>
            <a:r>
              <a:rPr lang="en-IN" baseline="30000" dirty="0" smtClean="0">
                <a:latin typeface="Arial Narrow" pitchFamily="34" charset="0"/>
                <a:cs typeface="Times New Roman" pitchFamily="18" charset="0"/>
              </a:rPr>
              <a:t>10 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  Suitable for neutron </a:t>
            </a:r>
            <a:r>
              <a:rPr lang="en-IN" dirty="0" err="1" smtClean="0">
                <a:latin typeface="Arial Narrow" pitchFamily="34" charset="0"/>
                <a:cs typeface="Times New Roman" pitchFamily="18" charset="0"/>
              </a:rPr>
              <a:t>dosimetry</a:t>
            </a:r>
            <a:r>
              <a:rPr lang="en-IN" dirty="0" smtClean="0">
                <a:latin typeface="Arial Narrow" pitchFamily="34" charset="0"/>
                <a:cs typeface="Times New Roman" pitchFamily="18" charset="0"/>
              </a:rPr>
              <a:t> </a:t>
            </a:r>
            <a:endParaRPr lang="en-US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IN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IN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US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IN" baseline="-25000" dirty="0" smtClean="0"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Spe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650" y="1066800"/>
            <a:ext cx="805895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48400" y="1905000"/>
            <a:ext cx="2286000" cy="396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964171" y="274638"/>
            <a:ext cx="512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Czochralski</a:t>
            </a:r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Technique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89441" name="Object 5"/>
          <p:cNvGraphicFramePr>
            <a:graphicFrameLocks noChangeAspect="1"/>
          </p:cNvGraphicFramePr>
          <p:nvPr/>
        </p:nvGraphicFramePr>
        <p:xfrm>
          <a:off x="2944812" y="1096282"/>
          <a:ext cx="4294188" cy="5029881"/>
        </p:xfrm>
        <a:graphic>
          <a:graphicData uri="http://schemas.openxmlformats.org/presentationml/2006/ole">
            <p:oleObj spid="_x0000_s189441" name="CorelDRAW" r:id="rId3" imgW="4707000" imgH="5514480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45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N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Czochralski crystal pullers in TPD, BARC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5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Growth of pure &amp; doped LTB crystals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type="subTitle" idx="1"/>
          </p:nvPr>
        </p:nvSpPr>
        <p:spPr>
          <a:xfrm>
            <a:off x="76200" y="838200"/>
            <a:ext cx="4953000" cy="5943600"/>
          </a:xfrm>
        </p:spPr>
        <p:txBody>
          <a:bodyPr>
            <a:noAutofit/>
          </a:bodyPr>
          <a:lstStyle/>
          <a:p>
            <a:pPr algn="just"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Technique: </a:t>
            </a:r>
            <a:r>
              <a:rPr lang="en-US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Czochralski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crystal pulling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</a:t>
            </a:r>
          </a:p>
          <a:p>
            <a:pPr algn="just"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Starting charge: Li</a:t>
            </a:r>
            <a:r>
              <a:rPr lang="en-US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B</a:t>
            </a:r>
            <a:r>
              <a:rPr lang="en-US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phase   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(Purity: 99.998%)</a:t>
            </a:r>
          </a:p>
          <a:p>
            <a:pPr algn="just"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Optimized growth parameters:</a:t>
            </a:r>
          </a:p>
          <a:p>
            <a:pPr lvl="1" algn="just">
              <a:buFont typeface="Wingdings" pitchFamily="2" charset="2"/>
              <a:buChar char="q"/>
            </a:pPr>
            <a:r>
              <a:rPr lang="en-IN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Undoped crystals</a:t>
            </a:r>
            <a:endParaRPr lang="en-US" sz="20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2" algn="just"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Pull rate: 0.5 mm/h</a:t>
            </a:r>
          </a:p>
          <a:p>
            <a:pPr lvl="2"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Rotation rate: 7-10 rpm</a:t>
            </a:r>
          </a:p>
          <a:p>
            <a:pPr lvl="2"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Post growth cooling: 20-30°C/h</a:t>
            </a:r>
          </a:p>
          <a:p>
            <a:pPr lvl="1" algn="just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Doped crystal</a:t>
            </a:r>
          </a:p>
          <a:p>
            <a:pPr lvl="2"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Stoichiometric Li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B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phase + high   </a:t>
            </a:r>
          </a:p>
          <a:p>
            <a:pPr lvl="2" algn="just"/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purity </a:t>
            </a:r>
            <a:r>
              <a:rPr lang="en-US" sz="20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CuO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/ In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/ Ag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 oxides</a:t>
            </a:r>
          </a:p>
          <a:p>
            <a:pPr lvl="2"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Pull rate: 0.2 mm/h</a:t>
            </a:r>
          </a:p>
          <a:p>
            <a:pPr lvl="2"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Rotation rate: 7-10 rpm</a:t>
            </a:r>
          </a:p>
          <a:p>
            <a:pPr lvl="2" algn="just">
              <a:buFont typeface="Wingdings" pitchFamily="2" charset="2"/>
              <a:buChar char="Ø"/>
            </a:pPr>
            <a:r>
              <a:rPr lang="en-IN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Post growth cooling: 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20-30°C/h</a:t>
            </a:r>
          </a:p>
          <a:p>
            <a:pPr lvl="0" algn="just">
              <a:buFontTx/>
              <a:buChar char="•"/>
            </a:pPr>
            <a:endParaRPr lang="en-US" sz="24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just">
              <a:buFontTx/>
              <a:buChar char="•"/>
            </a:pPr>
            <a:endParaRPr lang="en-US" dirty="0" smtClean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" name="Picture 2" descr="DSCN0015"/>
          <p:cNvPicPr>
            <a:picLocks noChangeAspect="1" noChangeArrowheads="1"/>
          </p:cNvPicPr>
          <p:nvPr/>
        </p:nvPicPr>
        <p:blipFill>
          <a:blip r:embed="rId3" cstate="print"/>
          <a:srcRect l="4052" t="16882" r="38316"/>
          <a:stretch>
            <a:fillRect/>
          </a:stretch>
        </p:blipFill>
        <p:spPr bwMode="auto">
          <a:xfrm>
            <a:off x="5105400" y="1066800"/>
            <a:ext cx="3962400" cy="516033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Photographs of Grown LTB Crystals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oup 11"/>
          <p:cNvGrpSpPr>
            <a:grpSpLocks noGrp="1"/>
          </p:cNvGrpSpPr>
          <p:nvPr>
            <p:ph idx="1"/>
          </p:nvPr>
        </p:nvGrpSpPr>
        <p:grpSpPr bwMode="auto">
          <a:xfrm>
            <a:off x="609600" y="1371600"/>
            <a:ext cx="3276600" cy="2285999"/>
            <a:chOff x="5105400" y="2819400"/>
            <a:chExt cx="3276600" cy="2590800"/>
          </a:xfrm>
        </p:grpSpPr>
        <p:pic>
          <p:nvPicPr>
            <p:cNvPr id="5" name="Picture 3" descr="D:\characterization\LBO crystal\247 phots\LBO247#275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1800" y="2819400"/>
              <a:ext cx="1600200" cy="2590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2" descr="D:\characterization\LBO crystal\247 phots\LBO#280 B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2819400"/>
              <a:ext cx="1600200" cy="258426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7" name="Picture 5" descr="D:\characterization\LBO crystal\247 phots\LBO #288 (Undoped).bmp"/>
          <p:cNvPicPr>
            <a:picLocks noChangeAspect="1" noChangeArrowheads="1"/>
          </p:cNvPicPr>
          <p:nvPr/>
        </p:nvPicPr>
        <p:blipFill>
          <a:blip r:embed="rId4" cstate="print"/>
          <a:srcRect r="9524"/>
          <a:stretch>
            <a:fillRect/>
          </a:stretch>
        </p:blipFill>
        <p:spPr bwMode="auto">
          <a:xfrm>
            <a:off x="3962400" y="1371600"/>
            <a:ext cx="14478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characterization\LBO crystal\247 phots\LBO#294.bmp"/>
          <p:cNvPicPr>
            <a:picLocks noChangeAspect="1" noChangeArrowheads="1"/>
          </p:cNvPicPr>
          <p:nvPr/>
        </p:nvPicPr>
        <p:blipFill>
          <a:blip r:embed="rId5" cstate="print"/>
          <a:srcRect l="13043" r="13043"/>
          <a:stretch>
            <a:fillRect/>
          </a:stretch>
        </p:blipFill>
        <p:spPr bwMode="auto">
          <a:xfrm>
            <a:off x="5486400" y="1371600"/>
            <a:ext cx="12954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D:\characterization\LBO crystal\247 phots\LBO-# 293(cu+Ag).bmp"/>
          <p:cNvPicPr>
            <a:picLocks noChangeAspect="1" noChangeArrowheads="1"/>
          </p:cNvPicPr>
          <p:nvPr/>
        </p:nvPicPr>
        <p:blipFill>
          <a:blip r:embed="rId6" cstate="print"/>
          <a:srcRect l="11976"/>
          <a:stretch>
            <a:fillRect/>
          </a:stretch>
        </p:blipFill>
        <p:spPr bwMode="auto">
          <a:xfrm>
            <a:off x="6858000" y="1371600"/>
            <a:ext cx="1524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81000" y="3810000"/>
            <a:ext cx="8229600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Core-free, clear transparent crystals of pure and Cu, Ag, In and </a:t>
            </a:r>
            <a:r>
              <a:rPr lang="en-US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Cu+Ag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doped Li</a:t>
            </a:r>
            <a:r>
              <a:rPr lang="en-US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B</a:t>
            </a:r>
            <a:r>
              <a:rPr lang="en-US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; dimensions (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  <a:sym typeface="Symbol" pitchFamily="18" charset="2"/>
              </a:rPr>
              <a:t>Diameter: about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20 mm; Length:10-20 mm)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4995446"/>
            <a:ext cx="2887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</a:rPr>
              <a:t>J. </a:t>
            </a:r>
            <a:r>
              <a:rPr lang="en-US" sz="1600" i="1" dirty="0" err="1" smtClean="0">
                <a:solidFill>
                  <a:srgbClr val="00B050"/>
                </a:solidFill>
              </a:rPr>
              <a:t>Lumin</a:t>
            </a:r>
            <a:r>
              <a:rPr lang="en-US" sz="1600" i="1" dirty="0" smtClean="0">
                <a:solidFill>
                  <a:srgbClr val="00B050"/>
                </a:solidFill>
              </a:rPr>
              <a:t>.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130</a:t>
            </a:r>
            <a:r>
              <a:rPr lang="en-US" sz="1600" dirty="0" smtClean="0">
                <a:solidFill>
                  <a:srgbClr val="00B050"/>
                </a:solidFill>
              </a:rPr>
              <a:t> (2010) 2076 - 2083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251847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</a:rPr>
              <a:t>Radiation Protection and Environment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b="1" dirty="0" smtClean="0">
                <a:solidFill>
                  <a:srgbClr val="00B050"/>
                </a:solidFill>
              </a:rPr>
              <a:t>34 </a:t>
            </a:r>
            <a:r>
              <a:rPr lang="en-US" sz="1600" dirty="0" smtClean="0">
                <a:solidFill>
                  <a:srgbClr val="00B050"/>
                </a:solidFill>
              </a:rPr>
              <a:t> (2011) 32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5528846"/>
            <a:ext cx="2887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</a:rPr>
              <a:t>J. </a:t>
            </a:r>
            <a:r>
              <a:rPr lang="en-US" sz="1600" i="1" dirty="0" err="1" smtClean="0">
                <a:solidFill>
                  <a:srgbClr val="00B050"/>
                </a:solidFill>
              </a:rPr>
              <a:t>Lumin</a:t>
            </a:r>
            <a:r>
              <a:rPr lang="en-US" sz="1600" i="1" dirty="0" smtClean="0">
                <a:solidFill>
                  <a:srgbClr val="00B050"/>
                </a:solidFill>
              </a:rPr>
              <a:t>.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132 </a:t>
            </a:r>
            <a:r>
              <a:rPr lang="en-US" sz="1600" dirty="0" smtClean="0">
                <a:solidFill>
                  <a:srgbClr val="00B050"/>
                </a:solidFill>
              </a:rPr>
              <a:t>(2012) 1101 - 1105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5833646"/>
            <a:ext cx="2887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</a:rPr>
              <a:t>J. </a:t>
            </a:r>
            <a:r>
              <a:rPr lang="en-US" sz="1600" i="1" dirty="0" err="1" smtClean="0">
                <a:solidFill>
                  <a:srgbClr val="00B050"/>
                </a:solidFill>
              </a:rPr>
              <a:t>Lumin</a:t>
            </a:r>
            <a:r>
              <a:rPr lang="en-US" sz="1600" i="1" dirty="0" smtClean="0">
                <a:solidFill>
                  <a:srgbClr val="00B050"/>
                </a:solidFill>
              </a:rPr>
              <a:t>.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132</a:t>
            </a:r>
            <a:r>
              <a:rPr lang="en-US" sz="1600" dirty="0" smtClean="0">
                <a:solidFill>
                  <a:srgbClr val="00B050"/>
                </a:solidFill>
              </a:rPr>
              <a:t> (2012) 1969 - 1675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242" y="6138446"/>
            <a:ext cx="2608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</a:rPr>
              <a:t>J. </a:t>
            </a:r>
            <a:r>
              <a:rPr lang="en-US" sz="1600" i="1" dirty="0" err="1" smtClean="0">
                <a:solidFill>
                  <a:srgbClr val="00B050"/>
                </a:solidFill>
              </a:rPr>
              <a:t>Lumin</a:t>
            </a:r>
            <a:r>
              <a:rPr lang="en-US" sz="1600" dirty="0" smtClean="0">
                <a:solidFill>
                  <a:srgbClr val="00B050"/>
                </a:solidFill>
              </a:rPr>
              <a:t>.  </a:t>
            </a:r>
            <a:r>
              <a:rPr lang="en-US" sz="1600" b="1" dirty="0" smtClean="0">
                <a:solidFill>
                  <a:srgbClr val="00B050"/>
                </a:solidFill>
              </a:rPr>
              <a:t>137</a:t>
            </a:r>
            <a:r>
              <a:rPr lang="en-US" sz="1600" dirty="0" smtClean="0">
                <a:solidFill>
                  <a:srgbClr val="00B050"/>
                </a:solidFill>
              </a:rPr>
              <a:t> (2013) 28 – 31.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Polished Discs of LTB Crystals</a:t>
            </a:r>
            <a:endParaRPr lang="en-US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LB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9840" y="1295400"/>
            <a:ext cx="2761435" cy="2133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90600" y="3657600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(Pure LTB; 15 mm)</a:t>
            </a:r>
            <a:r>
              <a:rPr lang="en-IN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LBO#0.5Cu_15m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302202"/>
            <a:ext cx="1905000" cy="21679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LBO#0.5Ag_10mm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1304502"/>
            <a:ext cx="1905000" cy="21839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733800" y="3657600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IN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LTB:Ag</a:t>
            </a: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10 mm)</a:t>
            </a:r>
            <a:r>
              <a:rPr lang="en-IN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3657600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IN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LTB:Cu</a:t>
            </a:r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15 mm)</a:t>
            </a:r>
            <a:r>
              <a:rPr lang="en-IN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15962"/>
          </a:xfrm>
        </p:spPr>
        <p:txBody>
          <a:bodyPr>
            <a:noAutofit/>
          </a:bodyPr>
          <a:lstStyle/>
          <a:p>
            <a:r>
              <a:rPr lang="en-IN" sz="32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Doped LTB as promising OSL dosimeter</a:t>
            </a:r>
            <a:endParaRPr lang="en-US" sz="32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8534400" cy="1676400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We propose doped Li</a:t>
            </a:r>
            <a:r>
              <a:rPr lang="en-IN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B</a:t>
            </a:r>
            <a:r>
              <a:rPr lang="en-IN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IN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as a TL/OSL material for personal / medical </a:t>
            </a:r>
            <a:r>
              <a:rPr lang="en-IN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dosimetry</a:t>
            </a: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Salient features of the material are: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667000"/>
            <a:ext cx="9144000" cy="34470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High sensitivity: Lower detectable dose limit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Mixed filed dosimetry: For both neutron and gamma exposures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Tissue equivalent: Personal / medical dosimetry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Single TL peak: convenient to use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OSL application: with a suitable PMT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Emission at 265 nm: Simple 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914400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Transmission of doped LBO single crystals</a:t>
            </a:r>
            <a:endParaRPr lang="en-US" sz="3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figure.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0219" y="1219200"/>
            <a:ext cx="6510781" cy="536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Material characterization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LTB_Ag absorption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4310393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LTB_Ag P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143000"/>
            <a:ext cx="4038600" cy="3589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14400" y="4796135"/>
            <a:ext cx="331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Absorption </a:t>
            </a:r>
            <a:r>
              <a:rPr lang="en-IN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vs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concentration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4796135"/>
            <a:ext cx="240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PL </a:t>
            </a:r>
            <a:r>
              <a:rPr lang="en-IN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vs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concentration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692914"/>
            <a:ext cx="8991600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TSL increases with Ag concentration, though </a:t>
            </a:r>
            <a:r>
              <a:rPr lang="en-IN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LTB:Ag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shows concentration quenching as revealed from the PL measurements.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ntitl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6367" y="1752600"/>
            <a:ext cx="4284233" cy="4495800"/>
          </a:xfrm>
          <a:prstGeom prst="rect">
            <a:avLst/>
          </a:prstGeom>
        </p:spPr>
      </p:pic>
      <p:grpSp>
        <p:nvGrpSpPr>
          <p:cNvPr id="2" name="Group 33"/>
          <p:cNvGrpSpPr/>
          <p:nvPr/>
        </p:nvGrpSpPr>
        <p:grpSpPr>
          <a:xfrm>
            <a:off x="897367" y="1828800"/>
            <a:ext cx="6273195" cy="4259997"/>
            <a:chOff x="1219200" y="609600"/>
            <a:chExt cx="6273195" cy="4259997"/>
          </a:xfrm>
        </p:grpSpPr>
        <p:sp>
          <p:nvSpPr>
            <p:cNvPr id="14" name="TextBox 13"/>
            <p:cNvSpPr txBox="1"/>
            <p:nvPr/>
          </p:nvSpPr>
          <p:spPr>
            <a:xfrm>
              <a:off x="6722633" y="1295400"/>
              <a:ext cx="7697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PMT</a:t>
              </a:r>
            </a:p>
            <a:p>
              <a:pPr algn="ctr"/>
              <a:endParaRPr lang="en-US" sz="2400" b="1" dirty="0" smtClean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5400000">
              <a:off x="1561305" y="1942306"/>
              <a:ext cx="11430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81600" y="1143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819400" y="609600"/>
              <a:ext cx="2362200" cy="12003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Photon counting </a:t>
              </a:r>
            </a:p>
            <a:p>
              <a:r>
                <a:rPr lang="en-US" sz="2400" dirty="0" smtClean="0"/>
                <a:t>Unit C9744 + C8855-01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9400" y="4038600"/>
              <a:ext cx="1814446" cy="83099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Temperature </a:t>
              </a:r>
            </a:p>
            <a:p>
              <a:r>
                <a:rPr lang="en-US" sz="2400" b="1" dirty="0" smtClean="0"/>
                <a:t>controller</a:t>
              </a:r>
              <a:endParaRPr lang="en-US" sz="2400" b="1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>
              <a:off x="1828006" y="4038600"/>
              <a:ext cx="7620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2209800" y="4419600"/>
              <a:ext cx="6096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2133600" y="1370011"/>
              <a:ext cx="685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" name="laptop"/>
            <p:cNvSpPr>
              <a:spLocks noEditPoints="1" noChangeArrowheads="1"/>
            </p:cNvSpPr>
            <p:nvPr/>
          </p:nvSpPr>
          <p:spPr bwMode="auto">
            <a:xfrm>
              <a:off x="1219200" y="2524125"/>
              <a:ext cx="1809750" cy="1362075"/>
            </a:xfrm>
            <a:custGeom>
              <a:avLst/>
              <a:gdLst>
                <a:gd name="T0" fmla="*/ 3362 w 21600"/>
                <a:gd name="T1" fmla="*/ 0 h 21600"/>
                <a:gd name="T2" fmla="*/ 3362 w 21600"/>
                <a:gd name="T3" fmla="*/ 7173 h 21600"/>
                <a:gd name="T4" fmla="*/ 18327 w 21600"/>
                <a:gd name="T5" fmla="*/ 0 h 21600"/>
                <a:gd name="T6" fmla="*/ 18327 w 21600"/>
                <a:gd name="T7" fmla="*/ 7173 h 21600"/>
                <a:gd name="T8" fmla="*/ 10800 w 21600"/>
                <a:gd name="T9" fmla="*/ 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21600 w 21600"/>
                <a:gd name="T15" fmla="*/ 21600 h 21600"/>
                <a:gd name="T16" fmla="*/ 4445 w 21600"/>
                <a:gd name="T17" fmla="*/ 1858 h 21600"/>
                <a:gd name="T18" fmla="*/ 17311 w 21600"/>
                <a:gd name="T19" fmla="*/ 1232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05000" y="2819400"/>
              <a:ext cx="506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PC</a:t>
              </a:r>
              <a:endParaRPr lang="en-US" sz="2400" b="1" dirty="0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152400" y="152400"/>
            <a:ext cx="8763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Experimental Set-up for TL measurements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Lowest dose measured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1219200" y="1269158"/>
          <a:ext cx="6172199" cy="4725237"/>
        </p:xfrm>
        <a:graphic>
          <a:graphicData uri="http://schemas.openxmlformats.org/presentationml/2006/ole">
            <p:oleObj spid="_x0000_s232450" name="Graph" r:id="rId3" imgW="3900960" imgH="2986560" progId="Origin50.Graph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612775"/>
          </a:xfrm>
        </p:spPr>
        <p:txBody>
          <a:bodyPr>
            <a:normAutofit fontScale="90000"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Random arrangement of atoms/ molecules in solids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762000" y="1219200"/>
            <a:ext cx="533400" cy="609600"/>
            <a:chOff x="762000" y="1219200"/>
            <a:chExt cx="533400" cy="609600"/>
          </a:xfrm>
        </p:grpSpPr>
        <p:sp>
          <p:nvSpPr>
            <p:cNvPr id="4" name="Oval 3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7800" y="2362200"/>
            <a:ext cx="533400" cy="609600"/>
            <a:chOff x="762000" y="1219200"/>
            <a:chExt cx="533400" cy="609600"/>
          </a:xfrm>
        </p:grpSpPr>
        <p:sp>
          <p:nvSpPr>
            <p:cNvPr id="9" name="Oval 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914400" y="1371600"/>
            <a:ext cx="533400" cy="609600"/>
            <a:chOff x="762000" y="1219200"/>
            <a:chExt cx="533400" cy="609600"/>
          </a:xfrm>
        </p:grpSpPr>
        <p:sp>
          <p:nvSpPr>
            <p:cNvPr id="13" name="Oval 1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2133600" y="2438400"/>
            <a:ext cx="533400" cy="609600"/>
            <a:chOff x="762000" y="1219200"/>
            <a:chExt cx="533400" cy="609600"/>
          </a:xfrm>
        </p:grpSpPr>
        <p:sp>
          <p:nvSpPr>
            <p:cNvPr id="17" name="Oval 1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1219200" y="3962400"/>
            <a:ext cx="533400" cy="609600"/>
            <a:chOff x="762000" y="1219200"/>
            <a:chExt cx="533400" cy="609600"/>
          </a:xfrm>
        </p:grpSpPr>
        <p:sp>
          <p:nvSpPr>
            <p:cNvPr id="21" name="Oval 2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23"/>
          <p:cNvGrpSpPr/>
          <p:nvPr/>
        </p:nvGrpSpPr>
        <p:grpSpPr>
          <a:xfrm>
            <a:off x="3581400" y="1828800"/>
            <a:ext cx="533400" cy="609600"/>
            <a:chOff x="762000" y="1219200"/>
            <a:chExt cx="533400" cy="609600"/>
          </a:xfrm>
        </p:grpSpPr>
        <p:sp>
          <p:nvSpPr>
            <p:cNvPr id="25" name="Oval 2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7"/>
          <p:cNvGrpSpPr/>
          <p:nvPr/>
        </p:nvGrpSpPr>
        <p:grpSpPr>
          <a:xfrm>
            <a:off x="1828800" y="2971800"/>
            <a:ext cx="533400" cy="609600"/>
            <a:chOff x="762000" y="1219200"/>
            <a:chExt cx="533400" cy="609600"/>
          </a:xfrm>
        </p:grpSpPr>
        <p:sp>
          <p:nvSpPr>
            <p:cNvPr id="29" name="Oval 2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31"/>
          <p:cNvGrpSpPr/>
          <p:nvPr/>
        </p:nvGrpSpPr>
        <p:grpSpPr>
          <a:xfrm>
            <a:off x="609600" y="2133600"/>
            <a:ext cx="533400" cy="609600"/>
            <a:chOff x="762000" y="1219200"/>
            <a:chExt cx="533400" cy="609600"/>
          </a:xfrm>
        </p:grpSpPr>
        <p:sp>
          <p:nvSpPr>
            <p:cNvPr id="33" name="Oval 3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5"/>
          <p:cNvGrpSpPr/>
          <p:nvPr/>
        </p:nvGrpSpPr>
        <p:grpSpPr>
          <a:xfrm>
            <a:off x="2819400" y="2286000"/>
            <a:ext cx="533400" cy="609600"/>
            <a:chOff x="762000" y="1219200"/>
            <a:chExt cx="533400" cy="609600"/>
          </a:xfrm>
        </p:grpSpPr>
        <p:sp>
          <p:nvSpPr>
            <p:cNvPr id="37" name="Oval 3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9"/>
          <p:cNvGrpSpPr/>
          <p:nvPr/>
        </p:nvGrpSpPr>
        <p:grpSpPr>
          <a:xfrm>
            <a:off x="1981200" y="3505200"/>
            <a:ext cx="533400" cy="609600"/>
            <a:chOff x="762000" y="1219200"/>
            <a:chExt cx="533400" cy="609600"/>
          </a:xfrm>
        </p:grpSpPr>
        <p:sp>
          <p:nvSpPr>
            <p:cNvPr id="41" name="Oval 4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43"/>
          <p:cNvGrpSpPr/>
          <p:nvPr/>
        </p:nvGrpSpPr>
        <p:grpSpPr>
          <a:xfrm>
            <a:off x="2133600" y="1524000"/>
            <a:ext cx="533400" cy="609600"/>
            <a:chOff x="762000" y="1219200"/>
            <a:chExt cx="533400" cy="609600"/>
          </a:xfrm>
        </p:grpSpPr>
        <p:sp>
          <p:nvSpPr>
            <p:cNvPr id="45" name="Oval 4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7"/>
          <p:cNvGrpSpPr/>
          <p:nvPr/>
        </p:nvGrpSpPr>
        <p:grpSpPr>
          <a:xfrm>
            <a:off x="3124200" y="2743200"/>
            <a:ext cx="533400" cy="609600"/>
            <a:chOff x="762000" y="1219200"/>
            <a:chExt cx="533400" cy="609600"/>
          </a:xfrm>
        </p:grpSpPr>
        <p:sp>
          <p:nvSpPr>
            <p:cNvPr id="49" name="Oval 4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51"/>
          <p:cNvGrpSpPr/>
          <p:nvPr/>
        </p:nvGrpSpPr>
        <p:grpSpPr>
          <a:xfrm>
            <a:off x="5181600" y="1524000"/>
            <a:ext cx="533400" cy="609600"/>
            <a:chOff x="762000" y="1219200"/>
            <a:chExt cx="533400" cy="609600"/>
          </a:xfrm>
        </p:grpSpPr>
        <p:sp>
          <p:nvSpPr>
            <p:cNvPr id="53" name="Oval 5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5"/>
          <p:cNvGrpSpPr/>
          <p:nvPr/>
        </p:nvGrpSpPr>
        <p:grpSpPr>
          <a:xfrm>
            <a:off x="5334000" y="2819400"/>
            <a:ext cx="533400" cy="609600"/>
            <a:chOff x="762000" y="1219200"/>
            <a:chExt cx="533400" cy="609600"/>
          </a:xfrm>
        </p:grpSpPr>
        <p:sp>
          <p:nvSpPr>
            <p:cNvPr id="57" name="Oval 5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9"/>
          <p:cNvGrpSpPr/>
          <p:nvPr/>
        </p:nvGrpSpPr>
        <p:grpSpPr>
          <a:xfrm>
            <a:off x="5334000" y="1676400"/>
            <a:ext cx="533400" cy="609600"/>
            <a:chOff x="762000" y="1219200"/>
            <a:chExt cx="533400" cy="609600"/>
          </a:xfrm>
        </p:grpSpPr>
        <p:sp>
          <p:nvSpPr>
            <p:cNvPr id="61" name="Oval 6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63"/>
          <p:cNvGrpSpPr/>
          <p:nvPr/>
        </p:nvGrpSpPr>
        <p:grpSpPr>
          <a:xfrm>
            <a:off x="6553200" y="2743200"/>
            <a:ext cx="533400" cy="609600"/>
            <a:chOff x="762000" y="1219200"/>
            <a:chExt cx="533400" cy="609600"/>
          </a:xfrm>
        </p:grpSpPr>
        <p:sp>
          <p:nvSpPr>
            <p:cNvPr id="65" name="Oval 6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7"/>
          <p:cNvGrpSpPr/>
          <p:nvPr/>
        </p:nvGrpSpPr>
        <p:grpSpPr>
          <a:xfrm>
            <a:off x="5638800" y="4267200"/>
            <a:ext cx="533400" cy="609600"/>
            <a:chOff x="762000" y="1219200"/>
            <a:chExt cx="533400" cy="609600"/>
          </a:xfrm>
        </p:grpSpPr>
        <p:sp>
          <p:nvSpPr>
            <p:cNvPr id="69" name="Oval 6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71"/>
          <p:cNvGrpSpPr/>
          <p:nvPr/>
        </p:nvGrpSpPr>
        <p:grpSpPr>
          <a:xfrm>
            <a:off x="8001000" y="2133600"/>
            <a:ext cx="533400" cy="609600"/>
            <a:chOff x="762000" y="1219200"/>
            <a:chExt cx="533400" cy="609600"/>
          </a:xfrm>
        </p:grpSpPr>
        <p:sp>
          <p:nvSpPr>
            <p:cNvPr id="73" name="Oval 7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5"/>
          <p:cNvGrpSpPr/>
          <p:nvPr/>
        </p:nvGrpSpPr>
        <p:grpSpPr>
          <a:xfrm>
            <a:off x="6934200" y="3505200"/>
            <a:ext cx="533400" cy="609600"/>
            <a:chOff x="762000" y="1219200"/>
            <a:chExt cx="533400" cy="609600"/>
          </a:xfrm>
        </p:grpSpPr>
        <p:sp>
          <p:nvSpPr>
            <p:cNvPr id="77" name="Oval 7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9"/>
          <p:cNvGrpSpPr/>
          <p:nvPr/>
        </p:nvGrpSpPr>
        <p:grpSpPr>
          <a:xfrm>
            <a:off x="914400" y="5181600"/>
            <a:ext cx="533400" cy="609600"/>
            <a:chOff x="762000" y="1219200"/>
            <a:chExt cx="533400" cy="609600"/>
          </a:xfrm>
        </p:grpSpPr>
        <p:sp>
          <p:nvSpPr>
            <p:cNvPr id="81" name="Oval 8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83"/>
          <p:cNvGrpSpPr/>
          <p:nvPr/>
        </p:nvGrpSpPr>
        <p:grpSpPr>
          <a:xfrm>
            <a:off x="7239000" y="2590800"/>
            <a:ext cx="533400" cy="609600"/>
            <a:chOff x="762000" y="1219200"/>
            <a:chExt cx="533400" cy="609600"/>
          </a:xfrm>
        </p:grpSpPr>
        <p:sp>
          <p:nvSpPr>
            <p:cNvPr id="85" name="Oval 8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7"/>
          <p:cNvGrpSpPr/>
          <p:nvPr/>
        </p:nvGrpSpPr>
        <p:grpSpPr>
          <a:xfrm>
            <a:off x="6400800" y="3810000"/>
            <a:ext cx="533400" cy="609600"/>
            <a:chOff x="762000" y="1219200"/>
            <a:chExt cx="533400" cy="609600"/>
          </a:xfrm>
        </p:grpSpPr>
        <p:sp>
          <p:nvSpPr>
            <p:cNvPr id="89" name="Oval 8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91"/>
          <p:cNvGrpSpPr/>
          <p:nvPr/>
        </p:nvGrpSpPr>
        <p:grpSpPr>
          <a:xfrm>
            <a:off x="6553200" y="1828800"/>
            <a:ext cx="533400" cy="609600"/>
            <a:chOff x="762000" y="1219200"/>
            <a:chExt cx="533400" cy="609600"/>
          </a:xfrm>
        </p:grpSpPr>
        <p:sp>
          <p:nvSpPr>
            <p:cNvPr id="93" name="Oval 9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5"/>
          <p:cNvGrpSpPr/>
          <p:nvPr/>
        </p:nvGrpSpPr>
        <p:grpSpPr>
          <a:xfrm>
            <a:off x="7543800" y="3048000"/>
            <a:ext cx="533400" cy="609600"/>
            <a:chOff x="762000" y="1219200"/>
            <a:chExt cx="533400" cy="609600"/>
          </a:xfrm>
        </p:grpSpPr>
        <p:sp>
          <p:nvSpPr>
            <p:cNvPr id="97" name="Oval 9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9"/>
          <p:cNvGrpSpPr/>
          <p:nvPr/>
        </p:nvGrpSpPr>
        <p:grpSpPr>
          <a:xfrm>
            <a:off x="3276600" y="3352800"/>
            <a:ext cx="533400" cy="609600"/>
            <a:chOff x="762000" y="1219200"/>
            <a:chExt cx="533400" cy="609600"/>
          </a:xfrm>
        </p:grpSpPr>
        <p:sp>
          <p:nvSpPr>
            <p:cNvPr id="101" name="Oval 10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103"/>
          <p:cNvGrpSpPr/>
          <p:nvPr/>
        </p:nvGrpSpPr>
        <p:grpSpPr>
          <a:xfrm>
            <a:off x="3962400" y="4343400"/>
            <a:ext cx="533400" cy="609600"/>
            <a:chOff x="762000" y="1219200"/>
            <a:chExt cx="533400" cy="609600"/>
          </a:xfrm>
        </p:grpSpPr>
        <p:sp>
          <p:nvSpPr>
            <p:cNvPr id="105" name="Oval 10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7"/>
          <p:cNvGrpSpPr/>
          <p:nvPr/>
        </p:nvGrpSpPr>
        <p:grpSpPr>
          <a:xfrm>
            <a:off x="4191000" y="3200400"/>
            <a:ext cx="533400" cy="609600"/>
            <a:chOff x="762000" y="1219200"/>
            <a:chExt cx="533400" cy="609600"/>
          </a:xfrm>
        </p:grpSpPr>
        <p:sp>
          <p:nvSpPr>
            <p:cNvPr id="109" name="Oval 10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11"/>
          <p:cNvGrpSpPr/>
          <p:nvPr/>
        </p:nvGrpSpPr>
        <p:grpSpPr>
          <a:xfrm>
            <a:off x="4648200" y="4876800"/>
            <a:ext cx="533400" cy="609600"/>
            <a:chOff x="762000" y="1219200"/>
            <a:chExt cx="533400" cy="609600"/>
          </a:xfrm>
        </p:grpSpPr>
        <p:sp>
          <p:nvSpPr>
            <p:cNvPr id="113" name="Oval 11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5"/>
          <p:cNvGrpSpPr/>
          <p:nvPr/>
        </p:nvGrpSpPr>
        <p:grpSpPr>
          <a:xfrm>
            <a:off x="3352800" y="5638800"/>
            <a:ext cx="533400" cy="609600"/>
            <a:chOff x="762000" y="1219200"/>
            <a:chExt cx="533400" cy="609600"/>
          </a:xfrm>
        </p:grpSpPr>
        <p:sp>
          <p:nvSpPr>
            <p:cNvPr id="117" name="Oval 11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9"/>
          <p:cNvGrpSpPr/>
          <p:nvPr/>
        </p:nvGrpSpPr>
        <p:grpSpPr>
          <a:xfrm>
            <a:off x="7162800" y="4114800"/>
            <a:ext cx="533400" cy="609600"/>
            <a:chOff x="762000" y="1219200"/>
            <a:chExt cx="533400" cy="609600"/>
          </a:xfrm>
        </p:grpSpPr>
        <p:sp>
          <p:nvSpPr>
            <p:cNvPr id="121" name="Oval 12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23"/>
          <p:cNvGrpSpPr/>
          <p:nvPr/>
        </p:nvGrpSpPr>
        <p:grpSpPr>
          <a:xfrm>
            <a:off x="4038600" y="5105400"/>
            <a:ext cx="533400" cy="609600"/>
            <a:chOff x="762000" y="1219200"/>
            <a:chExt cx="533400" cy="609600"/>
          </a:xfrm>
        </p:grpSpPr>
        <p:sp>
          <p:nvSpPr>
            <p:cNvPr id="125" name="Oval 12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7"/>
          <p:cNvGrpSpPr/>
          <p:nvPr/>
        </p:nvGrpSpPr>
        <p:grpSpPr>
          <a:xfrm>
            <a:off x="3124200" y="4267200"/>
            <a:ext cx="533400" cy="609600"/>
            <a:chOff x="762000" y="1219200"/>
            <a:chExt cx="533400" cy="609600"/>
          </a:xfrm>
        </p:grpSpPr>
        <p:sp>
          <p:nvSpPr>
            <p:cNvPr id="129" name="Oval 12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31"/>
          <p:cNvGrpSpPr/>
          <p:nvPr/>
        </p:nvGrpSpPr>
        <p:grpSpPr>
          <a:xfrm>
            <a:off x="5334000" y="5181600"/>
            <a:ext cx="533400" cy="609600"/>
            <a:chOff x="762000" y="1219200"/>
            <a:chExt cx="533400" cy="609600"/>
          </a:xfrm>
        </p:grpSpPr>
        <p:sp>
          <p:nvSpPr>
            <p:cNvPr id="133" name="Oval 13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5"/>
          <p:cNvGrpSpPr/>
          <p:nvPr/>
        </p:nvGrpSpPr>
        <p:grpSpPr>
          <a:xfrm>
            <a:off x="4495800" y="5638800"/>
            <a:ext cx="533400" cy="609600"/>
            <a:chOff x="762000" y="1219200"/>
            <a:chExt cx="533400" cy="609600"/>
          </a:xfrm>
        </p:grpSpPr>
        <p:sp>
          <p:nvSpPr>
            <p:cNvPr id="137" name="Oval 13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9"/>
          <p:cNvGrpSpPr/>
          <p:nvPr/>
        </p:nvGrpSpPr>
        <p:grpSpPr>
          <a:xfrm>
            <a:off x="4648200" y="3657600"/>
            <a:ext cx="533400" cy="609600"/>
            <a:chOff x="762000" y="1219200"/>
            <a:chExt cx="533400" cy="609600"/>
          </a:xfrm>
        </p:grpSpPr>
        <p:sp>
          <p:nvSpPr>
            <p:cNvPr id="141" name="Oval 14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43"/>
          <p:cNvGrpSpPr/>
          <p:nvPr/>
        </p:nvGrpSpPr>
        <p:grpSpPr>
          <a:xfrm>
            <a:off x="6477000" y="4876800"/>
            <a:ext cx="533400" cy="609600"/>
            <a:chOff x="762000" y="1219200"/>
            <a:chExt cx="533400" cy="609600"/>
          </a:xfrm>
        </p:grpSpPr>
        <p:sp>
          <p:nvSpPr>
            <p:cNvPr id="145" name="Oval 14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7"/>
          <p:cNvGrpSpPr/>
          <p:nvPr/>
        </p:nvGrpSpPr>
        <p:grpSpPr>
          <a:xfrm>
            <a:off x="2133600" y="4419600"/>
            <a:ext cx="533400" cy="609600"/>
            <a:chOff x="762000" y="1219200"/>
            <a:chExt cx="533400" cy="609600"/>
          </a:xfrm>
        </p:grpSpPr>
        <p:sp>
          <p:nvSpPr>
            <p:cNvPr id="149" name="Oval 14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51"/>
          <p:cNvGrpSpPr/>
          <p:nvPr/>
        </p:nvGrpSpPr>
        <p:grpSpPr>
          <a:xfrm>
            <a:off x="1371600" y="4572000"/>
            <a:ext cx="533400" cy="609600"/>
            <a:chOff x="762000" y="1219200"/>
            <a:chExt cx="533400" cy="609600"/>
          </a:xfrm>
        </p:grpSpPr>
        <p:sp>
          <p:nvSpPr>
            <p:cNvPr id="153" name="Oval 15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5"/>
          <p:cNvGrpSpPr/>
          <p:nvPr/>
        </p:nvGrpSpPr>
        <p:grpSpPr>
          <a:xfrm>
            <a:off x="3505200" y="1295400"/>
            <a:ext cx="533400" cy="609600"/>
            <a:chOff x="762000" y="1219200"/>
            <a:chExt cx="533400" cy="609600"/>
          </a:xfrm>
        </p:grpSpPr>
        <p:sp>
          <p:nvSpPr>
            <p:cNvPr id="157" name="Oval 15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159"/>
          <p:cNvGrpSpPr/>
          <p:nvPr/>
        </p:nvGrpSpPr>
        <p:grpSpPr>
          <a:xfrm>
            <a:off x="1524000" y="2895600"/>
            <a:ext cx="533400" cy="609600"/>
            <a:chOff x="762000" y="1219200"/>
            <a:chExt cx="533400" cy="609600"/>
          </a:xfrm>
        </p:grpSpPr>
        <p:sp>
          <p:nvSpPr>
            <p:cNvPr id="161" name="Oval 16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63"/>
          <p:cNvGrpSpPr/>
          <p:nvPr/>
        </p:nvGrpSpPr>
        <p:grpSpPr>
          <a:xfrm>
            <a:off x="4419600" y="4267200"/>
            <a:ext cx="533400" cy="609600"/>
            <a:chOff x="762000" y="1219200"/>
            <a:chExt cx="533400" cy="609600"/>
          </a:xfrm>
        </p:grpSpPr>
        <p:sp>
          <p:nvSpPr>
            <p:cNvPr id="165" name="Oval 16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7"/>
          <p:cNvGrpSpPr/>
          <p:nvPr/>
        </p:nvGrpSpPr>
        <p:grpSpPr>
          <a:xfrm>
            <a:off x="4267200" y="2590800"/>
            <a:ext cx="533400" cy="609600"/>
            <a:chOff x="762000" y="1219200"/>
            <a:chExt cx="533400" cy="609600"/>
          </a:xfrm>
        </p:grpSpPr>
        <p:sp>
          <p:nvSpPr>
            <p:cNvPr id="169" name="Oval 16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71"/>
          <p:cNvGrpSpPr/>
          <p:nvPr/>
        </p:nvGrpSpPr>
        <p:grpSpPr>
          <a:xfrm>
            <a:off x="5715000" y="3124200"/>
            <a:ext cx="533400" cy="609600"/>
            <a:chOff x="762000" y="1219200"/>
            <a:chExt cx="533400" cy="609600"/>
          </a:xfrm>
        </p:grpSpPr>
        <p:sp>
          <p:nvSpPr>
            <p:cNvPr id="173" name="Oval 17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5"/>
          <p:cNvGrpSpPr/>
          <p:nvPr/>
        </p:nvGrpSpPr>
        <p:grpSpPr>
          <a:xfrm>
            <a:off x="5638800" y="4953000"/>
            <a:ext cx="533400" cy="609600"/>
            <a:chOff x="762000" y="1219200"/>
            <a:chExt cx="533400" cy="609600"/>
          </a:xfrm>
        </p:grpSpPr>
        <p:sp>
          <p:nvSpPr>
            <p:cNvPr id="177" name="Oval 17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Radiation doses received during medical diagnostic procedures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1926774"/>
          <a:ext cx="7772400" cy="4245426"/>
        </p:xfrm>
        <a:graphic>
          <a:graphicData uri="http://schemas.openxmlformats.org/drawingml/2006/table">
            <a:tbl>
              <a:tblPr/>
              <a:tblGrid>
                <a:gridCol w="2279125"/>
                <a:gridCol w="1607075"/>
                <a:gridCol w="1943100"/>
                <a:gridCol w="1943100"/>
              </a:tblGrid>
              <a:tr h="13062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Cambria"/>
                          <a:cs typeface="Mangal"/>
                        </a:rPr>
                        <a:t>Name of Medical Treatment</a:t>
                      </a:r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Cambria"/>
                          <a:cs typeface="Mangal"/>
                        </a:rPr>
                        <a:t>Body Part</a:t>
                      </a:r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Cambria"/>
                          <a:cs typeface="Mangal"/>
                        </a:rPr>
                        <a:t>Approximate effective radiation dose</a:t>
                      </a:r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Cambria"/>
                          <a:cs typeface="Mangal"/>
                        </a:rPr>
                        <a:t>Comparable to natural background radiation</a:t>
                      </a:r>
                      <a:endParaRPr lang="en-US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Computed Tomography (CT)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ABDOMINAL REGION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10 mSv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3 years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Radiography (X-ray)-Spine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BONE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1.5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mSv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6 months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Computed Tomography (CT)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HEAD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2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mSv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8 months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Computed Tomography (CT)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CHEST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7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mSv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2 years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Coronary CT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HEART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12 mSv</a:t>
                      </a:r>
                      <a:endParaRPr lang="en-US" sz="140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/>
                          <a:ea typeface="Cambria"/>
                          <a:cs typeface="Mangal"/>
                        </a:rPr>
                        <a:t>4 years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ambria"/>
                        <a:ea typeface="Cambria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4724400" y="1173540"/>
            <a:ext cx="39624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Air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Exposure (</a:t>
            </a:r>
            <a:r>
              <a:rPr lang="en-IN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C/kg</a:t>
            </a:r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.......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amount of ionization in air due to gamma (</a:t>
            </a:r>
            <a:r>
              <a:rPr lang="el-G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rays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TextBox 74"/>
          <p:cNvSpPr txBox="1">
            <a:spLocks noChangeArrowheads="1"/>
          </p:cNvSpPr>
          <p:nvPr/>
        </p:nvSpPr>
        <p:spPr bwMode="auto">
          <a:xfrm>
            <a:off x="5029200" y="2908518"/>
            <a:ext cx="3810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Material</a:t>
            </a:r>
          </a:p>
          <a:p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Absorbed Dose (</a:t>
            </a:r>
            <a:r>
              <a:rPr lang="en-IN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Gy</a:t>
            </a:r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........</a:t>
            </a:r>
          </a:p>
          <a:p>
            <a:pPr algn="just"/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amount of radiation energy absorbed in material </a:t>
            </a:r>
          </a:p>
          <a:p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TextBox 76"/>
          <p:cNvSpPr txBox="1">
            <a:spLocks noChangeArrowheads="1"/>
          </p:cNvSpPr>
          <p:nvPr/>
        </p:nvSpPr>
        <p:spPr bwMode="auto">
          <a:xfrm>
            <a:off x="3733800" y="4813518"/>
            <a:ext cx="4343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Human Body </a:t>
            </a:r>
          </a:p>
          <a:p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Equivalent Dose (</a:t>
            </a:r>
            <a:r>
              <a:rPr lang="en-IN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Sv</a:t>
            </a:r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)........</a:t>
            </a:r>
          </a:p>
          <a:p>
            <a:r>
              <a:rPr lang="en-I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magnitude of effects in human body </a:t>
            </a:r>
          </a:p>
          <a:p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762000" y="1371600"/>
            <a:ext cx="4114800" cy="5029200"/>
            <a:chOff x="228600" y="304800"/>
            <a:chExt cx="5105400" cy="6267233"/>
          </a:xfrm>
        </p:grpSpPr>
        <p:pic>
          <p:nvPicPr>
            <p:cNvPr id="3079" name="Picture 5" descr="C:\Users\Administrator\Desktop\radiation_hazard_sign_sticker-r3d37c48a208c4ce08660f6901f1e9596_v9waf_8byvr_51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304800"/>
              <a:ext cx="1447800" cy="1436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10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803574">
              <a:off x="3114862" y="-425053"/>
              <a:ext cx="311626" cy="286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9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6007464">
              <a:off x="2933360" y="-682283"/>
              <a:ext cx="326844" cy="2593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Oval 54"/>
            <p:cNvSpPr/>
            <p:nvPr/>
          </p:nvSpPr>
          <p:spPr>
            <a:xfrm>
              <a:off x="4267200" y="533392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419600" y="685787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648200" y="457195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953000" y="685787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419600" y="990576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724400" y="1066774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572000" y="838182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724400" y="761984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876800" y="1142971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953000" y="990576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191000" y="838182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343400" y="1219168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572000" y="1142971"/>
              <a:ext cx="76200" cy="92072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095" name="Picture 11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4676479">
              <a:off x="3071597" y="352299"/>
              <a:ext cx="282157" cy="292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6" name="Picture 9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7444661" flipH="1">
              <a:off x="2782276" y="781280"/>
              <a:ext cx="300850" cy="2735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7" name="Picture 9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233763">
              <a:off x="1736513" y="1846603"/>
              <a:ext cx="243282" cy="4725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8" name="Picture 9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2125652">
              <a:off x="1983362" y="1624368"/>
              <a:ext cx="245846" cy="29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9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00" y="4343400"/>
              <a:ext cx="838200" cy="1974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0" name="Picture 9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067923">
              <a:off x="3213401" y="-14347"/>
              <a:ext cx="266947" cy="3024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1" name="Picture 9" descr="C:\Users\Administrator\Desktop\arr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3090333">
              <a:off x="2539696" y="1204726"/>
              <a:ext cx="321209" cy="3164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 descr="C:\Users\Administrator\Desktop\Untitle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400" y="2895510"/>
              <a:ext cx="1371600" cy="79213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</p:grpSp>
      <p:sp>
        <p:nvSpPr>
          <p:cNvPr id="83" name="TextBox 82"/>
          <p:cNvSpPr txBox="1"/>
          <p:nvPr/>
        </p:nvSpPr>
        <p:spPr>
          <a:xfrm>
            <a:off x="609600" y="130175"/>
            <a:ext cx="784860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4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Definition of Gray and </a:t>
            </a:r>
            <a:r>
              <a:rPr lang="en-IN" sz="4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Sievert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Dose linearity for gamma-ray exposure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Graph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990600"/>
            <a:ext cx="6553199" cy="539726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TL glow curve for thermal neutron exposure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Graph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1295400"/>
            <a:ext cx="5182362" cy="4017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00"/>
            <a:ext cx="3505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Experimental parameters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Sample size :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 mg,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33 mm</a:t>
            </a:r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Neutron flux: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5x10</a:t>
            </a:r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neutron/cm</a:t>
            </a:r>
            <a:r>
              <a:rPr lang="en-US" sz="20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Exposure time: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min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Sample was enclosed in a lead envelop (3 mm thick )</a:t>
            </a:r>
          </a:p>
          <a:p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14400" y="914400"/>
          <a:ext cx="7162800" cy="5484186"/>
        </p:xfrm>
        <a:graphic>
          <a:graphicData uri="http://schemas.openxmlformats.org/presentationml/2006/ole">
            <p:oleObj spid="_x0000_s412674" name="Graph" r:id="rId3" imgW="3900960" imgH="2986560" progId="Origin50.Graph">
              <p:embed/>
            </p:oleObj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Response to thermal neutrons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Object 3"/>
          <p:cNvGraphicFramePr>
            <a:graphicFrameLocks noChangeAspect="1"/>
          </p:cNvGraphicFramePr>
          <p:nvPr/>
        </p:nvGraphicFramePr>
        <p:xfrm>
          <a:off x="1828800" y="1679130"/>
          <a:ext cx="5770123" cy="4416870"/>
        </p:xfrm>
        <a:graphic>
          <a:graphicData uri="http://schemas.openxmlformats.org/presentationml/2006/ole">
            <p:oleObj spid="_x0000_s271363" name="Graph" r:id="rId3" imgW="3899520" imgH="2985120" progId="Origin50.Graph">
              <p:embed/>
            </p:oleObj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Optically Stimulated Luminescence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in Li</a:t>
            </a:r>
            <a:r>
              <a:rPr lang="en-IN" sz="4000" baseline="-25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  <a:r>
              <a:rPr lang="en-IN" sz="4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B</a:t>
            </a:r>
            <a:r>
              <a:rPr lang="en-IN" sz="4000" baseline="-25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4</a:t>
            </a:r>
            <a:r>
              <a:rPr lang="en-IN" sz="4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O</a:t>
            </a:r>
            <a:r>
              <a:rPr lang="en-IN" sz="4000" baseline="-25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7</a:t>
            </a:r>
            <a:r>
              <a:rPr lang="en-IN" sz="4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crystal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505200" y="2209800"/>
            <a:ext cx="152400" cy="160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2362200" y="2209800"/>
            <a:ext cx="152400" cy="160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63562"/>
          </a:xfrm>
        </p:spPr>
        <p:txBody>
          <a:bodyPr>
            <a:noAutofit/>
          </a:bodyPr>
          <a:lstStyle/>
          <a:p>
            <a:r>
              <a:rPr lang="en-IN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Other potential applications of LTB crystal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2190690"/>
            <a:ext cx="6096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9800" y="3409890"/>
            <a:ext cx="609600" cy="152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00800" y="3562290"/>
            <a:ext cx="76200" cy="1295400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81800" y="4171890"/>
            <a:ext cx="9906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48200" y="417189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715000" y="4248090"/>
            <a:ext cx="990600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6096001" y="3867089"/>
            <a:ext cx="609599" cy="1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590800" y="2038290"/>
            <a:ext cx="838200" cy="160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743200" y="1447800"/>
            <a:ext cx="533400" cy="685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19400" y="2647890"/>
            <a:ext cx="304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123282" y="2647890"/>
            <a:ext cx="1580920" cy="1639677"/>
          </a:xfrm>
          <a:custGeom>
            <a:avLst/>
            <a:gdLst>
              <a:gd name="connsiteX0" fmla="*/ 0 w 1580920"/>
              <a:gd name="connsiteY0" fmla="*/ 29378 h 1639677"/>
              <a:gd name="connsiteX1" fmla="*/ 407624 w 1580920"/>
              <a:gd name="connsiteY1" fmla="*/ 29378 h 1639677"/>
              <a:gd name="connsiteX2" fmla="*/ 903383 w 1580920"/>
              <a:gd name="connsiteY2" fmla="*/ 205648 h 1639677"/>
              <a:gd name="connsiteX3" fmla="*/ 1167788 w 1580920"/>
              <a:gd name="connsiteY3" fmla="*/ 580222 h 1639677"/>
              <a:gd name="connsiteX4" fmla="*/ 1035585 w 1580920"/>
              <a:gd name="connsiteY4" fmla="*/ 1020896 h 1639677"/>
              <a:gd name="connsiteX5" fmla="*/ 594911 w 1580920"/>
              <a:gd name="connsiteY5" fmla="*/ 954795 h 1639677"/>
              <a:gd name="connsiteX6" fmla="*/ 638978 w 1580920"/>
              <a:gd name="connsiteY6" fmla="*/ 536154 h 1639677"/>
              <a:gd name="connsiteX7" fmla="*/ 870332 w 1580920"/>
              <a:gd name="connsiteY7" fmla="*/ 437002 h 1639677"/>
              <a:gd name="connsiteX8" fmla="*/ 1079653 w 1580920"/>
              <a:gd name="connsiteY8" fmla="*/ 525137 h 1639677"/>
              <a:gd name="connsiteX9" fmla="*/ 1322024 w 1580920"/>
              <a:gd name="connsiteY9" fmla="*/ 811576 h 1639677"/>
              <a:gd name="connsiteX10" fmla="*/ 1189822 w 1580920"/>
              <a:gd name="connsiteY10" fmla="*/ 1472588 h 1639677"/>
              <a:gd name="connsiteX11" fmla="*/ 1366091 w 1580920"/>
              <a:gd name="connsiteY11" fmla="*/ 1615807 h 1639677"/>
              <a:gd name="connsiteX12" fmla="*/ 1553378 w 1580920"/>
              <a:gd name="connsiteY12" fmla="*/ 1615807 h 1639677"/>
              <a:gd name="connsiteX13" fmla="*/ 1531345 w 1580920"/>
              <a:gd name="connsiteY13" fmla="*/ 1626824 h 163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0920" h="1639677">
                <a:moveTo>
                  <a:pt x="0" y="29378"/>
                </a:moveTo>
                <a:cubicBezTo>
                  <a:pt x="128530" y="14689"/>
                  <a:pt x="257060" y="0"/>
                  <a:pt x="407624" y="29378"/>
                </a:cubicBezTo>
                <a:cubicBezTo>
                  <a:pt x="558188" y="58756"/>
                  <a:pt x="776689" y="113841"/>
                  <a:pt x="903383" y="205648"/>
                </a:cubicBezTo>
                <a:cubicBezTo>
                  <a:pt x="1030077" y="297455"/>
                  <a:pt x="1145754" y="444347"/>
                  <a:pt x="1167788" y="580222"/>
                </a:cubicBezTo>
                <a:cubicBezTo>
                  <a:pt x="1189822" y="716097"/>
                  <a:pt x="1131065" y="958467"/>
                  <a:pt x="1035585" y="1020896"/>
                </a:cubicBezTo>
                <a:cubicBezTo>
                  <a:pt x="940106" y="1083325"/>
                  <a:pt x="661012" y="1035585"/>
                  <a:pt x="594911" y="954795"/>
                </a:cubicBezTo>
                <a:cubicBezTo>
                  <a:pt x="528810" y="874005"/>
                  <a:pt x="593075" y="622453"/>
                  <a:pt x="638978" y="536154"/>
                </a:cubicBezTo>
                <a:cubicBezTo>
                  <a:pt x="684882" y="449855"/>
                  <a:pt x="796886" y="438838"/>
                  <a:pt x="870332" y="437002"/>
                </a:cubicBezTo>
                <a:cubicBezTo>
                  <a:pt x="943778" y="435166"/>
                  <a:pt x="1004371" y="462708"/>
                  <a:pt x="1079653" y="525137"/>
                </a:cubicBezTo>
                <a:cubicBezTo>
                  <a:pt x="1154935" y="587566"/>
                  <a:pt x="1303663" y="653668"/>
                  <a:pt x="1322024" y="811576"/>
                </a:cubicBezTo>
                <a:cubicBezTo>
                  <a:pt x="1340385" y="969484"/>
                  <a:pt x="1182478" y="1338550"/>
                  <a:pt x="1189822" y="1472588"/>
                </a:cubicBezTo>
                <a:cubicBezTo>
                  <a:pt x="1197166" y="1606626"/>
                  <a:pt x="1305498" y="1591937"/>
                  <a:pt x="1366091" y="1615807"/>
                </a:cubicBezTo>
                <a:cubicBezTo>
                  <a:pt x="1426684" y="1639677"/>
                  <a:pt x="1525836" y="1613971"/>
                  <a:pt x="1553378" y="1615807"/>
                </a:cubicBezTo>
                <a:cubicBezTo>
                  <a:pt x="1580920" y="1617643"/>
                  <a:pt x="1556132" y="1622233"/>
                  <a:pt x="1531345" y="1626824"/>
                </a:cubicBezTo>
              </a:path>
            </a:pathLst>
          </a:cu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872868" y="2147541"/>
            <a:ext cx="870332" cy="576549"/>
          </a:xfrm>
          <a:custGeom>
            <a:avLst/>
            <a:gdLst>
              <a:gd name="connsiteX0" fmla="*/ 0 w 870332"/>
              <a:gd name="connsiteY0" fmla="*/ 117512 h 576549"/>
              <a:gd name="connsiteX1" fmla="*/ 121185 w 870332"/>
              <a:gd name="connsiteY1" fmla="*/ 7344 h 576549"/>
              <a:gd name="connsiteX2" fmla="*/ 231354 w 870332"/>
              <a:gd name="connsiteY2" fmla="*/ 73445 h 576549"/>
              <a:gd name="connsiteX3" fmla="*/ 231354 w 870332"/>
              <a:gd name="connsiteY3" fmla="*/ 216664 h 576549"/>
              <a:gd name="connsiteX4" fmla="*/ 275422 w 870332"/>
              <a:gd name="connsiteY4" fmla="*/ 337850 h 576549"/>
              <a:gd name="connsiteX5" fmla="*/ 418641 w 870332"/>
              <a:gd name="connsiteY5" fmla="*/ 337850 h 576549"/>
              <a:gd name="connsiteX6" fmla="*/ 495759 w 870332"/>
              <a:gd name="connsiteY6" fmla="*/ 282765 h 576549"/>
              <a:gd name="connsiteX7" fmla="*/ 627961 w 870332"/>
              <a:gd name="connsiteY7" fmla="*/ 271748 h 576549"/>
              <a:gd name="connsiteX8" fmla="*/ 683046 w 870332"/>
              <a:gd name="connsiteY8" fmla="*/ 381917 h 576549"/>
              <a:gd name="connsiteX9" fmla="*/ 672029 w 870332"/>
              <a:gd name="connsiteY9" fmla="*/ 470052 h 576549"/>
              <a:gd name="connsiteX10" fmla="*/ 727113 w 870332"/>
              <a:gd name="connsiteY10" fmla="*/ 569204 h 576549"/>
              <a:gd name="connsiteX11" fmla="*/ 870332 w 870332"/>
              <a:gd name="connsiteY11" fmla="*/ 514119 h 576549"/>
              <a:gd name="connsiteX12" fmla="*/ 870332 w 870332"/>
              <a:gd name="connsiteY12" fmla="*/ 514119 h 576549"/>
              <a:gd name="connsiteX13" fmla="*/ 870332 w 870332"/>
              <a:gd name="connsiteY13" fmla="*/ 514119 h 57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0332" h="576549">
                <a:moveTo>
                  <a:pt x="0" y="117512"/>
                </a:moveTo>
                <a:cubicBezTo>
                  <a:pt x="41313" y="66100"/>
                  <a:pt x="82626" y="14689"/>
                  <a:pt x="121185" y="7344"/>
                </a:cubicBezTo>
                <a:cubicBezTo>
                  <a:pt x="159744" y="0"/>
                  <a:pt x="212993" y="38558"/>
                  <a:pt x="231354" y="73445"/>
                </a:cubicBezTo>
                <a:cubicBezTo>
                  <a:pt x="249715" y="108332"/>
                  <a:pt x="224009" y="172597"/>
                  <a:pt x="231354" y="216664"/>
                </a:cubicBezTo>
                <a:cubicBezTo>
                  <a:pt x="238699" y="260732"/>
                  <a:pt x="244208" y="317652"/>
                  <a:pt x="275422" y="337850"/>
                </a:cubicBezTo>
                <a:cubicBezTo>
                  <a:pt x="306636" y="358048"/>
                  <a:pt x="381918" y="347031"/>
                  <a:pt x="418641" y="337850"/>
                </a:cubicBezTo>
                <a:cubicBezTo>
                  <a:pt x="455364" y="328669"/>
                  <a:pt x="460872" y="293782"/>
                  <a:pt x="495759" y="282765"/>
                </a:cubicBezTo>
                <a:cubicBezTo>
                  <a:pt x="530646" y="271748"/>
                  <a:pt x="596747" y="255223"/>
                  <a:pt x="627961" y="271748"/>
                </a:cubicBezTo>
                <a:cubicBezTo>
                  <a:pt x="659176" y="288273"/>
                  <a:pt x="675701" y="348866"/>
                  <a:pt x="683046" y="381917"/>
                </a:cubicBezTo>
                <a:cubicBezTo>
                  <a:pt x="690391" y="414968"/>
                  <a:pt x="664685" y="438838"/>
                  <a:pt x="672029" y="470052"/>
                </a:cubicBezTo>
                <a:cubicBezTo>
                  <a:pt x="679374" y="501267"/>
                  <a:pt x="694063" y="561860"/>
                  <a:pt x="727113" y="569204"/>
                </a:cubicBezTo>
                <a:cubicBezTo>
                  <a:pt x="760164" y="576549"/>
                  <a:pt x="870332" y="514119"/>
                  <a:pt x="870332" y="514119"/>
                </a:cubicBezTo>
                <a:lnTo>
                  <a:pt x="870332" y="514119"/>
                </a:lnTo>
                <a:lnTo>
                  <a:pt x="870332" y="514119"/>
                </a:ln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590800" y="2571690"/>
            <a:ext cx="152400" cy="777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629694" y="2685990"/>
            <a:ext cx="151606" cy="7699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3200" y="325749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Filter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0400" y="432429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Laser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9400" y="2419290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PMT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4781490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Beam splitter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8200" y="432429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Fibre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84039" y="394329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Patient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4400" y="1714380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Radiation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57600" y="175260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Arial" pitchFamily="34" charset="0"/>
                <a:cs typeface="Arial" pitchFamily="34" charset="0"/>
              </a:rPr>
              <a:t>Li</a:t>
            </a:r>
            <a:r>
              <a:rPr lang="en-IN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IN" sz="20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IN" sz="2000" baseline="-25000" dirty="0" smtClean="0">
                <a:latin typeface="Arial" pitchFamily="34" charset="0"/>
                <a:cs typeface="Arial" pitchFamily="34" charset="0"/>
              </a:rPr>
              <a:t>7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Elbow Connector 37"/>
          <p:cNvCxnSpPr/>
          <p:nvPr/>
        </p:nvCxnSpPr>
        <p:spPr>
          <a:xfrm>
            <a:off x="4114800" y="2800290"/>
            <a:ext cx="914400" cy="914400"/>
          </a:xfrm>
          <a:prstGeom prst="bentConnector3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86200" y="2286000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Luminescence</a:t>
            </a:r>
          </a:p>
          <a:p>
            <a:r>
              <a:rPr lang="en-IN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Signal</a:t>
            </a:r>
            <a:endParaRPr lang="en-US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Straight Connector 41"/>
          <p:cNvCxnSpPr>
            <a:stCxn id="14" idx="3"/>
            <a:endCxn id="36" idx="1"/>
          </p:cNvCxnSpPr>
          <p:nvPr/>
        </p:nvCxnSpPr>
        <p:spPr>
          <a:xfrm flipV="1">
            <a:off x="3124200" y="1952655"/>
            <a:ext cx="533400" cy="73333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914400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Radiation therapy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0" y="5558135"/>
            <a:ext cx="790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Image plate for Position Sensitive Detection of neutrons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5400000" flipH="1" flipV="1">
            <a:off x="4343400" y="3048000"/>
            <a:ext cx="2133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10200" y="1981200"/>
            <a:ext cx="266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6438900" y="3619500"/>
            <a:ext cx="3276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0800000">
            <a:off x="5410200" y="5257800"/>
            <a:ext cx="266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4991894" y="4838700"/>
            <a:ext cx="8382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048000" y="3657600"/>
            <a:ext cx="304800" cy="160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2667000" y="3657600"/>
            <a:ext cx="304800" cy="160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Why optically transparent ceramics (OTC)? </a:t>
            </a:r>
            <a:endParaRPr lang="en-US" sz="32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Higher doping levels: 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</a:rPr>
              <a:t>Doping in single crystal is difficult due to the selective evaporation at elevated temperatures; </a:t>
            </a:r>
          </a:p>
          <a:p>
            <a:pPr algn="just">
              <a:buNone/>
            </a:pPr>
            <a:r>
              <a:rPr lang="en-IN" sz="2400" b="1" dirty="0" smtClean="0">
                <a:solidFill>
                  <a:srgbClr val="002060"/>
                </a:solidFill>
                <a:latin typeface="Arial Narrow" pitchFamily="34" charset="0"/>
              </a:rPr>
              <a:t>    </a:t>
            </a:r>
            <a:r>
              <a:rPr lang="en-IN" sz="2400" b="1" dirty="0" smtClean="0">
                <a:solidFill>
                  <a:srgbClr val="7030A0"/>
                </a:solidFill>
                <a:latin typeface="Arial Narrow" pitchFamily="34" charset="0"/>
              </a:rPr>
              <a:t>The OTC can be formed at much lower temperatures.</a:t>
            </a:r>
          </a:p>
          <a:p>
            <a:pPr algn="just"/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Uniform doping: 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</a:rPr>
              <a:t>In the crystal growth segregation coefficients less than one causes non-uniformity in the activator concentration; </a:t>
            </a:r>
          </a:p>
          <a:p>
            <a:pPr algn="just">
              <a:buNone/>
            </a:pP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</a:rPr>
              <a:t>     </a:t>
            </a:r>
            <a:r>
              <a:rPr lang="en-IN" sz="2400" b="1" dirty="0" smtClean="0">
                <a:solidFill>
                  <a:srgbClr val="7030A0"/>
                </a:solidFill>
                <a:latin typeface="Arial Narrow" pitchFamily="34" charset="0"/>
              </a:rPr>
              <a:t>Due to a different process the doping is uniform in the OTC.</a:t>
            </a:r>
          </a:p>
          <a:p>
            <a:pPr algn="just"/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Ease of making:</a:t>
            </a:r>
            <a:r>
              <a:rPr lang="en-IN" sz="2400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</a:rPr>
              <a:t>Making single crystal is difficult and time taking; </a:t>
            </a:r>
          </a:p>
          <a:p>
            <a:pPr algn="just">
              <a:buNone/>
            </a:pP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</a:rPr>
              <a:t>     </a:t>
            </a:r>
            <a:r>
              <a:rPr lang="en-IN" sz="2400" b="1" dirty="0" smtClean="0">
                <a:solidFill>
                  <a:srgbClr val="7030A0"/>
                </a:solidFill>
                <a:latin typeface="Arial Narrow" pitchFamily="34" charset="0"/>
              </a:rPr>
              <a:t>OTC can be made easily in a shorter duration.</a:t>
            </a:r>
          </a:p>
          <a:p>
            <a:pPr algn="just"/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Mechanical property:</a:t>
            </a:r>
            <a:r>
              <a:rPr lang="en-IN" sz="2400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n-IN" sz="2400" b="1" dirty="0" smtClean="0">
                <a:solidFill>
                  <a:srgbClr val="7030A0"/>
                </a:solidFill>
                <a:latin typeface="Arial Narrow" pitchFamily="34" charset="0"/>
              </a:rPr>
              <a:t>Due to lack of well-defined plane/cleavage planes, the OTC of a material shows better mechanical properties.</a:t>
            </a:r>
          </a:p>
          <a:p>
            <a:pPr algn="just"/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Isotropy: </a:t>
            </a:r>
            <a:r>
              <a:rPr lang="en-IN" sz="2400" b="1" dirty="0" smtClean="0">
                <a:solidFill>
                  <a:srgbClr val="7030A0"/>
                </a:solidFill>
                <a:latin typeface="Arial Narrow" pitchFamily="34" charset="0"/>
              </a:rPr>
              <a:t>Absence of well oriented planes makes the OTC more isotropic in optical properties.</a:t>
            </a:r>
          </a:p>
          <a:p>
            <a:pPr>
              <a:buNone/>
            </a:pPr>
            <a:endParaRPr lang="en-IN" sz="2400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762000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Optically Transparent Ceramics of </a:t>
            </a:r>
            <a:r>
              <a:rPr lang="en-IN" sz="28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Mn</a:t>
            </a:r>
            <a:r>
              <a:rPr lang="en-IN" sz="2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doped CaF</a:t>
            </a:r>
            <a:r>
              <a:rPr lang="en-IN" sz="28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2800" baseline="-25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66800"/>
            <a:ext cx="8001000" cy="42780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CaF</a:t>
            </a:r>
            <a:r>
              <a:rPr lang="en-IN" sz="28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when doped with activators like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Eu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Ce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Mn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etc., acts as scintillator/phosphor and can be used in scintillation detector and TLD.</a:t>
            </a:r>
          </a:p>
          <a:p>
            <a:pPr algn="just"/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Generally, single crystals of CaF</a:t>
            </a:r>
            <a:r>
              <a:rPr lang="en-IN" sz="28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are grown in graphite crucibles using the vacuum Bridgman technique (~1400°C).</a:t>
            </a:r>
          </a:p>
          <a:p>
            <a:pPr algn="just"/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The Optically Transparent plates of CaF</a:t>
            </a:r>
            <a:r>
              <a:rPr lang="en-IN" sz="28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:Mn showed TL properties superior to that of single crystal.  </a:t>
            </a:r>
          </a:p>
          <a:p>
            <a:endParaRPr lang="en-US" sz="2000" dirty="0">
              <a:latin typeface="Arial Narrow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Vacuum Hot-press facility at TPD, BARC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100_35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990600"/>
            <a:ext cx="301141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00_3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90600"/>
            <a:ext cx="2991346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09133" y="5638800"/>
            <a:ext cx="3160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2060"/>
                </a:solidFill>
              </a:rPr>
              <a:t> Base pressure: 10</a:t>
            </a:r>
            <a:r>
              <a:rPr lang="en-IN" sz="2000" baseline="30000" dirty="0" smtClean="0">
                <a:solidFill>
                  <a:srgbClr val="002060"/>
                </a:solidFill>
              </a:rPr>
              <a:t>-6</a:t>
            </a:r>
            <a:r>
              <a:rPr lang="en-IN" sz="2000" dirty="0" smtClean="0">
                <a:solidFill>
                  <a:srgbClr val="002060"/>
                </a:solidFill>
              </a:rPr>
              <a:t> mbar, 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2060"/>
                </a:solidFill>
              </a:rPr>
              <a:t> Temperature: up to 2100</a:t>
            </a:r>
            <a:r>
              <a:rPr lang="en-IN" sz="2000" dirty="0" smtClean="0">
                <a:solidFill>
                  <a:srgbClr val="002060"/>
                </a:solidFill>
                <a:sym typeface="Symbol"/>
              </a:rPr>
              <a:t>C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n-IN" sz="2000" dirty="0" err="1" smtClean="0">
                <a:solidFill>
                  <a:srgbClr val="002060"/>
                </a:solidFill>
                <a:sym typeface="Symbol"/>
              </a:rPr>
              <a:t>Uni</a:t>
            </a:r>
            <a:r>
              <a:rPr lang="en-IN" sz="2000" dirty="0" smtClean="0">
                <a:solidFill>
                  <a:srgbClr val="002060"/>
                </a:solidFill>
                <a:sym typeface="Symbol"/>
              </a:rPr>
              <a:t>-axial Pressure: 10 Ton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612775"/>
          </a:xfrm>
        </p:spPr>
        <p:txBody>
          <a:bodyPr>
            <a:normAutofit fontScale="90000"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Regular arrangement of atoms/ molecules in crystals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533400" y="1219200"/>
            <a:ext cx="533400" cy="609600"/>
            <a:chOff x="762000" y="1219200"/>
            <a:chExt cx="533400" cy="609600"/>
          </a:xfrm>
        </p:grpSpPr>
        <p:sp>
          <p:nvSpPr>
            <p:cNvPr id="4" name="Oval 3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"/>
          <p:cNvGrpSpPr/>
          <p:nvPr/>
        </p:nvGrpSpPr>
        <p:grpSpPr>
          <a:xfrm>
            <a:off x="1219200" y="1219200"/>
            <a:ext cx="533400" cy="609600"/>
            <a:chOff x="762000" y="1219200"/>
            <a:chExt cx="533400" cy="609600"/>
          </a:xfrm>
        </p:grpSpPr>
        <p:sp>
          <p:nvSpPr>
            <p:cNvPr id="13" name="Oval 1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2590800" y="1219200"/>
            <a:ext cx="533400" cy="609600"/>
            <a:chOff x="762000" y="1219200"/>
            <a:chExt cx="533400" cy="609600"/>
          </a:xfrm>
        </p:grpSpPr>
        <p:sp>
          <p:nvSpPr>
            <p:cNvPr id="25" name="Oval 2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1905000" y="1219200"/>
            <a:ext cx="533400" cy="609600"/>
            <a:chOff x="762000" y="1219200"/>
            <a:chExt cx="533400" cy="609600"/>
          </a:xfrm>
        </p:grpSpPr>
        <p:sp>
          <p:nvSpPr>
            <p:cNvPr id="45" name="Oval 4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6"/>
          <p:cNvGrpSpPr/>
          <p:nvPr/>
        </p:nvGrpSpPr>
        <p:grpSpPr>
          <a:xfrm>
            <a:off x="3276600" y="1219200"/>
            <a:ext cx="533400" cy="609600"/>
            <a:chOff x="762000" y="1219200"/>
            <a:chExt cx="533400" cy="609600"/>
          </a:xfrm>
        </p:grpSpPr>
        <p:sp>
          <p:nvSpPr>
            <p:cNvPr id="149" name="Oval 14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62400" y="1219200"/>
            <a:ext cx="533400" cy="609600"/>
            <a:chOff x="762000" y="1219200"/>
            <a:chExt cx="533400" cy="609600"/>
          </a:xfrm>
        </p:grpSpPr>
        <p:sp>
          <p:nvSpPr>
            <p:cNvPr id="153" name="Oval 15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5334000" y="1219200"/>
            <a:ext cx="533400" cy="609600"/>
            <a:chOff x="762000" y="1219200"/>
            <a:chExt cx="533400" cy="609600"/>
          </a:xfrm>
        </p:grpSpPr>
        <p:sp>
          <p:nvSpPr>
            <p:cNvPr id="157" name="Oval 15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4648200" y="1219200"/>
            <a:ext cx="533400" cy="609600"/>
            <a:chOff x="762000" y="1219200"/>
            <a:chExt cx="533400" cy="609600"/>
          </a:xfrm>
        </p:grpSpPr>
        <p:sp>
          <p:nvSpPr>
            <p:cNvPr id="161" name="Oval 16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6019800" y="1219200"/>
            <a:ext cx="533400" cy="609600"/>
            <a:chOff x="762000" y="1219200"/>
            <a:chExt cx="533400" cy="609600"/>
          </a:xfrm>
        </p:grpSpPr>
        <p:sp>
          <p:nvSpPr>
            <p:cNvPr id="165" name="Oval 16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1"/>
          <p:cNvGrpSpPr/>
          <p:nvPr/>
        </p:nvGrpSpPr>
        <p:grpSpPr>
          <a:xfrm>
            <a:off x="6705600" y="1219200"/>
            <a:ext cx="533400" cy="609600"/>
            <a:chOff x="762000" y="1219200"/>
            <a:chExt cx="533400" cy="609600"/>
          </a:xfrm>
        </p:grpSpPr>
        <p:sp>
          <p:nvSpPr>
            <p:cNvPr id="169" name="Oval 16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8077200" y="1219200"/>
            <a:ext cx="533400" cy="609600"/>
            <a:chOff x="762000" y="1219200"/>
            <a:chExt cx="533400" cy="609600"/>
          </a:xfrm>
        </p:grpSpPr>
        <p:sp>
          <p:nvSpPr>
            <p:cNvPr id="173" name="Oval 17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43"/>
          <p:cNvGrpSpPr/>
          <p:nvPr/>
        </p:nvGrpSpPr>
        <p:grpSpPr>
          <a:xfrm>
            <a:off x="7391400" y="1219200"/>
            <a:ext cx="533400" cy="609600"/>
            <a:chOff x="762000" y="1219200"/>
            <a:chExt cx="533400" cy="609600"/>
          </a:xfrm>
        </p:grpSpPr>
        <p:sp>
          <p:nvSpPr>
            <p:cNvPr id="177" name="Oval 17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6"/>
          <p:cNvGrpSpPr/>
          <p:nvPr/>
        </p:nvGrpSpPr>
        <p:grpSpPr>
          <a:xfrm>
            <a:off x="533400" y="1981200"/>
            <a:ext cx="533400" cy="609600"/>
            <a:chOff x="762000" y="1219200"/>
            <a:chExt cx="533400" cy="609600"/>
          </a:xfrm>
        </p:grpSpPr>
        <p:sp>
          <p:nvSpPr>
            <p:cNvPr id="181" name="Oval 18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11"/>
          <p:cNvGrpSpPr/>
          <p:nvPr/>
        </p:nvGrpSpPr>
        <p:grpSpPr>
          <a:xfrm>
            <a:off x="1219200" y="1981200"/>
            <a:ext cx="533400" cy="609600"/>
            <a:chOff x="762000" y="1219200"/>
            <a:chExt cx="533400" cy="609600"/>
          </a:xfrm>
        </p:grpSpPr>
        <p:sp>
          <p:nvSpPr>
            <p:cNvPr id="185" name="Oval 18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590800" y="1981200"/>
            <a:ext cx="533400" cy="609600"/>
            <a:chOff x="762000" y="1219200"/>
            <a:chExt cx="533400" cy="609600"/>
          </a:xfrm>
        </p:grpSpPr>
        <p:sp>
          <p:nvSpPr>
            <p:cNvPr id="189" name="Oval 18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43"/>
          <p:cNvGrpSpPr/>
          <p:nvPr/>
        </p:nvGrpSpPr>
        <p:grpSpPr>
          <a:xfrm>
            <a:off x="1905000" y="1981200"/>
            <a:ext cx="533400" cy="609600"/>
            <a:chOff x="762000" y="1219200"/>
            <a:chExt cx="533400" cy="609600"/>
          </a:xfrm>
        </p:grpSpPr>
        <p:sp>
          <p:nvSpPr>
            <p:cNvPr id="193" name="Oval 19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6"/>
          <p:cNvGrpSpPr/>
          <p:nvPr/>
        </p:nvGrpSpPr>
        <p:grpSpPr>
          <a:xfrm>
            <a:off x="3276600" y="1981200"/>
            <a:ext cx="533400" cy="609600"/>
            <a:chOff x="762000" y="1219200"/>
            <a:chExt cx="533400" cy="609600"/>
          </a:xfrm>
        </p:grpSpPr>
        <p:sp>
          <p:nvSpPr>
            <p:cNvPr id="197" name="Oval 19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11"/>
          <p:cNvGrpSpPr/>
          <p:nvPr/>
        </p:nvGrpSpPr>
        <p:grpSpPr>
          <a:xfrm>
            <a:off x="3962400" y="1981200"/>
            <a:ext cx="533400" cy="609600"/>
            <a:chOff x="762000" y="1219200"/>
            <a:chExt cx="533400" cy="609600"/>
          </a:xfrm>
        </p:grpSpPr>
        <p:sp>
          <p:nvSpPr>
            <p:cNvPr id="201" name="Oval 20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3"/>
          <p:cNvGrpSpPr/>
          <p:nvPr/>
        </p:nvGrpSpPr>
        <p:grpSpPr>
          <a:xfrm>
            <a:off x="5334000" y="1981200"/>
            <a:ext cx="533400" cy="609600"/>
            <a:chOff x="762000" y="1219200"/>
            <a:chExt cx="533400" cy="609600"/>
          </a:xfrm>
        </p:grpSpPr>
        <p:sp>
          <p:nvSpPr>
            <p:cNvPr id="205" name="Oval 20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43"/>
          <p:cNvGrpSpPr/>
          <p:nvPr/>
        </p:nvGrpSpPr>
        <p:grpSpPr>
          <a:xfrm>
            <a:off x="4648200" y="1981200"/>
            <a:ext cx="533400" cy="609600"/>
            <a:chOff x="762000" y="1219200"/>
            <a:chExt cx="533400" cy="609600"/>
          </a:xfrm>
        </p:grpSpPr>
        <p:sp>
          <p:nvSpPr>
            <p:cNvPr id="209" name="Oval 20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6"/>
          <p:cNvGrpSpPr/>
          <p:nvPr/>
        </p:nvGrpSpPr>
        <p:grpSpPr>
          <a:xfrm>
            <a:off x="6019800" y="1981200"/>
            <a:ext cx="533400" cy="609600"/>
            <a:chOff x="762000" y="1219200"/>
            <a:chExt cx="533400" cy="609600"/>
          </a:xfrm>
        </p:grpSpPr>
        <p:sp>
          <p:nvSpPr>
            <p:cNvPr id="213" name="Oval 21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11"/>
          <p:cNvGrpSpPr/>
          <p:nvPr/>
        </p:nvGrpSpPr>
        <p:grpSpPr>
          <a:xfrm>
            <a:off x="6705600" y="1981200"/>
            <a:ext cx="533400" cy="609600"/>
            <a:chOff x="762000" y="1219200"/>
            <a:chExt cx="533400" cy="609600"/>
          </a:xfrm>
        </p:grpSpPr>
        <p:sp>
          <p:nvSpPr>
            <p:cNvPr id="217" name="Oval 21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8077200" y="1981200"/>
            <a:ext cx="533400" cy="609600"/>
            <a:chOff x="762000" y="1219200"/>
            <a:chExt cx="533400" cy="609600"/>
          </a:xfrm>
        </p:grpSpPr>
        <p:sp>
          <p:nvSpPr>
            <p:cNvPr id="221" name="Oval 22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43"/>
          <p:cNvGrpSpPr/>
          <p:nvPr/>
        </p:nvGrpSpPr>
        <p:grpSpPr>
          <a:xfrm>
            <a:off x="7391400" y="1981200"/>
            <a:ext cx="533400" cy="609600"/>
            <a:chOff x="762000" y="1219200"/>
            <a:chExt cx="533400" cy="609600"/>
          </a:xfrm>
        </p:grpSpPr>
        <p:sp>
          <p:nvSpPr>
            <p:cNvPr id="225" name="Oval 22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6"/>
          <p:cNvGrpSpPr/>
          <p:nvPr/>
        </p:nvGrpSpPr>
        <p:grpSpPr>
          <a:xfrm>
            <a:off x="533400" y="2743200"/>
            <a:ext cx="533400" cy="609600"/>
            <a:chOff x="762000" y="1219200"/>
            <a:chExt cx="533400" cy="609600"/>
          </a:xfrm>
        </p:grpSpPr>
        <p:sp>
          <p:nvSpPr>
            <p:cNvPr id="229" name="Oval 22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11"/>
          <p:cNvGrpSpPr/>
          <p:nvPr/>
        </p:nvGrpSpPr>
        <p:grpSpPr>
          <a:xfrm>
            <a:off x="1219200" y="2743200"/>
            <a:ext cx="533400" cy="609600"/>
            <a:chOff x="762000" y="1219200"/>
            <a:chExt cx="533400" cy="609600"/>
          </a:xfrm>
        </p:grpSpPr>
        <p:sp>
          <p:nvSpPr>
            <p:cNvPr id="233" name="Oval 23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23"/>
          <p:cNvGrpSpPr/>
          <p:nvPr/>
        </p:nvGrpSpPr>
        <p:grpSpPr>
          <a:xfrm>
            <a:off x="2590800" y="2743200"/>
            <a:ext cx="533400" cy="609600"/>
            <a:chOff x="762000" y="1219200"/>
            <a:chExt cx="533400" cy="609600"/>
          </a:xfrm>
        </p:grpSpPr>
        <p:sp>
          <p:nvSpPr>
            <p:cNvPr id="237" name="Oval 23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43"/>
          <p:cNvGrpSpPr/>
          <p:nvPr/>
        </p:nvGrpSpPr>
        <p:grpSpPr>
          <a:xfrm>
            <a:off x="1905000" y="2743200"/>
            <a:ext cx="533400" cy="609600"/>
            <a:chOff x="762000" y="1219200"/>
            <a:chExt cx="533400" cy="609600"/>
          </a:xfrm>
        </p:grpSpPr>
        <p:sp>
          <p:nvSpPr>
            <p:cNvPr id="241" name="Oval 24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6"/>
          <p:cNvGrpSpPr/>
          <p:nvPr/>
        </p:nvGrpSpPr>
        <p:grpSpPr>
          <a:xfrm>
            <a:off x="3276600" y="2743200"/>
            <a:ext cx="533400" cy="609600"/>
            <a:chOff x="762000" y="1219200"/>
            <a:chExt cx="533400" cy="609600"/>
          </a:xfrm>
        </p:grpSpPr>
        <p:sp>
          <p:nvSpPr>
            <p:cNvPr id="245" name="Oval 24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11"/>
          <p:cNvGrpSpPr/>
          <p:nvPr/>
        </p:nvGrpSpPr>
        <p:grpSpPr>
          <a:xfrm>
            <a:off x="3962400" y="2743200"/>
            <a:ext cx="533400" cy="609600"/>
            <a:chOff x="762000" y="1219200"/>
            <a:chExt cx="533400" cy="609600"/>
          </a:xfrm>
        </p:grpSpPr>
        <p:sp>
          <p:nvSpPr>
            <p:cNvPr id="249" name="Oval 24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23"/>
          <p:cNvGrpSpPr/>
          <p:nvPr/>
        </p:nvGrpSpPr>
        <p:grpSpPr>
          <a:xfrm>
            <a:off x="5334000" y="2743200"/>
            <a:ext cx="533400" cy="609600"/>
            <a:chOff x="762000" y="1219200"/>
            <a:chExt cx="533400" cy="609600"/>
          </a:xfrm>
        </p:grpSpPr>
        <p:sp>
          <p:nvSpPr>
            <p:cNvPr id="253" name="Oval 25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648200" y="2743200"/>
            <a:ext cx="533400" cy="609600"/>
            <a:chOff x="762000" y="1219200"/>
            <a:chExt cx="533400" cy="609600"/>
          </a:xfrm>
        </p:grpSpPr>
        <p:sp>
          <p:nvSpPr>
            <p:cNvPr id="257" name="Oval 25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6"/>
          <p:cNvGrpSpPr/>
          <p:nvPr/>
        </p:nvGrpSpPr>
        <p:grpSpPr>
          <a:xfrm>
            <a:off x="6019800" y="2743200"/>
            <a:ext cx="533400" cy="609600"/>
            <a:chOff x="762000" y="1219200"/>
            <a:chExt cx="533400" cy="609600"/>
          </a:xfrm>
        </p:grpSpPr>
        <p:sp>
          <p:nvSpPr>
            <p:cNvPr id="261" name="Oval 26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1"/>
          <p:cNvGrpSpPr/>
          <p:nvPr/>
        </p:nvGrpSpPr>
        <p:grpSpPr>
          <a:xfrm>
            <a:off x="6705600" y="2743200"/>
            <a:ext cx="533400" cy="609600"/>
            <a:chOff x="762000" y="1219200"/>
            <a:chExt cx="533400" cy="609600"/>
          </a:xfrm>
        </p:grpSpPr>
        <p:sp>
          <p:nvSpPr>
            <p:cNvPr id="265" name="Oval 26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23"/>
          <p:cNvGrpSpPr/>
          <p:nvPr/>
        </p:nvGrpSpPr>
        <p:grpSpPr>
          <a:xfrm>
            <a:off x="8077200" y="2743200"/>
            <a:ext cx="533400" cy="609600"/>
            <a:chOff x="762000" y="1219200"/>
            <a:chExt cx="533400" cy="609600"/>
          </a:xfrm>
        </p:grpSpPr>
        <p:sp>
          <p:nvSpPr>
            <p:cNvPr id="269" name="Oval 26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3"/>
          <p:cNvGrpSpPr/>
          <p:nvPr/>
        </p:nvGrpSpPr>
        <p:grpSpPr>
          <a:xfrm>
            <a:off x="7391400" y="2743200"/>
            <a:ext cx="533400" cy="609600"/>
            <a:chOff x="762000" y="1219200"/>
            <a:chExt cx="533400" cy="609600"/>
          </a:xfrm>
        </p:grpSpPr>
        <p:sp>
          <p:nvSpPr>
            <p:cNvPr id="273" name="Oval 27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6"/>
          <p:cNvGrpSpPr/>
          <p:nvPr/>
        </p:nvGrpSpPr>
        <p:grpSpPr>
          <a:xfrm>
            <a:off x="533400" y="3505200"/>
            <a:ext cx="533400" cy="609600"/>
            <a:chOff x="762000" y="1219200"/>
            <a:chExt cx="533400" cy="609600"/>
          </a:xfrm>
        </p:grpSpPr>
        <p:sp>
          <p:nvSpPr>
            <p:cNvPr id="277" name="Oval 27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11"/>
          <p:cNvGrpSpPr/>
          <p:nvPr/>
        </p:nvGrpSpPr>
        <p:grpSpPr>
          <a:xfrm>
            <a:off x="1219200" y="3505200"/>
            <a:ext cx="533400" cy="609600"/>
            <a:chOff x="762000" y="1219200"/>
            <a:chExt cx="533400" cy="609600"/>
          </a:xfrm>
        </p:grpSpPr>
        <p:sp>
          <p:nvSpPr>
            <p:cNvPr id="281" name="Oval 28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23"/>
          <p:cNvGrpSpPr/>
          <p:nvPr/>
        </p:nvGrpSpPr>
        <p:grpSpPr>
          <a:xfrm>
            <a:off x="2590800" y="3505200"/>
            <a:ext cx="533400" cy="609600"/>
            <a:chOff x="762000" y="1219200"/>
            <a:chExt cx="533400" cy="609600"/>
          </a:xfrm>
        </p:grpSpPr>
        <p:sp>
          <p:nvSpPr>
            <p:cNvPr id="285" name="Oval 28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43"/>
          <p:cNvGrpSpPr/>
          <p:nvPr/>
        </p:nvGrpSpPr>
        <p:grpSpPr>
          <a:xfrm>
            <a:off x="1905000" y="3505200"/>
            <a:ext cx="533400" cy="609600"/>
            <a:chOff x="762000" y="1219200"/>
            <a:chExt cx="533400" cy="609600"/>
          </a:xfrm>
        </p:grpSpPr>
        <p:sp>
          <p:nvSpPr>
            <p:cNvPr id="289" name="Oval 28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6"/>
          <p:cNvGrpSpPr/>
          <p:nvPr/>
        </p:nvGrpSpPr>
        <p:grpSpPr>
          <a:xfrm>
            <a:off x="3276600" y="3505200"/>
            <a:ext cx="533400" cy="609600"/>
            <a:chOff x="762000" y="1219200"/>
            <a:chExt cx="533400" cy="609600"/>
          </a:xfrm>
        </p:grpSpPr>
        <p:sp>
          <p:nvSpPr>
            <p:cNvPr id="293" name="Oval 29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11"/>
          <p:cNvGrpSpPr/>
          <p:nvPr/>
        </p:nvGrpSpPr>
        <p:grpSpPr>
          <a:xfrm>
            <a:off x="3962400" y="3505200"/>
            <a:ext cx="533400" cy="609600"/>
            <a:chOff x="762000" y="1219200"/>
            <a:chExt cx="533400" cy="609600"/>
          </a:xfrm>
        </p:grpSpPr>
        <p:sp>
          <p:nvSpPr>
            <p:cNvPr id="297" name="Oval 29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23"/>
          <p:cNvGrpSpPr/>
          <p:nvPr/>
        </p:nvGrpSpPr>
        <p:grpSpPr>
          <a:xfrm>
            <a:off x="5334000" y="3505200"/>
            <a:ext cx="533400" cy="609600"/>
            <a:chOff x="762000" y="1219200"/>
            <a:chExt cx="533400" cy="609600"/>
          </a:xfrm>
        </p:grpSpPr>
        <p:sp>
          <p:nvSpPr>
            <p:cNvPr id="301" name="Oval 30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43"/>
          <p:cNvGrpSpPr/>
          <p:nvPr/>
        </p:nvGrpSpPr>
        <p:grpSpPr>
          <a:xfrm>
            <a:off x="4648200" y="3505200"/>
            <a:ext cx="533400" cy="609600"/>
            <a:chOff x="762000" y="1219200"/>
            <a:chExt cx="533400" cy="609600"/>
          </a:xfrm>
        </p:grpSpPr>
        <p:sp>
          <p:nvSpPr>
            <p:cNvPr id="305" name="Oval 30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6"/>
          <p:cNvGrpSpPr/>
          <p:nvPr/>
        </p:nvGrpSpPr>
        <p:grpSpPr>
          <a:xfrm>
            <a:off x="6019800" y="3505200"/>
            <a:ext cx="533400" cy="609600"/>
            <a:chOff x="762000" y="1219200"/>
            <a:chExt cx="533400" cy="609600"/>
          </a:xfrm>
        </p:grpSpPr>
        <p:sp>
          <p:nvSpPr>
            <p:cNvPr id="309" name="Oval 30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11"/>
          <p:cNvGrpSpPr/>
          <p:nvPr/>
        </p:nvGrpSpPr>
        <p:grpSpPr>
          <a:xfrm>
            <a:off x="6705600" y="3505200"/>
            <a:ext cx="533400" cy="609600"/>
            <a:chOff x="762000" y="1219200"/>
            <a:chExt cx="533400" cy="609600"/>
          </a:xfrm>
        </p:grpSpPr>
        <p:sp>
          <p:nvSpPr>
            <p:cNvPr id="313" name="Oval 31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23"/>
          <p:cNvGrpSpPr/>
          <p:nvPr/>
        </p:nvGrpSpPr>
        <p:grpSpPr>
          <a:xfrm>
            <a:off x="8077200" y="3505200"/>
            <a:ext cx="533400" cy="609600"/>
            <a:chOff x="762000" y="1219200"/>
            <a:chExt cx="533400" cy="609600"/>
          </a:xfrm>
        </p:grpSpPr>
        <p:sp>
          <p:nvSpPr>
            <p:cNvPr id="317" name="Oval 31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43"/>
          <p:cNvGrpSpPr/>
          <p:nvPr/>
        </p:nvGrpSpPr>
        <p:grpSpPr>
          <a:xfrm>
            <a:off x="7391400" y="3505200"/>
            <a:ext cx="533400" cy="609600"/>
            <a:chOff x="762000" y="1219200"/>
            <a:chExt cx="533400" cy="609600"/>
          </a:xfrm>
        </p:grpSpPr>
        <p:sp>
          <p:nvSpPr>
            <p:cNvPr id="321" name="Oval 32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"/>
          <p:cNvGrpSpPr/>
          <p:nvPr/>
        </p:nvGrpSpPr>
        <p:grpSpPr>
          <a:xfrm>
            <a:off x="533400" y="4267200"/>
            <a:ext cx="533400" cy="609600"/>
            <a:chOff x="762000" y="1219200"/>
            <a:chExt cx="533400" cy="609600"/>
          </a:xfrm>
        </p:grpSpPr>
        <p:sp>
          <p:nvSpPr>
            <p:cNvPr id="325" name="Oval 32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1"/>
          <p:cNvGrpSpPr/>
          <p:nvPr/>
        </p:nvGrpSpPr>
        <p:grpSpPr>
          <a:xfrm>
            <a:off x="1219200" y="4267200"/>
            <a:ext cx="533400" cy="609600"/>
            <a:chOff x="762000" y="1219200"/>
            <a:chExt cx="533400" cy="609600"/>
          </a:xfrm>
        </p:grpSpPr>
        <p:sp>
          <p:nvSpPr>
            <p:cNvPr id="329" name="Oval 32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23"/>
          <p:cNvGrpSpPr/>
          <p:nvPr/>
        </p:nvGrpSpPr>
        <p:grpSpPr>
          <a:xfrm>
            <a:off x="2590800" y="4267200"/>
            <a:ext cx="533400" cy="609600"/>
            <a:chOff x="762000" y="1219200"/>
            <a:chExt cx="533400" cy="609600"/>
          </a:xfrm>
        </p:grpSpPr>
        <p:sp>
          <p:nvSpPr>
            <p:cNvPr id="333" name="Oval 33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43"/>
          <p:cNvGrpSpPr/>
          <p:nvPr/>
        </p:nvGrpSpPr>
        <p:grpSpPr>
          <a:xfrm>
            <a:off x="1905000" y="4267200"/>
            <a:ext cx="533400" cy="609600"/>
            <a:chOff x="762000" y="1219200"/>
            <a:chExt cx="533400" cy="609600"/>
          </a:xfrm>
        </p:grpSpPr>
        <p:sp>
          <p:nvSpPr>
            <p:cNvPr id="337" name="Oval 33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6"/>
          <p:cNvGrpSpPr/>
          <p:nvPr/>
        </p:nvGrpSpPr>
        <p:grpSpPr>
          <a:xfrm>
            <a:off x="3276600" y="4267200"/>
            <a:ext cx="533400" cy="609600"/>
            <a:chOff x="762000" y="1219200"/>
            <a:chExt cx="533400" cy="609600"/>
          </a:xfrm>
        </p:grpSpPr>
        <p:sp>
          <p:nvSpPr>
            <p:cNvPr id="341" name="Oval 34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1"/>
          <p:cNvGrpSpPr/>
          <p:nvPr/>
        </p:nvGrpSpPr>
        <p:grpSpPr>
          <a:xfrm>
            <a:off x="3962400" y="4267200"/>
            <a:ext cx="533400" cy="609600"/>
            <a:chOff x="762000" y="1219200"/>
            <a:chExt cx="533400" cy="609600"/>
          </a:xfrm>
        </p:grpSpPr>
        <p:sp>
          <p:nvSpPr>
            <p:cNvPr id="345" name="Oval 34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23"/>
          <p:cNvGrpSpPr/>
          <p:nvPr/>
        </p:nvGrpSpPr>
        <p:grpSpPr>
          <a:xfrm>
            <a:off x="5334000" y="4267200"/>
            <a:ext cx="533400" cy="609600"/>
            <a:chOff x="762000" y="1219200"/>
            <a:chExt cx="533400" cy="609600"/>
          </a:xfrm>
        </p:grpSpPr>
        <p:sp>
          <p:nvSpPr>
            <p:cNvPr id="349" name="Oval 34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43"/>
          <p:cNvGrpSpPr/>
          <p:nvPr/>
        </p:nvGrpSpPr>
        <p:grpSpPr>
          <a:xfrm>
            <a:off x="4648200" y="4267200"/>
            <a:ext cx="533400" cy="609600"/>
            <a:chOff x="762000" y="1219200"/>
            <a:chExt cx="533400" cy="609600"/>
          </a:xfrm>
        </p:grpSpPr>
        <p:sp>
          <p:nvSpPr>
            <p:cNvPr id="353" name="Oval 35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6"/>
          <p:cNvGrpSpPr/>
          <p:nvPr/>
        </p:nvGrpSpPr>
        <p:grpSpPr>
          <a:xfrm>
            <a:off x="6019800" y="4267200"/>
            <a:ext cx="533400" cy="609600"/>
            <a:chOff x="762000" y="1219200"/>
            <a:chExt cx="533400" cy="609600"/>
          </a:xfrm>
        </p:grpSpPr>
        <p:sp>
          <p:nvSpPr>
            <p:cNvPr id="357" name="Oval 35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1"/>
          <p:cNvGrpSpPr/>
          <p:nvPr/>
        </p:nvGrpSpPr>
        <p:grpSpPr>
          <a:xfrm>
            <a:off x="6705600" y="4267200"/>
            <a:ext cx="533400" cy="609600"/>
            <a:chOff x="762000" y="1219200"/>
            <a:chExt cx="533400" cy="609600"/>
          </a:xfrm>
        </p:grpSpPr>
        <p:sp>
          <p:nvSpPr>
            <p:cNvPr id="361" name="Oval 36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23"/>
          <p:cNvGrpSpPr/>
          <p:nvPr/>
        </p:nvGrpSpPr>
        <p:grpSpPr>
          <a:xfrm>
            <a:off x="8077200" y="4267200"/>
            <a:ext cx="533400" cy="609600"/>
            <a:chOff x="762000" y="1219200"/>
            <a:chExt cx="533400" cy="609600"/>
          </a:xfrm>
        </p:grpSpPr>
        <p:sp>
          <p:nvSpPr>
            <p:cNvPr id="365" name="Oval 36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43"/>
          <p:cNvGrpSpPr/>
          <p:nvPr/>
        </p:nvGrpSpPr>
        <p:grpSpPr>
          <a:xfrm>
            <a:off x="7391400" y="4267200"/>
            <a:ext cx="533400" cy="609600"/>
            <a:chOff x="762000" y="1219200"/>
            <a:chExt cx="533400" cy="609600"/>
          </a:xfrm>
        </p:grpSpPr>
        <p:sp>
          <p:nvSpPr>
            <p:cNvPr id="369" name="Oval 36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6"/>
          <p:cNvGrpSpPr/>
          <p:nvPr/>
        </p:nvGrpSpPr>
        <p:grpSpPr>
          <a:xfrm>
            <a:off x="533400" y="5029200"/>
            <a:ext cx="533400" cy="609600"/>
            <a:chOff x="762000" y="1219200"/>
            <a:chExt cx="533400" cy="609600"/>
          </a:xfrm>
        </p:grpSpPr>
        <p:sp>
          <p:nvSpPr>
            <p:cNvPr id="373" name="Oval 37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1"/>
          <p:cNvGrpSpPr/>
          <p:nvPr/>
        </p:nvGrpSpPr>
        <p:grpSpPr>
          <a:xfrm>
            <a:off x="1219200" y="5029200"/>
            <a:ext cx="533400" cy="609600"/>
            <a:chOff x="762000" y="1219200"/>
            <a:chExt cx="533400" cy="609600"/>
          </a:xfrm>
        </p:grpSpPr>
        <p:sp>
          <p:nvSpPr>
            <p:cNvPr id="377" name="Oval 37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23"/>
          <p:cNvGrpSpPr/>
          <p:nvPr/>
        </p:nvGrpSpPr>
        <p:grpSpPr>
          <a:xfrm>
            <a:off x="2590800" y="5029200"/>
            <a:ext cx="533400" cy="609600"/>
            <a:chOff x="762000" y="1219200"/>
            <a:chExt cx="533400" cy="609600"/>
          </a:xfrm>
        </p:grpSpPr>
        <p:sp>
          <p:nvSpPr>
            <p:cNvPr id="381" name="Oval 38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43"/>
          <p:cNvGrpSpPr/>
          <p:nvPr/>
        </p:nvGrpSpPr>
        <p:grpSpPr>
          <a:xfrm>
            <a:off x="1905000" y="5029200"/>
            <a:ext cx="533400" cy="609600"/>
            <a:chOff x="762000" y="1219200"/>
            <a:chExt cx="533400" cy="609600"/>
          </a:xfrm>
        </p:grpSpPr>
        <p:sp>
          <p:nvSpPr>
            <p:cNvPr id="385" name="Oval 38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6"/>
          <p:cNvGrpSpPr/>
          <p:nvPr/>
        </p:nvGrpSpPr>
        <p:grpSpPr>
          <a:xfrm>
            <a:off x="3276600" y="5029200"/>
            <a:ext cx="533400" cy="609600"/>
            <a:chOff x="762000" y="1219200"/>
            <a:chExt cx="533400" cy="609600"/>
          </a:xfrm>
        </p:grpSpPr>
        <p:sp>
          <p:nvSpPr>
            <p:cNvPr id="389" name="Oval 38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1"/>
          <p:cNvGrpSpPr/>
          <p:nvPr/>
        </p:nvGrpSpPr>
        <p:grpSpPr>
          <a:xfrm>
            <a:off x="3962400" y="5029200"/>
            <a:ext cx="533400" cy="609600"/>
            <a:chOff x="762000" y="1219200"/>
            <a:chExt cx="533400" cy="609600"/>
          </a:xfrm>
        </p:grpSpPr>
        <p:sp>
          <p:nvSpPr>
            <p:cNvPr id="393" name="Oval 39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23"/>
          <p:cNvGrpSpPr/>
          <p:nvPr/>
        </p:nvGrpSpPr>
        <p:grpSpPr>
          <a:xfrm>
            <a:off x="5334000" y="5029200"/>
            <a:ext cx="533400" cy="609600"/>
            <a:chOff x="762000" y="1219200"/>
            <a:chExt cx="533400" cy="609600"/>
          </a:xfrm>
        </p:grpSpPr>
        <p:sp>
          <p:nvSpPr>
            <p:cNvPr id="397" name="Oval 39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43"/>
          <p:cNvGrpSpPr/>
          <p:nvPr/>
        </p:nvGrpSpPr>
        <p:grpSpPr>
          <a:xfrm>
            <a:off x="4648200" y="5029200"/>
            <a:ext cx="533400" cy="609600"/>
            <a:chOff x="762000" y="1219200"/>
            <a:chExt cx="533400" cy="609600"/>
          </a:xfrm>
        </p:grpSpPr>
        <p:sp>
          <p:nvSpPr>
            <p:cNvPr id="401" name="Oval 40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6"/>
          <p:cNvGrpSpPr/>
          <p:nvPr/>
        </p:nvGrpSpPr>
        <p:grpSpPr>
          <a:xfrm>
            <a:off x="6019800" y="5029200"/>
            <a:ext cx="533400" cy="609600"/>
            <a:chOff x="762000" y="1219200"/>
            <a:chExt cx="533400" cy="609600"/>
          </a:xfrm>
        </p:grpSpPr>
        <p:sp>
          <p:nvSpPr>
            <p:cNvPr id="405" name="Oval 40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1"/>
          <p:cNvGrpSpPr/>
          <p:nvPr/>
        </p:nvGrpSpPr>
        <p:grpSpPr>
          <a:xfrm>
            <a:off x="6705600" y="5029200"/>
            <a:ext cx="533400" cy="609600"/>
            <a:chOff x="762000" y="1219200"/>
            <a:chExt cx="533400" cy="609600"/>
          </a:xfrm>
        </p:grpSpPr>
        <p:sp>
          <p:nvSpPr>
            <p:cNvPr id="409" name="Oval 40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23"/>
          <p:cNvGrpSpPr/>
          <p:nvPr/>
        </p:nvGrpSpPr>
        <p:grpSpPr>
          <a:xfrm>
            <a:off x="8077200" y="5029200"/>
            <a:ext cx="533400" cy="609600"/>
            <a:chOff x="762000" y="1219200"/>
            <a:chExt cx="533400" cy="609600"/>
          </a:xfrm>
        </p:grpSpPr>
        <p:sp>
          <p:nvSpPr>
            <p:cNvPr id="413" name="Oval 41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43"/>
          <p:cNvGrpSpPr/>
          <p:nvPr/>
        </p:nvGrpSpPr>
        <p:grpSpPr>
          <a:xfrm>
            <a:off x="7391400" y="5029200"/>
            <a:ext cx="533400" cy="609600"/>
            <a:chOff x="762000" y="1219200"/>
            <a:chExt cx="533400" cy="609600"/>
          </a:xfrm>
        </p:grpSpPr>
        <p:sp>
          <p:nvSpPr>
            <p:cNvPr id="417" name="Oval 41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6"/>
          <p:cNvGrpSpPr/>
          <p:nvPr/>
        </p:nvGrpSpPr>
        <p:grpSpPr>
          <a:xfrm>
            <a:off x="533400" y="5791200"/>
            <a:ext cx="533400" cy="609600"/>
            <a:chOff x="762000" y="1219200"/>
            <a:chExt cx="533400" cy="609600"/>
          </a:xfrm>
        </p:grpSpPr>
        <p:sp>
          <p:nvSpPr>
            <p:cNvPr id="421" name="Oval 42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1"/>
          <p:cNvGrpSpPr/>
          <p:nvPr/>
        </p:nvGrpSpPr>
        <p:grpSpPr>
          <a:xfrm>
            <a:off x="1219200" y="5791200"/>
            <a:ext cx="533400" cy="609600"/>
            <a:chOff x="762000" y="1219200"/>
            <a:chExt cx="533400" cy="609600"/>
          </a:xfrm>
        </p:grpSpPr>
        <p:sp>
          <p:nvSpPr>
            <p:cNvPr id="425" name="Oval 42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23"/>
          <p:cNvGrpSpPr/>
          <p:nvPr/>
        </p:nvGrpSpPr>
        <p:grpSpPr>
          <a:xfrm>
            <a:off x="2590800" y="5791200"/>
            <a:ext cx="533400" cy="609600"/>
            <a:chOff x="762000" y="1219200"/>
            <a:chExt cx="533400" cy="609600"/>
          </a:xfrm>
        </p:grpSpPr>
        <p:sp>
          <p:nvSpPr>
            <p:cNvPr id="429" name="Oval 42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43"/>
          <p:cNvGrpSpPr/>
          <p:nvPr/>
        </p:nvGrpSpPr>
        <p:grpSpPr>
          <a:xfrm>
            <a:off x="1905000" y="5791200"/>
            <a:ext cx="533400" cy="609600"/>
            <a:chOff x="762000" y="1219200"/>
            <a:chExt cx="533400" cy="609600"/>
          </a:xfrm>
        </p:grpSpPr>
        <p:sp>
          <p:nvSpPr>
            <p:cNvPr id="433" name="Oval 43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6"/>
          <p:cNvGrpSpPr/>
          <p:nvPr/>
        </p:nvGrpSpPr>
        <p:grpSpPr>
          <a:xfrm>
            <a:off x="3276600" y="5791200"/>
            <a:ext cx="533400" cy="609600"/>
            <a:chOff x="762000" y="1219200"/>
            <a:chExt cx="533400" cy="609600"/>
          </a:xfrm>
        </p:grpSpPr>
        <p:sp>
          <p:nvSpPr>
            <p:cNvPr id="437" name="Oval 43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1"/>
          <p:cNvGrpSpPr/>
          <p:nvPr/>
        </p:nvGrpSpPr>
        <p:grpSpPr>
          <a:xfrm>
            <a:off x="3962400" y="5791200"/>
            <a:ext cx="533400" cy="609600"/>
            <a:chOff x="762000" y="1219200"/>
            <a:chExt cx="533400" cy="609600"/>
          </a:xfrm>
        </p:grpSpPr>
        <p:sp>
          <p:nvSpPr>
            <p:cNvPr id="441" name="Oval 44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23"/>
          <p:cNvGrpSpPr/>
          <p:nvPr/>
        </p:nvGrpSpPr>
        <p:grpSpPr>
          <a:xfrm>
            <a:off x="5334000" y="5791200"/>
            <a:ext cx="533400" cy="609600"/>
            <a:chOff x="762000" y="1219200"/>
            <a:chExt cx="533400" cy="609600"/>
          </a:xfrm>
        </p:grpSpPr>
        <p:sp>
          <p:nvSpPr>
            <p:cNvPr id="445" name="Oval 44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43"/>
          <p:cNvGrpSpPr/>
          <p:nvPr/>
        </p:nvGrpSpPr>
        <p:grpSpPr>
          <a:xfrm>
            <a:off x="4648200" y="5791200"/>
            <a:ext cx="533400" cy="609600"/>
            <a:chOff x="762000" y="1219200"/>
            <a:chExt cx="533400" cy="609600"/>
          </a:xfrm>
        </p:grpSpPr>
        <p:sp>
          <p:nvSpPr>
            <p:cNvPr id="449" name="Oval 448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6"/>
          <p:cNvGrpSpPr/>
          <p:nvPr/>
        </p:nvGrpSpPr>
        <p:grpSpPr>
          <a:xfrm>
            <a:off x="6019800" y="5791200"/>
            <a:ext cx="533400" cy="609600"/>
            <a:chOff x="762000" y="1219200"/>
            <a:chExt cx="533400" cy="609600"/>
          </a:xfrm>
        </p:grpSpPr>
        <p:sp>
          <p:nvSpPr>
            <p:cNvPr id="453" name="Oval 452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6" name="Group 11"/>
          <p:cNvGrpSpPr/>
          <p:nvPr/>
        </p:nvGrpSpPr>
        <p:grpSpPr>
          <a:xfrm>
            <a:off x="6705600" y="5791200"/>
            <a:ext cx="533400" cy="609600"/>
            <a:chOff x="762000" y="1219200"/>
            <a:chExt cx="533400" cy="609600"/>
          </a:xfrm>
        </p:grpSpPr>
        <p:sp>
          <p:nvSpPr>
            <p:cNvPr id="457" name="Oval 456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23"/>
          <p:cNvGrpSpPr/>
          <p:nvPr/>
        </p:nvGrpSpPr>
        <p:grpSpPr>
          <a:xfrm>
            <a:off x="8077200" y="5791200"/>
            <a:ext cx="533400" cy="609600"/>
            <a:chOff x="762000" y="1219200"/>
            <a:chExt cx="533400" cy="609600"/>
          </a:xfrm>
        </p:grpSpPr>
        <p:sp>
          <p:nvSpPr>
            <p:cNvPr id="461" name="Oval 460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43"/>
          <p:cNvGrpSpPr/>
          <p:nvPr/>
        </p:nvGrpSpPr>
        <p:grpSpPr>
          <a:xfrm>
            <a:off x="7391400" y="5791200"/>
            <a:ext cx="533400" cy="609600"/>
            <a:chOff x="762000" y="1219200"/>
            <a:chExt cx="533400" cy="609600"/>
          </a:xfrm>
        </p:grpSpPr>
        <p:sp>
          <p:nvSpPr>
            <p:cNvPr id="465" name="Oval 464"/>
            <p:cNvSpPr/>
            <p:nvPr/>
          </p:nvSpPr>
          <p:spPr>
            <a:xfrm>
              <a:off x="762000" y="13716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990600" y="1524000"/>
              <a:ext cx="3048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990600" y="1219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Preparation of optically transparent ceramic (OTC) of CaF</a:t>
            </a:r>
            <a:r>
              <a:rPr lang="en-IN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baseline="-25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Transparent cerami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276600"/>
            <a:ext cx="2590800" cy="2869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3352800"/>
            <a:ext cx="4724400" cy="26776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Initial charge was dehydrated at 100°C for 48 h.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10-15 g charge.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40 mm graphite die.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Temperature 1000°C in 2 h.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20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MPa</a:t>
            </a: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at 1000°C for 2 h.</a:t>
            </a:r>
            <a:endParaRPr lang="en-US" sz="28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8229601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Optically transparent ceramics of 2.5 mol% </a:t>
            </a:r>
            <a:r>
              <a:rPr lang="en-IN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Mn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doped (in solution) CaF</a:t>
            </a:r>
            <a:r>
              <a:rPr lang="en-IN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was prepared by hot pressing of </a:t>
            </a:r>
            <a:r>
              <a:rPr lang="en-IN" sz="24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nano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-crystalline (30-40 nm) powder of CaF</a:t>
            </a:r>
            <a:r>
              <a:rPr lang="en-IN" sz="24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5438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 micrograph of CaF</a:t>
            </a:r>
            <a:r>
              <a:rPr lang="en-IN" sz="40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samples</a:t>
            </a:r>
            <a:endParaRPr lang="en-US" sz="4000" baseline="-25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Sem pictur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52370" y="1143000"/>
            <a:ext cx="5591629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1447800"/>
            <a:ext cx="3200400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SEM micrograph of 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(a)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as-prepared powder,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(b)  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cold pressed pellet, 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(c)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pellet hot pressed at 900</a:t>
            </a:r>
            <a:r>
              <a:rPr lang="en-US" sz="2400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°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 for 5 min, inset shows SEM image at low resolution, and 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(d) </a:t>
            </a: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optical transparent ceramic.</a:t>
            </a:r>
            <a:endParaRPr lang="en-US" sz="24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762000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 and TL study of </a:t>
            </a:r>
            <a:r>
              <a:rPr lang="en-IN" sz="36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Mn</a:t>
            </a:r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doped CaF</a:t>
            </a:r>
            <a:r>
              <a:rPr lang="en-IN" sz="36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OTC </a:t>
            </a:r>
            <a:endParaRPr lang="en-US" sz="3600" baseline="-25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em n ex scan (2.5% Mn) OTC CaF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4981" y="914400"/>
            <a:ext cx="3570148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OTC-100mG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864199"/>
            <a:ext cx="333868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Dose linearity-OTC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3988399"/>
            <a:ext cx="3352800" cy="2793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00" y="5864423"/>
            <a:ext cx="5410200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1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Nuclear Inst. and Methods in Physics Research</a:t>
            </a:r>
            <a:r>
              <a:rPr lang="en-US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287</a:t>
            </a:r>
            <a:r>
              <a:rPr lang="en-US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(2012) 51–55.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886200"/>
            <a:ext cx="5257800" cy="16312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The transparent ceramics having Mn</a:t>
            </a:r>
            <a:r>
              <a:rPr lang="en-US" sz="2000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2+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in the CaF</a:t>
            </a:r>
            <a:r>
              <a:rPr lang="en-US" sz="2000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matrix exhibited promising characteristics as TL dosimeters for applications in personal and environmental safety. It shows better properties  than sintered pellets.</a:t>
            </a:r>
            <a:endParaRPr lang="en-US" sz="2000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Optically Transparent Al</a:t>
            </a:r>
            <a:r>
              <a:rPr lang="en-IN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:C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100_3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920" r="25941" b="7317"/>
          <a:stretch>
            <a:fillRect/>
          </a:stretch>
        </p:blipFill>
        <p:spPr>
          <a:xfrm>
            <a:off x="1219200" y="2209800"/>
            <a:ext cx="2819400" cy="2895599"/>
          </a:xfrm>
        </p:spPr>
      </p:pic>
      <p:pic>
        <p:nvPicPr>
          <p:cNvPr id="7" name="Picture 6" descr="100_3682.JPG"/>
          <p:cNvPicPr>
            <a:picLocks noChangeAspect="1"/>
          </p:cNvPicPr>
          <p:nvPr/>
        </p:nvPicPr>
        <p:blipFill>
          <a:blip r:embed="rId3" cstate="print"/>
          <a:srcRect l="26250" t="3751" r="32500" b="30598"/>
          <a:stretch>
            <a:fillRect/>
          </a:stretch>
        </p:blipFill>
        <p:spPr>
          <a:xfrm>
            <a:off x="5114109" y="2286000"/>
            <a:ext cx="2658291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9829" y="5334000"/>
            <a:ext cx="2055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As-prepared </a:t>
            </a:r>
          </a:p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:C pellet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5481935"/>
            <a:ext cx="3851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Processed plate of Al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:C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85556" y="990600"/>
          <a:ext cx="6867844" cy="5257800"/>
        </p:xfrm>
        <a:graphic>
          <a:graphicData uri="http://schemas.openxmlformats.org/presentationml/2006/ole">
            <p:oleObj spid="_x0000_s283650" name="Graph" r:id="rId3" imgW="3900960" imgH="2986560" progId="Origin50.Graph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152400"/>
            <a:ext cx="914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Photoluminescence spectra of OTC Al</a:t>
            </a:r>
            <a:r>
              <a:rPr lang="en-IN" sz="36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36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:C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TL glow curve of OTC Al</a:t>
            </a:r>
            <a:r>
              <a:rPr lang="en-IN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:C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00200" y="1295400"/>
          <a:ext cx="6253094" cy="4784010"/>
        </p:xfrm>
        <a:graphic>
          <a:graphicData uri="http://schemas.openxmlformats.org/presentationml/2006/ole">
            <p:oleObj spid="_x0000_s284674" name="Graph" r:id="rId3" imgW="3925440" imgH="3003840" progId="Origin50.Graph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554162"/>
          </a:xfrm>
        </p:spPr>
        <p:txBody>
          <a:bodyPr>
            <a:noAutofit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Growth of technologically important single crystals of other materials 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05000"/>
            <a:ext cx="737734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Scintillators</a:t>
            </a:r>
            <a:endParaRPr lang="en-IN" sz="4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IN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Laser host materials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IR windows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Non-linear optical materials</a:t>
            </a:r>
          </a:p>
          <a:p>
            <a:pPr>
              <a:buFont typeface="Arial" pitchFamily="34" charset="0"/>
              <a:buChar char="•"/>
            </a:pPr>
            <a:endParaRPr lang="en-US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Single Crystal of </a:t>
            </a:r>
            <a:r>
              <a:rPr lang="en-US" sz="3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doped YAlO</a:t>
            </a:r>
            <a:r>
              <a:rPr lang="en-US" sz="36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YAP#1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6661" y="1080403"/>
            <a:ext cx="1606939" cy="2582614"/>
          </a:xfr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84047" y="838200"/>
          <a:ext cx="3874606" cy="2971800"/>
        </p:xfrm>
        <a:graphic>
          <a:graphicData uri="http://schemas.openxmlformats.org/presentationml/2006/ole">
            <p:oleObj spid="_x0000_s285698" name="Graph" r:id="rId4" imgW="3876480" imgH="2973600" progId="Origin50.Graph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72200" y="1676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Photo-luminescence process in 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YAP:Ce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3600" y="4876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Photo-luminescence life-time decay profile in 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YAP:Ce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5699" name="Object 3"/>
          <p:cNvGraphicFramePr>
            <a:graphicFrameLocks noChangeAspect="1"/>
          </p:cNvGraphicFramePr>
          <p:nvPr/>
        </p:nvGraphicFramePr>
        <p:xfrm>
          <a:off x="2438400" y="3699691"/>
          <a:ext cx="3962400" cy="3033143"/>
        </p:xfrm>
        <a:graphic>
          <a:graphicData uri="http://schemas.openxmlformats.org/presentationml/2006/ole">
            <p:oleObj spid="_x0000_s285699" name="Graph" r:id="rId5" imgW="3899520" imgH="298512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 crystals of </a:t>
            </a:r>
            <a:r>
              <a:rPr lang="en-IN" sz="36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</a:t>
            </a:r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doped Li</a:t>
            </a:r>
            <a:r>
              <a:rPr lang="en-IN" sz="36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Gd(BO</a:t>
            </a:r>
            <a:r>
              <a:rPr lang="en-IN" sz="36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IN" sz="3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IN" sz="3600" baseline="-25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en-US" sz="3600" baseline="-25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47244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IN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An efficient scintillator for neutron detection</a:t>
            </a:r>
          </a:p>
          <a:p>
            <a:pPr algn="ctr"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0"/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Large neutron capture cross section of Li</a:t>
            </a:r>
            <a:r>
              <a:rPr lang="en-IN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B</a:t>
            </a:r>
            <a:r>
              <a:rPr lang="en-IN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10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and Gd</a:t>
            </a:r>
            <a:r>
              <a:rPr lang="en-IN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157.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Emission profile (420 nm peak) is suitable for a PMT read out</a:t>
            </a:r>
          </a:p>
          <a:p>
            <a:pPr lvl="0"/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Low density (3.2 g/cc ) results in gamma transparency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 crystal growth by CZ method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457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Czochralski technique is used for the growth of single crystals</a:t>
            </a:r>
          </a:p>
          <a:p>
            <a:pPr lvl="1">
              <a:buNone/>
            </a:pPr>
            <a:endParaRPr lang="en-US" sz="2400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Content Placeholder 3" descr="LGBO-Undoped do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2157710" cy="25146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4495800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Undoped</a:t>
            </a:r>
            <a:endParaRPr lang="en-US" sz="2800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Picture 5" descr="LGBO-0.1% Ce doped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1752600"/>
            <a:ext cx="1790819" cy="25146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0" y="4495800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0.1% </a:t>
            </a:r>
            <a:r>
              <a:rPr lang="en-IN" sz="2800" dirty="0" err="1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Ce</a:t>
            </a:r>
            <a:endParaRPr lang="en-US" sz="2800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7" descr="LGBO 1% Ce do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1752600"/>
            <a:ext cx="1905000" cy="25146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15200" y="4495800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1% </a:t>
            </a:r>
            <a:r>
              <a:rPr lang="en-IN" sz="2800" dirty="0" err="1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Ce</a:t>
            </a:r>
            <a:endParaRPr lang="en-US" sz="2800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9" descr="LGBO#806-0.5% 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752600"/>
            <a:ext cx="1929354" cy="25146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181600" y="4495800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0.5% </a:t>
            </a:r>
            <a:r>
              <a:rPr lang="en-IN" sz="2800" dirty="0" err="1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Ce</a:t>
            </a:r>
            <a:endParaRPr lang="en-US" sz="2800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6695" y="6107668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IN" i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J. </a:t>
            </a:r>
            <a:r>
              <a:rPr lang="en-IN" i="1" dirty="0" err="1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Lumin</a:t>
            </a:r>
            <a:r>
              <a:rPr lang="en-IN" i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r>
              <a:rPr lang="en-IN" b="1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137</a:t>
            </a:r>
            <a:r>
              <a:rPr lang="en-IN" dirty="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(2012) 208 – 213. </a:t>
            </a:r>
            <a:endParaRPr lang="en-US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4196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High energy photons (&gt;1 </a:t>
            </a:r>
            <a:r>
              <a:rPr lang="en-IN" sz="32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keV</a:t>
            </a: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): </a:t>
            </a:r>
          </a:p>
          <a:p>
            <a:pPr lvl="2"/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Gamma: up to a few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MeV</a:t>
            </a: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2"/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X-rays: up to 100 </a:t>
            </a:r>
            <a:r>
              <a:rPr lang="en-IN" sz="280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keV</a:t>
            </a:r>
            <a:endParaRPr lang="en-IN" sz="28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lvl="2"/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Synchrotron radiation</a:t>
            </a:r>
          </a:p>
          <a:p>
            <a:pPr lvl="1">
              <a:buFont typeface="Wingdings" pitchFamily="2" charset="2"/>
              <a:buChar char="Ø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High energy charged particles: </a:t>
            </a:r>
          </a:p>
          <a:p>
            <a:pPr lvl="2"/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Nuclear decay: Alpha, Beta</a:t>
            </a:r>
          </a:p>
          <a:p>
            <a:pPr lvl="2"/>
            <a:r>
              <a:rPr lang="en-IN" sz="28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Accelerators: Electron, Protons, Alpha etc.</a:t>
            </a:r>
          </a:p>
          <a:p>
            <a:pPr lvl="1">
              <a:buFont typeface="Wingdings" pitchFamily="2" charset="2"/>
              <a:buChar char="Ø"/>
            </a:pPr>
            <a:r>
              <a:rPr lang="en-IN" sz="32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Neutral particles: </a:t>
            </a:r>
            <a:r>
              <a:rPr lang="en-IN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Neutrons, Neutrinos</a:t>
            </a:r>
            <a:endParaRPr lang="en-IN" sz="24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None/>
            </a:pPr>
            <a:endParaRPr lang="en-IN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marL="914400" lvl="1" indent="-514350">
              <a:buFont typeface="+mj-lt"/>
              <a:buAutoNum type="arabicPeriod"/>
            </a:pPr>
            <a:endParaRPr lang="en-US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Some sources of radiation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4455" y="6019800"/>
            <a:ext cx="759374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  <a:latin typeface="Arial Narrow" pitchFamily="34" charset="0"/>
              </a:rPr>
              <a:t>The radiation must interact with a medium to be detected</a:t>
            </a:r>
            <a:endParaRPr lang="en-US" sz="28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7620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Transmission spectra of </a:t>
            </a:r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LGBO:Ce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Content Placeholder 4" descr="Graph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884237"/>
            <a:ext cx="6666074" cy="5211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55712" y="1142206"/>
            <a:ext cx="16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Gd</a:t>
            </a:r>
            <a:r>
              <a:rPr lang="en-IN" baseline="20000" dirty="0" smtClean="0"/>
              <a:t>3+</a:t>
            </a:r>
            <a:r>
              <a:rPr lang="en-IN" dirty="0" smtClean="0"/>
              <a:t> absorption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437506" y="1828006"/>
            <a:ext cx="762000" cy="158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208906" y="1827212"/>
            <a:ext cx="762000" cy="158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753394" y="1827212"/>
            <a:ext cx="762000" cy="158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Alpha and neutron detection by </a:t>
            </a:r>
            <a:r>
              <a:rPr lang="en-IN" sz="400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LBGO:Ce</a:t>
            </a:r>
            <a:endParaRPr lang="en-US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 descr="LGBO alpha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114800" cy="36776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LGBO neutron spectr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3804" y="1512939"/>
            <a:ext cx="4291596" cy="36686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5380038"/>
            <a:ext cx="342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Alpha detection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29200" y="5380038"/>
            <a:ext cx="342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Neutron detection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W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1676400" cy="3223863"/>
          </a:xfrm>
          <a:prstGeom prst="rect">
            <a:avLst/>
          </a:prstGeom>
        </p:spPr>
      </p:pic>
      <p:pic>
        <p:nvPicPr>
          <p:cNvPr id="5" name="Picture 4" descr="BGO50x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497621"/>
            <a:ext cx="2166745" cy="3150579"/>
          </a:xfrm>
          <a:prstGeom prst="rect">
            <a:avLst/>
          </a:prstGeom>
        </p:spPr>
      </p:pic>
      <p:pic>
        <p:nvPicPr>
          <p:cNvPr id="6" name="Picture 5" descr="BGOhe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47800"/>
            <a:ext cx="1752600" cy="31623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Single crystals as </a:t>
            </a:r>
            <a:r>
              <a:rPr lang="en-IN" sz="4000" dirty="0" err="1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radiarion</a:t>
            </a:r>
            <a:r>
              <a:rPr lang="en-IN" sz="40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I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detectors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800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ZnWO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47961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480780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Scintillator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413698" name="Picture 13" descr="PbWO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2478" y="2209800"/>
            <a:ext cx="316152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5" name="TextBox 14"/>
          <p:cNvSpPr txBox="1"/>
          <p:nvPr/>
        </p:nvSpPr>
        <p:spPr>
          <a:xfrm>
            <a:off x="6934200" y="4800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PbWO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Single crystals as Laser host material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100_083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438400" y="1447800"/>
            <a:ext cx="1981200" cy="4373138"/>
          </a:xfrm>
          <a:prstGeom prst="rect">
            <a:avLst/>
          </a:prstGeom>
        </p:spPr>
      </p:pic>
      <p:pic>
        <p:nvPicPr>
          <p:cNvPr id="5" name="Picture 4" descr="Y3Al5O12-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332892"/>
            <a:ext cx="2057400" cy="4534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019800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:Nd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8836" y="6019801"/>
            <a:ext cx="151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:Cr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NBW#628-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1447801"/>
            <a:ext cx="2027338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53836" y="6019800"/>
            <a:ext cx="189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NaBi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(WO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NGW#706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447801"/>
            <a:ext cx="1881964" cy="4329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60198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NaGd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(WO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:Yb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87362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Single crystals as non-linear optical material</a:t>
            </a:r>
            <a:endParaRPr lang="en-US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PbMo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738735"/>
            <a:ext cx="2147907" cy="3352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61677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PbMoO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61677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4722" name="Picture 33" descr="LiNbO3 bl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808" y="3352800"/>
            <a:ext cx="3246592" cy="215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962400" y="61677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LiNbO</a:t>
            </a:r>
            <a:r>
              <a:rPr lang="en-IN" sz="24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KD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667000"/>
            <a:ext cx="5105400" cy="176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Vacuum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Bridgman furnaces </a:t>
            </a:r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 crystal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7" name="Picture 3" descr="DSCN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7978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Crystals </a:t>
            </a:r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grown in vacuum furnaces  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3" descr="LiF3in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2133600" cy="253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8600" y="411480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75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mm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LiF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Crystal</a:t>
            </a:r>
          </a:p>
        </p:txBody>
      </p:sp>
      <p:pic>
        <p:nvPicPr>
          <p:cNvPr id="43013" name="Picture 5" descr="scan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47800"/>
            <a:ext cx="23129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791200" y="4114800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Optical Window made  using a 50 mm diameter CaF</a:t>
            </a:r>
            <a:r>
              <a:rPr lang="en-US" sz="2000" baseline="-16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Crystal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8" name="Picture 7" descr="IMG_1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5870" y="1371600"/>
            <a:ext cx="1184730" cy="259080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00400" y="4114800"/>
            <a:ext cx="2286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LiF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Crystal that exhibited about 95% transmission in 200 - 1100 nm wavelength range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Crystals </a:t>
            </a:r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 be grown under XII-Plan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8458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3200" b="1" dirty="0" smtClean="0">
                <a:solidFill>
                  <a:srgbClr val="F806C4"/>
                </a:solidFill>
                <a:latin typeface="Arial Narrow" pitchFamily="34" charset="0"/>
                <a:cs typeface="Times New Roman" pitchFamily="18" charset="0"/>
              </a:rPr>
              <a:t>Halides:</a:t>
            </a:r>
            <a:r>
              <a:rPr lang="en-US" sz="3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LaBr</a:t>
            </a:r>
            <a:r>
              <a:rPr lang="en-US" sz="32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SrI</a:t>
            </a:r>
            <a:r>
              <a:rPr lang="en-US" sz="32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:Eu, etc.</a:t>
            </a:r>
          </a:p>
          <a:p>
            <a:pPr algn="just">
              <a:lnSpc>
                <a:spcPct val="170000"/>
              </a:lnSpc>
            </a:pPr>
            <a:r>
              <a:rPr lang="en-US" sz="3200" b="1" dirty="0" smtClean="0">
                <a:solidFill>
                  <a:srgbClr val="F806C4"/>
                </a:solidFill>
                <a:latin typeface="Arial Narrow" pitchFamily="34" charset="0"/>
                <a:cs typeface="Times New Roman" pitchFamily="18" charset="0"/>
              </a:rPr>
              <a:t>Oxides:</a:t>
            </a:r>
            <a:r>
              <a:rPr lang="en-US" sz="3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YAlO</a:t>
            </a:r>
            <a:r>
              <a:rPr lang="en-US" sz="3200" b="1" baseline="-25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Li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B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:Cu/Ag, </a:t>
            </a:r>
            <a:r>
              <a:rPr lang="en-US" sz="32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NaGd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(WO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2: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Yb, Li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Gd(BO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CdWO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Li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Y(BO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Y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Al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12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Lu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:Ce, Gd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SiO</a:t>
            </a:r>
            <a:r>
              <a:rPr lang="en-US" sz="3200" b="1" baseline="-16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:Ce etc. </a:t>
            </a:r>
          </a:p>
          <a:p>
            <a:pPr algn="just">
              <a:lnSpc>
                <a:spcPct val="170000"/>
              </a:lnSpc>
            </a:pPr>
            <a:r>
              <a:rPr lang="en-IN" sz="3200" b="1" dirty="0" smtClean="0">
                <a:solidFill>
                  <a:srgbClr val="F806C4"/>
                </a:solidFill>
                <a:latin typeface="Arial Narrow" pitchFamily="34" charset="0"/>
                <a:cs typeface="Times New Roman" pitchFamily="18" charset="0"/>
              </a:rPr>
              <a:t>Other Material:</a:t>
            </a:r>
            <a:r>
              <a:rPr lang="en-IN" sz="32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IN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HP</a:t>
            </a:r>
            <a:r>
              <a:rPr lang="en-US" sz="3200" b="1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Ge</a:t>
            </a:r>
            <a:r>
              <a:rPr lang="en-US" sz="3200" b="1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1148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S.K. Gupta</a:t>
            </a:r>
          </a:p>
          <a:p>
            <a:pPr>
              <a:buNone/>
            </a:pPr>
            <a:r>
              <a:rPr lang="en-I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J.C. Vyas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Shashwati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Babita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Tiwari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Sh. D.G.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desai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Mohit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Tyagi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Sh. S.G. Singh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M.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Ghosh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Sh. K.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Chennakesavulu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Sh. A.K. Singh</a:t>
            </a: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IN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44007" y="152400"/>
            <a:ext cx="43091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Arial Narrow" pitchFamily="34" charset="0"/>
              </a:rPr>
              <a:t>Acknowledgement</a:t>
            </a:r>
            <a:endParaRPr lang="en-IN" sz="4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1295400"/>
            <a:ext cx="4267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Sh. G.D.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Patra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Dr. S.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Pitale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Sh. P.N.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Keluskar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Ms.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Chhaya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More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Sh. K.V.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Apparao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Sh. A.N.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Patil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Ms.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Seema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Shinde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(SRF)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Anita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Topkar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ED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M.S. Kulkarni, RSSD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 excited luminescence from crystals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2971800" y="6400800"/>
            <a:ext cx="3733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Thanks   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08A-FF49-4B72-9783-6CBC95B7066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11011</TotalTime>
  <Words>2696</Words>
  <Application>Microsoft Office PowerPoint</Application>
  <PresentationFormat>On-screen Show (4:3)</PresentationFormat>
  <Paragraphs>564</Paragraphs>
  <Slides>99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Office Theme</vt:lpstr>
      <vt:lpstr>CorelDRAW</vt:lpstr>
      <vt:lpstr>Graph</vt:lpstr>
      <vt:lpstr>Development of Technologically Important Single Crystals, Crystal-Growth Equipment and Devices</vt:lpstr>
      <vt:lpstr>BARC in Mumbai</vt:lpstr>
      <vt:lpstr>Slide 3</vt:lpstr>
      <vt:lpstr>Slide 4</vt:lpstr>
      <vt:lpstr>Plan of Talk</vt:lpstr>
      <vt:lpstr>Slide 6</vt:lpstr>
      <vt:lpstr>Random arrangement of atoms/ molecules in solids</vt:lpstr>
      <vt:lpstr>Regular arrangement of atoms/ molecules in crystals</vt:lpstr>
      <vt:lpstr>Some sources of radiation</vt:lpstr>
      <vt:lpstr>Scintillation process</vt:lpstr>
      <vt:lpstr>Ionization via incoming radiation</vt:lpstr>
      <vt:lpstr>Relaxation of electronic excitations</vt:lpstr>
      <vt:lpstr>Interaction of radiation with matter</vt:lpstr>
      <vt:lpstr>Desirable properties of materials for radiation detection</vt:lpstr>
      <vt:lpstr>Slide 15</vt:lpstr>
      <vt:lpstr>Slide 16</vt:lpstr>
      <vt:lpstr>Slide 17</vt:lpstr>
      <vt:lpstr>Applications of radiation detectors</vt:lpstr>
      <vt:lpstr>Growth of Single Crystals of Tl Doped CsI</vt:lpstr>
      <vt:lpstr>Crystal Growth </vt:lpstr>
      <vt:lpstr>Slide 21</vt:lpstr>
      <vt:lpstr>Growth of crystal in sealed silica crucibles</vt:lpstr>
      <vt:lpstr>Bridgman Technique</vt:lpstr>
      <vt:lpstr>Growth of CsI:Tl doped Single crystals</vt:lpstr>
      <vt:lpstr>Growth in Carbon Coated silica crucible </vt:lpstr>
      <vt:lpstr>Slide 26</vt:lpstr>
      <vt:lpstr>Slide 27</vt:lpstr>
      <vt:lpstr>Gradient Freeze Technique</vt:lpstr>
      <vt:lpstr>Gradient Freeze Technique</vt:lpstr>
      <vt:lpstr>Slide 30</vt:lpstr>
      <vt:lpstr>Furnace gradient </vt:lpstr>
      <vt:lpstr>Grown CsI(Tl) Crystal</vt:lpstr>
      <vt:lpstr>Growth of crystal in silica crucibles</vt:lpstr>
      <vt:lpstr>Slide 34</vt:lpstr>
      <vt:lpstr>Schematic of Bridgman Growth</vt:lpstr>
      <vt:lpstr>Furnace schematic and gradient</vt:lpstr>
      <vt:lpstr>Slide 37</vt:lpstr>
      <vt:lpstr>Temperature profiles in Bridgman system</vt:lpstr>
      <vt:lpstr>Slide 39</vt:lpstr>
      <vt:lpstr>Slide 40</vt:lpstr>
      <vt:lpstr>Slide 41</vt:lpstr>
      <vt:lpstr>Alkali halide crystals grown in modified Bridgeman system</vt:lpstr>
      <vt:lpstr>CsI(Tl) Crystal Photograph</vt:lpstr>
      <vt:lpstr>Transmission and Luminescence spectra</vt:lpstr>
      <vt:lpstr>PL: decay profile of CsI:Tl crystal</vt:lpstr>
      <vt:lpstr>Detector Fabrication</vt:lpstr>
      <vt:lpstr>Photon-yield uniformity in CsI:Tl</vt:lpstr>
      <vt:lpstr>CsI(Tl) detector response</vt:lpstr>
      <vt:lpstr>Slide 49</vt:lpstr>
      <vt:lpstr>Slide 50</vt:lpstr>
      <vt:lpstr>Slide 51</vt:lpstr>
      <vt:lpstr>Desirable properties of materials for radiation dose measurements </vt:lpstr>
      <vt:lpstr>Tl and OSL Processes</vt:lpstr>
      <vt:lpstr>Irradiation by gamma rays / Charge particles</vt:lpstr>
      <vt:lpstr>Irradiation by gamma rays / Charge particles</vt:lpstr>
      <vt:lpstr>Thermo-luminescence</vt:lpstr>
      <vt:lpstr>Optically Stimulated Luminescence</vt:lpstr>
      <vt:lpstr>Slide 58</vt:lpstr>
      <vt:lpstr>Single crystals of Li2B4O7 as dosimeters</vt:lpstr>
      <vt:lpstr>Czochralski Technique</vt:lpstr>
      <vt:lpstr>Slide 61</vt:lpstr>
      <vt:lpstr>Growth of pure &amp; doped LTB crystals</vt:lpstr>
      <vt:lpstr>Photographs of Grown LTB Crystals</vt:lpstr>
      <vt:lpstr>Polished Discs of LTB Crystals</vt:lpstr>
      <vt:lpstr>Doped LTB as promising OSL dosimeter</vt:lpstr>
      <vt:lpstr>Transmission of doped LBO single crystals</vt:lpstr>
      <vt:lpstr>Material characterization</vt:lpstr>
      <vt:lpstr>Slide 68</vt:lpstr>
      <vt:lpstr>Lowest dose measured</vt:lpstr>
      <vt:lpstr>Radiation doses received during medical diagnostic procedures</vt:lpstr>
      <vt:lpstr>Slide 71</vt:lpstr>
      <vt:lpstr>Dose linearity for gamma-ray exposure</vt:lpstr>
      <vt:lpstr>TL glow curve for thermal neutron exposure</vt:lpstr>
      <vt:lpstr>Slide 74</vt:lpstr>
      <vt:lpstr>Slide 75</vt:lpstr>
      <vt:lpstr>Other potential applications of LTB crystal</vt:lpstr>
      <vt:lpstr>Why optically transparent ceramics (OTC)? </vt:lpstr>
      <vt:lpstr>Optically Transparent Ceramics of Mn doped CaF2</vt:lpstr>
      <vt:lpstr>Vacuum Hot-press facility at TPD, BARC</vt:lpstr>
      <vt:lpstr>Preparation of optically transparent ceramic (OTC) of CaF2</vt:lpstr>
      <vt:lpstr>SEM micrograph of CaF2 samples</vt:lpstr>
      <vt:lpstr>PL and TL study of Mn doped CaF2 OTC </vt:lpstr>
      <vt:lpstr>Optically Transparent Al2O3:C</vt:lpstr>
      <vt:lpstr>Slide 84</vt:lpstr>
      <vt:lpstr>TL glow curve of OTC Al2O3:C</vt:lpstr>
      <vt:lpstr>Growth of technologically important single crystals of other materials </vt:lpstr>
      <vt:lpstr>Single Crystal of Ce doped YAlO3</vt:lpstr>
      <vt:lpstr>Single crystals of Ce doped Li6Gd(BO3)3</vt:lpstr>
      <vt:lpstr>Single crystal growth by CZ method</vt:lpstr>
      <vt:lpstr>Transmission spectra of LGBO:Ce</vt:lpstr>
      <vt:lpstr>Alpha and neutron detection by LBGO:Ce</vt:lpstr>
      <vt:lpstr>Slide 92</vt:lpstr>
      <vt:lpstr>Single crystals as Laser host material</vt:lpstr>
      <vt:lpstr>Single crystals as non-linear optical material</vt:lpstr>
      <vt:lpstr>Slide 95</vt:lpstr>
      <vt:lpstr>Slide 96</vt:lpstr>
      <vt:lpstr>Slide 97</vt:lpstr>
      <vt:lpstr>Slide 98</vt:lpstr>
      <vt:lpstr>UV excited luminescence from crystals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barc</dc:creator>
  <cp:lastModifiedBy>barc</cp:lastModifiedBy>
  <cp:revision>367</cp:revision>
  <dcterms:created xsi:type="dcterms:W3CDTF">2012-11-12T08:00:47Z</dcterms:created>
  <dcterms:modified xsi:type="dcterms:W3CDTF">2013-04-12T07:02:49Z</dcterms:modified>
</cp:coreProperties>
</file>